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77" r:id="rId2"/>
    <p:sldId id="323" r:id="rId3"/>
    <p:sldId id="324" r:id="rId4"/>
    <p:sldId id="292" r:id="rId5"/>
    <p:sldId id="312" r:id="rId6"/>
    <p:sldId id="295" r:id="rId7"/>
    <p:sldId id="316" r:id="rId8"/>
    <p:sldId id="278" r:id="rId9"/>
    <p:sldId id="264" r:id="rId10"/>
    <p:sldId id="318" r:id="rId11"/>
    <p:sldId id="320" r:id="rId12"/>
    <p:sldId id="308" r:id="rId13"/>
    <p:sldId id="309" r:id="rId14"/>
    <p:sldId id="310" r:id="rId15"/>
    <p:sldId id="325" r:id="rId16"/>
    <p:sldId id="321" r:id="rId17"/>
    <p:sldId id="322" r:id="rId18"/>
    <p:sldId id="315" r:id="rId19"/>
    <p:sldId id="259" r:id="rId20"/>
  </p:sldIdLst>
  <p:sldSz cx="12192000" cy="6858000"/>
  <p:notesSz cx="6858000" cy="9144000"/>
  <p:defaultTextStyle>
    <a:defPPr>
      <a:defRPr lang="en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5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4CB6A8F-AE5A-F41A-11C6-F98837DC4E97}" name="Toma Eidintaitė" initials="TE" userId="S::toma.eidintaite@nma.lt::609615bf-96c0-4cbc-9b59-47ea9ecf782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7F7F"/>
    <a:srgbClr val="E9F5EF"/>
    <a:srgbClr val="009650"/>
    <a:srgbClr val="CEEBDB"/>
    <a:srgbClr val="B89352"/>
    <a:srgbClr val="E6E6E6"/>
    <a:srgbClr val="006837"/>
    <a:srgbClr val="999999"/>
    <a:srgbClr val="C58B27"/>
    <a:srgbClr val="FFD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248" autoAdjust="0"/>
  </p:normalViewPr>
  <p:slideViewPr>
    <p:cSldViewPr snapToGrid="0">
      <p:cViewPr varScale="1">
        <p:scale>
          <a:sx n="74" d="100"/>
          <a:sy n="74" d="100"/>
        </p:scale>
        <p:origin x="965" y="72"/>
      </p:cViewPr>
      <p:guideLst>
        <p:guide orient="horz" pos="45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8/10/relationships/authors" Target="author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59D0F0-3361-48DC-92AA-055273533D53}" type="doc">
      <dgm:prSet loTypeId="urn:microsoft.com/office/officeart/2005/8/layout/chevron2" loCatId="list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lt-LT"/>
        </a:p>
      </dgm:t>
    </dgm:pt>
    <dgm:pt modelId="{5E032FD4-9A11-4B0D-94ED-00675846E78F}">
      <dgm:prSet phldrT="[Text]" phldr="0"/>
      <dgm:spPr/>
      <dgm:t>
        <a:bodyPr/>
        <a:lstStyle/>
        <a:p>
          <a:endParaRPr lang="lt-LT" dirty="0"/>
        </a:p>
      </dgm:t>
    </dgm:pt>
    <dgm:pt modelId="{77E82E8A-5836-4E99-B1A9-96E994A27BE3}" type="parTrans" cxnId="{E80E649B-BCB0-4509-A799-7992228D01AA}">
      <dgm:prSet/>
      <dgm:spPr/>
      <dgm:t>
        <a:bodyPr/>
        <a:lstStyle/>
        <a:p>
          <a:endParaRPr lang="lt-LT"/>
        </a:p>
      </dgm:t>
    </dgm:pt>
    <dgm:pt modelId="{2F630ED5-BF8F-4743-BC05-511707621792}" type="sibTrans" cxnId="{E80E649B-BCB0-4509-A799-7992228D01AA}">
      <dgm:prSet/>
      <dgm:spPr/>
      <dgm:t>
        <a:bodyPr/>
        <a:lstStyle/>
        <a:p>
          <a:endParaRPr lang="lt-LT"/>
        </a:p>
      </dgm:t>
    </dgm:pt>
    <dgm:pt modelId="{4B289CF6-E36A-493E-AF80-2CCE57493E7D}">
      <dgm:prSet phldrT="[Text]" custT="1"/>
      <dgm:spPr/>
      <dgm:t>
        <a:bodyPr/>
        <a:lstStyle/>
        <a:p>
          <a:r>
            <a:rPr lang="lt-LT" sz="1800"/>
            <a:t>Parama teikiama Sutarties dėl Europos Sąjungos veikimo I priedo produktų (išskyrus žuvininkystės ir akvakultūros produktus) pirminei gamybai ir valdoje pagamintiems ir (arba) užaugintiems produktams perdirbti, įskaitant pirminį perdirbimą.</a:t>
          </a:r>
          <a:endParaRPr lang="lt-LT" sz="1800" dirty="0"/>
        </a:p>
      </dgm:t>
    </dgm:pt>
    <dgm:pt modelId="{8119D967-D5B9-4F31-BF07-425F037570BA}" type="parTrans" cxnId="{96CC5ADF-B003-4E64-83F0-4F5F382A0FF4}">
      <dgm:prSet/>
      <dgm:spPr/>
      <dgm:t>
        <a:bodyPr/>
        <a:lstStyle/>
        <a:p>
          <a:endParaRPr lang="lt-LT"/>
        </a:p>
      </dgm:t>
    </dgm:pt>
    <dgm:pt modelId="{5F90FC6D-6F75-416F-BE37-83326F260688}" type="sibTrans" cxnId="{96CC5ADF-B003-4E64-83F0-4F5F382A0FF4}">
      <dgm:prSet/>
      <dgm:spPr/>
      <dgm:t>
        <a:bodyPr/>
        <a:lstStyle/>
        <a:p>
          <a:endParaRPr lang="lt-LT"/>
        </a:p>
      </dgm:t>
    </dgm:pt>
    <dgm:pt modelId="{88CED147-5B4A-47A2-A77C-6A7454DCDDB5}">
      <dgm:prSet phldrT="[Text]"/>
      <dgm:spPr/>
      <dgm:t>
        <a:bodyPr/>
        <a:lstStyle/>
        <a:p>
          <a:endParaRPr lang="lt-LT" sz="2000" dirty="0"/>
        </a:p>
      </dgm:t>
    </dgm:pt>
    <dgm:pt modelId="{B2286166-BAEB-4C99-971A-AEE0C66ED521}" type="parTrans" cxnId="{DB4F0F04-2AD6-4C92-949E-42D8819AE38D}">
      <dgm:prSet/>
      <dgm:spPr/>
      <dgm:t>
        <a:bodyPr/>
        <a:lstStyle/>
        <a:p>
          <a:endParaRPr lang="lt-LT"/>
        </a:p>
      </dgm:t>
    </dgm:pt>
    <dgm:pt modelId="{3D02424E-0111-4227-969B-C26896F28A17}" type="sibTrans" cxnId="{DB4F0F04-2AD6-4C92-949E-42D8819AE38D}">
      <dgm:prSet/>
      <dgm:spPr/>
      <dgm:t>
        <a:bodyPr/>
        <a:lstStyle/>
        <a:p>
          <a:endParaRPr lang="lt-LT"/>
        </a:p>
      </dgm:t>
    </dgm:pt>
    <dgm:pt modelId="{FE735264-2CDF-43A5-893F-5164389B8A22}">
      <dgm:prSet phldrT="[Text]" phldr="0" custT="1"/>
      <dgm:spPr/>
      <dgm:t>
        <a:bodyPr/>
        <a:lstStyle/>
        <a:p>
          <a:r>
            <a:rPr lang="lt-LT" sz="1800" dirty="0"/>
            <a:t>Projektas atitinka bendrąsias tinkamumo sąlygas ir reikalavimus.</a:t>
          </a:r>
        </a:p>
      </dgm:t>
    </dgm:pt>
    <dgm:pt modelId="{6D30E013-62ED-47F5-8CD0-30FED1194EBC}" type="parTrans" cxnId="{7D3DDCB1-B730-4D9F-985B-EEF6C0CCC617}">
      <dgm:prSet/>
      <dgm:spPr/>
      <dgm:t>
        <a:bodyPr/>
        <a:lstStyle/>
        <a:p>
          <a:endParaRPr lang="lt-LT"/>
        </a:p>
      </dgm:t>
    </dgm:pt>
    <dgm:pt modelId="{8403C406-B4B1-4441-845F-61DBCEBBC2D3}" type="sibTrans" cxnId="{7D3DDCB1-B730-4D9F-985B-EEF6C0CCC617}">
      <dgm:prSet/>
      <dgm:spPr/>
      <dgm:t>
        <a:bodyPr/>
        <a:lstStyle/>
        <a:p>
          <a:endParaRPr lang="lt-LT"/>
        </a:p>
      </dgm:t>
    </dgm:pt>
    <dgm:pt modelId="{5D5C1918-4933-490E-8E02-57485C1BCEB6}">
      <dgm:prSet phldrT="[Text]" phldr="0"/>
      <dgm:spPr/>
      <dgm:t>
        <a:bodyPr/>
        <a:lstStyle/>
        <a:p>
          <a:endParaRPr lang="lt-LT" dirty="0"/>
        </a:p>
      </dgm:t>
    </dgm:pt>
    <dgm:pt modelId="{E9721FB7-9040-4016-9AFA-C61A2E779B62}" type="sibTrans" cxnId="{4E5E0A2A-B8B6-405E-9FC9-ED8F0B8B2A13}">
      <dgm:prSet/>
      <dgm:spPr/>
      <dgm:t>
        <a:bodyPr/>
        <a:lstStyle/>
        <a:p>
          <a:endParaRPr lang="lt-LT"/>
        </a:p>
      </dgm:t>
    </dgm:pt>
    <dgm:pt modelId="{167C1B9B-F0F8-4607-AA83-9740C47CA702}" type="parTrans" cxnId="{4E5E0A2A-B8B6-405E-9FC9-ED8F0B8B2A13}">
      <dgm:prSet/>
      <dgm:spPr/>
      <dgm:t>
        <a:bodyPr/>
        <a:lstStyle/>
        <a:p>
          <a:endParaRPr lang="lt-LT"/>
        </a:p>
      </dgm:t>
    </dgm:pt>
    <dgm:pt modelId="{79A870BE-713E-4F44-A5AB-74A1D5FD277B}">
      <dgm:prSet phldrT="[Text]" phldr="0" custT="1"/>
      <dgm:spPr/>
      <dgm:t>
        <a:bodyPr/>
        <a:lstStyle/>
        <a:p>
          <a:r>
            <a:rPr lang="lt-LT" sz="1800" dirty="0"/>
            <a:t>Projekto investicijos pagerina bendrus valdos veiklos rezultatus.</a:t>
          </a:r>
        </a:p>
      </dgm:t>
    </dgm:pt>
    <dgm:pt modelId="{0BD257B4-7209-4FEE-AB32-F3FA642DCE93}" type="sibTrans" cxnId="{79B06F91-B760-44AB-8083-1990C125CCE4}">
      <dgm:prSet/>
      <dgm:spPr/>
      <dgm:t>
        <a:bodyPr/>
        <a:lstStyle/>
        <a:p>
          <a:endParaRPr lang="lt-LT"/>
        </a:p>
      </dgm:t>
    </dgm:pt>
    <dgm:pt modelId="{8687C6FE-5C88-4BF3-808F-DCFBEB99A9E0}" type="parTrans" cxnId="{79B06F91-B760-44AB-8083-1990C125CCE4}">
      <dgm:prSet/>
      <dgm:spPr/>
      <dgm:t>
        <a:bodyPr/>
        <a:lstStyle/>
        <a:p>
          <a:endParaRPr lang="lt-LT"/>
        </a:p>
      </dgm:t>
    </dgm:pt>
    <dgm:pt modelId="{E1A8C958-4D70-49BA-A26C-1D7C3A08E8BB}">
      <dgm:prSet phldrT="[Text]" phldr="0"/>
      <dgm:spPr/>
      <dgm:t>
        <a:bodyPr/>
        <a:lstStyle/>
        <a:p>
          <a:endParaRPr lang="lt-LT" dirty="0"/>
        </a:p>
        <a:p>
          <a:endParaRPr lang="lt-LT" dirty="0"/>
        </a:p>
      </dgm:t>
    </dgm:pt>
    <dgm:pt modelId="{96B365CF-1B4F-4F87-9F79-F0DDD2CC195D}" type="sibTrans" cxnId="{9C8C5EFF-11DD-480F-8FA2-E40FE47CE6E6}">
      <dgm:prSet/>
      <dgm:spPr/>
      <dgm:t>
        <a:bodyPr/>
        <a:lstStyle/>
        <a:p>
          <a:endParaRPr lang="lt-LT"/>
        </a:p>
      </dgm:t>
    </dgm:pt>
    <dgm:pt modelId="{5ADACCD8-D50D-4F24-B87D-6E42670FA574}" type="parTrans" cxnId="{9C8C5EFF-11DD-480F-8FA2-E40FE47CE6E6}">
      <dgm:prSet/>
      <dgm:spPr/>
      <dgm:t>
        <a:bodyPr/>
        <a:lstStyle/>
        <a:p>
          <a:endParaRPr lang="lt-LT"/>
        </a:p>
      </dgm:t>
    </dgm:pt>
    <dgm:pt modelId="{7224D036-6E08-421F-A07E-B0E2C4B38C96}" type="pres">
      <dgm:prSet presAssocID="{E059D0F0-3361-48DC-92AA-055273533D53}" presName="linearFlow" presStyleCnt="0">
        <dgm:presLayoutVars>
          <dgm:dir/>
          <dgm:animLvl val="lvl"/>
          <dgm:resizeHandles val="exact"/>
        </dgm:presLayoutVars>
      </dgm:prSet>
      <dgm:spPr/>
    </dgm:pt>
    <dgm:pt modelId="{811B5EEE-6993-4068-8356-0AAD174B199C}" type="pres">
      <dgm:prSet presAssocID="{5E032FD4-9A11-4B0D-94ED-00675846E78F}" presName="composite" presStyleCnt="0"/>
      <dgm:spPr/>
    </dgm:pt>
    <dgm:pt modelId="{2AB518B3-BA36-48C6-B2A9-545CC100B291}" type="pres">
      <dgm:prSet presAssocID="{5E032FD4-9A11-4B0D-94ED-00675846E78F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26E65DD8-CFF5-465A-9B46-C36685D43E0F}" type="pres">
      <dgm:prSet presAssocID="{5E032FD4-9A11-4B0D-94ED-00675846E78F}" presName="descendantText" presStyleLbl="alignAcc1" presStyleIdx="0" presStyleCnt="3">
        <dgm:presLayoutVars>
          <dgm:bulletEnabled val="1"/>
        </dgm:presLayoutVars>
      </dgm:prSet>
      <dgm:spPr/>
    </dgm:pt>
    <dgm:pt modelId="{23DA3467-384F-40B1-BBB6-27730A91039B}" type="pres">
      <dgm:prSet presAssocID="{2F630ED5-BF8F-4743-BC05-511707621792}" presName="sp" presStyleCnt="0"/>
      <dgm:spPr/>
    </dgm:pt>
    <dgm:pt modelId="{FE903534-3617-4235-AE7F-F459A1641B07}" type="pres">
      <dgm:prSet presAssocID="{5D5C1918-4933-490E-8E02-57485C1BCEB6}" presName="composite" presStyleCnt="0"/>
      <dgm:spPr/>
    </dgm:pt>
    <dgm:pt modelId="{4D2FABD1-15F4-418D-A5D8-C83F646E0BBC}" type="pres">
      <dgm:prSet presAssocID="{5D5C1918-4933-490E-8E02-57485C1BCEB6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1928AE36-5B16-4689-A47E-B831AC9BC21F}" type="pres">
      <dgm:prSet presAssocID="{5D5C1918-4933-490E-8E02-57485C1BCEB6}" presName="descendantText" presStyleLbl="alignAcc1" presStyleIdx="1" presStyleCnt="3">
        <dgm:presLayoutVars>
          <dgm:bulletEnabled val="1"/>
        </dgm:presLayoutVars>
      </dgm:prSet>
      <dgm:spPr/>
    </dgm:pt>
    <dgm:pt modelId="{227DC388-DD74-4E4D-ACFC-EE343C3F65DB}" type="pres">
      <dgm:prSet presAssocID="{E9721FB7-9040-4016-9AFA-C61A2E779B62}" presName="sp" presStyleCnt="0"/>
      <dgm:spPr/>
    </dgm:pt>
    <dgm:pt modelId="{03F01B13-ABD2-4A90-9DE8-09498C53284C}" type="pres">
      <dgm:prSet presAssocID="{E1A8C958-4D70-49BA-A26C-1D7C3A08E8BB}" presName="composite" presStyleCnt="0"/>
      <dgm:spPr/>
    </dgm:pt>
    <dgm:pt modelId="{2E48CDE1-915B-4D99-849F-3D86D9916111}" type="pres">
      <dgm:prSet presAssocID="{E1A8C958-4D70-49BA-A26C-1D7C3A08E8BB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751BF501-DD05-4253-A1D8-EB4C3E1C95B2}" type="pres">
      <dgm:prSet presAssocID="{E1A8C958-4D70-49BA-A26C-1D7C3A08E8BB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DB4F0F04-2AD6-4C92-949E-42D8819AE38D}" srcId="{5E032FD4-9A11-4B0D-94ED-00675846E78F}" destId="{88CED147-5B4A-47A2-A77C-6A7454DCDDB5}" srcOrd="1" destOrd="0" parTransId="{B2286166-BAEB-4C99-971A-AEE0C66ED521}" sibTransId="{3D02424E-0111-4227-969B-C26896F28A17}"/>
    <dgm:cxn modelId="{F97BD205-F9F2-470C-86DD-E9C82EA844AF}" type="presOf" srcId="{5D5C1918-4933-490E-8E02-57485C1BCEB6}" destId="{4D2FABD1-15F4-418D-A5D8-C83F646E0BBC}" srcOrd="0" destOrd="0" presId="urn:microsoft.com/office/officeart/2005/8/layout/chevron2"/>
    <dgm:cxn modelId="{B3F19014-10D1-4DC9-A44E-F103D7303427}" type="presOf" srcId="{4B289CF6-E36A-493E-AF80-2CCE57493E7D}" destId="{751BF501-DD05-4253-A1D8-EB4C3E1C95B2}" srcOrd="0" destOrd="0" presId="urn:microsoft.com/office/officeart/2005/8/layout/chevron2"/>
    <dgm:cxn modelId="{7A6A9B18-3723-4513-B719-8F8E2C55E737}" type="presOf" srcId="{88CED147-5B4A-47A2-A77C-6A7454DCDDB5}" destId="{26E65DD8-CFF5-465A-9B46-C36685D43E0F}" srcOrd="0" destOrd="1" presId="urn:microsoft.com/office/officeart/2005/8/layout/chevron2"/>
    <dgm:cxn modelId="{55CE7A19-3EA5-497C-B196-DF706298E0D9}" type="presOf" srcId="{5E032FD4-9A11-4B0D-94ED-00675846E78F}" destId="{2AB518B3-BA36-48C6-B2A9-545CC100B291}" srcOrd="0" destOrd="0" presId="urn:microsoft.com/office/officeart/2005/8/layout/chevron2"/>
    <dgm:cxn modelId="{4E5E0A2A-B8B6-405E-9FC9-ED8F0B8B2A13}" srcId="{E059D0F0-3361-48DC-92AA-055273533D53}" destId="{5D5C1918-4933-490E-8E02-57485C1BCEB6}" srcOrd="1" destOrd="0" parTransId="{167C1B9B-F0F8-4607-AA83-9740C47CA702}" sibTransId="{E9721FB7-9040-4016-9AFA-C61A2E779B62}"/>
    <dgm:cxn modelId="{E59F7F7B-50E0-44B3-9FA0-1D046DE8A0FC}" type="presOf" srcId="{FE735264-2CDF-43A5-893F-5164389B8A22}" destId="{26E65DD8-CFF5-465A-9B46-C36685D43E0F}" srcOrd="0" destOrd="0" presId="urn:microsoft.com/office/officeart/2005/8/layout/chevron2"/>
    <dgm:cxn modelId="{79B06F91-B760-44AB-8083-1990C125CCE4}" srcId="{5D5C1918-4933-490E-8E02-57485C1BCEB6}" destId="{79A870BE-713E-4F44-A5AB-74A1D5FD277B}" srcOrd="0" destOrd="0" parTransId="{8687C6FE-5C88-4BF3-808F-DCFBEB99A9E0}" sibTransId="{0BD257B4-7209-4FEE-AB32-F3FA642DCE93}"/>
    <dgm:cxn modelId="{E80E649B-BCB0-4509-A799-7992228D01AA}" srcId="{E059D0F0-3361-48DC-92AA-055273533D53}" destId="{5E032FD4-9A11-4B0D-94ED-00675846E78F}" srcOrd="0" destOrd="0" parTransId="{77E82E8A-5836-4E99-B1A9-96E994A27BE3}" sibTransId="{2F630ED5-BF8F-4743-BC05-511707621792}"/>
    <dgm:cxn modelId="{7D3DDCB1-B730-4D9F-985B-EEF6C0CCC617}" srcId="{5E032FD4-9A11-4B0D-94ED-00675846E78F}" destId="{FE735264-2CDF-43A5-893F-5164389B8A22}" srcOrd="0" destOrd="0" parTransId="{6D30E013-62ED-47F5-8CD0-30FED1194EBC}" sibTransId="{8403C406-B4B1-4441-845F-61DBCEBBC2D3}"/>
    <dgm:cxn modelId="{605C31C2-F446-4AA5-944B-75E73359A1D0}" type="presOf" srcId="{E1A8C958-4D70-49BA-A26C-1D7C3A08E8BB}" destId="{2E48CDE1-915B-4D99-849F-3D86D9916111}" srcOrd="0" destOrd="0" presId="urn:microsoft.com/office/officeart/2005/8/layout/chevron2"/>
    <dgm:cxn modelId="{96CC5ADF-B003-4E64-83F0-4F5F382A0FF4}" srcId="{E1A8C958-4D70-49BA-A26C-1D7C3A08E8BB}" destId="{4B289CF6-E36A-493E-AF80-2CCE57493E7D}" srcOrd="0" destOrd="0" parTransId="{8119D967-D5B9-4F31-BF07-425F037570BA}" sibTransId="{5F90FC6D-6F75-416F-BE37-83326F260688}"/>
    <dgm:cxn modelId="{51FEB4EB-861F-4CC9-8A78-D2AED43CD0F4}" type="presOf" srcId="{79A870BE-713E-4F44-A5AB-74A1D5FD277B}" destId="{1928AE36-5B16-4689-A47E-B831AC9BC21F}" srcOrd="0" destOrd="0" presId="urn:microsoft.com/office/officeart/2005/8/layout/chevron2"/>
    <dgm:cxn modelId="{832350F4-6B3F-4D76-8791-03124FA7C9DD}" type="presOf" srcId="{E059D0F0-3361-48DC-92AA-055273533D53}" destId="{7224D036-6E08-421F-A07E-B0E2C4B38C96}" srcOrd="0" destOrd="0" presId="urn:microsoft.com/office/officeart/2005/8/layout/chevron2"/>
    <dgm:cxn modelId="{9C8C5EFF-11DD-480F-8FA2-E40FE47CE6E6}" srcId="{E059D0F0-3361-48DC-92AA-055273533D53}" destId="{E1A8C958-4D70-49BA-A26C-1D7C3A08E8BB}" srcOrd="2" destOrd="0" parTransId="{5ADACCD8-D50D-4F24-B87D-6E42670FA574}" sibTransId="{96B365CF-1B4F-4F87-9F79-F0DDD2CC195D}"/>
    <dgm:cxn modelId="{8EBBF0B1-4893-41B7-AC6D-D8BA8BD4831E}" type="presParOf" srcId="{7224D036-6E08-421F-A07E-B0E2C4B38C96}" destId="{811B5EEE-6993-4068-8356-0AAD174B199C}" srcOrd="0" destOrd="0" presId="urn:microsoft.com/office/officeart/2005/8/layout/chevron2"/>
    <dgm:cxn modelId="{FF7F9F95-C836-4D22-A972-148FDC577246}" type="presParOf" srcId="{811B5EEE-6993-4068-8356-0AAD174B199C}" destId="{2AB518B3-BA36-48C6-B2A9-545CC100B291}" srcOrd="0" destOrd="0" presId="urn:microsoft.com/office/officeart/2005/8/layout/chevron2"/>
    <dgm:cxn modelId="{402FCE0A-8AFF-43A5-97D3-05AB91C945D1}" type="presParOf" srcId="{811B5EEE-6993-4068-8356-0AAD174B199C}" destId="{26E65DD8-CFF5-465A-9B46-C36685D43E0F}" srcOrd="1" destOrd="0" presId="urn:microsoft.com/office/officeart/2005/8/layout/chevron2"/>
    <dgm:cxn modelId="{FEEB8436-5F52-4D2F-AA80-A3D200E0C562}" type="presParOf" srcId="{7224D036-6E08-421F-A07E-B0E2C4B38C96}" destId="{23DA3467-384F-40B1-BBB6-27730A91039B}" srcOrd="1" destOrd="0" presId="urn:microsoft.com/office/officeart/2005/8/layout/chevron2"/>
    <dgm:cxn modelId="{E0AC2157-8429-414C-AC80-2308F385B0A1}" type="presParOf" srcId="{7224D036-6E08-421F-A07E-B0E2C4B38C96}" destId="{FE903534-3617-4235-AE7F-F459A1641B07}" srcOrd="2" destOrd="0" presId="urn:microsoft.com/office/officeart/2005/8/layout/chevron2"/>
    <dgm:cxn modelId="{6CC1D2FC-F3E9-42AB-8FAF-CB246347D8D6}" type="presParOf" srcId="{FE903534-3617-4235-AE7F-F459A1641B07}" destId="{4D2FABD1-15F4-418D-A5D8-C83F646E0BBC}" srcOrd="0" destOrd="0" presId="urn:microsoft.com/office/officeart/2005/8/layout/chevron2"/>
    <dgm:cxn modelId="{B4341ACC-B72C-49A0-A283-594043D6EAFF}" type="presParOf" srcId="{FE903534-3617-4235-AE7F-F459A1641B07}" destId="{1928AE36-5B16-4689-A47E-B831AC9BC21F}" srcOrd="1" destOrd="0" presId="urn:microsoft.com/office/officeart/2005/8/layout/chevron2"/>
    <dgm:cxn modelId="{6E59C4BA-9C12-4B2D-8E7F-1C96CD45C6F0}" type="presParOf" srcId="{7224D036-6E08-421F-A07E-B0E2C4B38C96}" destId="{227DC388-DD74-4E4D-ACFC-EE343C3F65DB}" srcOrd="3" destOrd="0" presId="urn:microsoft.com/office/officeart/2005/8/layout/chevron2"/>
    <dgm:cxn modelId="{9F400F31-FA83-41A9-B9C0-6DC628BFCF36}" type="presParOf" srcId="{7224D036-6E08-421F-A07E-B0E2C4B38C96}" destId="{03F01B13-ABD2-4A90-9DE8-09498C53284C}" srcOrd="4" destOrd="0" presId="urn:microsoft.com/office/officeart/2005/8/layout/chevron2"/>
    <dgm:cxn modelId="{BB0A07C4-8277-4871-A690-C4BA38D3C9FC}" type="presParOf" srcId="{03F01B13-ABD2-4A90-9DE8-09498C53284C}" destId="{2E48CDE1-915B-4D99-849F-3D86D9916111}" srcOrd="0" destOrd="0" presId="urn:microsoft.com/office/officeart/2005/8/layout/chevron2"/>
    <dgm:cxn modelId="{DC1018D6-3901-4B05-B17D-57B6EA842509}" type="presParOf" srcId="{03F01B13-ABD2-4A90-9DE8-09498C53284C}" destId="{751BF501-DD05-4253-A1D8-EB4C3E1C95B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59D0F0-3361-48DC-92AA-055273533D53}" type="doc">
      <dgm:prSet loTypeId="urn:microsoft.com/office/officeart/2005/8/layout/chevron2" loCatId="list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lt-LT"/>
        </a:p>
      </dgm:t>
    </dgm:pt>
    <dgm:pt modelId="{5E032FD4-9A11-4B0D-94ED-00675846E78F}">
      <dgm:prSet phldrT="[Text]" phldr="0"/>
      <dgm:spPr/>
      <dgm:t>
        <a:bodyPr/>
        <a:lstStyle/>
        <a:p>
          <a:endParaRPr lang="lt-LT" dirty="0"/>
        </a:p>
      </dgm:t>
    </dgm:pt>
    <dgm:pt modelId="{77E82E8A-5836-4E99-B1A9-96E994A27BE3}" type="parTrans" cxnId="{E80E649B-BCB0-4509-A799-7992228D01AA}">
      <dgm:prSet/>
      <dgm:spPr/>
      <dgm:t>
        <a:bodyPr/>
        <a:lstStyle/>
        <a:p>
          <a:endParaRPr lang="lt-LT"/>
        </a:p>
      </dgm:t>
    </dgm:pt>
    <dgm:pt modelId="{2F630ED5-BF8F-4743-BC05-511707621792}" type="sibTrans" cxnId="{E80E649B-BCB0-4509-A799-7992228D01AA}">
      <dgm:prSet/>
      <dgm:spPr/>
      <dgm:t>
        <a:bodyPr/>
        <a:lstStyle/>
        <a:p>
          <a:endParaRPr lang="lt-LT"/>
        </a:p>
      </dgm:t>
    </dgm:pt>
    <dgm:pt modelId="{4B289CF6-E36A-493E-AF80-2CCE57493E7D}">
      <dgm:prSet phldrT="[Text]" custT="1"/>
      <dgm:spPr/>
      <dgm:t>
        <a:bodyPr/>
        <a:lstStyle/>
        <a:p>
          <a:r>
            <a:rPr lang="lt-LT" sz="1800">
              <a:latin typeface="+mn-lt"/>
            </a:rPr>
            <a:t>Pareiškėjas ir partneris (-iai) tvarko buhalterinę apskaitą pagal Lietuvos Respublikos teisės aktų nustatytus reikalavimus.</a:t>
          </a:r>
          <a:endParaRPr lang="lt-LT" sz="1800" dirty="0">
            <a:latin typeface="+mn-lt"/>
          </a:endParaRPr>
        </a:p>
      </dgm:t>
    </dgm:pt>
    <dgm:pt modelId="{8119D967-D5B9-4F31-BF07-425F037570BA}" type="parTrans" cxnId="{96CC5ADF-B003-4E64-83F0-4F5F382A0FF4}">
      <dgm:prSet/>
      <dgm:spPr/>
      <dgm:t>
        <a:bodyPr/>
        <a:lstStyle/>
        <a:p>
          <a:endParaRPr lang="lt-LT"/>
        </a:p>
      </dgm:t>
    </dgm:pt>
    <dgm:pt modelId="{5F90FC6D-6F75-416F-BE37-83326F260688}" type="sibTrans" cxnId="{96CC5ADF-B003-4E64-83F0-4F5F382A0FF4}">
      <dgm:prSet/>
      <dgm:spPr/>
      <dgm:t>
        <a:bodyPr/>
        <a:lstStyle/>
        <a:p>
          <a:endParaRPr lang="lt-LT"/>
        </a:p>
      </dgm:t>
    </dgm:pt>
    <dgm:pt modelId="{88CED147-5B4A-47A2-A77C-6A7454DCDDB5}">
      <dgm:prSet phldrT="[Text]"/>
      <dgm:spPr/>
      <dgm:t>
        <a:bodyPr/>
        <a:lstStyle/>
        <a:p>
          <a:endParaRPr lang="lt-LT" sz="1200" dirty="0"/>
        </a:p>
      </dgm:t>
    </dgm:pt>
    <dgm:pt modelId="{B2286166-BAEB-4C99-971A-AEE0C66ED521}" type="parTrans" cxnId="{DB4F0F04-2AD6-4C92-949E-42D8819AE38D}">
      <dgm:prSet/>
      <dgm:spPr/>
      <dgm:t>
        <a:bodyPr/>
        <a:lstStyle/>
        <a:p>
          <a:endParaRPr lang="lt-LT"/>
        </a:p>
      </dgm:t>
    </dgm:pt>
    <dgm:pt modelId="{3D02424E-0111-4227-969B-C26896F28A17}" type="sibTrans" cxnId="{DB4F0F04-2AD6-4C92-949E-42D8819AE38D}">
      <dgm:prSet/>
      <dgm:spPr/>
      <dgm:t>
        <a:bodyPr/>
        <a:lstStyle/>
        <a:p>
          <a:endParaRPr lang="lt-LT"/>
        </a:p>
      </dgm:t>
    </dgm:pt>
    <dgm:pt modelId="{FE735264-2CDF-43A5-893F-5164389B8A22}">
      <dgm:prSet phldrT="[Text]" phldr="0"/>
      <dgm:spPr/>
      <dgm:t>
        <a:bodyPr/>
        <a:lstStyle/>
        <a:p>
          <a:endParaRPr lang="lt-LT" sz="1200" dirty="0"/>
        </a:p>
      </dgm:t>
    </dgm:pt>
    <dgm:pt modelId="{6D30E013-62ED-47F5-8CD0-30FED1194EBC}" type="parTrans" cxnId="{7D3DDCB1-B730-4D9F-985B-EEF6C0CCC617}">
      <dgm:prSet/>
      <dgm:spPr/>
      <dgm:t>
        <a:bodyPr/>
        <a:lstStyle/>
        <a:p>
          <a:endParaRPr lang="lt-LT"/>
        </a:p>
      </dgm:t>
    </dgm:pt>
    <dgm:pt modelId="{8403C406-B4B1-4441-845F-61DBCEBBC2D3}" type="sibTrans" cxnId="{7D3DDCB1-B730-4D9F-985B-EEF6C0CCC617}">
      <dgm:prSet/>
      <dgm:spPr/>
      <dgm:t>
        <a:bodyPr/>
        <a:lstStyle/>
        <a:p>
          <a:endParaRPr lang="lt-LT"/>
        </a:p>
      </dgm:t>
    </dgm:pt>
    <dgm:pt modelId="{5D5C1918-4933-490E-8E02-57485C1BCEB6}">
      <dgm:prSet phldrT="[Text]" phldr="0"/>
      <dgm:spPr/>
      <dgm:t>
        <a:bodyPr/>
        <a:lstStyle/>
        <a:p>
          <a:endParaRPr lang="lt-LT" dirty="0"/>
        </a:p>
      </dgm:t>
    </dgm:pt>
    <dgm:pt modelId="{E9721FB7-9040-4016-9AFA-C61A2E779B62}" type="sibTrans" cxnId="{4E5E0A2A-B8B6-405E-9FC9-ED8F0B8B2A13}">
      <dgm:prSet/>
      <dgm:spPr/>
      <dgm:t>
        <a:bodyPr/>
        <a:lstStyle/>
        <a:p>
          <a:endParaRPr lang="lt-LT"/>
        </a:p>
      </dgm:t>
    </dgm:pt>
    <dgm:pt modelId="{167C1B9B-F0F8-4607-AA83-9740C47CA702}" type="parTrans" cxnId="{4E5E0A2A-B8B6-405E-9FC9-ED8F0B8B2A13}">
      <dgm:prSet/>
      <dgm:spPr/>
      <dgm:t>
        <a:bodyPr/>
        <a:lstStyle/>
        <a:p>
          <a:endParaRPr lang="lt-LT"/>
        </a:p>
      </dgm:t>
    </dgm:pt>
    <dgm:pt modelId="{79A870BE-713E-4F44-A5AB-74A1D5FD277B}">
      <dgm:prSet phldrT="[Text]" phldr="0" custT="1"/>
      <dgm:spPr/>
      <dgm:t>
        <a:bodyPr/>
        <a:lstStyle/>
        <a:p>
          <a:endParaRPr lang="lt-LT" sz="1800" dirty="0"/>
        </a:p>
      </dgm:t>
    </dgm:pt>
    <dgm:pt modelId="{0BD257B4-7209-4FEE-AB32-F3FA642DCE93}" type="sibTrans" cxnId="{79B06F91-B760-44AB-8083-1990C125CCE4}">
      <dgm:prSet/>
      <dgm:spPr/>
      <dgm:t>
        <a:bodyPr/>
        <a:lstStyle/>
        <a:p>
          <a:endParaRPr lang="lt-LT"/>
        </a:p>
      </dgm:t>
    </dgm:pt>
    <dgm:pt modelId="{8687C6FE-5C88-4BF3-808F-DCFBEB99A9E0}" type="parTrans" cxnId="{79B06F91-B760-44AB-8083-1990C125CCE4}">
      <dgm:prSet/>
      <dgm:spPr/>
      <dgm:t>
        <a:bodyPr/>
        <a:lstStyle/>
        <a:p>
          <a:endParaRPr lang="lt-LT"/>
        </a:p>
      </dgm:t>
    </dgm:pt>
    <dgm:pt modelId="{E1A8C958-4D70-49BA-A26C-1D7C3A08E8BB}">
      <dgm:prSet phldrT="[Text]" phldr="0"/>
      <dgm:spPr/>
      <dgm:t>
        <a:bodyPr/>
        <a:lstStyle/>
        <a:p>
          <a:endParaRPr lang="lt-LT" dirty="0"/>
        </a:p>
        <a:p>
          <a:endParaRPr lang="lt-LT" dirty="0"/>
        </a:p>
      </dgm:t>
    </dgm:pt>
    <dgm:pt modelId="{96B365CF-1B4F-4F87-9F79-F0DDD2CC195D}" type="sibTrans" cxnId="{9C8C5EFF-11DD-480F-8FA2-E40FE47CE6E6}">
      <dgm:prSet/>
      <dgm:spPr/>
      <dgm:t>
        <a:bodyPr/>
        <a:lstStyle/>
        <a:p>
          <a:endParaRPr lang="lt-LT"/>
        </a:p>
      </dgm:t>
    </dgm:pt>
    <dgm:pt modelId="{5ADACCD8-D50D-4F24-B87D-6E42670FA574}" type="parTrans" cxnId="{9C8C5EFF-11DD-480F-8FA2-E40FE47CE6E6}">
      <dgm:prSet/>
      <dgm:spPr/>
      <dgm:t>
        <a:bodyPr/>
        <a:lstStyle/>
        <a:p>
          <a:endParaRPr lang="lt-LT"/>
        </a:p>
      </dgm:t>
    </dgm:pt>
    <dgm:pt modelId="{5CD517FF-2F62-41E2-91E3-09257ABD9D54}">
      <dgm:prSet custT="1"/>
      <dgm:spPr/>
      <dgm:t>
        <a:bodyPr/>
        <a:lstStyle/>
        <a:p>
          <a:r>
            <a:rPr lang="lt-LT" sz="1800" dirty="0"/>
            <a:t>Pareiškėjas ir partneris (-iai) nepertraukiamai užsiima žemės ūkio veikla ir (arba) valdoje (-ose) pagamintų ir (arba) užaugintų žemės ūkio produktų supirkimu ir (arba) perdirbimu ir pateikimu rinkai ne trumpiau kaip 1 metus iki paraiškos pateikimo. Pajamos iš žemės ūkio veiklos per 1 metus iki paraiškos pateikimo turi sudaryti ne mažiau kaip 50 proc. visų ūkio subjekto pajamų.</a:t>
          </a:r>
        </a:p>
      </dgm:t>
    </dgm:pt>
    <dgm:pt modelId="{C2326161-C786-4D32-B2ED-FA1636417139}" type="parTrans" cxnId="{09E7E34A-A013-4E05-8D0E-D860964310A2}">
      <dgm:prSet/>
      <dgm:spPr/>
      <dgm:t>
        <a:bodyPr/>
        <a:lstStyle/>
        <a:p>
          <a:endParaRPr lang="lt-LT"/>
        </a:p>
      </dgm:t>
    </dgm:pt>
    <dgm:pt modelId="{564A3224-61EE-4C93-8F64-A31A7D62E90F}" type="sibTrans" cxnId="{09E7E34A-A013-4E05-8D0E-D860964310A2}">
      <dgm:prSet/>
      <dgm:spPr/>
      <dgm:t>
        <a:bodyPr/>
        <a:lstStyle/>
        <a:p>
          <a:endParaRPr lang="lt-LT"/>
        </a:p>
      </dgm:t>
    </dgm:pt>
    <dgm:pt modelId="{CE032019-DD0D-4E76-B51F-026E4D1E304F}">
      <dgm:prSet/>
      <dgm:spPr/>
      <dgm:t>
        <a:bodyPr/>
        <a:lstStyle/>
        <a:p>
          <a:endParaRPr lang="lt-LT" sz="1200" dirty="0"/>
        </a:p>
      </dgm:t>
    </dgm:pt>
    <dgm:pt modelId="{64EA3F0F-58CF-4CF3-A217-861B3DEBFFA8}" type="parTrans" cxnId="{70EE4A37-1A92-4B47-8CC7-79A89956B31B}">
      <dgm:prSet/>
      <dgm:spPr/>
      <dgm:t>
        <a:bodyPr/>
        <a:lstStyle/>
        <a:p>
          <a:endParaRPr lang="lt-LT"/>
        </a:p>
      </dgm:t>
    </dgm:pt>
    <dgm:pt modelId="{3DEA1B9A-68F6-44BA-961F-695E75FBCD2D}" type="sibTrans" cxnId="{70EE4A37-1A92-4B47-8CC7-79A89956B31B}">
      <dgm:prSet/>
      <dgm:spPr/>
      <dgm:t>
        <a:bodyPr/>
        <a:lstStyle/>
        <a:p>
          <a:endParaRPr lang="lt-LT"/>
        </a:p>
      </dgm:t>
    </dgm:pt>
    <dgm:pt modelId="{4DD98CD5-AE85-4806-87F0-F5DE564E11AE}">
      <dgm:prSet custT="1"/>
      <dgm:spPr/>
      <dgm:t>
        <a:bodyPr/>
        <a:lstStyle/>
        <a:p>
          <a:r>
            <a:rPr lang="lt-LT" sz="1800" dirty="0"/>
            <a:t>Parama teikiama, jei pareiškėjo, taip pat partnerio (-ių) valdos ekonominis dydis (VED), yra ne mažesnis kaip 16 001 Eur ir ne didesnis kaip 30 000 Eur.</a:t>
          </a:r>
        </a:p>
      </dgm:t>
    </dgm:pt>
    <dgm:pt modelId="{55490C53-3F17-4173-977D-3D8044A5B3A2}" type="parTrans" cxnId="{8D89501C-355A-4FA6-B3DE-A0A25CA60779}">
      <dgm:prSet/>
      <dgm:spPr/>
      <dgm:t>
        <a:bodyPr/>
        <a:lstStyle/>
        <a:p>
          <a:endParaRPr lang="lt-LT"/>
        </a:p>
      </dgm:t>
    </dgm:pt>
    <dgm:pt modelId="{F0F25DBC-988E-4EE5-8C2A-F1A556B0732B}" type="sibTrans" cxnId="{8D89501C-355A-4FA6-B3DE-A0A25CA60779}">
      <dgm:prSet/>
      <dgm:spPr/>
      <dgm:t>
        <a:bodyPr/>
        <a:lstStyle/>
        <a:p>
          <a:endParaRPr lang="lt-LT"/>
        </a:p>
      </dgm:t>
    </dgm:pt>
    <dgm:pt modelId="{5A21E7B9-C3C6-4949-B81B-C7B2142E28D7}">
      <dgm:prSet/>
      <dgm:spPr/>
      <dgm:t>
        <a:bodyPr/>
        <a:lstStyle/>
        <a:p>
          <a:endParaRPr lang="lt-LT" sz="1100" dirty="0"/>
        </a:p>
      </dgm:t>
    </dgm:pt>
    <dgm:pt modelId="{ED0180DA-0B2A-41B4-82C8-6EC772861C42}" type="parTrans" cxnId="{C7A94160-E15C-47B8-AE02-4AB42BEF96C1}">
      <dgm:prSet/>
      <dgm:spPr/>
      <dgm:t>
        <a:bodyPr/>
        <a:lstStyle/>
        <a:p>
          <a:endParaRPr lang="lt-LT"/>
        </a:p>
      </dgm:t>
    </dgm:pt>
    <dgm:pt modelId="{010D9A7D-98D9-4802-83FA-6EA80213F1C6}" type="sibTrans" cxnId="{C7A94160-E15C-47B8-AE02-4AB42BEF96C1}">
      <dgm:prSet/>
      <dgm:spPr/>
      <dgm:t>
        <a:bodyPr/>
        <a:lstStyle/>
        <a:p>
          <a:endParaRPr lang="lt-LT"/>
        </a:p>
      </dgm:t>
    </dgm:pt>
    <dgm:pt modelId="{7224D036-6E08-421F-A07E-B0E2C4B38C96}" type="pres">
      <dgm:prSet presAssocID="{E059D0F0-3361-48DC-92AA-055273533D53}" presName="linearFlow" presStyleCnt="0">
        <dgm:presLayoutVars>
          <dgm:dir/>
          <dgm:animLvl val="lvl"/>
          <dgm:resizeHandles val="exact"/>
        </dgm:presLayoutVars>
      </dgm:prSet>
      <dgm:spPr/>
    </dgm:pt>
    <dgm:pt modelId="{811B5EEE-6993-4068-8356-0AAD174B199C}" type="pres">
      <dgm:prSet presAssocID="{5E032FD4-9A11-4B0D-94ED-00675846E78F}" presName="composite" presStyleCnt="0"/>
      <dgm:spPr/>
    </dgm:pt>
    <dgm:pt modelId="{2AB518B3-BA36-48C6-B2A9-545CC100B291}" type="pres">
      <dgm:prSet presAssocID="{5E032FD4-9A11-4B0D-94ED-00675846E78F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26E65DD8-CFF5-465A-9B46-C36685D43E0F}" type="pres">
      <dgm:prSet presAssocID="{5E032FD4-9A11-4B0D-94ED-00675846E78F}" presName="descendantText" presStyleLbl="alignAcc1" presStyleIdx="0" presStyleCnt="3">
        <dgm:presLayoutVars>
          <dgm:bulletEnabled val="1"/>
        </dgm:presLayoutVars>
      </dgm:prSet>
      <dgm:spPr/>
    </dgm:pt>
    <dgm:pt modelId="{23DA3467-384F-40B1-BBB6-27730A91039B}" type="pres">
      <dgm:prSet presAssocID="{2F630ED5-BF8F-4743-BC05-511707621792}" presName="sp" presStyleCnt="0"/>
      <dgm:spPr/>
    </dgm:pt>
    <dgm:pt modelId="{FE903534-3617-4235-AE7F-F459A1641B07}" type="pres">
      <dgm:prSet presAssocID="{5D5C1918-4933-490E-8E02-57485C1BCEB6}" presName="composite" presStyleCnt="0"/>
      <dgm:spPr/>
    </dgm:pt>
    <dgm:pt modelId="{4D2FABD1-15F4-418D-A5D8-C83F646E0BBC}" type="pres">
      <dgm:prSet presAssocID="{5D5C1918-4933-490E-8E02-57485C1BCEB6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1928AE36-5B16-4689-A47E-B831AC9BC21F}" type="pres">
      <dgm:prSet presAssocID="{5D5C1918-4933-490E-8E02-57485C1BCEB6}" presName="descendantText" presStyleLbl="alignAcc1" presStyleIdx="1" presStyleCnt="3">
        <dgm:presLayoutVars>
          <dgm:bulletEnabled val="1"/>
        </dgm:presLayoutVars>
      </dgm:prSet>
      <dgm:spPr/>
    </dgm:pt>
    <dgm:pt modelId="{227DC388-DD74-4E4D-ACFC-EE343C3F65DB}" type="pres">
      <dgm:prSet presAssocID="{E9721FB7-9040-4016-9AFA-C61A2E779B62}" presName="sp" presStyleCnt="0"/>
      <dgm:spPr/>
    </dgm:pt>
    <dgm:pt modelId="{03F01B13-ABD2-4A90-9DE8-09498C53284C}" type="pres">
      <dgm:prSet presAssocID="{E1A8C958-4D70-49BA-A26C-1D7C3A08E8BB}" presName="composite" presStyleCnt="0"/>
      <dgm:spPr/>
    </dgm:pt>
    <dgm:pt modelId="{2E48CDE1-915B-4D99-849F-3D86D9916111}" type="pres">
      <dgm:prSet presAssocID="{E1A8C958-4D70-49BA-A26C-1D7C3A08E8BB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751BF501-DD05-4253-A1D8-EB4C3E1C95B2}" type="pres">
      <dgm:prSet presAssocID="{E1A8C958-4D70-49BA-A26C-1D7C3A08E8BB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DB4F0F04-2AD6-4C92-949E-42D8819AE38D}" srcId="{5E032FD4-9A11-4B0D-94ED-00675846E78F}" destId="{88CED147-5B4A-47A2-A77C-6A7454DCDDB5}" srcOrd="3" destOrd="0" parTransId="{B2286166-BAEB-4C99-971A-AEE0C66ED521}" sibTransId="{3D02424E-0111-4227-969B-C26896F28A17}"/>
    <dgm:cxn modelId="{F97BD205-F9F2-470C-86DD-E9C82EA844AF}" type="presOf" srcId="{5D5C1918-4933-490E-8E02-57485C1BCEB6}" destId="{4D2FABD1-15F4-418D-A5D8-C83F646E0BBC}" srcOrd="0" destOrd="0" presId="urn:microsoft.com/office/officeart/2005/8/layout/chevron2"/>
    <dgm:cxn modelId="{B3F19014-10D1-4DC9-A44E-F103D7303427}" type="presOf" srcId="{4B289CF6-E36A-493E-AF80-2CCE57493E7D}" destId="{751BF501-DD05-4253-A1D8-EB4C3E1C95B2}" srcOrd="0" destOrd="0" presId="urn:microsoft.com/office/officeart/2005/8/layout/chevron2"/>
    <dgm:cxn modelId="{7A6A9B18-3723-4513-B719-8F8E2C55E737}" type="presOf" srcId="{88CED147-5B4A-47A2-A77C-6A7454DCDDB5}" destId="{26E65DD8-CFF5-465A-9B46-C36685D43E0F}" srcOrd="0" destOrd="3" presId="urn:microsoft.com/office/officeart/2005/8/layout/chevron2"/>
    <dgm:cxn modelId="{55CE7A19-3EA5-497C-B196-DF706298E0D9}" type="presOf" srcId="{5E032FD4-9A11-4B0D-94ED-00675846E78F}" destId="{2AB518B3-BA36-48C6-B2A9-545CC100B291}" srcOrd="0" destOrd="0" presId="urn:microsoft.com/office/officeart/2005/8/layout/chevron2"/>
    <dgm:cxn modelId="{8D89501C-355A-4FA6-B3DE-A0A25CA60779}" srcId="{5D5C1918-4933-490E-8E02-57485C1BCEB6}" destId="{4DD98CD5-AE85-4806-87F0-F5DE564E11AE}" srcOrd="1" destOrd="0" parTransId="{55490C53-3F17-4173-977D-3D8044A5B3A2}" sibTransId="{F0F25DBC-988E-4EE5-8C2A-F1A556B0732B}"/>
    <dgm:cxn modelId="{4E5E0A2A-B8B6-405E-9FC9-ED8F0B8B2A13}" srcId="{E059D0F0-3361-48DC-92AA-055273533D53}" destId="{5D5C1918-4933-490E-8E02-57485C1BCEB6}" srcOrd="1" destOrd="0" parTransId="{167C1B9B-F0F8-4607-AA83-9740C47CA702}" sibTransId="{E9721FB7-9040-4016-9AFA-C61A2E779B62}"/>
    <dgm:cxn modelId="{26EE072D-8A05-45BB-8BFF-7DAF6C16AC52}" type="presOf" srcId="{5A21E7B9-C3C6-4949-B81B-C7B2142E28D7}" destId="{1928AE36-5B16-4689-A47E-B831AC9BC21F}" srcOrd="0" destOrd="2" presId="urn:microsoft.com/office/officeart/2005/8/layout/chevron2"/>
    <dgm:cxn modelId="{70EE4A37-1A92-4B47-8CC7-79A89956B31B}" srcId="{5E032FD4-9A11-4B0D-94ED-00675846E78F}" destId="{CE032019-DD0D-4E76-B51F-026E4D1E304F}" srcOrd="2" destOrd="0" parTransId="{64EA3F0F-58CF-4CF3-A217-861B3DEBFFA8}" sibTransId="{3DEA1B9A-68F6-44BA-961F-695E75FBCD2D}"/>
    <dgm:cxn modelId="{C7A94160-E15C-47B8-AE02-4AB42BEF96C1}" srcId="{5D5C1918-4933-490E-8E02-57485C1BCEB6}" destId="{5A21E7B9-C3C6-4949-B81B-C7B2142E28D7}" srcOrd="2" destOrd="0" parTransId="{ED0180DA-0B2A-41B4-82C8-6EC772861C42}" sibTransId="{010D9A7D-98D9-4802-83FA-6EA80213F1C6}"/>
    <dgm:cxn modelId="{09E7E34A-A013-4E05-8D0E-D860964310A2}" srcId="{5E032FD4-9A11-4B0D-94ED-00675846E78F}" destId="{5CD517FF-2F62-41E2-91E3-09257ABD9D54}" srcOrd="1" destOrd="0" parTransId="{C2326161-C786-4D32-B2ED-FA1636417139}" sibTransId="{564A3224-61EE-4C93-8F64-A31A7D62E90F}"/>
    <dgm:cxn modelId="{E59F7F7B-50E0-44B3-9FA0-1D046DE8A0FC}" type="presOf" srcId="{FE735264-2CDF-43A5-893F-5164389B8A22}" destId="{26E65DD8-CFF5-465A-9B46-C36685D43E0F}" srcOrd="0" destOrd="0" presId="urn:microsoft.com/office/officeart/2005/8/layout/chevron2"/>
    <dgm:cxn modelId="{79B06F91-B760-44AB-8083-1990C125CCE4}" srcId="{5D5C1918-4933-490E-8E02-57485C1BCEB6}" destId="{79A870BE-713E-4F44-A5AB-74A1D5FD277B}" srcOrd="0" destOrd="0" parTransId="{8687C6FE-5C88-4BF3-808F-DCFBEB99A9E0}" sibTransId="{0BD257B4-7209-4FEE-AB32-F3FA642DCE93}"/>
    <dgm:cxn modelId="{E80E649B-BCB0-4509-A799-7992228D01AA}" srcId="{E059D0F0-3361-48DC-92AA-055273533D53}" destId="{5E032FD4-9A11-4B0D-94ED-00675846E78F}" srcOrd="0" destOrd="0" parTransId="{77E82E8A-5836-4E99-B1A9-96E994A27BE3}" sibTransId="{2F630ED5-BF8F-4743-BC05-511707621792}"/>
    <dgm:cxn modelId="{7D3DDCB1-B730-4D9F-985B-EEF6C0CCC617}" srcId="{5E032FD4-9A11-4B0D-94ED-00675846E78F}" destId="{FE735264-2CDF-43A5-893F-5164389B8A22}" srcOrd="0" destOrd="0" parTransId="{6D30E013-62ED-47F5-8CD0-30FED1194EBC}" sibTransId="{8403C406-B4B1-4441-845F-61DBCEBBC2D3}"/>
    <dgm:cxn modelId="{605C31C2-F446-4AA5-944B-75E73359A1D0}" type="presOf" srcId="{E1A8C958-4D70-49BA-A26C-1D7C3A08E8BB}" destId="{2E48CDE1-915B-4D99-849F-3D86D9916111}" srcOrd="0" destOrd="0" presId="urn:microsoft.com/office/officeart/2005/8/layout/chevron2"/>
    <dgm:cxn modelId="{F6E084C4-58F7-48CA-B3C5-F162ABC46C39}" type="presOf" srcId="{CE032019-DD0D-4E76-B51F-026E4D1E304F}" destId="{26E65DD8-CFF5-465A-9B46-C36685D43E0F}" srcOrd="0" destOrd="2" presId="urn:microsoft.com/office/officeart/2005/8/layout/chevron2"/>
    <dgm:cxn modelId="{96CC5ADF-B003-4E64-83F0-4F5F382A0FF4}" srcId="{E1A8C958-4D70-49BA-A26C-1D7C3A08E8BB}" destId="{4B289CF6-E36A-493E-AF80-2CCE57493E7D}" srcOrd="0" destOrd="0" parTransId="{8119D967-D5B9-4F31-BF07-425F037570BA}" sibTransId="{5F90FC6D-6F75-416F-BE37-83326F260688}"/>
    <dgm:cxn modelId="{51FEB4EB-861F-4CC9-8A78-D2AED43CD0F4}" type="presOf" srcId="{79A870BE-713E-4F44-A5AB-74A1D5FD277B}" destId="{1928AE36-5B16-4689-A47E-B831AC9BC21F}" srcOrd="0" destOrd="0" presId="urn:microsoft.com/office/officeart/2005/8/layout/chevron2"/>
    <dgm:cxn modelId="{BAB4CAEC-C751-4D94-A419-6D2544CFA77E}" type="presOf" srcId="{4DD98CD5-AE85-4806-87F0-F5DE564E11AE}" destId="{1928AE36-5B16-4689-A47E-B831AC9BC21F}" srcOrd="0" destOrd="1" presId="urn:microsoft.com/office/officeart/2005/8/layout/chevron2"/>
    <dgm:cxn modelId="{213F50EE-22A2-442E-BE71-AE44BC8B7B15}" type="presOf" srcId="{5CD517FF-2F62-41E2-91E3-09257ABD9D54}" destId="{26E65DD8-CFF5-465A-9B46-C36685D43E0F}" srcOrd="0" destOrd="1" presId="urn:microsoft.com/office/officeart/2005/8/layout/chevron2"/>
    <dgm:cxn modelId="{832350F4-6B3F-4D76-8791-03124FA7C9DD}" type="presOf" srcId="{E059D0F0-3361-48DC-92AA-055273533D53}" destId="{7224D036-6E08-421F-A07E-B0E2C4B38C96}" srcOrd="0" destOrd="0" presId="urn:microsoft.com/office/officeart/2005/8/layout/chevron2"/>
    <dgm:cxn modelId="{9C8C5EFF-11DD-480F-8FA2-E40FE47CE6E6}" srcId="{E059D0F0-3361-48DC-92AA-055273533D53}" destId="{E1A8C958-4D70-49BA-A26C-1D7C3A08E8BB}" srcOrd="2" destOrd="0" parTransId="{5ADACCD8-D50D-4F24-B87D-6E42670FA574}" sibTransId="{96B365CF-1B4F-4F87-9F79-F0DDD2CC195D}"/>
    <dgm:cxn modelId="{8EBBF0B1-4893-41B7-AC6D-D8BA8BD4831E}" type="presParOf" srcId="{7224D036-6E08-421F-A07E-B0E2C4B38C96}" destId="{811B5EEE-6993-4068-8356-0AAD174B199C}" srcOrd="0" destOrd="0" presId="urn:microsoft.com/office/officeart/2005/8/layout/chevron2"/>
    <dgm:cxn modelId="{FF7F9F95-C836-4D22-A972-148FDC577246}" type="presParOf" srcId="{811B5EEE-6993-4068-8356-0AAD174B199C}" destId="{2AB518B3-BA36-48C6-B2A9-545CC100B291}" srcOrd="0" destOrd="0" presId="urn:microsoft.com/office/officeart/2005/8/layout/chevron2"/>
    <dgm:cxn modelId="{402FCE0A-8AFF-43A5-97D3-05AB91C945D1}" type="presParOf" srcId="{811B5EEE-6993-4068-8356-0AAD174B199C}" destId="{26E65DD8-CFF5-465A-9B46-C36685D43E0F}" srcOrd="1" destOrd="0" presId="urn:microsoft.com/office/officeart/2005/8/layout/chevron2"/>
    <dgm:cxn modelId="{FEEB8436-5F52-4D2F-AA80-A3D200E0C562}" type="presParOf" srcId="{7224D036-6E08-421F-A07E-B0E2C4B38C96}" destId="{23DA3467-384F-40B1-BBB6-27730A91039B}" srcOrd="1" destOrd="0" presId="urn:microsoft.com/office/officeart/2005/8/layout/chevron2"/>
    <dgm:cxn modelId="{E0AC2157-8429-414C-AC80-2308F385B0A1}" type="presParOf" srcId="{7224D036-6E08-421F-A07E-B0E2C4B38C96}" destId="{FE903534-3617-4235-AE7F-F459A1641B07}" srcOrd="2" destOrd="0" presId="urn:microsoft.com/office/officeart/2005/8/layout/chevron2"/>
    <dgm:cxn modelId="{6CC1D2FC-F3E9-42AB-8FAF-CB246347D8D6}" type="presParOf" srcId="{FE903534-3617-4235-AE7F-F459A1641B07}" destId="{4D2FABD1-15F4-418D-A5D8-C83F646E0BBC}" srcOrd="0" destOrd="0" presId="urn:microsoft.com/office/officeart/2005/8/layout/chevron2"/>
    <dgm:cxn modelId="{B4341ACC-B72C-49A0-A283-594043D6EAFF}" type="presParOf" srcId="{FE903534-3617-4235-AE7F-F459A1641B07}" destId="{1928AE36-5B16-4689-A47E-B831AC9BC21F}" srcOrd="1" destOrd="0" presId="urn:microsoft.com/office/officeart/2005/8/layout/chevron2"/>
    <dgm:cxn modelId="{6E59C4BA-9C12-4B2D-8E7F-1C96CD45C6F0}" type="presParOf" srcId="{7224D036-6E08-421F-A07E-B0E2C4B38C96}" destId="{227DC388-DD74-4E4D-ACFC-EE343C3F65DB}" srcOrd="3" destOrd="0" presId="urn:microsoft.com/office/officeart/2005/8/layout/chevron2"/>
    <dgm:cxn modelId="{9F400F31-FA83-41A9-B9C0-6DC628BFCF36}" type="presParOf" srcId="{7224D036-6E08-421F-A07E-B0E2C4B38C96}" destId="{03F01B13-ABD2-4A90-9DE8-09498C53284C}" srcOrd="4" destOrd="0" presId="urn:microsoft.com/office/officeart/2005/8/layout/chevron2"/>
    <dgm:cxn modelId="{BB0A07C4-8277-4871-A690-C4BA38D3C9FC}" type="presParOf" srcId="{03F01B13-ABD2-4A90-9DE8-09498C53284C}" destId="{2E48CDE1-915B-4D99-849F-3D86D9916111}" srcOrd="0" destOrd="0" presId="urn:microsoft.com/office/officeart/2005/8/layout/chevron2"/>
    <dgm:cxn modelId="{DC1018D6-3901-4B05-B17D-57B6EA842509}" type="presParOf" srcId="{03F01B13-ABD2-4A90-9DE8-09498C53284C}" destId="{751BF501-DD05-4253-A1D8-EB4C3E1C95B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518B3-BA36-48C6-B2A9-545CC100B291}">
      <dsp:nvSpPr>
        <dsp:cNvPr id="0" name=""/>
        <dsp:cNvSpPr/>
      </dsp:nvSpPr>
      <dsp:spPr>
        <a:xfrm rot="5400000">
          <a:off x="-285348" y="287879"/>
          <a:ext cx="1902321" cy="1331625"/>
        </a:xfrm>
        <a:prstGeom prst="chevron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t-LT" sz="1700" kern="1200" dirty="0"/>
        </a:p>
      </dsp:txBody>
      <dsp:txXfrm rot="-5400000">
        <a:off x="1" y="668344"/>
        <a:ext cx="1331625" cy="570696"/>
      </dsp:txXfrm>
    </dsp:sp>
    <dsp:sp modelId="{26E65DD8-CFF5-465A-9B46-C36685D43E0F}">
      <dsp:nvSpPr>
        <dsp:cNvPr id="0" name=""/>
        <dsp:cNvSpPr/>
      </dsp:nvSpPr>
      <dsp:spPr>
        <a:xfrm rot="5400000">
          <a:off x="5701106" y="-4366950"/>
          <a:ext cx="1236508" cy="997547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800" kern="1200" dirty="0"/>
            <a:t>Projektas atitinka bendrąsias tinkamumo sąlygas ir reikalavimus.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t-LT" sz="2000" kern="1200" dirty="0"/>
        </a:p>
      </dsp:txBody>
      <dsp:txXfrm rot="-5400000">
        <a:off x="1331625" y="62892"/>
        <a:ext cx="9915110" cy="1115786"/>
      </dsp:txXfrm>
    </dsp:sp>
    <dsp:sp modelId="{4D2FABD1-15F4-418D-A5D8-C83F646E0BBC}">
      <dsp:nvSpPr>
        <dsp:cNvPr id="0" name=""/>
        <dsp:cNvSpPr/>
      </dsp:nvSpPr>
      <dsp:spPr>
        <a:xfrm rot="5400000">
          <a:off x="-285348" y="1998998"/>
          <a:ext cx="1902321" cy="1331625"/>
        </a:xfrm>
        <a:prstGeom prst="chevron">
          <a:avLst/>
        </a:prstGeom>
        <a:solidFill>
          <a:schemeClr val="accent6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t-LT" sz="1700" kern="1200" dirty="0"/>
        </a:p>
      </dsp:txBody>
      <dsp:txXfrm rot="-5400000">
        <a:off x="1" y="2379463"/>
        <a:ext cx="1331625" cy="570696"/>
      </dsp:txXfrm>
    </dsp:sp>
    <dsp:sp modelId="{1928AE36-5B16-4689-A47E-B831AC9BC21F}">
      <dsp:nvSpPr>
        <dsp:cNvPr id="0" name=""/>
        <dsp:cNvSpPr/>
      </dsp:nvSpPr>
      <dsp:spPr>
        <a:xfrm rot="5400000">
          <a:off x="5701106" y="-2655830"/>
          <a:ext cx="1236508" cy="997547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800" kern="1200" dirty="0"/>
            <a:t>Projekto investicijos pagerina bendrus valdos veiklos rezultatus.</a:t>
          </a:r>
        </a:p>
      </dsp:txBody>
      <dsp:txXfrm rot="-5400000">
        <a:off x="1331625" y="1774012"/>
        <a:ext cx="9915110" cy="1115786"/>
      </dsp:txXfrm>
    </dsp:sp>
    <dsp:sp modelId="{2E48CDE1-915B-4D99-849F-3D86D9916111}">
      <dsp:nvSpPr>
        <dsp:cNvPr id="0" name=""/>
        <dsp:cNvSpPr/>
      </dsp:nvSpPr>
      <dsp:spPr>
        <a:xfrm rot="5400000">
          <a:off x="-285348" y="3710118"/>
          <a:ext cx="1902321" cy="1331625"/>
        </a:xfrm>
        <a:prstGeom prst="chevron">
          <a:avLst/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t-LT" sz="1700" kern="1200" dirty="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t-LT" sz="1700" kern="1200" dirty="0"/>
        </a:p>
      </dsp:txBody>
      <dsp:txXfrm rot="-5400000">
        <a:off x="1" y="4090583"/>
        <a:ext cx="1331625" cy="570696"/>
      </dsp:txXfrm>
    </dsp:sp>
    <dsp:sp modelId="{751BF501-DD05-4253-A1D8-EB4C3E1C95B2}">
      <dsp:nvSpPr>
        <dsp:cNvPr id="0" name=""/>
        <dsp:cNvSpPr/>
      </dsp:nvSpPr>
      <dsp:spPr>
        <a:xfrm rot="5400000">
          <a:off x="5701106" y="-944711"/>
          <a:ext cx="1236508" cy="997547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800" kern="1200"/>
            <a:t>Parama teikiama Sutarties dėl Europos Sąjungos veikimo I priedo produktų (išskyrus žuvininkystės ir akvakultūros produktus) pirminei gamybai ir valdoje pagamintiems ir (arba) užaugintiems produktams perdirbti, įskaitant pirminį perdirbimą.</a:t>
          </a:r>
          <a:endParaRPr lang="lt-LT" sz="1800" kern="1200" dirty="0"/>
        </a:p>
      </dsp:txBody>
      <dsp:txXfrm rot="-5400000">
        <a:off x="1331625" y="3485131"/>
        <a:ext cx="9915110" cy="11157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518B3-BA36-48C6-B2A9-545CC100B291}">
      <dsp:nvSpPr>
        <dsp:cNvPr id="0" name=""/>
        <dsp:cNvSpPr/>
      </dsp:nvSpPr>
      <dsp:spPr>
        <a:xfrm rot="5400000">
          <a:off x="-285069" y="290200"/>
          <a:ext cx="1900463" cy="1330324"/>
        </a:xfrm>
        <a:prstGeom prst="chevron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t-LT" sz="1700" kern="1200" dirty="0"/>
        </a:p>
      </dsp:txBody>
      <dsp:txXfrm rot="-5400000">
        <a:off x="1" y="670292"/>
        <a:ext cx="1330324" cy="570139"/>
      </dsp:txXfrm>
    </dsp:sp>
    <dsp:sp modelId="{26E65DD8-CFF5-465A-9B46-C36685D43E0F}">
      <dsp:nvSpPr>
        <dsp:cNvPr id="0" name=""/>
        <dsp:cNvSpPr/>
      </dsp:nvSpPr>
      <dsp:spPr>
        <a:xfrm rot="5400000">
          <a:off x="5701060" y="-4365604"/>
          <a:ext cx="1235301" cy="997677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t-LT" sz="12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800" kern="1200" dirty="0"/>
            <a:t>Pareiškėjas ir partneris (-iai) nepertraukiamai užsiima žemės ūkio veikla ir (arba) valdoje (-ose) pagamintų ir (arba) užaugintų žemės ūkio produktų supirkimu ir (arba) perdirbimu ir pateikimu rinkai ne trumpiau kaip 1 metus iki paraiškos pateikimo. Pajamos iš žemės ūkio veiklos per 1 metus iki paraiškos pateikimo turi sudaryti ne mažiau kaip 50 proc. visų ūkio subjekto pajamų.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t-LT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t-LT" sz="1200" kern="1200" dirty="0"/>
        </a:p>
      </dsp:txBody>
      <dsp:txXfrm rot="-5400000">
        <a:off x="1330325" y="65433"/>
        <a:ext cx="9916470" cy="1114697"/>
      </dsp:txXfrm>
    </dsp:sp>
    <dsp:sp modelId="{4D2FABD1-15F4-418D-A5D8-C83F646E0BBC}">
      <dsp:nvSpPr>
        <dsp:cNvPr id="0" name=""/>
        <dsp:cNvSpPr/>
      </dsp:nvSpPr>
      <dsp:spPr>
        <a:xfrm rot="5400000">
          <a:off x="-285069" y="1999649"/>
          <a:ext cx="1900463" cy="1330324"/>
        </a:xfrm>
        <a:prstGeom prst="chevron">
          <a:avLst/>
        </a:prstGeom>
        <a:solidFill>
          <a:schemeClr val="accent6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t-LT" sz="1700" kern="1200" dirty="0"/>
        </a:p>
      </dsp:txBody>
      <dsp:txXfrm rot="-5400000">
        <a:off x="1" y="2379741"/>
        <a:ext cx="1330324" cy="570139"/>
      </dsp:txXfrm>
    </dsp:sp>
    <dsp:sp modelId="{1928AE36-5B16-4689-A47E-B831AC9BC21F}">
      <dsp:nvSpPr>
        <dsp:cNvPr id="0" name=""/>
        <dsp:cNvSpPr/>
      </dsp:nvSpPr>
      <dsp:spPr>
        <a:xfrm rot="5400000">
          <a:off x="5701060" y="-2656155"/>
          <a:ext cx="1235301" cy="997677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t-LT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800" kern="1200" dirty="0"/>
            <a:t>Parama teikiama, jei pareiškėjo, taip pat partnerio (-ių) valdos ekonominis dydis (VED), yra ne mažesnis kaip 16 001 Eur ir ne didesnis kaip 30 000 Eur.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t-LT" sz="1100" kern="1200" dirty="0"/>
        </a:p>
      </dsp:txBody>
      <dsp:txXfrm rot="-5400000">
        <a:off x="1330325" y="1774882"/>
        <a:ext cx="9916470" cy="1114697"/>
      </dsp:txXfrm>
    </dsp:sp>
    <dsp:sp modelId="{2E48CDE1-915B-4D99-849F-3D86D9916111}">
      <dsp:nvSpPr>
        <dsp:cNvPr id="0" name=""/>
        <dsp:cNvSpPr/>
      </dsp:nvSpPr>
      <dsp:spPr>
        <a:xfrm rot="5400000">
          <a:off x="-285069" y="3709097"/>
          <a:ext cx="1900463" cy="1330324"/>
        </a:xfrm>
        <a:prstGeom prst="chevron">
          <a:avLst/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t-LT" sz="1700" kern="1200" dirty="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t-LT" sz="1700" kern="1200" dirty="0"/>
        </a:p>
      </dsp:txBody>
      <dsp:txXfrm rot="-5400000">
        <a:off x="1" y="4089189"/>
        <a:ext cx="1330324" cy="570139"/>
      </dsp:txXfrm>
    </dsp:sp>
    <dsp:sp modelId="{751BF501-DD05-4253-A1D8-EB4C3E1C95B2}">
      <dsp:nvSpPr>
        <dsp:cNvPr id="0" name=""/>
        <dsp:cNvSpPr/>
      </dsp:nvSpPr>
      <dsp:spPr>
        <a:xfrm rot="5400000">
          <a:off x="5701060" y="-946707"/>
          <a:ext cx="1235301" cy="997677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800" kern="1200">
              <a:latin typeface="+mn-lt"/>
            </a:rPr>
            <a:t>Pareiškėjas ir partneris (-iai) tvarko buhalterinę apskaitą pagal Lietuvos Respublikos teisės aktų nustatytus reikalavimus.</a:t>
          </a:r>
          <a:endParaRPr lang="lt-LT" sz="1800" kern="1200" dirty="0">
            <a:latin typeface="+mn-lt"/>
          </a:endParaRPr>
        </a:p>
      </dsp:txBody>
      <dsp:txXfrm rot="-5400000">
        <a:off x="1330325" y="3484330"/>
        <a:ext cx="9916470" cy="11146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DDE91D-92FC-EB47-9BF5-89E5781AEC6E}" type="datetimeFigureOut">
              <a:rPr lang="en-LT" smtClean="0"/>
              <a:t>09/08/2026</a:t>
            </a:fld>
            <a:endParaRPr lang="en-L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6B443-908F-A545-B0E5-A9A2481DD133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1822753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66B443-908F-A545-B0E5-A9A2481DD133}" type="slidenum">
              <a:rPr lang="en-LT" smtClean="0"/>
              <a:t>3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5944181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6468C-0E71-7601-F2B6-2A967081F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360E6A-AE3E-E92C-B6A3-E373D8EEB4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55C08C-8FCE-16BA-0EDB-67F77989F5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2F1B12-6B0A-3C75-940B-19B496A2D4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66B443-908F-A545-B0E5-A9A2481DD133}" type="slidenum">
              <a:rPr lang="en-LT" smtClean="0"/>
              <a:t>14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30678446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66B443-908F-A545-B0E5-A9A2481DD133}" type="slidenum">
              <a:rPr lang="en-LT" smtClean="0"/>
              <a:t>17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18801502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66B443-908F-A545-B0E5-A9A2481DD133}" type="slidenum">
              <a:rPr lang="en-LT" smtClean="0"/>
              <a:t>19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1324334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C3A17-D47D-4EF2-CA21-24371D4D6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AC72B6-EC22-22E8-958C-CFD47E50E3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FFFA6D-47FB-7F66-4250-BC33E5F3AD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LT" dirty="0"/>
              <a:t>TI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45EA50-626C-00AD-FCC7-FC63500BBB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66B443-908F-A545-B0E5-A9A2481DD133}" type="slidenum">
              <a:rPr lang="en-LT" smtClean="0"/>
              <a:t>5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1151060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66B443-908F-A545-B0E5-A9A2481DD133}" type="slidenum">
              <a:rPr lang="en-LT" smtClean="0"/>
              <a:t>7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4854750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66B443-908F-A545-B0E5-A9A2481DD133}" type="slidenum">
              <a:rPr lang="en-LT" smtClean="0"/>
              <a:t>8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1300653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66B443-908F-A545-B0E5-A9A2481DD133}" type="slidenum">
              <a:rPr lang="en-LT" smtClean="0"/>
              <a:t>9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28622252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66B443-908F-A545-B0E5-A9A2481DD133}" type="slidenum">
              <a:rPr lang="en-LT" smtClean="0"/>
              <a:t>10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41621918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B9D4A-2971-CC4B-5910-D9B9CA0CF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19ED64-E990-8A02-6855-53A7FE9014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52978B-CDE8-36D0-776D-79E29E5FF5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63B13C-6FCA-1FF8-3467-583C6D6E7F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66B443-908F-A545-B0E5-A9A2481DD133}" type="slidenum">
              <a:rPr lang="en-LT" smtClean="0"/>
              <a:t>11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3816069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91CB5-CE36-122E-7E1F-8FF5D9D6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D137CE-9ADA-1077-436F-B7FDE79A1F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6F74F5-23AB-A8E5-2FB9-73E85CDF0B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F5ECA4-1434-CDF6-F009-9433ED3C32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66B443-908F-A545-B0E5-A9A2481DD133}" type="slidenum">
              <a:rPr lang="en-LT" smtClean="0"/>
              <a:t>12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11925954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8ADC93-D6AD-33A1-4A17-1E4F6552E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19867F-B777-E8EC-7AE7-693A78CC69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BDFE40-131A-27A5-2910-9D21E8B491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6B47BD-24A8-C84F-E37F-899357C6FF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66B443-908F-A545-B0E5-A9A2481DD133}" type="slidenum">
              <a:rPr lang="en-LT" smtClean="0"/>
              <a:t>13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1046464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45F172-B8D2-4EB4-AFB0-81BDE1403E56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9F5EF"/>
              </a:gs>
              <a:gs pos="4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pic>
        <p:nvPicPr>
          <p:cNvPr id="5" name="Picture 4" descr="A picture containing screenshot, black, green&#10;&#10;Description automatically generated">
            <a:extLst>
              <a:ext uri="{FF2B5EF4-FFF2-40B4-BE49-F238E27FC236}">
                <a16:creationId xmlns:a16="http://schemas.microsoft.com/office/drawing/2014/main" id="{E017F74D-F9F7-9409-6A54-8B44891C44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12640" y="3343584"/>
            <a:ext cx="7579360" cy="35144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4596B5-3A53-FDBF-757C-6F30B66E6B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2855935"/>
            <a:ext cx="6182719" cy="400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566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45F172-B8D2-4EB4-AFB0-81BDE1403E56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9F5EF"/>
              </a:gs>
              <a:gs pos="4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pic>
        <p:nvPicPr>
          <p:cNvPr id="5" name="Picture 4" descr="A picture containing screenshot, black, green&#10;&#10;Description automatically generated">
            <a:extLst>
              <a:ext uri="{FF2B5EF4-FFF2-40B4-BE49-F238E27FC236}">
                <a16:creationId xmlns:a16="http://schemas.microsoft.com/office/drawing/2014/main" id="{E017F74D-F9F7-9409-6A54-8B44891C44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12640" y="3343584"/>
            <a:ext cx="7579360" cy="35144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7902FE-04CB-8F30-3D8E-6B7BF9EFD33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" y="2855934"/>
            <a:ext cx="6182717" cy="400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424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45F172-B8D2-4EB4-AFB0-81BDE1403E56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9F5EF"/>
              </a:gs>
              <a:gs pos="4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pic>
        <p:nvPicPr>
          <p:cNvPr id="5" name="Picture 4" descr="A picture containing screenshot, black, green&#10;&#10;Description automatically generated">
            <a:extLst>
              <a:ext uri="{FF2B5EF4-FFF2-40B4-BE49-F238E27FC236}">
                <a16:creationId xmlns:a16="http://schemas.microsoft.com/office/drawing/2014/main" id="{E017F74D-F9F7-9409-6A54-8B44891C44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12640" y="3343584"/>
            <a:ext cx="7579360" cy="35144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7902FE-04CB-8F30-3D8E-6B7BF9EFD33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" y="2855934"/>
            <a:ext cx="6182717" cy="400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4532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45F172-B8D2-4EB4-AFB0-81BDE1403E56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9F5EF"/>
              </a:gs>
              <a:gs pos="4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pic>
        <p:nvPicPr>
          <p:cNvPr id="5" name="Picture 4" descr="A picture containing screenshot, black, green&#10;&#10;Description automatically generated">
            <a:extLst>
              <a:ext uri="{FF2B5EF4-FFF2-40B4-BE49-F238E27FC236}">
                <a16:creationId xmlns:a16="http://schemas.microsoft.com/office/drawing/2014/main" id="{E017F74D-F9F7-9409-6A54-8B44891C44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12640" y="3343584"/>
            <a:ext cx="7579360" cy="35144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84E9140-646C-B48C-5C10-BB5DDC401A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2855934"/>
            <a:ext cx="6182719" cy="400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2243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45F172-B8D2-4EB4-AFB0-81BDE1403E56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9F5EF"/>
              </a:gs>
              <a:gs pos="4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pic>
        <p:nvPicPr>
          <p:cNvPr id="5" name="Picture 4" descr="A picture containing screenshot, black, green&#10;&#10;Description automatically generated">
            <a:extLst>
              <a:ext uri="{FF2B5EF4-FFF2-40B4-BE49-F238E27FC236}">
                <a16:creationId xmlns:a16="http://schemas.microsoft.com/office/drawing/2014/main" id="{E017F74D-F9F7-9409-6A54-8B44891C44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12640" y="3343584"/>
            <a:ext cx="7579360" cy="35144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84E9140-646C-B48C-5C10-BB5DDC401A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" y="2855934"/>
            <a:ext cx="6182717" cy="400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385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45F172-B8D2-4EB4-AFB0-81BDE1403E56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9F5EF"/>
              </a:gs>
              <a:gs pos="4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pic>
        <p:nvPicPr>
          <p:cNvPr id="5" name="Picture 4" descr="A picture containing screenshot, black, green&#10;&#10;Description automatically generated">
            <a:extLst>
              <a:ext uri="{FF2B5EF4-FFF2-40B4-BE49-F238E27FC236}">
                <a16:creationId xmlns:a16="http://schemas.microsoft.com/office/drawing/2014/main" id="{E017F74D-F9F7-9409-6A54-8B44891C44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12640" y="3343584"/>
            <a:ext cx="7579360" cy="35144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84E9140-646C-B48C-5C10-BB5DDC401A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" y="2855934"/>
            <a:ext cx="6182717" cy="400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363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45F172-B8D2-4EB4-AFB0-81BDE1403E56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9F5EF"/>
              </a:gs>
              <a:gs pos="4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pic>
        <p:nvPicPr>
          <p:cNvPr id="5" name="Picture 4" descr="A picture containing screenshot, black, green&#10;&#10;Description automatically generated">
            <a:extLst>
              <a:ext uri="{FF2B5EF4-FFF2-40B4-BE49-F238E27FC236}">
                <a16:creationId xmlns:a16="http://schemas.microsoft.com/office/drawing/2014/main" id="{E017F74D-F9F7-9409-6A54-8B44891C44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12640" y="3343584"/>
            <a:ext cx="7579360" cy="3514416"/>
          </a:xfrm>
          <a:prstGeom prst="rect">
            <a:avLst/>
          </a:prstGeom>
        </p:spPr>
      </p:pic>
      <p:pic>
        <p:nvPicPr>
          <p:cNvPr id="4" name="Picture 3" descr="A group of cows with tags on their ears&#10;&#10;Description automatically generated with low confidence">
            <a:extLst>
              <a:ext uri="{FF2B5EF4-FFF2-40B4-BE49-F238E27FC236}">
                <a16:creationId xmlns:a16="http://schemas.microsoft.com/office/drawing/2014/main" id="{CFE5A45D-1A05-2AF9-1751-0FFED103D3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2855934"/>
            <a:ext cx="6182720" cy="400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9444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45F172-B8D2-4EB4-AFB0-81BDE1403E56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9F5EF"/>
              </a:gs>
              <a:gs pos="4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pic>
        <p:nvPicPr>
          <p:cNvPr id="5" name="Picture 4" descr="A picture containing screenshot, black, green&#10;&#10;Description automatically generated">
            <a:extLst>
              <a:ext uri="{FF2B5EF4-FFF2-40B4-BE49-F238E27FC236}">
                <a16:creationId xmlns:a16="http://schemas.microsoft.com/office/drawing/2014/main" id="{E017F74D-F9F7-9409-6A54-8B44891C44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12640" y="3343584"/>
            <a:ext cx="7579360" cy="35144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6E7F29-A3FC-35B6-CE60-E0A88A86782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2855934"/>
            <a:ext cx="6182719" cy="400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5604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45F172-B8D2-4EB4-AFB0-81BDE1403E56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9F5EF"/>
              </a:gs>
              <a:gs pos="4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pic>
        <p:nvPicPr>
          <p:cNvPr id="5" name="Picture 4" descr="A picture containing screenshot, black, green&#10;&#10;Description automatically generated">
            <a:extLst>
              <a:ext uri="{FF2B5EF4-FFF2-40B4-BE49-F238E27FC236}">
                <a16:creationId xmlns:a16="http://schemas.microsoft.com/office/drawing/2014/main" id="{E017F74D-F9F7-9409-6A54-8B44891C44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12640" y="3343584"/>
            <a:ext cx="7579360" cy="35144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6E7F29-A3FC-35B6-CE60-E0A88A86782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2855934"/>
            <a:ext cx="6182719" cy="400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0294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45F172-B8D2-4EB4-AFB0-81BDE1403E56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9F5EF"/>
              </a:gs>
              <a:gs pos="4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pic>
        <p:nvPicPr>
          <p:cNvPr id="5" name="Picture 4" descr="A picture containing screenshot, black, green&#10;&#10;Description automatically generated">
            <a:extLst>
              <a:ext uri="{FF2B5EF4-FFF2-40B4-BE49-F238E27FC236}">
                <a16:creationId xmlns:a16="http://schemas.microsoft.com/office/drawing/2014/main" id="{E017F74D-F9F7-9409-6A54-8B44891C44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12640" y="3343584"/>
            <a:ext cx="7579360" cy="35144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6E7F29-A3FC-35B6-CE60-E0A88A86782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2855934"/>
            <a:ext cx="6182717" cy="400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5462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45F172-B8D2-4EB4-AFB0-81BDE1403E56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9F5EF"/>
              </a:gs>
              <a:gs pos="4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pic>
        <p:nvPicPr>
          <p:cNvPr id="5" name="Picture 4" descr="A picture containing screenshot, black, green&#10;&#10;Description automatically generated">
            <a:extLst>
              <a:ext uri="{FF2B5EF4-FFF2-40B4-BE49-F238E27FC236}">
                <a16:creationId xmlns:a16="http://schemas.microsoft.com/office/drawing/2014/main" id="{E017F74D-F9F7-9409-6A54-8B44891C44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0" y="3343584"/>
            <a:ext cx="7579360" cy="35144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7902FE-04CB-8F30-3D8E-6B7BF9EFD33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 flipH="1">
            <a:off x="6009283" y="2855934"/>
            <a:ext cx="6182717" cy="400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306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45F172-B8D2-4EB4-AFB0-81BDE1403E56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9F5EF"/>
              </a:gs>
              <a:gs pos="4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pic>
        <p:nvPicPr>
          <p:cNvPr id="5" name="Picture 4" descr="A picture containing screenshot, black, green&#10;&#10;Description automatically generated">
            <a:extLst>
              <a:ext uri="{FF2B5EF4-FFF2-40B4-BE49-F238E27FC236}">
                <a16:creationId xmlns:a16="http://schemas.microsoft.com/office/drawing/2014/main" id="{E017F74D-F9F7-9409-6A54-8B44891C44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12640" y="3343584"/>
            <a:ext cx="7579360" cy="35144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4596B5-3A53-FDBF-757C-6F30B66E6B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" y="2855935"/>
            <a:ext cx="6182717" cy="400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8077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2C6FF57-84EF-DF00-3FF5-30DC28E9B0DE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9F5EF"/>
              </a:gs>
              <a:gs pos="4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62F88EBE-A3FF-194F-CAB8-55932831F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10840"/>
            <a:ext cx="8546275" cy="841025"/>
          </a:xfrm>
        </p:spPr>
        <p:txBody>
          <a:bodyPr anchor="ctr" anchorCtr="0">
            <a:noAutofit/>
          </a:bodyPr>
          <a:lstStyle>
            <a:lvl1pPr>
              <a:lnSpc>
                <a:spcPct val="80000"/>
              </a:lnSpc>
              <a:defRPr sz="3200">
                <a:solidFill>
                  <a:srgbClr val="009650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LT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6EE25AC-3D23-C61F-E770-5EFB328E9F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387875"/>
            <a:ext cx="10885714" cy="2622550"/>
          </a:xfrm>
        </p:spPr>
        <p:txBody>
          <a:bodyPr>
            <a:noAutofit/>
          </a:bodyPr>
          <a:lstStyle>
            <a:lvl1pPr marL="457200" indent="-457200">
              <a:lnSpc>
                <a:spcPct val="100000"/>
              </a:lnSpc>
              <a:buClr>
                <a:srgbClr val="009650"/>
              </a:buClr>
              <a:buFont typeface="Arial" panose="020B0604020202020204" pitchFamily="34" charset="0"/>
              <a:buChar char="•"/>
              <a:defRPr>
                <a:solidFill>
                  <a:srgbClr val="999999"/>
                </a:solidFill>
              </a:defRPr>
            </a:lvl1pPr>
            <a:lvl2pPr marL="800100" indent="-342900">
              <a:lnSpc>
                <a:spcPct val="100000"/>
              </a:lnSpc>
              <a:buClr>
                <a:srgbClr val="009650"/>
              </a:buClr>
              <a:buFont typeface="Arial" panose="020B0604020202020204" pitchFamily="34" charset="0"/>
              <a:buChar char="•"/>
              <a:defRPr>
                <a:solidFill>
                  <a:srgbClr val="999999"/>
                </a:solidFill>
              </a:defRPr>
            </a:lvl2pPr>
            <a:lvl3pPr marL="1257300" indent="-342900">
              <a:lnSpc>
                <a:spcPct val="100000"/>
              </a:lnSpc>
              <a:buClr>
                <a:srgbClr val="009650"/>
              </a:buClr>
              <a:buFont typeface="Arial" panose="020B0604020202020204" pitchFamily="34" charset="0"/>
              <a:buChar char="•"/>
              <a:defRPr>
                <a:solidFill>
                  <a:srgbClr val="999999"/>
                </a:solidFill>
              </a:defRPr>
            </a:lvl3pPr>
            <a:lvl4pPr marL="1657350" indent="-285750">
              <a:lnSpc>
                <a:spcPct val="100000"/>
              </a:lnSpc>
              <a:buClr>
                <a:srgbClr val="009650"/>
              </a:buClr>
              <a:buFont typeface="Arial" panose="020B0604020202020204" pitchFamily="34" charset="0"/>
              <a:buChar char="•"/>
              <a:defRPr>
                <a:solidFill>
                  <a:srgbClr val="999999"/>
                </a:solidFill>
              </a:defRPr>
            </a:lvl4pPr>
            <a:lvl5pPr marL="2114550" indent="-285750">
              <a:lnSpc>
                <a:spcPct val="100000"/>
              </a:lnSpc>
              <a:buClr>
                <a:srgbClr val="009650"/>
              </a:buClr>
              <a:buFont typeface="Arial" panose="020B0604020202020204" pitchFamily="34" charset="0"/>
              <a:buChar char="•"/>
              <a:defRPr>
                <a:solidFill>
                  <a:srgbClr val="999999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T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520823-6EC9-9368-396B-7FD1626110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6281" y="395023"/>
            <a:ext cx="1368943" cy="448907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395DFC0-B3CF-4FAC-2F8E-8CAE37D83157}"/>
              </a:ext>
            </a:extLst>
          </p:cNvPr>
          <p:cNvCxnSpPr>
            <a:cxnSpLocks/>
          </p:cNvCxnSpPr>
          <p:nvPr userDrawn="1"/>
        </p:nvCxnSpPr>
        <p:spPr>
          <a:xfrm>
            <a:off x="0" y="1051876"/>
            <a:ext cx="12192000" cy="0"/>
          </a:xfrm>
          <a:prstGeom prst="line">
            <a:avLst/>
          </a:prstGeom>
          <a:ln w="1270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7607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50008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2C6FF57-84EF-DF00-3FF5-30DC28E9B0DE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9F5EF"/>
              </a:gs>
              <a:gs pos="4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62F88EBE-A3FF-194F-CAB8-55932831F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10840"/>
            <a:ext cx="8546275" cy="841025"/>
          </a:xfrm>
        </p:spPr>
        <p:txBody>
          <a:bodyPr anchor="ctr" anchorCtr="0">
            <a:noAutofit/>
          </a:bodyPr>
          <a:lstStyle>
            <a:lvl1pPr>
              <a:lnSpc>
                <a:spcPct val="80000"/>
              </a:lnSpc>
              <a:defRPr sz="3200">
                <a:solidFill>
                  <a:srgbClr val="009650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LT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6EE25AC-3D23-C61F-E770-5EFB328E9F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387875"/>
            <a:ext cx="10885714" cy="2622550"/>
          </a:xfrm>
        </p:spPr>
        <p:txBody>
          <a:bodyPr>
            <a:noAutofit/>
          </a:bodyPr>
          <a:lstStyle>
            <a:lvl1pPr marL="457200" indent="-457200">
              <a:lnSpc>
                <a:spcPct val="100000"/>
              </a:lnSpc>
              <a:buClr>
                <a:srgbClr val="009650"/>
              </a:buClr>
              <a:buFont typeface="Arial" panose="020B0604020202020204" pitchFamily="34" charset="0"/>
              <a:buChar char="•"/>
              <a:defRPr>
                <a:solidFill>
                  <a:srgbClr val="999999"/>
                </a:solidFill>
              </a:defRPr>
            </a:lvl1pPr>
            <a:lvl2pPr marL="800100" indent="-342900">
              <a:lnSpc>
                <a:spcPct val="100000"/>
              </a:lnSpc>
              <a:buClr>
                <a:srgbClr val="009650"/>
              </a:buClr>
              <a:buFont typeface="Arial" panose="020B0604020202020204" pitchFamily="34" charset="0"/>
              <a:buChar char="•"/>
              <a:defRPr>
                <a:solidFill>
                  <a:srgbClr val="999999"/>
                </a:solidFill>
              </a:defRPr>
            </a:lvl2pPr>
            <a:lvl3pPr marL="1257300" indent="-342900">
              <a:lnSpc>
                <a:spcPct val="100000"/>
              </a:lnSpc>
              <a:buClr>
                <a:srgbClr val="009650"/>
              </a:buClr>
              <a:buFont typeface="Arial" panose="020B0604020202020204" pitchFamily="34" charset="0"/>
              <a:buChar char="•"/>
              <a:defRPr>
                <a:solidFill>
                  <a:srgbClr val="999999"/>
                </a:solidFill>
              </a:defRPr>
            </a:lvl3pPr>
            <a:lvl4pPr marL="1657350" indent="-285750">
              <a:lnSpc>
                <a:spcPct val="100000"/>
              </a:lnSpc>
              <a:buClr>
                <a:srgbClr val="009650"/>
              </a:buClr>
              <a:buFont typeface="Arial" panose="020B0604020202020204" pitchFamily="34" charset="0"/>
              <a:buChar char="•"/>
              <a:defRPr>
                <a:solidFill>
                  <a:srgbClr val="999999"/>
                </a:solidFill>
              </a:defRPr>
            </a:lvl4pPr>
            <a:lvl5pPr marL="2114550" indent="-285750">
              <a:lnSpc>
                <a:spcPct val="100000"/>
              </a:lnSpc>
              <a:buClr>
                <a:srgbClr val="009650"/>
              </a:buClr>
              <a:buFont typeface="Arial" panose="020B0604020202020204" pitchFamily="34" charset="0"/>
              <a:buChar char="•"/>
              <a:defRPr>
                <a:solidFill>
                  <a:srgbClr val="999999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T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520823-6EC9-9368-396B-7FD1626110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6281" y="395023"/>
            <a:ext cx="1368943" cy="448907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395DFC0-B3CF-4FAC-2F8E-8CAE37D83157}"/>
              </a:ext>
            </a:extLst>
          </p:cNvPr>
          <p:cNvCxnSpPr>
            <a:cxnSpLocks/>
          </p:cNvCxnSpPr>
          <p:nvPr userDrawn="1"/>
        </p:nvCxnSpPr>
        <p:spPr>
          <a:xfrm>
            <a:off x="0" y="1051876"/>
            <a:ext cx="12192000" cy="0"/>
          </a:xfrm>
          <a:prstGeom prst="line">
            <a:avLst/>
          </a:prstGeom>
          <a:ln w="1270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ABB98606-E5F5-BBED-133D-45F7270C79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530080" y="5247184"/>
            <a:ext cx="2661920" cy="1610816"/>
          </a:xfrm>
          <a:custGeom>
            <a:avLst/>
            <a:gdLst>
              <a:gd name="connsiteX0" fmla="*/ 2661920 w 2661920"/>
              <a:gd name="connsiteY0" fmla="*/ 0 h 1610816"/>
              <a:gd name="connsiteX1" fmla="*/ 2661920 w 2661920"/>
              <a:gd name="connsiteY1" fmla="*/ 1610816 h 1610816"/>
              <a:gd name="connsiteX2" fmla="*/ 921017 w 2661920"/>
              <a:gd name="connsiteY2" fmla="*/ 1610816 h 1610816"/>
              <a:gd name="connsiteX3" fmla="*/ 0 w 2661920"/>
              <a:gd name="connsiteY3" fmla="*/ 1196629 h 1610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61920" h="1610816">
                <a:moveTo>
                  <a:pt x="2661920" y="0"/>
                </a:moveTo>
                <a:lnTo>
                  <a:pt x="2661920" y="1610816"/>
                </a:lnTo>
                <a:lnTo>
                  <a:pt x="921017" y="1610816"/>
                </a:lnTo>
                <a:lnTo>
                  <a:pt x="0" y="1196629"/>
                </a:lnTo>
                <a:close/>
              </a:path>
            </a:pathLst>
          </a:custGeom>
          <a:pattFill prst="wd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3587692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45256B5-A71E-7A0D-76EE-8334EE351857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9F5EF"/>
              </a:gs>
              <a:gs pos="4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20277A50-40D4-78A2-32C1-3854BBDF3F2B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09600" y="1997075"/>
            <a:ext cx="7848600" cy="2651125"/>
          </a:xfrm>
        </p:spPr>
        <p:txBody>
          <a:bodyPr/>
          <a:lstStyle/>
          <a:p>
            <a:endParaRPr lang="en-LT"/>
          </a:p>
        </p:txBody>
      </p:sp>
      <p:sp>
        <p:nvSpPr>
          <p:cNvPr id="9" name="Title 11">
            <a:extLst>
              <a:ext uri="{FF2B5EF4-FFF2-40B4-BE49-F238E27FC236}">
                <a16:creationId xmlns:a16="http://schemas.microsoft.com/office/drawing/2014/main" id="{0ABFF924-F17C-3678-71A7-395760638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10840"/>
            <a:ext cx="8546275" cy="841025"/>
          </a:xfrm>
        </p:spPr>
        <p:txBody>
          <a:bodyPr anchor="ctr" anchorCtr="0">
            <a:noAutofit/>
          </a:bodyPr>
          <a:lstStyle>
            <a:lvl1pPr>
              <a:lnSpc>
                <a:spcPct val="80000"/>
              </a:lnSpc>
              <a:defRPr sz="3200">
                <a:solidFill>
                  <a:srgbClr val="009650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LT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8CC43D7-C80A-63F2-AC91-47E516AF9D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6281" y="395023"/>
            <a:ext cx="1368943" cy="448907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DD7855C-CDB4-1C72-EE6E-6F79583E8CD1}"/>
              </a:ext>
            </a:extLst>
          </p:cNvPr>
          <p:cNvCxnSpPr>
            <a:cxnSpLocks/>
          </p:cNvCxnSpPr>
          <p:nvPr userDrawn="1"/>
        </p:nvCxnSpPr>
        <p:spPr>
          <a:xfrm>
            <a:off x="0" y="1051876"/>
            <a:ext cx="12192000" cy="0"/>
          </a:xfrm>
          <a:prstGeom prst="line">
            <a:avLst/>
          </a:prstGeom>
          <a:ln w="1270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88215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88870A9-7E0C-A07B-5862-0A705A2D14A6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9F5EF"/>
              </a:gs>
              <a:gs pos="4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8128BEFD-0E54-4C2C-DA19-F802EA180E5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609601" y="2684304"/>
            <a:ext cx="7589520" cy="3059112"/>
          </a:xfrm>
        </p:spPr>
        <p:txBody>
          <a:bodyPr/>
          <a:lstStyle/>
          <a:p>
            <a:endParaRPr lang="en-LT" dirty="0"/>
          </a:p>
        </p:txBody>
      </p:sp>
      <p:sp>
        <p:nvSpPr>
          <p:cNvPr id="7" name="Title 11">
            <a:extLst>
              <a:ext uri="{FF2B5EF4-FFF2-40B4-BE49-F238E27FC236}">
                <a16:creationId xmlns:a16="http://schemas.microsoft.com/office/drawing/2014/main" id="{A84DB3BC-4053-7B03-6807-AB12ECDE7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10840"/>
            <a:ext cx="8546275" cy="841025"/>
          </a:xfrm>
        </p:spPr>
        <p:txBody>
          <a:bodyPr anchor="ctr" anchorCtr="0">
            <a:noAutofit/>
          </a:bodyPr>
          <a:lstStyle>
            <a:lvl1pPr>
              <a:lnSpc>
                <a:spcPct val="80000"/>
              </a:lnSpc>
              <a:defRPr sz="3200">
                <a:solidFill>
                  <a:srgbClr val="009650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LT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7E7157-DCFF-9A6C-805F-2640B71204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6281" y="395023"/>
            <a:ext cx="1368943" cy="448907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453AE6C-FAC0-0CF1-83BD-6B38CE4646D3}"/>
              </a:ext>
            </a:extLst>
          </p:cNvPr>
          <p:cNvCxnSpPr>
            <a:cxnSpLocks/>
          </p:cNvCxnSpPr>
          <p:nvPr userDrawn="1"/>
        </p:nvCxnSpPr>
        <p:spPr>
          <a:xfrm>
            <a:off x="0" y="1051876"/>
            <a:ext cx="12192000" cy="0"/>
          </a:xfrm>
          <a:prstGeom prst="line">
            <a:avLst/>
          </a:prstGeom>
          <a:ln w="1270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92433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8128BEFD-0E54-4C2C-DA19-F802EA180E5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609601" y="2684304"/>
            <a:ext cx="7589520" cy="3059112"/>
          </a:xfrm>
        </p:spPr>
        <p:txBody>
          <a:bodyPr/>
          <a:lstStyle/>
          <a:p>
            <a:endParaRPr lang="en-LT" dirty="0"/>
          </a:p>
        </p:txBody>
      </p:sp>
      <p:sp>
        <p:nvSpPr>
          <p:cNvPr id="7" name="Title 11">
            <a:extLst>
              <a:ext uri="{FF2B5EF4-FFF2-40B4-BE49-F238E27FC236}">
                <a16:creationId xmlns:a16="http://schemas.microsoft.com/office/drawing/2014/main" id="{F02FE14A-F9C4-58FE-AB53-355924CD5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10840"/>
            <a:ext cx="8546275" cy="841025"/>
          </a:xfrm>
        </p:spPr>
        <p:txBody>
          <a:bodyPr anchor="ctr" anchorCtr="0">
            <a:noAutofit/>
          </a:bodyPr>
          <a:lstStyle>
            <a:lvl1pPr>
              <a:lnSpc>
                <a:spcPct val="80000"/>
              </a:lnSpc>
              <a:defRPr sz="3200">
                <a:solidFill>
                  <a:srgbClr val="009650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LT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B83149-5E06-BE18-B87C-A3B1904DC4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6281" y="395023"/>
            <a:ext cx="1368943" cy="448907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F1EFD92-22A8-0985-F360-2F329AE382E9}"/>
              </a:ext>
            </a:extLst>
          </p:cNvPr>
          <p:cNvCxnSpPr>
            <a:cxnSpLocks/>
          </p:cNvCxnSpPr>
          <p:nvPr userDrawn="1"/>
        </p:nvCxnSpPr>
        <p:spPr>
          <a:xfrm>
            <a:off x="0" y="1051876"/>
            <a:ext cx="12192000" cy="0"/>
          </a:xfrm>
          <a:prstGeom prst="line">
            <a:avLst/>
          </a:prstGeom>
          <a:ln w="1270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6101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4D7FA18-F4D1-EF9A-67FB-24CD638F77B7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9F5EF"/>
              </a:gs>
              <a:gs pos="4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8128BEFD-0E54-4C2C-DA19-F802EA180E5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609601" y="2684304"/>
            <a:ext cx="7589520" cy="3059112"/>
          </a:xfrm>
        </p:spPr>
        <p:txBody>
          <a:bodyPr/>
          <a:lstStyle/>
          <a:p>
            <a:endParaRPr lang="en-LT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441797-6277-A69F-65D3-625410B029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4690" y="362493"/>
            <a:ext cx="1324958" cy="435388"/>
          </a:xfrm>
          <a:prstGeom prst="rect">
            <a:avLst/>
          </a:prstGeom>
        </p:spPr>
      </p:pic>
      <p:sp>
        <p:nvSpPr>
          <p:cNvPr id="8" name="Title 11">
            <a:extLst>
              <a:ext uri="{FF2B5EF4-FFF2-40B4-BE49-F238E27FC236}">
                <a16:creationId xmlns:a16="http://schemas.microsoft.com/office/drawing/2014/main" id="{1C9A1A44-752E-4C59-67DE-963DE2819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10840"/>
            <a:ext cx="8546275" cy="841025"/>
          </a:xfrm>
        </p:spPr>
        <p:txBody>
          <a:bodyPr anchor="ctr" anchorCtr="0">
            <a:noAutofit/>
          </a:bodyPr>
          <a:lstStyle>
            <a:lvl1pPr>
              <a:lnSpc>
                <a:spcPct val="80000"/>
              </a:lnSpc>
              <a:defRPr sz="3200">
                <a:solidFill>
                  <a:srgbClr val="009650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LT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30F374A-6D45-40C4-D5B8-9CD435F7F9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6281" y="395023"/>
            <a:ext cx="1368943" cy="448907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81A502F-0C25-9A3A-DF92-A597FE78C6AB}"/>
              </a:ext>
            </a:extLst>
          </p:cNvPr>
          <p:cNvCxnSpPr>
            <a:cxnSpLocks/>
          </p:cNvCxnSpPr>
          <p:nvPr userDrawn="1"/>
        </p:nvCxnSpPr>
        <p:spPr>
          <a:xfrm>
            <a:off x="0" y="1051876"/>
            <a:ext cx="12192000" cy="0"/>
          </a:xfrm>
          <a:prstGeom prst="line">
            <a:avLst/>
          </a:prstGeom>
          <a:ln w="1270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0766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C2D8776-0978-4A6F-98E3-38E991F76BD4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9F5EF"/>
              </a:gs>
              <a:gs pos="4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4086588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45F172-B8D2-4EB4-AFB0-81BDE1403E56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9F5EF"/>
              </a:gs>
              <a:gs pos="4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pic>
        <p:nvPicPr>
          <p:cNvPr id="5" name="Picture 4" descr="A picture containing screenshot, black, green&#10;&#10;Description automatically generated">
            <a:extLst>
              <a:ext uri="{FF2B5EF4-FFF2-40B4-BE49-F238E27FC236}">
                <a16:creationId xmlns:a16="http://schemas.microsoft.com/office/drawing/2014/main" id="{E017F74D-F9F7-9409-6A54-8B44891C44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12640" y="3343584"/>
            <a:ext cx="7579360" cy="35144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4596B5-3A53-FDBF-757C-6F30B66E6B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" y="2855935"/>
            <a:ext cx="6182717" cy="400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6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45F172-B8D2-4EB4-AFB0-81BDE1403E56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9F5EF"/>
              </a:gs>
              <a:gs pos="4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pic>
        <p:nvPicPr>
          <p:cNvPr id="5" name="Picture 4" descr="A picture containing screenshot, black, green&#10;&#10;Description automatically generated">
            <a:extLst>
              <a:ext uri="{FF2B5EF4-FFF2-40B4-BE49-F238E27FC236}">
                <a16:creationId xmlns:a16="http://schemas.microsoft.com/office/drawing/2014/main" id="{E017F74D-F9F7-9409-6A54-8B44891C44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12640" y="3343584"/>
            <a:ext cx="7579360" cy="35144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4596B5-3A53-FDBF-757C-6F30B66E6B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2855936"/>
            <a:ext cx="6182717" cy="400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20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45F172-B8D2-4EB4-AFB0-81BDE1403E56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9F5EF"/>
              </a:gs>
              <a:gs pos="4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pic>
        <p:nvPicPr>
          <p:cNvPr id="5" name="Picture 4" descr="A picture containing screenshot, black, green&#10;&#10;Description automatically generated">
            <a:extLst>
              <a:ext uri="{FF2B5EF4-FFF2-40B4-BE49-F238E27FC236}">
                <a16:creationId xmlns:a16="http://schemas.microsoft.com/office/drawing/2014/main" id="{E017F74D-F9F7-9409-6A54-8B44891C44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12640" y="3343584"/>
            <a:ext cx="7579360" cy="35144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4596B5-3A53-FDBF-757C-6F30B66E6B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" y="2855935"/>
            <a:ext cx="6182716" cy="400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957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45F172-B8D2-4EB4-AFB0-81BDE1403E56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9F5EF"/>
              </a:gs>
              <a:gs pos="4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pic>
        <p:nvPicPr>
          <p:cNvPr id="5" name="Picture 4" descr="A picture containing screenshot, black, green&#10;&#10;Description automatically generated">
            <a:extLst>
              <a:ext uri="{FF2B5EF4-FFF2-40B4-BE49-F238E27FC236}">
                <a16:creationId xmlns:a16="http://schemas.microsoft.com/office/drawing/2014/main" id="{E017F74D-F9F7-9409-6A54-8B44891C44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12640" y="3343584"/>
            <a:ext cx="7579360" cy="35144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4596B5-3A53-FDBF-757C-6F30B66E6B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" y="2855935"/>
            <a:ext cx="6182716" cy="4002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293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45F172-B8D2-4EB4-AFB0-81BDE1403E56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9F5EF"/>
              </a:gs>
              <a:gs pos="4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pic>
        <p:nvPicPr>
          <p:cNvPr id="5" name="Picture 4" descr="A picture containing screenshot, black, green&#10;&#10;Description automatically generated">
            <a:extLst>
              <a:ext uri="{FF2B5EF4-FFF2-40B4-BE49-F238E27FC236}">
                <a16:creationId xmlns:a16="http://schemas.microsoft.com/office/drawing/2014/main" id="{E017F74D-F9F7-9409-6A54-8B44891C44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12640" y="3343584"/>
            <a:ext cx="7579360" cy="35144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4596B5-3A53-FDBF-757C-6F30B66E6B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" y="2855935"/>
            <a:ext cx="6182714" cy="4002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227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45F172-B8D2-4EB4-AFB0-81BDE1403E56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9F5EF"/>
              </a:gs>
              <a:gs pos="4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pic>
        <p:nvPicPr>
          <p:cNvPr id="5" name="Picture 4" descr="A picture containing screenshot, black, green&#10;&#10;Description automatically generated">
            <a:extLst>
              <a:ext uri="{FF2B5EF4-FFF2-40B4-BE49-F238E27FC236}">
                <a16:creationId xmlns:a16="http://schemas.microsoft.com/office/drawing/2014/main" id="{E017F74D-F9F7-9409-6A54-8B44891C44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12640" y="3343584"/>
            <a:ext cx="7579360" cy="35144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4596B5-3A53-FDBF-757C-6F30B66E6B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" y="2855935"/>
            <a:ext cx="6182714" cy="400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698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45F172-B8D2-4EB4-AFB0-81BDE1403E56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9F5EF"/>
              </a:gs>
              <a:gs pos="4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pic>
        <p:nvPicPr>
          <p:cNvPr id="5" name="Picture 4" descr="A picture containing screenshot, black, green&#10;&#10;Description automatically generated">
            <a:extLst>
              <a:ext uri="{FF2B5EF4-FFF2-40B4-BE49-F238E27FC236}">
                <a16:creationId xmlns:a16="http://schemas.microsoft.com/office/drawing/2014/main" id="{E017F74D-F9F7-9409-6A54-8B44891C44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12640" y="3343584"/>
            <a:ext cx="7579360" cy="35144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4596B5-3A53-FDBF-757C-6F30B66E6B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2855934"/>
            <a:ext cx="6182719" cy="400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929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59E986-5B0B-4672-719F-B68425978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L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0DE243-FCF4-FE08-1EF6-E5AE0A5B76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DF6B8-16B4-C393-A394-80279B6B7D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0B451-27B8-6345-960F-87648358F73F}" type="datetimeFigureOut">
              <a:rPr lang="en-LT" smtClean="0"/>
              <a:t>09/08/2026</a:t>
            </a:fld>
            <a:endParaRPr lang="en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AAA6D2-99F1-1335-942A-D69147D4EB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946663-05AE-9ACB-17C4-B8A2C29A86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8CD43-1507-954D-B52D-C883CF3A1669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2093251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4" r:id="rId2"/>
    <p:sldLayoutId id="2147483678" r:id="rId3"/>
    <p:sldLayoutId id="2147483675" r:id="rId4"/>
    <p:sldLayoutId id="2147483676" r:id="rId5"/>
    <p:sldLayoutId id="2147483677" r:id="rId6"/>
    <p:sldLayoutId id="2147483682" r:id="rId7"/>
    <p:sldLayoutId id="2147483683" r:id="rId8"/>
    <p:sldLayoutId id="2147483673" r:id="rId9"/>
    <p:sldLayoutId id="2147483671" r:id="rId10"/>
    <p:sldLayoutId id="2147483679" r:id="rId11"/>
    <p:sldLayoutId id="2147483670" r:id="rId12"/>
    <p:sldLayoutId id="2147483680" r:id="rId13"/>
    <p:sldLayoutId id="2147483681" r:id="rId14"/>
    <p:sldLayoutId id="2147483669" r:id="rId15"/>
    <p:sldLayoutId id="2147483668" r:id="rId16"/>
    <p:sldLayoutId id="2147483684" r:id="rId17"/>
    <p:sldLayoutId id="2147483685" r:id="rId18"/>
    <p:sldLayoutId id="2147483672" r:id="rId19"/>
    <p:sldLayoutId id="2147483650" r:id="rId20"/>
    <p:sldLayoutId id="2147483667" r:id="rId21"/>
    <p:sldLayoutId id="2147483666" r:id="rId22"/>
    <p:sldLayoutId id="2147483660" r:id="rId23"/>
    <p:sldLayoutId id="2147483662" r:id="rId24"/>
    <p:sldLayoutId id="2147483665" r:id="rId25"/>
    <p:sldLayoutId id="2147483663" r:id="rId26"/>
    <p:sldLayoutId id="2147483655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lfPnkGINAM" TargetMode="External"/><Relationship Id="rId2" Type="http://schemas.openxmlformats.org/officeDocument/2006/relationships/hyperlink" Target="https://www.e-tar.lt/portal/lt/legalAct/9264a980ca4811ed9978886e85107ab2/asr" TargetMode="Externa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1.png"/><Relationship Id="rId4" Type="http://schemas.openxmlformats.org/officeDocument/2006/relationships/hyperlink" Target="https://www.paramakaimui.lt/index.php/parama/lietuvos-zemes-ukio-ir-kaimo-pletros-20232027-metu-strateginis-planas/priemoniu-sarasas/smulkiu-vidutiniu-ukiu-pletra--supaprastinta-tvarka-2026-m/47738?tab=1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e-seimasx.lrs.lt/portal/legalAct/lt/TAD/1feb2cf285ac11ef84ff9693ecd03ff5/asr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1.png"/><Relationship Id="rId4" Type="http://schemas.openxmlformats.org/officeDocument/2006/relationships/hyperlink" Target="https://www.e-tar.lt/portal/lt/legalAct/d9c7358684ab11efabdbb4a1fc8b0b63/asr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6.emf"/><Relationship Id="rId7" Type="http://schemas.openxmlformats.org/officeDocument/2006/relationships/image" Target="../media/image29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8.svg"/><Relationship Id="rId5" Type="http://schemas.openxmlformats.org/officeDocument/2006/relationships/image" Target="../media/image27.svg"/><Relationship Id="rId10" Type="http://schemas.openxmlformats.org/officeDocument/2006/relationships/image" Target="../media/image32.svg"/><Relationship Id="rId4" Type="http://schemas.openxmlformats.org/officeDocument/2006/relationships/hyperlink" Target="http://www.nma.lt/" TargetMode="External"/><Relationship Id="rId9" Type="http://schemas.openxmlformats.org/officeDocument/2006/relationships/image" Target="../media/image31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hyperlink" Target="https://www.e-tar.lt/portal/lt/legalAct/6fcc06d0b40d11ed8df094f359a60216/asr" TargetMode="External"/><Relationship Id="rId7" Type="http://schemas.openxmlformats.org/officeDocument/2006/relationships/hyperlink" Target="https://e-seimasx.lrs.lt/portal/legalAct/lt/TAD/1feb2cf285ac11ef84ff9693ecd03ff5/asr" TargetMode="External"/><Relationship Id="rId2" Type="http://schemas.openxmlformats.org/officeDocument/2006/relationships/hyperlink" Target="https://www.e-tar.lt/portal/lt/legalAct/62f2cea0489911ee9de9e7e0fd363afc/asr" TargetMode="External"/><Relationship Id="rId1" Type="http://schemas.openxmlformats.org/officeDocument/2006/relationships/slideLayout" Target="../slideLayouts/slideLayout23.xml"/><Relationship Id="rId6" Type="http://schemas.openxmlformats.org/officeDocument/2006/relationships/hyperlink" Target="https://www.e-tar.lt/portal/lt/legalAct/d9c7358684ab11efabdbb4a1fc8b0b63/asr" TargetMode="External"/><Relationship Id="rId5" Type="http://schemas.openxmlformats.org/officeDocument/2006/relationships/hyperlink" Target="https://www.e-tar.lt/portal/lt/legalAct/9264a980ca4811ed9978886e85107ab2/asr" TargetMode="External"/><Relationship Id="rId4" Type="http://schemas.openxmlformats.org/officeDocument/2006/relationships/hyperlink" Target="https://e-seimas.lrs.lt/portal/legalAct/lt/TAD/TAIS.206019/asr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hyperlink" Target="https://www.e-tar.lt/portal/lt/legalAct/ec7f7e60ac4611ed8df094f359a60216/asr" TargetMode="External"/><Relationship Id="rId7" Type="http://schemas.openxmlformats.org/officeDocument/2006/relationships/hyperlink" Target="https://zum.lrv.lt/lt/veiklos-sritys/bendroji-zemes-ukio-politika/lietuvos-zemes-ukio-ir-kaimo-pletros-2023-2027-m-strateginis-planas-1/strateginis-planas-1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hyperlink" Target="https://www.e-tar.lt/portal/lt/legalAct/bc9ea1e05e8811ee81b8b446907f594f/asr" TargetMode="External"/><Relationship Id="rId5" Type="http://schemas.openxmlformats.org/officeDocument/2006/relationships/hyperlink" Target="https://www.e-tar.lt/portal/lt/legalAct/bba802c0163711e4afafe56485a7e49a/asr" TargetMode="External"/><Relationship Id="rId4" Type="http://schemas.openxmlformats.org/officeDocument/2006/relationships/hyperlink" Target="https://www.e-tar.lt/portal/lt/legalAct/2b322400761311e4805fa6cb12e2ef99/asr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://zumis.lt/" TargetMode="Externa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-tar.lt/portal/lt/legalAct/62f2cea0489911ee9de9e7e0fd363afc/as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0465956-851F-F4EE-CA10-ECEA1840D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4056" y="583299"/>
            <a:ext cx="2843889" cy="932575"/>
          </a:xfrm>
          <a:prstGeom prst="rect">
            <a:avLst/>
          </a:prstGeom>
        </p:spPr>
      </p:pic>
      <p:sp>
        <p:nvSpPr>
          <p:cNvPr id="7" name="Title 9">
            <a:extLst>
              <a:ext uri="{FF2B5EF4-FFF2-40B4-BE49-F238E27FC236}">
                <a16:creationId xmlns:a16="http://schemas.microsoft.com/office/drawing/2014/main" id="{2A8E4421-C323-9E4B-046C-76B4F91E41CD}"/>
              </a:ext>
            </a:extLst>
          </p:cNvPr>
          <p:cNvSpPr txBox="1">
            <a:spLocks/>
          </p:cNvSpPr>
          <p:nvPr/>
        </p:nvSpPr>
        <p:spPr>
          <a:xfrm>
            <a:off x="1747520" y="1848903"/>
            <a:ext cx="8696960" cy="1393061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rgbClr val="009650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LT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88A3E0-485B-B5EE-E86F-9BEEEB933A68}"/>
              </a:ext>
            </a:extLst>
          </p:cNvPr>
          <p:cNvSpPr txBox="1"/>
          <p:nvPr/>
        </p:nvSpPr>
        <p:spPr>
          <a:xfrm>
            <a:off x="2383604" y="1941817"/>
            <a:ext cx="8034391" cy="1487184"/>
          </a:xfrm>
          <a:prstGeom prst="rect">
            <a:avLst/>
          </a:prstGeom>
          <a:noFill/>
        </p:spPr>
        <p:txBody>
          <a:bodyPr wrap="square" rtlCol="0" anchor="b" anchorCtr="0">
            <a:noAutofit/>
          </a:bodyPr>
          <a:lstStyle/>
          <a:p>
            <a:pPr lvl="0" algn="ctr">
              <a:lnSpc>
                <a:spcPct val="90000"/>
              </a:lnSpc>
            </a:pPr>
            <a:r>
              <a:rPr lang="en-US" sz="3200" dirty="0">
                <a:solidFill>
                  <a:srgbClr val="009650"/>
                </a:solidFill>
                <a:latin typeface="+mj-lt"/>
              </a:rPr>
              <a:t>Paramos </a:t>
            </a:r>
            <a:r>
              <a:rPr lang="lt-LT" sz="3200" dirty="0">
                <a:solidFill>
                  <a:srgbClr val="009650"/>
                </a:solidFill>
                <a:latin typeface="+mj-lt"/>
              </a:rPr>
              <a:t>galimybės pagal SP intervencinę priemonę „Smulkių-vidutinių ūkių plėtra“ (supaprastinta tvarka) </a:t>
            </a:r>
          </a:p>
        </p:txBody>
      </p:sp>
    </p:spTree>
    <p:extLst>
      <p:ext uri="{BB962C8B-B14F-4D97-AF65-F5344CB8AC3E}">
        <p14:creationId xmlns:p14="http://schemas.microsoft.com/office/powerpoint/2010/main" val="4239314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E59B978-ECA6-906A-0491-7709B9BCA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774" y="338659"/>
            <a:ext cx="9517626" cy="841025"/>
          </a:xfrm>
        </p:spPr>
        <p:txBody>
          <a:bodyPr/>
          <a:lstStyle/>
          <a:p>
            <a:r>
              <a:rPr lang="lt-LT" dirty="0"/>
              <a:t>Pagrindinės tinkamumo gauti paramą sąlygos ir reikalavimai (1)</a:t>
            </a:r>
            <a:br>
              <a:rPr lang="lt-LT" dirty="0"/>
            </a:br>
            <a:endParaRPr lang="lt-LT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F89C54E-2765-8037-2E79-678D34C86C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8507656"/>
              </p:ext>
            </p:extLst>
          </p:nvPr>
        </p:nvGraphicFramePr>
        <p:xfrm>
          <a:off x="442451" y="1317537"/>
          <a:ext cx="11307097" cy="5329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31600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CC15B9-CFF7-D89B-E5C1-B5ADD12F2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040D94B-BD81-0E95-1090-75B8FA787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10840"/>
            <a:ext cx="9635613" cy="841025"/>
          </a:xfrm>
        </p:spPr>
        <p:txBody>
          <a:bodyPr/>
          <a:lstStyle/>
          <a:p>
            <a:r>
              <a:rPr lang="lt-LT" dirty="0"/>
              <a:t>Pagrindinės tinkamumo gauti paramą sąlygos ir reikalavimai (2)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EF27666-6916-9FBF-5680-01E7AF4BCF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6216641"/>
              </p:ext>
            </p:extLst>
          </p:nvPr>
        </p:nvGraphicFramePr>
        <p:xfrm>
          <a:off x="442451" y="1317537"/>
          <a:ext cx="11307097" cy="5329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0653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7F243-83FB-48AB-991A-5D14C331D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1">
            <a:extLst>
              <a:ext uri="{FF2B5EF4-FFF2-40B4-BE49-F238E27FC236}">
                <a16:creationId xmlns:a16="http://schemas.microsoft.com/office/drawing/2014/main" id="{7CD13636-B32B-1A4E-62B1-59FE6E23F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dirty="0"/>
              <a:t>Atrankos kriterijai (1)</a:t>
            </a:r>
            <a:endParaRPr lang="en-LT" sz="3200" dirty="0">
              <a:solidFill>
                <a:srgbClr val="009650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C95B4B8-719E-2984-5D80-F1B76B59B6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5329411"/>
              </p:ext>
            </p:extLst>
          </p:nvPr>
        </p:nvGraphicFramePr>
        <p:xfrm>
          <a:off x="609599" y="1182699"/>
          <a:ext cx="10512669" cy="35661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601012">
                  <a:extLst>
                    <a:ext uri="{9D8B030D-6E8A-4147-A177-3AD203B41FA5}">
                      <a16:colId xmlns:a16="http://schemas.microsoft.com/office/drawing/2014/main" val="2820934725"/>
                    </a:ext>
                  </a:extLst>
                </a:gridCol>
                <a:gridCol w="4911657">
                  <a:extLst>
                    <a:ext uri="{9D8B030D-6E8A-4147-A177-3AD203B41FA5}">
                      <a16:colId xmlns:a16="http://schemas.microsoft.com/office/drawing/2014/main" val="4227359886"/>
                    </a:ext>
                  </a:extLst>
                </a:gridCol>
              </a:tblGrid>
              <a:tr h="376970">
                <a:tc gridSpan="2">
                  <a:txBody>
                    <a:bodyPr/>
                    <a:lstStyle/>
                    <a:p>
                      <a:r>
                        <a:rPr lang="lt-LT" sz="1800" b="0" i="0" kern="1200" dirty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 Projekte numatytas savo ūkyje pagamintos ir (arba) užaugintos žemės ūkio produkcijos perdirbimas: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6411412"/>
                  </a:ext>
                </a:extLst>
              </a:tr>
              <a:tr h="341826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t-LT" b="1" dirty="0">
                          <a:latin typeface="+mj-lt"/>
                        </a:rPr>
                        <a:t>vykdomas</a:t>
                      </a:r>
                      <a:r>
                        <a:rPr lang="lt-LT" dirty="0">
                          <a:latin typeface="+mj-lt"/>
                        </a:rPr>
                        <a:t> savo ūkyje pagamintos ir (arba) užaugintos žemės ūkio produkcijos </a:t>
                      </a:r>
                      <a:r>
                        <a:rPr lang="lt-LT" b="1" dirty="0">
                          <a:latin typeface="+mj-lt"/>
                        </a:rPr>
                        <a:t>perdirbimas</a:t>
                      </a:r>
                      <a:r>
                        <a:rPr lang="lt-LT" dirty="0">
                          <a:latin typeface="+mj-lt"/>
                        </a:rPr>
                        <a:t>, o pajamos iš žemės ūkio produkcijos perdirbimo sudaro daugiau kaip 50 proc. visų veiklos pajamų,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t-LT" sz="1800" b="0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suteikiama 15 balų.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55936197"/>
                  </a:ext>
                </a:extLst>
              </a:tr>
              <a:tr h="341826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t-LT" sz="1800" b="1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arba numatyta vykdyti</a:t>
                      </a:r>
                      <a:r>
                        <a:rPr lang="lt-LT" sz="1800" b="0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savo ūkyje pagamintos ir (arba) užaugintos produkcijos </a:t>
                      </a:r>
                      <a:r>
                        <a:rPr lang="lt-LT" sz="1800" b="1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perdirbimą</a:t>
                      </a:r>
                      <a:r>
                        <a:rPr lang="lt-LT" sz="1800" b="0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 o pateiktame projekte numatytos investicijos į žemės ūkio produktų perdirbimo įrengimus, kurių vertė sudaro daugiau kaip 50 proc. visų projekte numatytų įsigyti investicijų vertės (be PVM). </a:t>
                      </a:r>
                      <a:endParaRPr lang="lt-LT" dirty="0">
                        <a:latin typeface="+mj-lt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3639960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542DFE3-8B90-20BB-AF1E-97E0C85B95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0494376"/>
              </p:ext>
            </p:extLst>
          </p:nvPr>
        </p:nvGraphicFramePr>
        <p:xfrm>
          <a:off x="609599" y="4872689"/>
          <a:ext cx="10512669" cy="1737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601012">
                  <a:extLst>
                    <a:ext uri="{9D8B030D-6E8A-4147-A177-3AD203B41FA5}">
                      <a16:colId xmlns:a16="http://schemas.microsoft.com/office/drawing/2014/main" val="2820934725"/>
                    </a:ext>
                  </a:extLst>
                </a:gridCol>
                <a:gridCol w="4911657">
                  <a:extLst>
                    <a:ext uri="{9D8B030D-6E8A-4147-A177-3AD203B41FA5}">
                      <a16:colId xmlns:a16="http://schemas.microsoft.com/office/drawing/2014/main" val="4227359886"/>
                    </a:ext>
                  </a:extLst>
                </a:gridCol>
              </a:tblGrid>
              <a:tr h="311947">
                <a:tc gridSpan="2">
                  <a:txBody>
                    <a:bodyPr/>
                    <a:lstStyle/>
                    <a:p>
                      <a:r>
                        <a:rPr lang="lt-LT" sz="1800" b="0" i="0" kern="1200" dirty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 Projektams, kai diegiamos inovacijos:</a:t>
                      </a:r>
                      <a:endParaRPr lang="lt-LT" dirty="0">
                        <a:latin typeface="+mj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6411412"/>
                  </a:ext>
                </a:extLst>
              </a:tr>
              <a:tr h="311947">
                <a:tc>
                  <a:txBody>
                    <a:bodyPr/>
                    <a:lstStyle/>
                    <a:p>
                      <a:pPr marL="285750" indent="-285750">
                        <a:buFont typeface="Symbol" panose="05050102010706020507" pitchFamily="18" charset="2"/>
                        <a:buChar char=""/>
                      </a:pPr>
                      <a:r>
                        <a:rPr lang="lt-LT" sz="1800" b="0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jei nustatomas I inovatyvumo lygis </a:t>
                      </a:r>
                      <a:endParaRPr lang="lt-LT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800" b="0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suteikiama 20 balų;</a:t>
                      </a:r>
                      <a:endParaRPr lang="lt-LT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5936197"/>
                  </a:ext>
                </a:extLst>
              </a:tr>
              <a:tr h="311947">
                <a:tc>
                  <a:txBody>
                    <a:bodyPr/>
                    <a:lstStyle/>
                    <a:p>
                      <a:pPr marL="285750" indent="-285750">
                        <a:buFont typeface="Symbol" panose="05050102010706020507" pitchFamily="18" charset="2"/>
                        <a:buChar char="-"/>
                      </a:pPr>
                      <a:r>
                        <a:rPr lang="lt-LT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jei nustatomas II inovatyvumo lygis </a:t>
                      </a:r>
                      <a:endParaRPr lang="lt-LT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800" b="0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suteikiama 15 balų;</a:t>
                      </a:r>
                      <a:endParaRPr lang="lt-LT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3639960"/>
                  </a:ext>
                </a:extLst>
              </a:tr>
              <a:tr h="545907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-"/>
                        <a:tabLst/>
                        <a:defRPr/>
                      </a:pPr>
                      <a:r>
                        <a:rPr lang="lt-LT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jei nustatomas III inovatyvumo lygis </a:t>
                      </a:r>
                      <a:endParaRPr lang="lt-LT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lt-LT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800" b="0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suteikiama 10 balų.</a:t>
                      </a:r>
                      <a:endParaRPr lang="lt-LT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65682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1268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49E35-EB90-335D-41C1-875162408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1">
            <a:extLst>
              <a:ext uri="{FF2B5EF4-FFF2-40B4-BE49-F238E27FC236}">
                <a16:creationId xmlns:a16="http://schemas.microsoft.com/office/drawing/2014/main" id="{1F22362C-474B-5BE8-C58B-C63F8F33B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dirty="0"/>
              <a:t>Atrankos kriterijai (2)</a:t>
            </a:r>
            <a:endParaRPr lang="en-LT" sz="3200" dirty="0">
              <a:solidFill>
                <a:srgbClr val="009650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C604960-3B8C-385D-ABEE-9EFA1B7DC3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813230"/>
              </p:ext>
            </p:extLst>
          </p:nvPr>
        </p:nvGraphicFramePr>
        <p:xfrm>
          <a:off x="609599" y="1172962"/>
          <a:ext cx="10512669" cy="55778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601012">
                  <a:extLst>
                    <a:ext uri="{9D8B030D-6E8A-4147-A177-3AD203B41FA5}">
                      <a16:colId xmlns:a16="http://schemas.microsoft.com/office/drawing/2014/main" val="2820934725"/>
                    </a:ext>
                  </a:extLst>
                </a:gridCol>
                <a:gridCol w="4911657">
                  <a:extLst>
                    <a:ext uri="{9D8B030D-6E8A-4147-A177-3AD203B41FA5}">
                      <a16:colId xmlns:a16="http://schemas.microsoft.com/office/drawing/2014/main" val="4227359886"/>
                    </a:ext>
                  </a:extLst>
                </a:gridCol>
              </a:tblGrid>
              <a:tr h="31194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800" b="0" i="0" kern="1200" dirty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 </a:t>
                      </a:r>
                      <a:r>
                        <a:rPr lang="lt-LT" sz="1800" b="0" dirty="0">
                          <a:solidFill>
                            <a:schemeClr val="bg1"/>
                          </a:solidFill>
                        </a:rPr>
                        <a:t>Prie aplinkos ir klimato tikslų prisidedantiems projektams: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6411412"/>
                  </a:ext>
                </a:extLst>
              </a:tr>
              <a:tr h="311947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t-LT" dirty="0">
                          <a:latin typeface="+mj-lt"/>
                        </a:rPr>
                        <a:t>pareiškėjas </a:t>
                      </a:r>
                      <a:r>
                        <a:rPr lang="lt-LT" b="1" dirty="0">
                          <a:latin typeface="+mj-lt"/>
                        </a:rPr>
                        <a:t>dalyvauja</a:t>
                      </a:r>
                      <a:r>
                        <a:rPr lang="lt-LT" dirty="0">
                          <a:latin typeface="+mj-lt"/>
                        </a:rPr>
                        <a:t> (pateikta paraiška) </a:t>
                      </a:r>
                      <a:r>
                        <a:rPr lang="lt-LT" b="1" dirty="0">
                          <a:latin typeface="+mj-lt"/>
                        </a:rPr>
                        <a:t>Strateginio plano intervencinėje priemonėje, kuri patenka į klimatui, aplinkai ir gyvūnų gerovei naudingas sistemas </a:t>
                      </a:r>
                      <a:r>
                        <a:rPr lang="lt-LT" dirty="0">
                          <a:latin typeface="+mj-lt"/>
                        </a:rPr>
                        <a:t>(ekologines schemas)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800" b="0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suteikiama 15 balų;</a:t>
                      </a:r>
                      <a:endParaRPr lang="lt-LT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5936197"/>
                  </a:ext>
                </a:extLst>
              </a:tr>
              <a:tr h="311947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t-LT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pareiškėjas </a:t>
                      </a:r>
                      <a:r>
                        <a:rPr lang="lt-LT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vykdo ekologinę gamybą arba kontroliuojančioje institucijoje yra registruotas kaip perėjimo prie ekologinio ūkininkavimo laikotarpio ūkis</a:t>
                      </a:r>
                      <a:r>
                        <a:rPr lang="lt-LT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ir turi sertifikavimo institucijos išduotą ekologinės gamybos arba perėjimo prie ekologinės gamybos patvirtinimo dokumentą, ir įsipareigoja iki projekto kontrolės pabaigos vykdyti ekologinę gamybą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800" b="0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suteikiami 25 balai;</a:t>
                      </a:r>
                      <a:endParaRPr lang="lt-LT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3639960"/>
                  </a:ext>
                </a:extLst>
              </a:tr>
              <a:tr h="545907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t-LT" dirty="0">
                          <a:latin typeface="+mj-lt"/>
                        </a:rPr>
                        <a:t>pareiškėjas </a:t>
                      </a:r>
                      <a:r>
                        <a:rPr lang="lt-LT" b="1" dirty="0">
                          <a:latin typeface="+mj-lt"/>
                        </a:rPr>
                        <a:t>vykdo gamybą pagal Nacionalinės žemės ūkio ir maisto kokybės sistemos (NKP) reikalavimus</a:t>
                      </a:r>
                      <a:r>
                        <a:rPr lang="lt-LT" dirty="0">
                          <a:latin typeface="+mj-lt"/>
                        </a:rPr>
                        <a:t> (pateikia patvirtinimo dokumentą) ir įsipareigoja vykdyti iki projekto kontrolės laikotarpio pabaigos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800" b="0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suteikiama 10 balų.</a:t>
                      </a:r>
                      <a:endParaRPr lang="lt-LT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65682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692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1F386-7C9A-C5C4-7B7F-04EACFAC9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1">
            <a:extLst>
              <a:ext uri="{FF2B5EF4-FFF2-40B4-BE49-F238E27FC236}">
                <a16:creationId xmlns:a16="http://schemas.microsoft.com/office/drawing/2014/main" id="{49210A85-70B3-D9C2-378A-1260D3F0B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dirty="0"/>
              <a:t>Atrankos kriterijai (3)</a:t>
            </a:r>
            <a:endParaRPr lang="en-LT" sz="3200" dirty="0">
              <a:solidFill>
                <a:srgbClr val="009650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B2AEFE8-34FD-52B5-8907-1A9B4BD1E2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718523"/>
              </p:ext>
            </p:extLst>
          </p:nvPr>
        </p:nvGraphicFramePr>
        <p:xfrm>
          <a:off x="609601" y="3423005"/>
          <a:ext cx="10591802" cy="19202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643173">
                  <a:extLst>
                    <a:ext uri="{9D8B030D-6E8A-4147-A177-3AD203B41FA5}">
                      <a16:colId xmlns:a16="http://schemas.microsoft.com/office/drawing/2014/main" val="2820934725"/>
                    </a:ext>
                  </a:extLst>
                </a:gridCol>
                <a:gridCol w="4948629">
                  <a:extLst>
                    <a:ext uri="{9D8B030D-6E8A-4147-A177-3AD203B41FA5}">
                      <a16:colId xmlns:a16="http://schemas.microsoft.com/office/drawing/2014/main" val="4227359886"/>
                    </a:ext>
                  </a:extLst>
                </a:gridCol>
              </a:tblGrid>
              <a:tr h="376970">
                <a:tc gridSpan="2">
                  <a:txBody>
                    <a:bodyPr/>
                    <a:lstStyle/>
                    <a:p>
                      <a:r>
                        <a:rPr lang="lt-LT" sz="1800" b="0" i="0" kern="1200" dirty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6. Pareiškėjas yra pripažintas žemės ūkio kooperatyvas arba pripažinto žemės ūkio kooperatyvo narys: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6411412"/>
                  </a:ext>
                </a:extLst>
              </a:tr>
              <a:tr h="341826">
                <a:tc>
                  <a:txBody>
                    <a:bodyPr/>
                    <a:lstStyle/>
                    <a:p>
                      <a:pPr marL="285750" indent="-285750">
                        <a:buFont typeface="Symbol" panose="05050102010706020507" pitchFamily="18" charset="2"/>
                        <a:buChar char="-"/>
                      </a:pPr>
                      <a:r>
                        <a:rPr lang="lt-LT" dirty="0">
                          <a:latin typeface="+mj-lt"/>
                        </a:rPr>
                        <a:t>jei paraišką teikia pripažintas žemės ūkio kooperatyvas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800" b="0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suteikiama 15 balų;</a:t>
                      </a:r>
                      <a:endParaRPr lang="lt-LT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5936197"/>
                  </a:ext>
                </a:extLst>
              </a:tr>
              <a:tr h="341826">
                <a:tc>
                  <a:txBody>
                    <a:bodyPr/>
                    <a:lstStyle/>
                    <a:p>
                      <a:pPr marL="285750" indent="-285750">
                        <a:buFont typeface="Symbol" panose="05050102010706020507" pitchFamily="18" charset="2"/>
                        <a:buChar char="-"/>
                      </a:pPr>
                      <a:r>
                        <a:rPr lang="lt-LT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jei pareiškėjas yra pripažinto žemės ūkio kooperatyvo narys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800" b="0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suteikiama 10 balų.</a:t>
                      </a:r>
                      <a:endParaRPr lang="lt-LT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3639960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B425198-6BAE-05F5-DA16-AC2BDDF268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1184162"/>
              </p:ext>
            </p:extLst>
          </p:nvPr>
        </p:nvGraphicFramePr>
        <p:xfrm>
          <a:off x="609600" y="1232645"/>
          <a:ext cx="10591802" cy="11887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591802">
                  <a:extLst>
                    <a:ext uri="{9D8B030D-6E8A-4147-A177-3AD203B41FA5}">
                      <a16:colId xmlns:a16="http://schemas.microsoft.com/office/drawing/2014/main" val="3392709807"/>
                    </a:ext>
                  </a:extLst>
                </a:gridCol>
              </a:tblGrid>
              <a:tr h="11191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b="0" dirty="0">
                          <a:latin typeface="+mj-lt"/>
                        </a:rPr>
                        <a:t>4. Pareiškėjas </a:t>
                      </a:r>
                      <a:r>
                        <a:rPr lang="lt-LT" b="1" dirty="0">
                          <a:latin typeface="+mj-lt"/>
                        </a:rPr>
                        <a:t>numato padidinti gamybą </a:t>
                      </a:r>
                      <a:r>
                        <a:rPr lang="lt-LT" b="0" dirty="0">
                          <a:latin typeface="+mj-lt"/>
                        </a:rPr>
                        <a:t>po projekto įgyvendinimo pabaigos trečiaisiais projekto kontrolės metais </a:t>
                      </a:r>
                      <a:r>
                        <a:rPr lang="lt-LT" b="1" dirty="0">
                          <a:latin typeface="+mj-lt"/>
                        </a:rPr>
                        <a:t>daugiau kaip 1 proc., lyginant su ataskaitiniais metais </a:t>
                      </a:r>
                      <a:r>
                        <a:rPr lang="lt-LT" sz="18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(nustačius projekto rizikingumą, gamybos padidinimas turi būti išlaikomas ketvirtaisiais ir penktaisiais projekto kontrolės metais)</a:t>
                      </a:r>
                      <a:r>
                        <a:rPr lang="lt-LT" b="0" dirty="0">
                          <a:latin typeface="+mj-lt"/>
                        </a:rPr>
                        <a:t> – suteikiama iki 5 balų.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6402465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1A54E66-ED35-F720-F5CA-93854C3B7C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835317"/>
              </p:ext>
            </p:extLst>
          </p:nvPr>
        </p:nvGraphicFramePr>
        <p:xfrm>
          <a:off x="609600" y="2602145"/>
          <a:ext cx="10591802" cy="6400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591802">
                  <a:extLst>
                    <a:ext uri="{9D8B030D-6E8A-4147-A177-3AD203B41FA5}">
                      <a16:colId xmlns:a16="http://schemas.microsoft.com/office/drawing/2014/main" val="3392709807"/>
                    </a:ext>
                  </a:extLst>
                </a:gridCol>
              </a:tblGrid>
              <a:tr h="4660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b="0" dirty="0">
                          <a:latin typeface="+mj-lt"/>
                        </a:rPr>
                        <a:t>5. Pareiškėjas yra jaunasis ūkininkas – suteikiama 15 balų.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t-LT" b="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6402465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4628695-A832-446A-F64D-16AD3FE2D1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2002732"/>
              </p:ext>
            </p:extLst>
          </p:nvPr>
        </p:nvGraphicFramePr>
        <p:xfrm>
          <a:off x="609600" y="5516478"/>
          <a:ext cx="10591802" cy="46600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591802">
                  <a:extLst>
                    <a:ext uri="{9D8B030D-6E8A-4147-A177-3AD203B41FA5}">
                      <a16:colId xmlns:a16="http://schemas.microsoft.com/office/drawing/2014/main" val="3392709807"/>
                    </a:ext>
                  </a:extLst>
                </a:gridCol>
              </a:tblGrid>
              <a:tr h="4660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b="0" dirty="0">
                          <a:latin typeface="+mj-lt"/>
                        </a:rPr>
                        <a:t>7. Pareiškėjas investuoja į pieno melžimo ir šaldymo įrangą – suteikiami 5 balai.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64024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3011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DDFD9FE-B7A2-EF12-BA57-BF480C475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Projekto inovatyvumo vertinimas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25F58C-6089-43B0-6792-55DCF2EDDA27}"/>
              </a:ext>
            </a:extLst>
          </p:cNvPr>
          <p:cNvSpPr txBox="1"/>
          <p:nvPr/>
        </p:nvSpPr>
        <p:spPr>
          <a:xfrm>
            <a:off x="609600" y="1292293"/>
            <a:ext cx="10697497" cy="4273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lt-LT" sz="2000" b="1" dirty="0"/>
              <a:t>Projekto inovatyvumui įsivertinti ir pagrįsti parengta: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lt-LT" sz="2000" dirty="0"/>
              <a:t> pagal </a:t>
            </a:r>
            <a:r>
              <a:rPr lang="lt-LT" sz="2000" dirty="0">
                <a:hlinkClick r:id="rId2"/>
              </a:rPr>
              <a:t>Projektų inovatyvumo vertinimo metodiką</a:t>
            </a:r>
            <a:r>
              <a:rPr lang="lt-LT" sz="2000" dirty="0"/>
              <a:t> susisteminta inovatyvumo vertinimo lentelė ir skaičiuoklė, padedanti įvertinti projekto atitiktį inovatyvumo kriterijams, nustatyti balus ir projekto inovatyvumo lygį;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lt-LT" sz="2000" dirty="0">
                <a:hlinkClick r:id="rId3"/>
              </a:rPr>
              <a:t> vaizdo instrukcija</a:t>
            </a:r>
            <a:r>
              <a:rPr lang="lt-LT" sz="2000" dirty="0"/>
              <a:t>, kurioje paaiškinama, kaip praktiškai įvertinti planuojamo projekto inovatyvumą ir naudotis parengta skaičiuokle;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lt-LT" sz="2000" dirty="0"/>
              <a:t> projekto inovatyvumo pagrindimo forma, skirta nurodyti, kokius inovatyvumo kriterijus ir jų požymius atitinka projektas, ir pateikti tai pagrindžiančią informaciją.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endParaRPr lang="lt-LT" sz="2000" dirty="0"/>
          </a:p>
          <a:p>
            <a:pPr>
              <a:lnSpc>
                <a:spcPct val="114000"/>
              </a:lnSpc>
            </a:pPr>
            <a:r>
              <a:rPr lang="lt-LT" sz="2000" b="1" dirty="0"/>
              <a:t>Visą informaciją apie projekto inovatyvumo vertinimą – parengtą instrukciją, vertinimo lentelę kartu skaičiuokle ir pagrindimo formą – rasite NMA interneto svetainėje prie </a:t>
            </a:r>
            <a:r>
              <a:rPr lang="lt-LT" sz="2000" b="1" dirty="0">
                <a:hlinkClick r:id="rId4"/>
              </a:rPr>
              <a:t>kvietimo</a:t>
            </a:r>
            <a:r>
              <a:rPr lang="lt-LT" sz="2000" b="1" dirty="0"/>
              <a:t> informacijos (skiltyje „Inovatyvumo vertinimas“).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9B5ED0-3310-1570-3C85-951E5F27674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402529" y="5776725"/>
            <a:ext cx="1789470" cy="110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7372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0C805C-E2F6-5048-24B1-70C209C5E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Tinkamų finansuoti išlaidų kategorijos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05839E-B1D5-4354-4C5B-149DF416CC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5252" y="1315064"/>
            <a:ext cx="5247968" cy="524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4526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270B8-F0A3-ECB5-1BE8-7739A91BE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7BB51DE-1F01-180B-DC92-D0DF446ABD61}"/>
              </a:ext>
            </a:extLst>
          </p:cNvPr>
          <p:cNvSpPr txBox="1"/>
          <p:nvPr/>
        </p:nvSpPr>
        <p:spPr>
          <a:xfrm>
            <a:off x="328612" y="1341459"/>
            <a:ext cx="11534775" cy="5168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4000"/>
              </a:lnSpc>
              <a:buClr>
                <a:srgbClr val="009650"/>
              </a:buClr>
              <a:buFont typeface="Wingdings" panose="05000000000000000000" pitchFamily="2" charset="2"/>
              <a:buChar char="Ø"/>
            </a:pPr>
            <a:r>
              <a:rPr lang="lt-LT" sz="2400" dirty="0"/>
              <a:t> Verslo planas integruotas į paraiškos formą, atskirai su paraiška neteikiamas.</a:t>
            </a:r>
          </a:p>
          <a:p>
            <a:pPr algn="just">
              <a:lnSpc>
                <a:spcPct val="114000"/>
              </a:lnSpc>
              <a:buClr>
                <a:srgbClr val="009650"/>
              </a:buClr>
              <a:buFont typeface="Wingdings" panose="05000000000000000000" pitchFamily="2" charset="2"/>
              <a:buChar char="Ø"/>
            </a:pPr>
            <a:r>
              <a:rPr lang="lt-LT" sz="2400" dirty="0"/>
              <a:t> Investicijų atitiktis ūkio gamybiniam potencialui vertinama pagal </a:t>
            </a:r>
            <a:r>
              <a:rPr lang="lt-LT" sz="2400" dirty="0">
                <a:hlinkClick r:id="rId3"/>
              </a:rPr>
              <a:t>Žemės ūkio technikos ir įrangos parametrų našumo skirtingiems dirvožemio tipams ir plotams nustatymo metodiką</a:t>
            </a:r>
            <a:r>
              <a:rPr lang="lt-LT" sz="2400" dirty="0"/>
              <a:t>.</a:t>
            </a:r>
          </a:p>
          <a:p>
            <a:pPr algn="just">
              <a:lnSpc>
                <a:spcPct val="114000"/>
              </a:lnSpc>
              <a:buClr>
                <a:srgbClr val="009650"/>
              </a:buClr>
              <a:buFont typeface="Wingdings" panose="05000000000000000000" pitchFamily="2" charset="2"/>
              <a:buChar char="Ø"/>
            </a:pPr>
            <a:r>
              <a:rPr lang="lt-LT" sz="2400" dirty="0"/>
              <a:t> Investicijoms, kurioms </a:t>
            </a:r>
            <a:r>
              <a:rPr lang="lt-LT" sz="2400" dirty="0">
                <a:hlinkClick r:id="rId4"/>
              </a:rPr>
              <a:t>Įkainių apraše</a:t>
            </a:r>
            <a:r>
              <a:rPr lang="lt-LT" sz="2400" dirty="0"/>
              <a:t> nustatyti fiksuotieji įkainiai, tinkamų finansuoti išlaidų suma apskaičiuojama tik pagal Įkainių apraše nustatytus fiksuotuosius įkainius.</a:t>
            </a:r>
          </a:p>
          <a:p>
            <a:pPr algn="just">
              <a:lnSpc>
                <a:spcPct val="114000"/>
              </a:lnSpc>
              <a:buClr>
                <a:srgbClr val="009650"/>
              </a:buClr>
              <a:buFont typeface="Wingdings" panose="05000000000000000000" pitchFamily="2" charset="2"/>
              <a:buChar char="Ø"/>
            </a:pPr>
            <a:r>
              <a:rPr lang="lt-LT" sz="2400" dirty="0"/>
              <a:t> Projektų atrankos komitetas nesudaromas. Sprendimą dėl paramos skyrimo ar neskyrimo priima NMA.</a:t>
            </a:r>
          </a:p>
          <a:p>
            <a:pPr algn="just">
              <a:lnSpc>
                <a:spcPct val="114000"/>
              </a:lnSpc>
              <a:buClr>
                <a:srgbClr val="009650"/>
              </a:buClr>
              <a:buFont typeface="Wingdings" panose="05000000000000000000" pitchFamily="2" charset="2"/>
              <a:buChar char="Ø"/>
            </a:pPr>
            <a:r>
              <a:rPr lang="lt-LT" sz="2400" dirty="0"/>
              <a:t> Projekto kontrolės laikotarpis – 3 arba 5 (NMA nustačius rizikingumą) metų laikotarpis nuo galutinio paramos išmokėjimo dienos.</a:t>
            </a:r>
          </a:p>
          <a:p>
            <a:pPr marL="342900" indent="-342900" algn="just">
              <a:lnSpc>
                <a:spcPct val="150000"/>
              </a:lnSpc>
              <a:buClr>
                <a:srgbClr val="009650"/>
              </a:buClr>
              <a:buFont typeface="Wingdings" panose="05000000000000000000" pitchFamily="2" charset="2"/>
              <a:buChar char="Ø"/>
            </a:pPr>
            <a:endParaRPr lang="lt-LT" sz="2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D41F61-CB38-A274-0065-346C03978306}"/>
              </a:ext>
            </a:extLst>
          </p:cNvPr>
          <p:cNvSpPr txBox="1"/>
          <p:nvPr/>
        </p:nvSpPr>
        <p:spPr>
          <a:xfrm>
            <a:off x="507756" y="204261"/>
            <a:ext cx="81350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lt-LT" sz="3200" b="0" i="0" u="none" strike="noStrike" kern="1200" cap="none" spc="0" normalizeH="0" baseline="0" noProof="0" dirty="0">
                <a:ln>
                  <a:noFill/>
                </a:ln>
                <a:solidFill>
                  <a:srgbClr val="009650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Kita aktuali informacija</a:t>
            </a:r>
            <a:endParaRPr lang="lt-LT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11057D-F190-DD6F-585C-56A41F2B67E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402529" y="5776725"/>
            <a:ext cx="1789470" cy="110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5755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1ECE689-11F4-6DF6-470C-FA84D8D5591A}"/>
              </a:ext>
            </a:extLst>
          </p:cNvPr>
          <p:cNvSpPr txBox="1"/>
          <p:nvPr/>
        </p:nvSpPr>
        <p:spPr>
          <a:xfrm>
            <a:off x="328612" y="1268457"/>
            <a:ext cx="11534775" cy="5589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buClr>
                <a:srgbClr val="009650"/>
              </a:buClr>
              <a:buFont typeface="Arial" panose="020B0604020202020204" pitchFamily="34" charset="0"/>
              <a:buChar char="•"/>
            </a:pPr>
            <a:r>
              <a:rPr lang="lt-LT" sz="2400" dirty="0"/>
              <a:t> Neužpildytos visos privalomos paraiškos lentelės.</a:t>
            </a:r>
          </a:p>
          <a:p>
            <a:pPr>
              <a:lnSpc>
                <a:spcPct val="114000"/>
              </a:lnSpc>
              <a:buClr>
                <a:srgbClr val="009650"/>
              </a:buClr>
              <a:buFont typeface="Arial" panose="020B0604020202020204" pitchFamily="34" charset="0"/>
              <a:buChar char="•"/>
            </a:pPr>
            <a:r>
              <a:rPr lang="lt-LT" sz="2400" dirty="0"/>
              <a:t> Nepateikiamas prašomų atrankos balų pagrindimas.</a:t>
            </a:r>
          </a:p>
          <a:p>
            <a:pPr>
              <a:lnSpc>
                <a:spcPct val="114000"/>
              </a:lnSpc>
              <a:buClr>
                <a:srgbClr val="009650"/>
              </a:buClr>
              <a:buFont typeface="Arial" panose="020B0604020202020204" pitchFamily="34" charset="0"/>
              <a:buChar char="•"/>
            </a:pPr>
            <a:r>
              <a:rPr lang="lt-LT" sz="2400" dirty="0"/>
              <a:t> Pareiškėjas / paraiška neatitinka nustatytų tinkamumo sąlygų.</a:t>
            </a:r>
          </a:p>
          <a:p>
            <a:pPr>
              <a:lnSpc>
                <a:spcPct val="114000"/>
              </a:lnSpc>
              <a:buClr>
                <a:srgbClr val="009650"/>
              </a:buClr>
              <a:buFont typeface="Arial" panose="020B0604020202020204" pitchFamily="34" charset="0"/>
              <a:buChar char="•"/>
            </a:pPr>
            <a:r>
              <a:rPr lang="lt-LT" sz="2400" dirty="0"/>
              <a:t> Investicijos nėra realiai suplanuotos, pagrįstos ir neatitinka ūkio gamybinio potencialo.</a:t>
            </a:r>
          </a:p>
          <a:p>
            <a:pPr>
              <a:lnSpc>
                <a:spcPct val="114000"/>
              </a:lnSpc>
              <a:buClr>
                <a:srgbClr val="009650"/>
              </a:buClr>
              <a:buFont typeface="Arial" panose="020B0604020202020204" pitchFamily="34" charset="0"/>
              <a:buChar char="•"/>
            </a:pPr>
            <a:r>
              <a:rPr lang="lt-LT" sz="2400" dirty="0"/>
              <a:t> Neatnaujinti duomenys registruose, t. y. paraiškoje pateikti duomenys nesutampa su registruose esančiais.</a:t>
            </a:r>
          </a:p>
          <a:p>
            <a:pPr>
              <a:lnSpc>
                <a:spcPct val="114000"/>
              </a:lnSpc>
              <a:buClr>
                <a:srgbClr val="009650"/>
              </a:buClr>
              <a:buFont typeface="Arial" panose="020B0604020202020204" pitchFamily="34" charset="0"/>
              <a:buChar char="•"/>
            </a:pPr>
            <a:r>
              <a:rPr lang="lt-LT" sz="2400" dirty="0"/>
              <a:t> Su paraiška nepateikti privalomi dokumentai.</a:t>
            </a:r>
          </a:p>
          <a:p>
            <a:pPr>
              <a:lnSpc>
                <a:spcPct val="114000"/>
              </a:lnSpc>
              <a:buClr>
                <a:srgbClr val="009650"/>
              </a:buClr>
            </a:pPr>
            <a:endParaRPr lang="lt-LT" sz="2400" dirty="0"/>
          </a:p>
          <a:p>
            <a:pPr>
              <a:lnSpc>
                <a:spcPct val="114000"/>
              </a:lnSpc>
              <a:buClr>
                <a:srgbClr val="009650"/>
              </a:buClr>
            </a:pPr>
            <a:r>
              <a:rPr lang="lt-LT" sz="2400" b="1" dirty="0"/>
              <a:t>Prieš pateikiant paraišką, rekomenduojama patikrinti, ar visi skyriai iki galo užpildyti, ar nėra prieštaravimų skirtingose formos dalyse ir ar pateikti visi privalomi dokumentai.</a:t>
            </a:r>
          </a:p>
          <a:p>
            <a:pPr algn="just">
              <a:lnSpc>
                <a:spcPct val="150000"/>
              </a:lnSpc>
              <a:buClr>
                <a:srgbClr val="009650"/>
              </a:buClr>
            </a:pPr>
            <a:endParaRPr lang="lt-LT" sz="2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958191-FF72-BF71-13BB-09A277EB367E}"/>
              </a:ext>
            </a:extLst>
          </p:cNvPr>
          <p:cNvSpPr txBox="1"/>
          <p:nvPr/>
        </p:nvSpPr>
        <p:spPr>
          <a:xfrm>
            <a:off x="507756" y="204261"/>
            <a:ext cx="81350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lt-LT" sz="3200" b="0" i="0" u="none" strike="noStrike" kern="1200" cap="none" spc="0" normalizeH="0" baseline="0" noProof="0" dirty="0">
                <a:ln>
                  <a:noFill/>
                </a:ln>
                <a:solidFill>
                  <a:srgbClr val="009650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Dažniausiai pasitaikančios klaidos</a:t>
            </a:r>
            <a:endParaRPr lang="lt-LT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7A9CF2-0353-2C9C-BE85-B104FC2FF8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402529" y="5776725"/>
            <a:ext cx="1789470" cy="110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794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0B2C4A1-7461-0FFE-DC19-C958C48F8C4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4682" y="525469"/>
            <a:ext cx="4583906" cy="5410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9EF8C8B-9779-7024-453A-77F9D5AE7A8E}"/>
              </a:ext>
            </a:extLst>
          </p:cNvPr>
          <p:cNvSpPr txBox="1"/>
          <p:nvPr/>
        </p:nvSpPr>
        <p:spPr>
          <a:xfrm>
            <a:off x="6096000" y="4158062"/>
            <a:ext cx="3489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ts val="600"/>
              </a:spcBef>
              <a:buFontTx/>
              <a:buNone/>
            </a:pPr>
            <a:r>
              <a:rPr lang="lt-LT" sz="1600" b="0" i="0" strike="noStrike" dirty="0">
                <a:solidFill>
                  <a:srgbClr val="0096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www.nma.lt</a:t>
            </a:r>
            <a:endParaRPr lang="en-LT" dirty="0">
              <a:solidFill>
                <a:srgbClr val="009650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EE6941-D1A5-20F4-67EF-2CB4532DB1B5}"/>
              </a:ext>
            </a:extLst>
          </p:cNvPr>
          <p:cNvGrpSpPr/>
          <p:nvPr/>
        </p:nvGrpSpPr>
        <p:grpSpPr>
          <a:xfrm>
            <a:off x="6114638" y="1618983"/>
            <a:ext cx="3227392" cy="2420053"/>
            <a:chOff x="8200666" y="3178589"/>
            <a:chExt cx="3227392" cy="242005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5C00309-350A-6ACC-76B0-5D6D7066108C}"/>
                </a:ext>
              </a:extLst>
            </p:cNvPr>
            <p:cNvSpPr txBox="1"/>
            <p:nvPr/>
          </p:nvSpPr>
          <p:spPr>
            <a:xfrm>
              <a:off x="8220505" y="3178589"/>
              <a:ext cx="3207553" cy="17697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1" hangingPunct="1">
                <a:spcBef>
                  <a:spcPts val="600"/>
                </a:spcBef>
                <a:buFontTx/>
                <a:buNone/>
              </a:pPr>
              <a:r>
                <a:rPr lang="lt-LT" sz="1600" b="0" i="0" u="none" strike="noStrike" dirty="0">
                  <a:solidFill>
                    <a:srgbClr val="7F7F7F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Nacionalinė mokėjimo agentūra prie Žemės ūkio ministerijos</a:t>
              </a:r>
            </a:p>
            <a:p>
              <a:pPr marL="421200" lvl="1">
                <a:spcBef>
                  <a:spcPts val="1000"/>
                </a:spcBef>
              </a:pPr>
              <a:r>
                <a:rPr lang="lt-LT" sz="1600" b="0" i="0" u="none" strike="noStrike" dirty="0">
                  <a:solidFill>
                    <a:srgbClr val="7F7F7F"/>
                  </a:solidFill>
                  <a:effectLst/>
                  <a:latin typeface="+mj-lt"/>
                </a:rPr>
                <a:t>Blindžių g. 17, 08111 Vilnius</a:t>
              </a:r>
            </a:p>
            <a:p>
              <a:pPr marL="421200" lvl="1">
                <a:spcBef>
                  <a:spcPts val="1000"/>
                </a:spcBef>
              </a:pPr>
              <a:r>
                <a:rPr lang="en-GB" sz="1600" b="0" i="0" u="none" strike="noStrike" dirty="0">
                  <a:solidFill>
                    <a:srgbClr val="7F7F7F"/>
                  </a:solidFill>
                  <a:effectLst/>
                  <a:latin typeface="+mj-lt"/>
                </a:rPr>
                <a:t>(</a:t>
              </a:r>
              <a:r>
                <a:rPr lang="lt-LT" sz="1600" b="0" i="0" u="none" strike="noStrike" dirty="0">
                  <a:solidFill>
                    <a:srgbClr val="7F7F7F"/>
                  </a:solidFill>
                  <a:effectLst/>
                  <a:latin typeface="+mj-lt"/>
                </a:rPr>
                <a:t>0</a:t>
              </a:r>
              <a:r>
                <a:rPr lang="en-GB" sz="1600" b="0" i="0" u="none" strike="noStrike" dirty="0">
                  <a:solidFill>
                    <a:srgbClr val="7F7F7F"/>
                  </a:solidFill>
                  <a:effectLst/>
                  <a:latin typeface="+mj-lt"/>
                </a:rPr>
                <a:t> 5) 252 6999</a:t>
              </a:r>
            </a:p>
            <a:p>
              <a:pPr marL="421200" lvl="1">
                <a:spcBef>
                  <a:spcPts val="1000"/>
                </a:spcBef>
              </a:pPr>
              <a:r>
                <a:rPr lang="en-GB" sz="1600" b="0" i="0" u="none" strike="noStrike" dirty="0">
                  <a:solidFill>
                    <a:srgbClr val="7F7F7F"/>
                  </a:solidFill>
                  <a:effectLst/>
                  <a:latin typeface="+mj-lt"/>
                </a:rPr>
                <a:t>info@nma.lt </a:t>
              </a:r>
              <a:endParaRPr lang="en-LT" dirty="0">
                <a:solidFill>
                  <a:srgbClr val="7F7F7F"/>
                </a:solidFill>
                <a:latin typeface="+mj-lt"/>
                <a:cs typeface="Arial" panose="020B0604020202020204" pitchFamily="34" charset="0"/>
              </a:endParaRPr>
            </a:p>
          </p:txBody>
        </p:sp>
        <p:pic>
          <p:nvPicPr>
            <p:cNvPr id="9" name="Picture 21">
              <a:extLst>
                <a:ext uri="{FF2B5EF4-FFF2-40B4-BE49-F238E27FC236}">
                  <a16:creationId xmlns:a16="http://schemas.microsoft.com/office/drawing/2014/main" id="{65AA5567-678D-4F68-3787-16AB40AB7CD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8219305" y="4173155"/>
              <a:ext cx="403301" cy="322640"/>
            </a:xfrm>
            <a:prstGeom prst="rect">
              <a:avLst/>
            </a:prstGeom>
          </p:spPr>
        </p:pic>
        <p:pic>
          <p:nvPicPr>
            <p:cNvPr id="10" name="Picture 22">
              <a:extLst>
                <a:ext uri="{FF2B5EF4-FFF2-40B4-BE49-F238E27FC236}">
                  <a16:creationId xmlns:a16="http://schemas.microsoft.com/office/drawing/2014/main" id="{08609F8A-F6AF-0480-36F9-71739089523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8219305" y="4540467"/>
              <a:ext cx="403302" cy="322641"/>
            </a:xfrm>
            <a:prstGeom prst="rect">
              <a:avLst/>
            </a:prstGeom>
          </p:spPr>
        </p:pic>
        <p:pic>
          <p:nvPicPr>
            <p:cNvPr id="11" name="Picture 23">
              <a:extLst>
                <a:ext uri="{FF2B5EF4-FFF2-40B4-BE49-F238E27FC236}">
                  <a16:creationId xmlns:a16="http://schemas.microsoft.com/office/drawing/2014/main" id="{BFB91F88-36C1-943C-F4CA-1A3E5DC8881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8200666" y="3785852"/>
              <a:ext cx="427345" cy="341876"/>
            </a:xfrm>
            <a:prstGeom prst="rect">
              <a:avLst/>
            </a:prstGeom>
          </p:spPr>
        </p:pic>
        <p:pic>
          <p:nvPicPr>
            <p:cNvPr id="12" name="Picture 26">
              <a:extLst>
                <a:ext uri="{FF2B5EF4-FFF2-40B4-BE49-F238E27FC236}">
                  <a16:creationId xmlns:a16="http://schemas.microsoft.com/office/drawing/2014/main" id="{024D7AF8-2641-F9A8-E1A6-170C6A52C42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8219305" y="5221242"/>
              <a:ext cx="317810" cy="377400"/>
            </a:xfrm>
            <a:prstGeom prst="rect">
              <a:avLst/>
            </a:prstGeom>
          </p:spPr>
        </p:pic>
        <p:pic>
          <p:nvPicPr>
            <p:cNvPr id="13" name="Picture 27">
              <a:extLst>
                <a:ext uri="{FF2B5EF4-FFF2-40B4-BE49-F238E27FC236}">
                  <a16:creationId xmlns:a16="http://schemas.microsoft.com/office/drawing/2014/main" id="{9AB0AB8D-88B2-93BE-D3E7-257CAD0B859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8704132" y="5227430"/>
              <a:ext cx="288177" cy="365025"/>
            </a:xfrm>
            <a:prstGeom prst="rect">
              <a:avLst/>
            </a:prstGeom>
          </p:spPr>
        </p:pic>
        <p:pic>
          <p:nvPicPr>
            <p:cNvPr id="14" name="Picture 28">
              <a:extLst>
                <a:ext uri="{FF2B5EF4-FFF2-40B4-BE49-F238E27FC236}">
                  <a16:creationId xmlns:a16="http://schemas.microsoft.com/office/drawing/2014/main" id="{DA45C01A-1365-12B7-B225-F220280F9A4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9118319" y="5242897"/>
              <a:ext cx="351674" cy="334091"/>
            </a:xfrm>
            <a:prstGeom prst="rect">
              <a:avLst/>
            </a:prstGeom>
          </p:spPr>
        </p:pic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CBA181E-A47B-ACB6-1C52-D837F89AE0A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19305" y="5028715"/>
              <a:ext cx="3208753" cy="0"/>
            </a:xfrm>
            <a:prstGeom prst="line">
              <a:avLst/>
            </a:prstGeom>
            <a:ln w="952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68F7FD27-2B15-44B7-417E-C20A91E94654}"/>
              </a:ext>
            </a:extLst>
          </p:cNvPr>
          <p:cNvSpPr txBox="1"/>
          <p:nvPr/>
        </p:nvSpPr>
        <p:spPr>
          <a:xfrm>
            <a:off x="1209396" y="1727489"/>
            <a:ext cx="52416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lt-LT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Ačiū už dėmesį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!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467466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DDEADF-9D25-4FF8-8755-F1720A30E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Teisės aktai (1)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F2FDAE-514E-43CE-B99A-B9B8B522F556}"/>
              </a:ext>
            </a:extLst>
          </p:cNvPr>
          <p:cNvSpPr txBox="1"/>
          <p:nvPr/>
        </p:nvSpPr>
        <p:spPr>
          <a:xfrm>
            <a:off x="439917" y="1166165"/>
            <a:ext cx="11312165" cy="5383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lt-LT" dirty="0"/>
              <a:t> Lietuvos žemės ūkio ir kaimo plėtros 2023–2027 metų strateginio plano intervencinės priemonės „Smulkių-vidutinių ūkių plėtra“ </a:t>
            </a:r>
            <a:r>
              <a:rPr lang="lt-LT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įgyvendinimo taisyklės</a:t>
            </a:r>
            <a:r>
              <a:rPr lang="lt-LT" dirty="0"/>
              <a:t>, patvirtintos Lietuvos Respublikos žemės ūkio ministro </a:t>
            </a:r>
            <a:r>
              <a:rPr lang="en-US" dirty="0"/>
              <a:t>2023 m. rug</a:t>
            </a:r>
            <a:r>
              <a:rPr lang="lt-LT" dirty="0"/>
              <a:t>sėjo 1 d. įsakymu Nr. 3D-577;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lt-LT" dirty="0"/>
              <a:t> Lietuvos žemės ūkio ir kaimo plėtros 2023–2027 metų strateginio plano </a:t>
            </a:r>
            <a:r>
              <a:rPr lang="lt-LT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administravimo taisyklės</a:t>
            </a:r>
            <a:r>
              <a:rPr lang="lt-LT" dirty="0"/>
              <a:t>, patvirtintos Lietuvos Respublikos žemės ūkio ministro </a:t>
            </a:r>
            <a:r>
              <a:rPr lang="en-US" dirty="0"/>
              <a:t>2023 m. </a:t>
            </a:r>
            <a:r>
              <a:rPr lang="en-US" dirty="0" err="1"/>
              <a:t>vasario</a:t>
            </a:r>
            <a:r>
              <a:rPr lang="en-US" dirty="0"/>
              <a:t> 24 d. </a:t>
            </a:r>
            <a:r>
              <a:rPr lang="lt-LT" dirty="0"/>
              <a:t>įsakymu Nr. 3D-102;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lt-LT" dirty="0"/>
              <a:t> Žemės ūkio veiklos subjektų pajamų dalies, gaunamos iš žemės ūkio veiklos, įvertinimo </a:t>
            </a:r>
            <a:r>
              <a:rPr lang="lt-LT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metodika</a:t>
            </a:r>
            <a:r>
              <a:rPr lang="lt-LT" dirty="0"/>
              <a:t>, patvirtinta Lietuvos Respublikos žemės ūkio ministro </a:t>
            </a:r>
            <a:r>
              <a:rPr lang="en-US" dirty="0"/>
              <a:t>2003 m. </a:t>
            </a:r>
            <a:r>
              <a:rPr lang="en-US" dirty="0" err="1"/>
              <a:t>vasario</a:t>
            </a:r>
            <a:r>
              <a:rPr lang="en-US" dirty="0"/>
              <a:t> 26 d. </a:t>
            </a:r>
            <a:r>
              <a:rPr lang="lt-LT" dirty="0"/>
              <a:t>įsakymu Nr. 3D-66;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lt-LT" dirty="0"/>
              <a:t> Projektų inovatyvumo vertinimo </a:t>
            </a:r>
            <a:r>
              <a:rPr lang="lt-LT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metodika</a:t>
            </a:r>
            <a:r>
              <a:rPr lang="lt-LT" dirty="0"/>
              <a:t>, patvirtinta Lietuvos Respublikos žemės ūkio ministro 2023 m. kovo 24 d. įsakymu Nr. 3D-181;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lt-LT" dirty="0"/>
              <a:t> Tinkamų finansuoti išlaidų pagal Lietuvos žemės ūkio ir kaimo plėtros 2023–2027 m. strateginio plano intervencines priemones fiksuotųjų vieneto įkainių ir jų skaitinių reikšmių nustatymo ir taikymo tvarkos </a:t>
            </a:r>
            <a:r>
              <a:rPr lang="lt-LT" dirty="0">
                <a:solidFill>
                  <a:srgbClr val="0070C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aprašas</a:t>
            </a:r>
            <a:r>
              <a:rPr lang="lt-LT" dirty="0"/>
              <a:t>, patvirtintas Lietuvos Respublikos žemės ūkio ministro </a:t>
            </a:r>
            <a:r>
              <a:rPr lang="en-US" dirty="0"/>
              <a:t>202</a:t>
            </a:r>
            <a:r>
              <a:rPr lang="lt-LT" dirty="0"/>
              <a:t>4</a:t>
            </a:r>
            <a:r>
              <a:rPr lang="en-US" dirty="0"/>
              <a:t> m. </a:t>
            </a:r>
            <a:r>
              <a:rPr lang="lt-LT" dirty="0"/>
              <a:t>spalio 7 d. įsakymu Nr. 3D-709;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lt-LT" dirty="0"/>
              <a:t> Žemės ūkio technikos ir įrangos parametrų našumo skirtingiems dirvožemio tipams ir ploto nustatymo </a:t>
            </a:r>
            <a:r>
              <a:rPr lang="lt-LT" dirty="0">
                <a:hlinkClick r:id="rId7"/>
              </a:rPr>
              <a:t>metodika</a:t>
            </a:r>
            <a:r>
              <a:rPr lang="lt-LT" dirty="0"/>
              <a:t>, patvirtinta Nacionalinės mokėjimo agentūros prie Žemės ūkio ministerijos direktoriaus 2024 m. spalio 7 d. įsakymu Nr. BR1-341;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t-LT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lt-LT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F712AF-C9DD-4417-8639-E8C53C5A130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0402529" y="5776725"/>
            <a:ext cx="1789470" cy="110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758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027B21-4463-4439-81E5-763F9E1D5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Teisės aktai (2)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D5DFD5-E79E-477D-857E-39AEA2F586DB}"/>
              </a:ext>
            </a:extLst>
          </p:cNvPr>
          <p:cNvSpPr txBox="1"/>
          <p:nvPr/>
        </p:nvSpPr>
        <p:spPr>
          <a:xfrm>
            <a:off x="494907" y="914400"/>
            <a:ext cx="11202186" cy="4764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t-LT" dirty="0"/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lt-LT" dirty="0"/>
              <a:t> Sankcijų už teisės aktų nuostatų pažeidimus įgyvendinant Lietuvos žemės ūkio ir kaimo plėtros 2023–2027 metų strateginio plano intervencines priemones taikymo </a:t>
            </a:r>
            <a:r>
              <a:rPr lang="lt-LT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metodika</a:t>
            </a:r>
            <a:r>
              <a:rPr lang="lt-LT" dirty="0"/>
              <a:t>, patvirtinta Lietuvos Respublikos žemės ūkio ministro </a:t>
            </a:r>
            <a:r>
              <a:rPr lang="en-US" dirty="0"/>
              <a:t>2023 m. </a:t>
            </a:r>
            <a:r>
              <a:rPr lang="en-US" dirty="0" err="1"/>
              <a:t>vasario</a:t>
            </a:r>
            <a:r>
              <a:rPr lang="en-US" dirty="0"/>
              <a:t> 14 d. </a:t>
            </a:r>
            <a:r>
              <a:rPr lang="lt-LT" dirty="0"/>
              <a:t>įsakymu Nr. 3D-80;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lt-LT" dirty="0"/>
              <a:t> Dirbtinai sukurtų sąlygų gauti paramą nustatymo </a:t>
            </a:r>
            <a:r>
              <a:rPr lang="lt-LT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metodika</a:t>
            </a:r>
            <a:r>
              <a:rPr lang="lt-LT" dirty="0"/>
              <a:t>, patvirtinta Lietuvos Respublikos žemės ūkio ministro 2014 m. lapkričio 27 d. įsakymu Nr. 3D-889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lt-LT" dirty="0"/>
              <a:t> Ūkio subjektų, siekiančių pasinaudoti parama pagal Lietuvos kaimo plėtros 2014–2020 metų programos ir Lietuvos žemės ūkio ir kaimo plėtros 2023–2027 m. strateginio plano priemones, </a:t>
            </a:r>
            <a:r>
              <a:rPr lang="lt-LT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ekonominio gyvybingumo nustatymo taisyklės</a:t>
            </a:r>
            <a:r>
              <a:rPr lang="lt-LT" dirty="0"/>
              <a:t>, patvirtintos Lietuvos Respublikos žemės ūkio ministro 2014 m. liepos 28 d. įsakymu Nr. 3D-440;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lt-LT" dirty="0"/>
              <a:t> Projekto vykdytojo, pretenduojančio gauti paramą iš Europos žemės ūkio fondo kaimo plėtrai, prekių, paslaugų ar darbų </a:t>
            </a:r>
            <a:r>
              <a:rPr lang="lt-LT" dirty="0">
                <a:solidFill>
                  <a:srgbClr val="0070C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pirkimo taisyklės</a:t>
            </a:r>
            <a:r>
              <a:rPr lang="lt-LT" dirty="0"/>
              <a:t>, patvirtintos Lietuvos Respublikos žemės ūkio ministro </a:t>
            </a:r>
            <a:r>
              <a:rPr lang="en-US" dirty="0"/>
              <a:t>2023 m. rugs</a:t>
            </a:r>
            <a:r>
              <a:rPr lang="lt-LT" dirty="0"/>
              <a:t>ėjo 29 d. įsakymu Nr. 3D-637;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lt-LT" dirty="0"/>
              <a:t> Lietuvos žemės ūkio ir kaimo plėtros 2023–2027 metų </a:t>
            </a:r>
            <a:r>
              <a:rPr lang="lt-LT" dirty="0">
                <a:solidFill>
                  <a:srgbClr val="0070C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strateginis planas</a:t>
            </a:r>
            <a:r>
              <a:rPr lang="lt-LT" dirty="0"/>
              <a:t>, patvirtintas Europos Komisijos</a:t>
            </a:r>
            <a:r>
              <a:rPr lang="en-US" dirty="0"/>
              <a:t> 2022 m. </a:t>
            </a:r>
            <a:r>
              <a:rPr lang="en-US" dirty="0" err="1"/>
              <a:t>lapkri</a:t>
            </a:r>
            <a:r>
              <a:rPr lang="lt-LT" dirty="0" err="1"/>
              <a:t>čio</a:t>
            </a:r>
            <a:r>
              <a:rPr lang="lt-LT" dirty="0"/>
              <a:t> 21 d. sprendimu C(2022) 8272.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12D9EC-AB5F-FEF6-D5FB-1CFDC7E8616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0402529" y="5776725"/>
            <a:ext cx="1789470" cy="110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612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F90D3-D8AA-465C-99FC-2F4B0B8C2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fontAlgn="base">
              <a:lnSpc>
                <a:spcPct val="100000"/>
              </a:lnSpc>
              <a:spcAft>
                <a:spcPct val="0"/>
              </a:spcAft>
              <a:defRPr/>
            </a:pPr>
            <a:r>
              <a:rPr lang="lt-LT" dirty="0"/>
              <a:t>Paraiškų priėmimas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FC6289-4EC9-4F97-B173-BD180723AB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2963" y="1252248"/>
            <a:ext cx="10855569" cy="4353502"/>
          </a:xfrm>
        </p:spPr>
        <p:txBody>
          <a:bodyPr/>
          <a:lstStyle/>
          <a:p>
            <a:pPr marL="0" indent="0"/>
            <a:r>
              <a:rPr lang="lt-LT" sz="2400" b="1" dirty="0">
                <a:solidFill>
                  <a:srgbClr val="006837"/>
                </a:solidFill>
              </a:rPr>
              <a:t> Priėmimo laikas</a:t>
            </a:r>
            <a:r>
              <a:rPr lang="lt-LT" sz="2400" b="1" dirty="0"/>
              <a:t> </a:t>
            </a:r>
            <a:r>
              <a:rPr lang="lt-LT" sz="2400" dirty="0">
                <a:solidFill>
                  <a:schemeClr val="tx1"/>
                </a:solidFill>
              </a:rPr>
              <a:t>– nuo 2026-09-01 iki 2026-10-30.</a:t>
            </a:r>
          </a:p>
          <a:p>
            <a:pPr marL="0" indent="0"/>
            <a:r>
              <a:rPr lang="lt-LT" sz="2400" dirty="0">
                <a:solidFill>
                  <a:schemeClr val="tx1"/>
                </a:solidFill>
              </a:rPr>
              <a:t> Paraiškos priimamos gauti paramą </a:t>
            </a:r>
            <a:r>
              <a:rPr lang="lt-LT" sz="2400" b="1" dirty="0">
                <a:solidFill>
                  <a:schemeClr val="accent6">
                    <a:lumMod val="50000"/>
                  </a:schemeClr>
                </a:solidFill>
              </a:rPr>
              <a:t>tik</a:t>
            </a:r>
            <a:r>
              <a:rPr lang="lt-LT" sz="2400" dirty="0">
                <a:solidFill>
                  <a:schemeClr val="tx1"/>
                </a:solidFill>
              </a:rPr>
              <a:t> pagal </a:t>
            </a:r>
            <a:r>
              <a:rPr lang="lt-LT" sz="2400" b="1" dirty="0">
                <a:solidFill>
                  <a:schemeClr val="accent6">
                    <a:lumMod val="50000"/>
                  </a:schemeClr>
                </a:solidFill>
              </a:rPr>
              <a:t>supaprastintąją tvarką</a:t>
            </a:r>
            <a:r>
              <a:rPr lang="lt-LT" sz="2400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lt-LT" sz="24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lt-LT" sz="2400" b="1" dirty="0">
              <a:solidFill>
                <a:srgbClr val="006837"/>
              </a:solidFill>
              <a:latin typeface="Arial (Headings)"/>
            </a:endParaRPr>
          </a:p>
          <a:p>
            <a:pPr algn="just"/>
            <a:endParaRPr lang="lt-LT" sz="2400" b="1" dirty="0">
              <a:solidFill>
                <a:srgbClr val="006837"/>
              </a:solidFill>
              <a:latin typeface="Arial (Headings)"/>
            </a:endParaRPr>
          </a:p>
          <a:p>
            <a:pPr marL="0" indent="0" algn="just">
              <a:buNone/>
            </a:pPr>
            <a:endParaRPr lang="lt-LT" sz="2400" b="1" dirty="0">
              <a:solidFill>
                <a:srgbClr val="006837"/>
              </a:solidFill>
              <a:latin typeface="Arial (Headings)"/>
            </a:endParaRPr>
          </a:p>
          <a:p>
            <a:pPr marL="0" indent="0"/>
            <a:r>
              <a:rPr lang="lt-LT" sz="2400" b="1" dirty="0">
                <a:solidFill>
                  <a:srgbClr val="006837"/>
                </a:solidFill>
                <a:latin typeface="Arial (Headings)"/>
              </a:rPr>
              <a:t> Paramos forma</a:t>
            </a:r>
            <a:r>
              <a:rPr lang="lt-LT" sz="2400" b="1" dirty="0">
                <a:latin typeface="Arial (Headings)"/>
              </a:rPr>
              <a:t> </a:t>
            </a:r>
            <a:r>
              <a:rPr lang="lt-LT" sz="2400" dirty="0">
                <a:solidFill>
                  <a:schemeClr val="tx1"/>
                </a:solidFill>
                <a:latin typeface="Arial (Headings)"/>
              </a:rPr>
              <a:t>– dotacija.</a:t>
            </a:r>
          </a:p>
          <a:p>
            <a:pPr marL="0" indent="0"/>
            <a:r>
              <a:rPr lang="lt-LT" sz="2400" b="1" dirty="0">
                <a:solidFill>
                  <a:srgbClr val="006837"/>
                </a:solidFill>
                <a:latin typeface="Arial (Headings)"/>
              </a:rPr>
              <a:t> Pateikimo būdas</a:t>
            </a:r>
            <a:r>
              <a:rPr lang="en-US" sz="2400" b="1" dirty="0">
                <a:solidFill>
                  <a:srgbClr val="006837"/>
                </a:solidFill>
                <a:latin typeface="Arial (Headings)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Arial (Headings)"/>
              </a:rPr>
              <a:t>– </a:t>
            </a:r>
            <a:r>
              <a:rPr lang="lt-LT" sz="2400" dirty="0">
                <a:solidFill>
                  <a:schemeClr val="tx1"/>
                </a:solidFill>
                <a:latin typeface="Arial (Headings)"/>
              </a:rPr>
              <a:t>paraiška ir su ja pateikiami dokumentai teikiami elektroniniu formatu, naudojantis Žemės ūkio ministerijos informacine sistema (ŽŪMIS) adresu </a:t>
            </a:r>
            <a:r>
              <a:rPr lang="lt-LT" sz="2400" dirty="0">
                <a:solidFill>
                  <a:schemeClr val="tx1"/>
                </a:solidFill>
                <a:latin typeface="Arial (Headings)"/>
                <a:hlinkClick r:id="rId2"/>
              </a:rPr>
              <a:t>www.zumis.lt</a:t>
            </a:r>
            <a:endParaRPr lang="lt-LT" sz="24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A30A1FA-259D-833E-C334-1865B61E75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7014412"/>
              </p:ext>
            </p:extLst>
          </p:nvPr>
        </p:nvGraphicFramePr>
        <p:xfrm>
          <a:off x="609600" y="2402020"/>
          <a:ext cx="9547123" cy="173736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4368606">
                  <a:extLst>
                    <a:ext uri="{9D8B030D-6E8A-4147-A177-3AD203B41FA5}">
                      <a16:colId xmlns:a16="http://schemas.microsoft.com/office/drawing/2014/main" val="3252088726"/>
                    </a:ext>
                  </a:extLst>
                </a:gridCol>
                <a:gridCol w="5178517">
                  <a:extLst>
                    <a:ext uri="{9D8B030D-6E8A-4147-A177-3AD203B41FA5}">
                      <a16:colId xmlns:a16="http://schemas.microsoft.com/office/drawing/2014/main" val="4280331576"/>
                    </a:ext>
                  </a:extLst>
                </a:gridCol>
              </a:tblGrid>
              <a:tr h="445039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Skirta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l</a:t>
                      </a:r>
                      <a:r>
                        <a:rPr lang="lt-LT" sz="2400" dirty="0" err="1">
                          <a:solidFill>
                            <a:schemeClr val="tx1"/>
                          </a:solidFill>
                        </a:rPr>
                        <a:t>ėšų</a:t>
                      </a:r>
                      <a:r>
                        <a:rPr lang="lt-LT" sz="2400" dirty="0">
                          <a:solidFill>
                            <a:schemeClr val="tx1"/>
                          </a:solidFill>
                        </a:rPr>
                        <a:t> 2026 m.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lt-LT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6272909"/>
                  </a:ext>
                </a:extLst>
              </a:tr>
              <a:tr h="801070">
                <a:tc>
                  <a:txBody>
                    <a:bodyPr/>
                    <a:lstStyle/>
                    <a:p>
                      <a:r>
                        <a:rPr lang="lt-LT" sz="2400" b="1" dirty="0"/>
                        <a:t>Sostinės regiono projektams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400" b="1" dirty="0"/>
                        <a:t>Vidurio ir vakarų Lietuvos regiono projektams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2597673"/>
                  </a:ext>
                </a:extLst>
              </a:tr>
              <a:tr h="445039">
                <a:tc>
                  <a:txBody>
                    <a:bodyPr/>
                    <a:lstStyle/>
                    <a:p>
                      <a:r>
                        <a:rPr lang="lt-LT" sz="2400" dirty="0"/>
                        <a:t>1 867 247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400" dirty="0"/>
                        <a:t>1 503 848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7693463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8BFE8294-BE10-A5B2-7BAC-A4839859F4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402529" y="5776725"/>
            <a:ext cx="1789470" cy="110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12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228A8-F61D-1B92-62D5-C4C1B6B11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1">
            <a:extLst>
              <a:ext uri="{FF2B5EF4-FFF2-40B4-BE49-F238E27FC236}">
                <a16:creationId xmlns:a16="http://schemas.microsoft.com/office/drawing/2014/main" id="{5DE0979B-6148-5186-FE06-EDEF7DADE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202048"/>
            <a:ext cx="10336823" cy="841025"/>
          </a:xfrm>
        </p:spPr>
        <p:txBody>
          <a:bodyPr>
            <a:normAutofit/>
          </a:bodyPr>
          <a:lstStyle/>
          <a:p>
            <a:r>
              <a:rPr lang="lt-LT" dirty="0"/>
              <a:t>Pagrindiniai įgyvendinimo taisyklių pakeitimai</a:t>
            </a:r>
            <a:endParaRPr lang="en-LT" sz="3200" dirty="0">
              <a:solidFill>
                <a:srgbClr val="00965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9E14FF-2626-6CA6-E510-39EA5310EBC4}"/>
              </a:ext>
            </a:extLst>
          </p:cNvPr>
          <p:cNvSpPr txBox="1"/>
          <p:nvPr/>
        </p:nvSpPr>
        <p:spPr>
          <a:xfrm>
            <a:off x="266700" y="1278194"/>
            <a:ext cx="10982632" cy="4688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lt-LT" sz="2400" dirty="0"/>
              <a:t>Paraiškos forma nustatyta </a:t>
            </a:r>
            <a:r>
              <a:rPr lang="lt-LT" sz="2400" dirty="0">
                <a:hlinkClick r:id="rId3"/>
              </a:rPr>
              <a:t>įgyvendinimo taisyklių</a:t>
            </a:r>
            <a:r>
              <a:rPr lang="lt-LT" sz="2400" dirty="0"/>
              <a:t> 4 priede.</a:t>
            </a:r>
          </a:p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lt-LT" sz="2400" dirty="0"/>
              <a:t>Sudaryta galimybė teikti paraišką pagal SP intervencinę priemonę „Smulkių-vidutinių ūkių plėtra“, turint nebaigtą projektą pagal SP intervencinę priemonę „Trumpos tiekimo grandinės“.</a:t>
            </a:r>
          </a:p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lt-LT" sz="2400" dirty="0"/>
              <a:t>Padidinti pienininkystės ūkio fermos ir grūdų saugojimo bokšto statybai taikomi fiksuotieji įkainiai. </a:t>
            </a:r>
          </a:p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lt-LT" sz="2400" dirty="0"/>
              <a:t>Paraiškų pirmumo eilės sudaromos atskirai pagal regionus, atsižvelgiant į kiekvienam regionui skirtą paramos sumą.</a:t>
            </a:r>
          </a:p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lt-LT" sz="2400" dirty="0"/>
              <a:t>Siekiant aiškumo, patikslinti atrankos kriterijai, susiję su planuojamomis įsigyti investicijomis – investicijos gali būti finansuojamos paramos, nuosavomis, paskolos ar kitomis lėšomis.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F240FCD-F38B-D8F6-BA73-57D105D9F2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402529" y="5776725"/>
            <a:ext cx="1789470" cy="110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532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F90D3-D8AA-465C-99FC-2F4B0B8C2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271" y="338659"/>
            <a:ext cx="8546275" cy="841025"/>
          </a:xfrm>
        </p:spPr>
        <p:txBody>
          <a:bodyPr/>
          <a:lstStyle/>
          <a:p>
            <a:pPr lvl="0" fontAlgn="base">
              <a:lnSpc>
                <a:spcPct val="100000"/>
              </a:lnSpc>
              <a:spcAft>
                <a:spcPct val="0"/>
              </a:spcAft>
              <a:defRPr/>
            </a:pPr>
            <a:r>
              <a:rPr lang="lt-LT" dirty="0"/>
              <a:t>Remiamos veiklos</a:t>
            </a:r>
            <a:br>
              <a:rPr lang="lt-LT" b="1" cap="all" dirty="0">
                <a:solidFill>
                  <a:srgbClr val="28A437"/>
                </a:solidFill>
                <a:ea typeface="+mn-ea"/>
                <a:cs typeface="+mn-cs"/>
              </a:rPr>
            </a:br>
            <a:endParaRPr lang="lt-L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FC6289-4EC9-4F97-B173-BD180723AB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5508" y="1327168"/>
            <a:ext cx="11359661" cy="4689512"/>
          </a:xfrm>
        </p:spPr>
        <p:txBody>
          <a:bodyPr/>
          <a:lstStyle/>
          <a:p>
            <a:pPr marL="0" indent="0">
              <a:buNone/>
            </a:pPr>
            <a:r>
              <a:rPr lang="lt-LT" sz="2400" b="1" dirty="0">
                <a:solidFill>
                  <a:schemeClr val="tx1"/>
                </a:solidFill>
                <a:latin typeface="Arial (Headings)"/>
              </a:rPr>
              <a:t>                       </a:t>
            </a:r>
          </a:p>
          <a:p>
            <a:pPr marL="0" indent="0">
              <a:buNone/>
            </a:pPr>
            <a:r>
              <a:rPr lang="lt-LT" sz="2400" b="1" dirty="0">
                <a:solidFill>
                  <a:schemeClr val="tx1"/>
                </a:solidFill>
                <a:latin typeface="Arial (Headings)"/>
              </a:rPr>
              <a:t>                    </a:t>
            </a:r>
            <a:r>
              <a:rPr lang="lt-LT" sz="2400" dirty="0">
                <a:solidFill>
                  <a:schemeClr val="tx1"/>
                </a:solidFill>
                <a:latin typeface="Arial (Headings)"/>
              </a:rPr>
              <a:t>Žemės ūkio produktų </a:t>
            </a:r>
            <a:r>
              <a:rPr lang="lt-LT" sz="2400" b="1" dirty="0">
                <a:solidFill>
                  <a:schemeClr val="tx1"/>
                </a:solidFill>
                <a:latin typeface="Arial (Headings)"/>
              </a:rPr>
              <a:t>gamyba</a:t>
            </a:r>
            <a:r>
              <a:rPr lang="en-US" sz="2400" dirty="0">
                <a:solidFill>
                  <a:schemeClr val="tx1"/>
                </a:solidFill>
                <a:latin typeface="Arial (Headings)"/>
              </a:rPr>
              <a:t>;</a:t>
            </a:r>
          </a:p>
          <a:p>
            <a:pPr marL="0" indent="0">
              <a:buNone/>
            </a:pPr>
            <a:r>
              <a:rPr lang="lt-LT" sz="2400" b="1" dirty="0">
                <a:solidFill>
                  <a:schemeClr val="tx1"/>
                </a:solidFill>
                <a:latin typeface="Arial (Headings)"/>
              </a:rPr>
              <a:t>                 </a:t>
            </a:r>
          </a:p>
          <a:p>
            <a:pPr marL="0" indent="0">
              <a:buNone/>
            </a:pPr>
            <a:r>
              <a:rPr lang="lt-LT" sz="2400" b="1" dirty="0">
                <a:solidFill>
                  <a:schemeClr val="tx1"/>
                </a:solidFill>
                <a:latin typeface="Arial (Headings)"/>
              </a:rPr>
              <a:t> </a:t>
            </a:r>
          </a:p>
          <a:p>
            <a:pPr marL="0" indent="0">
              <a:buNone/>
            </a:pPr>
            <a:r>
              <a:rPr lang="lt-LT" sz="2400" b="1" dirty="0">
                <a:solidFill>
                  <a:schemeClr val="tx1"/>
                </a:solidFill>
                <a:latin typeface="Arial (Headings)"/>
              </a:rPr>
              <a:t>                   </a:t>
            </a:r>
            <a:r>
              <a:rPr lang="lt-LT" sz="2400" dirty="0">
                <a:solidFill>
                  <a:schemeClr val="tx1"/>
                </a:solidFill>
                <a:latin typeface="Arial (Headings)"/>
              </a:rPr>
              <a:t>Žemės ūkio valdoje pagamintų ir (arba) išaugintų žemės ūkio          produktų </a:t>
            </a:r>
            <a:r>
              <a:rPr lang="lt-LT" sz="2400" b="1" dirty="0">
                <a:solidFill>
                  <a:schemeClr val="tx1"/>
                </a:solidFill>
                <a:latin typeface="Arial (Headings)"/>
              </a:rPr>
              <a:t>perdirbimas, įskaitant pirminį perdirbimą</a:t>
            </a:r>
            <a:r>
              <a:rPr lang="lt-LT" sz="2400" dirty="0">
                <a:solidFill>
                  <a:schemeClr val="tx1"/>
                </a:solidFill>
                <a:latin typeface="Arial (Headings)"/>
              </a:rPr>
              <a:t>.</a:t>
            </a:r>
            <a:endParaRPr lang="lt-LT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lt-LT" sz="2400" b="1" dirty="0">
                <a:solidFill>
                  <a:schemeClr val="tx1"/>
                </a:solidFill>
                <a:latin typeface="Arial (Headings)"/>
              </a:rPr>
              <a:t>    </a:t>
            </a:r>
          </a:p>
          <a:p>
            <a:pPr marL="0" indent="0">
              <a:buNone/>
            </a:pPr>
            <a:endParaRPr lang="lt-LT" sz="2400" b="1" dirty="0">
              <a:solidFill>
                <a:schemeClr val="tx1"/>
              </a:solidFill>
              <a:latin typeface="Arial (Headings)"/>
            </a:endParaRPr>
          </a:p>
          <a:p>
            <a:pPr marL="0" indent="0">
              <a:buNone/>
            </a:pPr>
            <a:endParaRPr lang="lt-LT" sz="2400" b="1" dirty="0">
              <a:solidFill>
                <a:schemeClr val="tx1"/>
              </a:solidFill>
              <a:latin typeface="Arial (Headings)"/>
            </a:endParaRPr>
          </a:p>
          <a:p>
            <a:pPr marL="0" indent="0">
              <a:buNone/>
            </a:pPr>
            <a:endParaRPr lang="lt-LT" sz="2400" b="1" dirty="0">
              <a:solidFill>
                <a:schemeClr val="tx1"/>
              </a:solidFill>
              <a:latin typeface="Arial (Headings)"/>
            </a:endParaRPr>
          </a:p>
          <a:p>
            <a:pPr marL="0" indent="0">
              <a:buNone/>
            </a:pPr>
            <a:endParaRPr lang="lt-LT" sz="2400" b="1" dirty="0">
              <a:solidFill>
                <a:schemeClr val="tx1"/>
              </a:solidFill>
              <a:latin typeface="Arial (Headings)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F79EFBD-38A1-5249-B8C1-E8E06E581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912" y="1179684"/>
            <a:ext cx="1483724" cy="13277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A87859-C927-D001-8E9E-FF2D089F65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072" y="2507401"/>
            <a:ext cx="1313404" cy="12303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3AE0359-6F06-EE5B-B6C3-99FE44E4317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402529" y="5776725"/>
            <a:ext cx="1789470" cy="110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013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87473-3E32-3920-C70F-C427E490E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Remiami sektoriai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E4AC93-EFA3-7370-9E44-5880A98F82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358378"/>
            <a:ext cx="10885714" cy="26225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965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t-L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Pieninė galvijininkystė;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965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t-L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mėsinė galvijininkystė;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965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t-L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kiaulininkystė;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965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t-L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paukštininkystė;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965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t-L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kita gyvulininkystė;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965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t-L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sodininkystė;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965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t-L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daržininkystė;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965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t-L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lt-LT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uogininkystė</a:t>
            </a:r>
            <a:r>
              <a:rPr kumimoji="0" lang="lt-L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965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t-L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kita augalininkystė.</a:t>
            </a:r>
          </a:p>
          <a:p>
            <a:pPr marL="0" indent="0">
              <a:buNone/>
            </a:pPr>
            <a:endParaRPr lang="lt-LT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A0D93B-8CC5-8E6B-E10F-051EEDDF47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402529" y="5776725"/>
            <a:ext cx="1789470" cy="110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43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CD82749-F939-B90F-393B-BE57028BB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dirty="0"/>
              <a:t>Galimi pareiškėjai</a:t>
            </a:r>
            <a:endParaRPr lang="en-LT" sz="3200" dirty="0">
              <a:solidFill>
                <a:srgbClr val="009650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4ACE70D-B866-7782-611F-BF11E02ACD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9384" y="1201062"/>
            <a:ext cx="10885714" cy="2622550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</a:pPr>
            <a:r>
              <a:rPr lang="lt-LT" sz="2400" b="1" dirty="0">
                <a:solidFill>
                  <a:srgbClr val="006837"/>
                </a:solidFill>
              </a:rPr>
              <a:t> Fiziniai asmenys: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FontTx/>
              <a:buChar char="-"/>
            </a:pPr>
            <a:r>
              <a:rPr lang="lt-LT" sz="2400" dirty="0">
                <a:solidFill>
                  <a:schemeClr val="tx1"/>
                </a:solidFill>
              </a:rPr>
              <a:t> ne jaunesni kaip 18 metų;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FontTx/>
              <a:buChar char="-"/>
            </a:pPr>
            <a:r>
              <a:rPr lang="lt-LT" sz="2400" dirty="0">
                <a:solidFill>
                  <a:schemeClr val="tx1"/>
                </a:solidFill>
              </a:rPr>
              <a:t> savo vardu kaip valdos valdytojai įregistravę žemės ūkio valdą;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FontTx/>
              <a:buChar char="-"/>
            </a:pPr>
            <a:r>
              <a:rPr lang="lt-LT" sz="2400" dirty="0">
                <a:solidFill>
                  <a:schemeClr val="tx1"/>
                </a:solidFill>
              </a:rPr>
              <a:t> savo vardu įregistravę ūkininko ūkį.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lang="lt-LT" sz="2400" b="1" dirty="0">
                <a:solidFill>
                  <a:srgbClr val="006837"/>
                </a:solidFill>
              </a:rPr>
              <a:t> Juridiniai asmenys, </a:t>
            </a:r>
            <a:r>
              <a:rPr lang="lt-LT" sz="2400" dirty="0">
                <a:solidFill>
                  <a:schemeClr val="tx1"/>
                </a:solidFill>
              </a:rPr>
              <a:t>savo vardu įregistravę žemės ūkio valdą.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t-LT" sz="2400" b="1" dirty="0">
                <a:solidFill>
                  <a:srgbClr val="006837"/>
                </a:solidFill>
              </a:rPr>
              <a:t>Reikalavimas turėti savo vardu įregistruotą valdą netaikomas pripažintiems žemės ūkio kooperatyvams</a:t>
            </a:r>
            <a:r>
              <a:rPr lang="lt-LT" sz="2400" dirty="0">
                <a:solidFill>
                  <a:schemeClr val="tx1"/>
                </a:solidFill>
              </a:rPr>
              <a:t>, superkantiems savo narių valdose pagamintą ir (arba) užaugintą produkciją.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lt-LT" sz="2400" b="1" dirty="0">
                <a:solidFill>
                  <a:srgbClr val="006837"/>
                </a:solidFill>
              </a:rPr>
              <a:t>Paraiška gali būti teikiama kartu su partneriu (-</a:t>
            </a:r>
            <a:r>
              <a:rPr lang="lt-LT" sz="2400" b="1" dirty="0" err="1">
                <a:solidFill>
                  <a:srgbClr val="006837"/>
                </a:solidFill>
              </a:rPr>
              <a:t>iais</a:t>
            </a:r>
            <a:r>
              <a:rPr lang="lt-LT" sz="2400" b="1" dirty="0">
                <a:solidFill>
                  <a:srgbClr val="006837"/>
                </a:solidFill>
              </a:rPr>
              <a:t>), kuris (-</a:t>
            </a:r>
            <a:r>
              <a:rPr lang="lt-LT" sz="2400" b="1" dirty="0" err="1">
                <a:solidFill>
                  <a:srgbClr val="006837"/>
                </a:solidFill>
              </a:rPr>
              <a:t>ie</a:t>
            </a:r>
            <a:r>
              <a:rPr lang="lt-LT" sz="2400" b="1" dirty="0">
                <a:solidFill>
                  <a:srgbClr val="006837"/>
                </a:solidFill>
              </a:rPr>
              <a:t>) atitinka pareiškėjams nurodytus reikalavimus. </a:t>
            </a:r>
            <a:r>
              <a:rPr lang="lt-LT" sz="2400" dirty="0">
                <a:solidFill>
                  <a:schemeClr val="tx1"/>
                </a:solidFill>
              </a:rPr>
              <a:t>Partnerių skaičius nėra ribojamas.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709095-D08F-3E7E-656F-0CE7745F5A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402529" y="5776725"/>
            <a:ext cx="1789470" cy="110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199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1">
            <a:extLst>
              <a:ext uri="{FF2B5EF4-FFF2-40B4-BE49-F238E27FC236}">
                <a16:creationId xmlns:a16="http://schemas.microsoft.com/office/drawing/2014/main" id="{C7842C9D-A706-EED3-B30F-C32F62236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200" dirty="0">
                <a:solidFill>
                  <a:srgbClr val="009650"/>
                </a:solidFill>
              </a:rPr>
              <a:t>Paramos dydis ir intensyvumas</a:t>
            </a:r>
            <a:endParaRPr lang="en-LT" sz="3200" dirty="0">
              <a:solidFill>
                <a:srgbClr val="00965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DAA206-E3EB-46BB-36B7-3DCDB6BD23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9247" y="1179684"/>
            <a:ext cx="9493722" cy="539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093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8678</TotalTime>
  <Words>1675</Words>
  <Application>Microsoft Office PowerPoint</Application>
  <PresentationFormat>Widescreen</PresentationFormat>
  <Paragraphs>142</Paragraphs>
  <Slides>19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Arial (Headings)</vt:lpstr>
      <vt:lpstr>Calibri</vt:lpstr>
      <vt:lpstr>Symbol</vt:lpstr>
      <vt:lpstr>Wingdings</vt:lpstr>
      <vt:lpstr>Office Theme</vt:lpstr>
      <vt:lpstr>PowerPoint Presentation</vt:lpstr>
      <vt:lpstr>Teisės aktai (1)</vt:lpstr>
      <vt:lpstr>Teisės aktai (2)</vt:lpstr>
      <vt:lpstr>Paraiškų priėmimas</vt:lpstr>
      <vt:lpstr>Pagrindiniai įgyvendinimo taisyklių pakeitimai</vt:lpstr>
      <vt:lpstr>Remiamos veiklos </vt:lpstr>
      <vt:lpstr>Remiami sektoriai</vt:lpstr>
      <vt:lpstr>Galimi pareiškėjai</vt:lpstr>
      <vt:lpstr>Paramos dydis ir intensyvumas</vt:lpstr>
      <vt:lpstr>Pagrindinės tinkamumo gauti paramą sąlygos ir reikalavimai (1) </vt:lpstr>
      <vt:lpstr>Pagrindinės tinkamumo gauti paramą sąlygos ir reikalavimai (2)</vt:lpstr>
      <vt:lpstr>Atrankos kriterijai (1)</vt:lpstr>
      <vt:lpstr>Atrankos kriterijai (2)</vt:lpstr>
      <vt:lpstr>Atrankos kriterijai (3)</vt:lpstr>
      <vt:lpstr>Projekto inovatyvumo vertinimas</vt:lpstr>
      <vt:lpstr>Tinkamų finansuoti išlaidų kategorijos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Marius Malaiska</dc:creator>
  <cp:lastModifiedBy>Ilma Grigaliūnaitė</cp:lastModifiedBy>
  <cp:revision>89</cp:revision>
  <dcterms:created xsi:type="dcterms:W3CDTF">2023-05-25T06:26:20Z</dcterms:created>
  <dcterms:modified xsi:type="dcterms:W3CDTF">2026-09-08T13:23:01Z</dcterms:modified>
</cp:coreProperties>
</file>