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84" r:id="rId2"/>
    <p:sldId id="285" r:id="rId3"/>
    <p:sldId id="295" r:id="rId4"/>
    <p:sldId id="273" r:id="rId5"/>
    <p:sldId id="274" r:id="rId6"/>
    <p:sldId id="276" r:id="rId7"/>
    <p:sldId id="298" r:id="rId8"/>
    <p:sldId id="286" r:id="rId9"/>
    <p:sldId id="277" r:id="rId10"/>
    <p:sldId id="297" r:id="rId11"/>
    <p:sldId id="256" r:id="rId12"/>
    <p:sldId id="281" r:id="rId13"/>
    <p:sldId id="282" r:id="rId14"/>
    <p:sldId id="283" r:id="rId15"/>
    <p:sldId id="288" r:id="rId16"/>
    <p:sldId id="293" r:id="rId17"/>
    <p:sldId id="289" r:id="rId18"/>
    <p:sldId id="279" r:id="rId19"/>
    <p:sldId id="290" r:id="rId20"/>
    <p:sldId id="259" r:id="rId21"/>
  </p:sldIdLst>
  <p:sldSz cx="12192000" cy="6858000"/>
  <p:notesSz cx="6858000" cy="9144000"/>
  <p:defaultText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59"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F4E4"/>
    <a:srgbClr val="F0F8EE"/>
    <a:srgbClr val="FFFFFF"/>
    <a:srgbClr val="7F7F7F"/>
    <a:srgbClr val="009650"/>
    <a:srgbClr val="006837"/>
    <a:srgbClr val="999999"/>
    <a:srgbClr val="CEEBDB"/>
    <a:srgbClr val="B89352"/>
    <a:srgbClr val="C58B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70" autoAdjust="0"/>
    <p:restoredTop sz="94558"/>
  </p:normalViewPr>
  <p:slideViewPr>
    <p:cSldViewPr snapToGrid="0">
      <p:cViewPr varScale="1">
        <p:scale>
          <a:sx n="74" d="100"/>
          <a:sy n="74" d="100"/>
        </p:scale>
        <p:origin x="778" y="77"/>
      </p:cViewPr>
      <p:guideLst>
        <p:guide orient="horz" pos="45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DDE91D-92FC-EB47-9BF5-89E5781AEC6E}" type="datetimeFigureOut">
              <a:rPr lang="en-LT" smtClean="0"/>
              <a:t>09/03/2026</a:t>
            </a:fld>
            <a:endParaRPr lang="en-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66B443-908F-A545-B0E5-A9A2481DD133}" type="slidenum">
              <a:rPr lang="en-LT" smtClean="0"/>
              <a:t>‹#›</a:t>
            </a:fld>
            <a:endParaRPr lang="en-LT"/>
          </a:p>
        </p:txBody>
      </p:sp>
    </p:spTree>
    <p:extLst>
      <p:ext uri="{BB962C8B-B14F-4D97-AF65-F5344CB8AC3E}">
        <p14:creationId xmlns:p14="http://schemas.microsoft.com/office/powerpoint/2010/main" val="182275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8A66B443-908F-A545-B0E5-A9A2481DD133}" type="slidenum">
              <a:rPr lang="en-LT" smtClean="0"/>
              <a:t>2</a:t>
            </a:fld>
            <a:endParaRPr lang="en-LT"/>
          </a:p>
        </p:txBody>
      </p:sp>
    </p:spTree>
    <p:extLst>
      <p:ext uri="{BB962C8B-B14F-4D97-AF65-F5344CB8AC3E}">
        <p14:creationId xmlns:p14="http://schemas.microsoft.com/office/powerpoint/2010/main" val="642988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8A66B443-908F-A545-B0E5-A9A2481DD133}" type="slidenum">
              <a:rPr lang="en-LT" smtClean="0"/>
              <a:t>12</a:t>
            </a:fld>
            <a:endParaRPr lang="en-LT"/>
          </a:p>
        </p:txBody>
      </p:sp>
    </p:spTree>
    <p:extLst>
      <p:ext uri="{BB962C8B-B14F-4D97-AF65-F5344CB8AC3E}">
        <p14:creationId xmlns:p14="http://schemas.microsoft.com/office/powerpoint/2010/main" val="1862544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8A66B443-908F-A545-B0E5-A9A2481DD133}" type="slidenum">
              <a:rPr lang="en-LT" smtClean="0"/>
              <a:t>13</a:t>
            </a:fld>
            <a:endParaRPr lang="en-LT"/>
          </a:p>
        </p:txBody>
      </p:sp>
    </p:spTree>
    <p:extLst>
      <p:ext uri="{BB962C8B-B14F-4D97-AF65-F5344CB8AC3E}">
        <p14:creationId xmlns:p14="http://schemas.microsoft.com/office/powerpoint/2010/main" val="3212384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8A66B443-908F-A545-B0E5-A9A2481DD133}" type="slidenum">
              <a:rPr lang="en-LT" smtClean="0"/>
              <a:t>14</a:t>
            </a:fld>
            <a:endParaRPr lang="en-LT"/>
          </a:p>
        </p:txBody>
      </p:sp>
    </p:spTree>
    <p:extLst>
      <p:ext uri="{BB962C8B-B14F-4D97-AF65-F5344CB8AC3E}">
        <p14:creationId xmlns:p14="http://schemas.microsoft.com/office/powerpoint/2010/main" val="3581160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8A66B443-908F-A545-B0E5-A9A2481DD133}" type="slidenum">
              <a:rPr lang="en-LT" smtClean="0"/>
              <a:t>15</a:t>
            </a:fld>
            <a:endParaRPr lang="en-LT"/>
          </a:p>
        </p:txBody>
      </p:sp>
    </p:spTree>
    <p:extLst>
      <p:ext uri="{BB962C8B-B14F-4D97-AF65-F5344CB8AC3E}">
        <p14:creationId xmlns:p14="http://schemas.microsoft.com/office/powerpoint/2010/main" val="3806836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r>
              <a:rPr lang="en-LT" dirty="0"/>
              <a:t>TI</a:t>
            </a:r>
          </a:p>
        </p:txBody>
      </p:sp>
      <p:sp>
        <p:nvSpPr>
          <p:cNvPr id="4" name="Slide Number Placeholder 3"/>
          <p:cNvSpPr>
            <a:spLocks noGrp="1"/>
          </p:cNvSpPr>
          <p:nvPr>
            <p:ph type="sldNum" sz="quarter" idx="5"/>
          </p:nvPr>
        </p:nvSpPr>
        <p:spPr/>
        <p:txBody>
          <a:bodyPr/>
          <a:lstStyle/>
          <a:p>
            <a:fld id="{8A66B443-908F-A545-B0E5-A9A2481DD133}" type="slidenum">
              <a:rPr lang="en-LT" smtClean="0"/>
              <a:t>18</a:t>
            </a:fld>
            <a:endParaRPr lang="en-LT"/>
          </a:p>
        </p:txBody>
      </p:sp>
    </p:spTree>
    <p:extLst>
      <p:ext uri="{BB962C8B-B14F-4D97-AF65-F5344CB8AC3E}">
        <p14:creationId xmlns:p14="http://schemas.microsoft.com/office/powerpoint/2010/main" val="1424078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8A66B443-908F-A545-B0E5-A9A2481DD133}" type="slidenum">
              <a:rPr lang="en-LT" smtClean="0"/>
              <a:t>20</a:t>
            </a:fld>
            <a:endParaRPr lang="en-LT"/>
          </a:p>
        </p:txBody>
      </p:sp>
    </p:spTree>
    <p:extLst>
      <p:ext uri="{BB962C8B-B14F-4D97-AF65-F5344CB8AC3E}">
        <p14:creationId xmlns:p14="http://schemas.microsoft.com/office/powerpoint/2010/main" val="1324334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8A66B443-908F-A545-B0E5-A9A2481DD133}" type="slidenum">
              <a:rPr lang="en-LT" smtClean="0"/>
              <a:t>3</a:t>
            </a:fld>
            <a:endParaRPr lang="en-LT"/>
          </a:p>
        </p:txBody>
      </p:sp>
    </p:spTree>
    <p:extLst>
      <p:ext uri="{BB962C8B-B14F-4D97-AF65-F5344CB8AC3E}">
        <p14:creationId xmlns:p14="http://schemas.microsoft.com/office/powerpoint/2010/main" val="395294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8A66B443-908F-A545-B0E5-A9A2481DD133}" type="slidenum">
              <a:rPr lang="en-LT" smtClean="0"/>
              <a:t>4</a:t>
            </a:fld>
            <a:endParaRPr lang="en-LT"/>
          </a:p>
        </p:txBody>
      </p:sp>
    </p:spTree>
    <p:extLst>
      <p:ext uri="{BB962C8B-B14F-4D97-AF65-F5344CB8AC3E}">
        <p14:creationId xmlns:p14="http://schemas.microsoft.com/office/powerpoint/2010/main" val="2629079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r>
              <a:rPr lang="en-LT" dirty="0"/>
              <a:t>TI</a:t>
            </a:r>
          </a:p>
        </p:txBody>
      </p:sp>
      <p:sp>
        <p:nvSpPr>
          <p:cNvPr id="4" name="Slide Number Placeholder 3"/>
          <p:cNvSpPr>
            <a:spLocks noGrp="1"/>
          </p:cNvSpPr>
          <p:nvPr>
            <p:ph type="sldNum" sz="quarter" idx="5"/>
          </p:nvPr>
        </p:nvSpPr>
        <p:spPr/>
        <p:txBody>
          <a:bodyPr/>
          <a:lstStyle/>
          <a:p>
            <a:fld id="{8A66B443-908F-A545-B0E5-A9A2481DD133}" type="slidenum">
              <a:rPr lang="en-LT" smtClean="0"/>
              <a:t>5</a:t>
            </a:fld>
            <a:endParaRPr lang="en-LT"/>
          </a:p>
        </p:txBody>
      </p:sp>
    </p:spTree>
    <p:extLst>
      <p:ext uri="{BB962C8B-B14F-4D97-AF65-F5344CB8AC3E}">
        <p14:creationId xmlns:p14="http://schemas.microsoft.com/office/powerpoint/2010/main" val="1535961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8A66B443-908F-A545-B0E5-A9A2481DD133}" type="slidenum">
              <a:rPr lang="en-LT" smtClean="0"/>
              <a:t>6</a:t>
            </a:fld>
            <a:endParaRPr lang="en-LT"/>
          </a:p>
        </p:txBody>
      </p:sp>
    </p:spTree>
    <p:extLst>
      <p:ext uri="{BB962C8B-B14F-4D97-AF65-F5344CB8AC3E}">
        <p14:creationId xmlns:p14="http://schemas.microsoft.com/office/powerpoint/2010/main" val="2498108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BE37C-FFAB-F9EC-4C97-089214256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23DB99-A336-66E5-296E-EAF51E8E0024}"/>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20071148-446D-30A0-57A7-CA0FB9C70E94}"/>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2011104B-B65E-FFF2-5CD4-800359969CB0}"/>
              </a:ext>
            </a:extLst>
          </p:cNvPr>
          <p:cNvSpPr>
            <a:spLocks noGrp="1"/>
          </p:cNvSpPr>
          <p:nvPr>
            <p:ph type="sldNum" sz="quarter" idx="5"/>
          </p:nvPr>
        </p:nvSpPr>
        <p:spPr/>
        <p:txBody>
          <a:bodyPr/>
          <a:lstStyle/>
          <a:p>
            <a:fld id="{8A66B443-908F-A545-B0E5-A9A2481DD133}" type="slidenum">
              <a:rPr lang="en-LT" smtClean="0"/>
              <a:t>7</a:t>
            </a:fld>
            <a:endParaRPr lang="en-LT"/>
          </a:p>
        </p:txBody>
      </p:sp>
    </p:spTree>
    <p:extLst>
      <p:ext uri="{BB962C8B-B14F-4D97-AF65-F5344CB8AC3E}">
        <p14:creationId xmlns:p14="http://schemas.microsoft.com/office/powerpoint/2010/main" val="3222374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8A66B443-908F-A545-B0E5-A9A2481DD133}" type="slidenum">
              <a:rPr lang="en-LT" smtClean="0"/>
              <a:t>9</a:t>
            </a:fld>
            <a:endParaRPr lang="en-LT"/>
          </a:p>
        </p:txBody>
      </p:sp>
    </p:spTree>
    <p:extLst>
      <p:ext uri="{BB962C8B-B14F-4D97-AF65-F5344CB8AC3E}">
        <p14:creationId xmlns:p14="http://schemas.microsoft.com/office/powerpoint/2010/main" val="2321615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BECBF-0D1A-1D02-5663-E5BAFA0082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CDA353-C308-B5FF-2A85-2B0497A824C9}"/>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2F4B54CE-1349-52E6-76AF-09001827E75E}"/>
              </a:ext>
            </a:extLst>
          </p:cNvPr>
          <p:cNvSpPr>
            <a:spLocks noGrp="1"/>
          </p:cNvSpPr>
          <p:nvPr>
            <p:ph type="body" idx="1"/>
          </p:nvPr>
        </p:nvSpPr>
        <p:spPr/>
        <p:txBody>
          <a:bodyPr/>
          <a:lstStyle/>
          <a:p>
            <a:endParaRPr lang="en-LT" dirty="0"/>
          </a:p>
        </p:txBody>
      </p:sp>
      <p:sp>
        <p:nvSpPr>
          <p:cNvPr id="4" name="Slide Number Placeholder 3">
            <a:extLst>
              <a:ext uri="{FF2B5EF4-FFF2-40B4-BE49-F238E27FC236}">
                <a16:creationId xmlns:a16="http://schemas.microsoft.com/office/drawing/2014/main" id="{CC3B4DA9-0135-2386-FBBF-3AAB59836F4B}"/>
              </a:ext>
            </a:extLst>
          </p:cNvPr>
          <p:cNvSpPr>
            <a:spLocks noGrp="1"/>
          </p:cNvSpPr>
          <p:nvPr>
            <p:ph type="sldNum" sz="quarter" idx="5"/>
          </p:nvPr>
        </p:nvSpPr>
        <p:spPr/>
        <p:txBody>
          <a:bodyPr/>
          <a:lstStyle/>
          <a:p>
            <a:fld id="{8A66B443-908F-A545-B0E5-A9A2481DD133}" type="slidenum">
              <a:rPr lang="en-LT" smtClean="0"/>
              <a:t>10</a:t>
            </a:fld>
            <a:endParaRPr lang="en-LT"/>
          </a:p>
        </p:txBody>
      </p:sp>
    </p:spTree>
    <p:extLst>
      <p:ext uri="{BB962C8B-B14F-4D97-AF65-F5344CB8AC3E}">
        <p14:creationId xmlns:p14="http://schemas.microsoft.com/office/powerpoint/2010/main" val="852529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45F172-B8D2-4EB4-AFB0-81BDE1403E56}"/>
              </a:ext>
            </a:extLst>
          </p:cNvPr>
          <p:cNvSpPr/>
          <p:nvPr userDrawn="1"/>
        </p:nvSpPr>
        <p:spPr>
          <a:xfrm flipV="1">
            <a:off x="0" y="0"/>
            <a:ext cx="12192000" cy="6858000"/>
          </a:xfrm>
          <a:prstGeom prst="rect">
            <a:avLst/>
          </a:prstGeom>
          <a:gradFill flip="none" rotWithShape="1">
            <a:gsLst>
              <a:gs pos="0">
                <a:srgbClr val="E9F5EF"/>
              </a:gs>
              <a:gs pos="4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pic>
        <p:nvPicPr>
          <p:cNvPr id="5" name="Picture 4" descr="A picture containing screenshot, black, green&#10;&#10;Description automatically generated">
            <a:extLst>
              <a:ext uri="{FF2B5EF4-FFF2-40B4-BE49-F238E27FC236}">
                <a16:creationId xmlns:a16="http://schemas.microsoft.com/office/drawing/2014/main" id="{E017F74D-F9F7-9409-6A54-8B44891C44FD}"/>
              </a:ext>
            </a:extLst>
          </p:cNvPr>
          <p:cNvPicPr>
            <a:picLocks noChangeAspect="1"/>
          </p:cNvPicPr>
          <p:nvPr userDrawn="1"/>
        </p:nvPicPr>
        <p:blipFill>
          <a:blip r:embed="rId2"/>
          <a:stretch>
            <a:fillRect/>
          </a:stretch>
        </p:blipFill>
        <p:spPr>
          <a:xfrm>
            <a:off x="4612640" y="3343584"/>
            <a:ext cx="7579360" cy="3514416"/>
          </a:xfrm>
          <a:prstGeom prst="rect">
            <a:avLst/>
          </a:prstGeom>
        </p:spPr>
      </p:pic>
    </p:spTree>
    <p:extLst>
      <p:ext uri="{BB962C8B-B14F-4D97-AF65-F5344CB8AC3E}">
        <p14:creationId xmlns:p14="http://schemas.microsoft.com/office/powerpoint/2010/main" val="226256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2C6FF57-84EF-DF00-3FF5-30DC28E9B0DE}"/>
              </a:ext>
            </a:extLst>
          </p:cNvPr>
          <p:cNvSpPr/>
          <p:nvPr userDrawn="1"/>
        </p:nvSpPr>
        <p:spPr>
          <a:xfrm flipV="1">
            <a:off x="0" y="0"/>
            <a:ext cx="12192000" cy="6858000"/>
          </a:xfrm>
          <a:prstGeom prst="rect">
            <a:avLst/>
          </a:prstGeom>
          <a:gradFill flip="none" rotWithShape="1">
            <a:gsLst>
              <a:gs pos="0">
                <a:srgbClr val="E9F5EF"/>
              </a:gs>
              <a:gs pos="4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2" name="Title 11">
            <a:extLst>
              <a:ext uri="{FF2B5EF4-FFF2-40B4-BE49-F238E27FC236}">
                <a16:creationId xmlns:a16="http://schemas.microsoft.com/office/drawing/2014/main" id="{62F88EBE-A3FF-194F-CAB8-55932831F0BD}"/>
              </a:ext>
            </a:extLst>
          </p:cNvPr>
          <p:cNvSpPr>
            <a:spLocks noGrp="1"/>
          </p:cNvSpPr>
          <p:nvPr>
            <p:ph type="title"/>
          </p:nvPr>
        </p:nvSpPr>
        <p:spPr>
          <a:xfrm>
            <a:off x="609600" y="210840"/>
            <a:ext cx="8546275" cy="841025"/>
          </a:xfrm>
        </p:spPr>
        <p:txBody>
          <a:bodyPr anchor="ctr" anchorCtr="0">
            <a:noAutofit/>
          </a:bodyPr>
          <a:lstStyle>
            <a:lvl1pPr>
              <a:lnSpc>
                <a:spcPct val="80000"/>
              </a:lnSpc>
              <a:defRPr sz="3200">
                <a:solidFill>
                  <a:srgbClr val="009650"/>
                </a:solidFill>
              </a:defRPr>
            </a:lvl1pPr>
          </a:lstStyle>
          <a:p>
            <a:r>
              <a:rPr lang="en-GB" dirty="0"/>
              <a:t>Click to edit Master title style</a:t>
            </a:r>
            <a:endParaRPr lang="en-LT" dirty="0"/>
          </a:p>
        </p:txBody>
      </p:sp>
      <p:sp>
        <p:nvSpPr>
          <p:cNvPr id="14" name="Text Placeholder 13">
            <a:extLst>
              <a:ext uri="{FF2B5EF4-FFF2-40B4-BE49-F238E27FC236}">
                <a16:creationId xmlns:a16="http://schemas.microsoft.com/office/drawing/2014/main" id="{76EE25AC-3D23-C61F-E770-5EFB328E9FF0}"/>
              </a:ext>
            </a:extLst>
          </p:cNvPr>
          <p:cNvSpPr>
            <a:spLocks noGrp="1"/>
          </p:cNvSpPr>
          <p:nvPr>
            <p:ph type="body" sz="quarter" idx="10"/>
          </p:nvPr>
        </p:nvSpPr>
        <p:spPr>
          <a:xfrm>
            <a:off x="609600" y="1387875"/>
            <a:ext cx="10885714" cy="2622550"/>
          </a:xfrm>
        </p:spPr>
        <p:txBody>
          <a:bodyPr>
            <a:noAutofit/>
          </a:bodyPr>
          <a:lstStyle>
            <a:lvl1pPr marL="457200" indent="-457200">
              <a:lnSpc>
                <a:spcPct val="100000"/>
              </a:lnSpc>
              <a:buClr>
                <a:srgbClr val="009650"/>
              </a:buClr>
              <a:buFont typeface="Arial" panose="020B0604020202020204" pitchFamily="34" charset="0"/>
              <a:buChar char="•"/>
              <a:defRPr>
                <a:solidFill>
                  <a:srgbClr val="999999"/>
                </a:solidFill>
              </a:defRPr>
            </a:lvl1pPr>
            <a:lvl2pPr marL="800100" indent="-342900">
              <a:lnSpc>
                <a:spcPct val="100000"/>
              </a:lnSpc>
              <a:buClr>
                <a:srgbClr val="009650"/>
              </a:buClr>
              <a:buFont typeface="Arial" panose="020B0604020202020204" pitchFamily="34" charset="0"/>
              <a:buChar char="•"/>
              <a:defRPr>
                <a:solidFill>
                  <a:srgbClr val="999999"/>
                </a:solidFill>
              </a:defRPr>
            </a:lvl2pPr>
            <a:lvl3pPr marL="1257300" indent="-342900">
              <a:lnSpc>
                <a:spcPct val="100000"/>
              </a:lnSpc>
              <a:buClr>
                <a:srgbClr val="009650"/>
              </a:buClr>
              <a:buFont typeface="Arial" panose="020B0604020202020204" pitchFamily="34" charset="0"/>
              <a:buChar char="•"/>
              <a:defRPr>
                <a:solidFill>
                  <a:srgbClr val="999999"/>
                </a:solidFill>
              </a:defRPr>
            </a:lvl3pPr>
            <a:lvl4pPr marL="1657350" indent="-285750">
              <a:lnSpc>
                <a:spcPct val="100000"/>
              </a:lnSpc>
              <a:buClr>
                <a:srgbClr val="009650"/>
              </a:buClr>
              <a:buFont typeface="Arial" panose="020B0604020202020204" pitchFamily="34" charset="0"/>
              <a:buChar char="•"/>
              <a:defRPr>
                <a:solidFill>
                  <a:srgbClr val="999999"/>
                </a:solidFill>
              </a:defRPr>
            </a:lvl4pPr>
            <a:lvl5pPr marL="2114550" indent="-285750">
              <a:lnSpc>
                <a:spcPct val="100000"/>
              </a:lnSpc>
              <a:buClr>
                <a:srgbClr val="009650"/>
              </a:buClr>
              <a:buFont typeface="Arial" panose="020B0604020202020204" pitchFamily="34" charset="0"/>
              <a:buChar char="•"/>
              <a:defRPr>
                <a:solidFill>
                  <a:srgbClr val="999999"/>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pic>
        <p:nvPicPr>
          <p:cNvPr id="5" name="Picture 4">
            <a:extLst>
              <a:ext uri="{FF2B5EF4-FFF2-40B4-BE49-F238E27FC236}">
                <a16:creationId xmlns:a16="http://schemas.microsoft.com/office/drawing/2014/main" id="{E4520823-6EC9-9368-396B-7FD1626110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36281" y="395023"/>
            <a:ext cx="1368943" cy="448907"/>
          </a:xfrm>
          <a:prstGeom prst="rect">
            <a:avLst/>
          </a:prstGeom>
        </p:spPr>
      </p:pic>
      <p:cxnSp>
        <p:nvCxnSpPr>
          <p:cNvPr id="6" name="Straight Connector 5">
            <a:extLst>
              <a:ext uri="{FF2B5EF4-FFF2-40B4-BE49-F238E27FC236}">
                <a16:creationId xmlns:a16="http://schemas.microsoft.com/office/drawing/2014/main" id="{A395DFC0-B3CF-4FAC-2F8E-8CAE37D83157}"/>
              </a:ext>
            </a:extLst>
          </p:cNvPr>
          <p:cNvCxnSpPr>
            <a:cxnSpLocks/>
          </p:cNvCxnSpPr>
          <p:nvPr userDrawn="1"/>
        </p:nvCxnSpPr>
        <p:spPr>
          <a:xfrm>
            <a:off x="0" y="1051876"/>
            <a:ext cx="12192000" cy="0"/>
          </a:xfrm>
          <a:prstGeom prst="line">
            <a:avLst/>
          </a:prstGeom>
          <a:ln w="12700">
            <a:solidFill>
              <a:srgbClr val="E6E6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760716"/>
      </p:ext>
    </p:extLst>
  </p:cSld>
  <p:clrMapOvr>
    <a:masterClrMapping/>
  </p:clrMapOvr>
  <p:extLst>
    <p:ext uri="{DCECCB84-F9BA-43D5-87BE-67443E8EF086}">
      <p15:sldGuideLst xmlns:p15="http://schemas.microsoft.com/office/powerpoint/2012/main">
        <p15:guide id="1" orient="horz" pos="459">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5256B5-A71E-7A0D-76EE-8334EE351857}"/>
              </a:ext>
            </a:extLst>
          </p:cNvPr>
          <p:cNvSpPr/>
          <p:nvPr userDrawn="1"/>
        </p:nvSpPr>
        <p:spPr>
          <a:xfrm flipV="1">
            <a:off x="0" y="0"/>
            <a:ext cx="12192000" cy="6858000"/>
          </a:xfrm>
          <a:prstGeom prst="rect">
            <a:avLst/>
          </a:prstGeom>
          <a:gradFill flip="none" rotWithShape="1">
            <a:gsLst>
              <a:gs pos="0">
                <a:srgbClr val="E9F5EF"/>
              </a:gs>
              <a:gs pos="4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3" name="Chart Placeholder 2">
            <a:extLst>
              <a:ext uri="{FF2B5EF4-FFF2-40B4-BE49-F238E27FC236}">
                <a16:creationId xmlns:a16="http://schemas.microsoft.com/office/drawing/2014/main" id="{20277A50-40D4-78A2-32C1-3854BBDF3F2B}"/>
              </a:ext>
            </a:extLst>
          </p:cNvPr>
          <p:cNvSpPr>
            <a:spLocks noGrp="1"/>
          </p:cNvSpPr>
          <p:nvPr>
            <p:ph type="chart" sz="quarter" idx="10"/>
          </p:nvPr>
        </p:nvSpPr>
        <p:spPr>
          <a:xfrm>
            <a:off x="609600" y="1997075"/>
            <a:ext cx="7848600" cy="2651125"/>
          </a:xfrm>
        </p:spPr>
        <p:txBody>
          <a:bodyPr/>
          <a:lstStyle/>
          <a:p>
            <a:endParaRPr lang="en-LT"/>
          </a:p>
        </p:txBody>
      </p:sp>
      <p:sp>
        <p:nvSpPr>
          <p:cNvPr id="9" name="Title 11">
            <a:extLst>
              <a:ext uri="{FF2B5EF4-FFF2-40B4-BE49-F238E27FC236}">
                <a16:creationId xmlns:a16="http://schemas.microsoft.com/office/drawing/2014/main" id="{0ABFF924-F17C-3678-71A7-395760638F9D}"/>
              </a:ext>
            </a:extLst>
          </p:cNvPr>
          <p:cNvSpPr>
            <a:spLocks noGrp="1"/>
          </p:cNvSpPr>
          <p:nvPr>
            <p:ph type="title"/>
          </p:nvPr>
        </p:nvSpPr>
        <p:spPr>
          <a:xfrm>
            <a:off x="609600" y="210840"/>
            <a:ext cx="8546275" cy="841025"/>
          </a:xfrm>
        </p:spPr>
        <p:txBody>
          <a:bodyPr anchor="ctr" anchorCtr="0">
            <a:noAutofit/>
          </a:bodyPr>
          <a:lstStyle>
            <a:lvl1pPr>
              <a:lnSpc>
                <a:spcPct val="80000"/>
              </a:lnSpc>
              <a:defRPr sz="3200">
                <a:solidFill>
                  <a:srgbClr val="009650"/>
                </a:solidFill>
              </a:defRPr>
            </a:lvl1pPr>
          </a:lstStyle>
          <a:p>
            <a:r>
              <a:rPr lang="en-GB" dirty="0"/>
              <a:t>Click to edit Master title style</a:t>
            </a:r>
            <a:endParaRPr lang="en-LT" dirty="0"/>
          </a:p>
        </p:txBody>
      </p:sp>
      <p:pic>
        <p:nvPicPr>
          <p:cNvPr id="10" name="Picture 9">
            <a:extLst>
              <a:ext uri="{FF2B5EF4-FFF2-40B4-BE49-F238E27FC236}">
                <a16:creationId xmlns:a16="http://schemas.microsoft.com/office/drawing/2014/main" id="{A8CC43D7-C80A-63F2-AC91-47E516AF9D3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36281" y="395023"/>
            <a:ext cx="1368943" cy="448907"/>
          </a:xfrm>
          <a:prstGeom prst="rect">
            <a:avLst/>
          </a:prstGeom>
        </p:spPr>
      </p:pic>
      <p:cxnSp>
        <p:nvCxnSpPr>
          <p:cNvPr id="11" name="Straight Connector 10">
            <a:extLst>
              <a:ext uri="{FF2B5EF4-FFF2-40B4-BE49-F238E27FC236}">
                <a16:creationId xmlns:a16="http://schemas.microsoft.com/office/drawing/2014/main" id="{ADD7855C-CDB4-1C72-EE6E-6F79583E8CD1}"/>
              </a:ext>
            </a:extLst>
          </p:cNvPr>
          <p:cNvCxnSpPr>
            <a:cxnSpLocks/>
          </p:cNvCxnSpPr>
          <p:nvPr userDrawn="1"/>
        </p:nvCxnSpPr>
        <p:spPr>
          <a:xfrm>
            <a:off x="0" y="1051876"/>
            <a:ext cx="12192000" cy="0"/>
          </a:xfrm>
          <a:prstGeom prst="line">
            <a:avLst/>
          </a:prstGeom>
          <a:ln w="12700">
            <a:solidFill>
              <a:srgbClr val="E6E6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8821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8870A9-7E0C-A07B-5862-0A705A2D14A6}"/>
              </a:ext>
            </a:extLst>
          </p:cNvPr>
          <p:cNvSpPr/>
          <p:nvPr userDrawn="1"/>
        </p:nvSpPr>
        <p:spPr>
          <a:xfrm flipV="1">
            <a:off x="0" y="0"/>
            <a:ext cx="12192000" cy="6858000"/>
          </a:xfrm>
          <a:prstGeom prst="rect">
            <a:avLst/>
          </a:prstGeom>
          <a:gradFill flip="none" rotWithShape="1">
            <a:gsLst>
              <a:gs pos="0">
                <a:srgbClr val="E9F5EF"/>
              </a:gs>
              <a:gs pos="4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5" name="Table Placeholder 4">
            <a:extLst>
              <a:ext uri="{FF2B5EF4-FFF2-40B4-BE49-F238E27FC236}">
                <a16:creationId xmlns:a16="http://schemas.microsoft.com/office/drawing/2014/main" id="{8128BEFD-0E54-4C2C-DA19-F802EA180E53}"/>
              </a:ext>
            </a:extLst>
          </p:cNvPr>
          <p:cNvSpPr>
            <a:spLocks noGrp="1"/>
          </p:cNvSpPr>
          <p:nvPr>
            <p:ph type="tbl" sz="quarter" idx="10"/>
          </p:nvPr>
        </p:nvSpPr>
        <p:spPr>
          <a:xfrm>
            <a:off x="609601" y="2684304"/>
            <a:ext cx="7589520" cy="3059112"/>
          </a:xfrm>
        </p:spPr>
        <p:txBody>
          <a:bodyPr/>
          <a:lstStyle/>
          <a:p>
            <a:endParaRPr lang="en-LT" dirty="0"/>
          </a:p>
        </p:txBody>
      </p:sp>
      <p:sp>
        <p:nvSpPr>
          <p:cNvPr id="7" name="Title 11">
            <a:extLst>
              <a:ext uri="{FF2B5EF4-FFF2-40B4-BE49-F238E27FC236}">
                <a16:creationId xmlns:a16="http://schemas.microsoft.com/office/drawing/2014/main" id="{A84DB3BC-4053-7B03-6807-AB12ECDE77FE}"/>
              </a:ext>
            </a:extLst>
          </p:cNvPr>
          <p:cNvSpPr>
            <a:spLocks noGrp="1"/>
          </p:cNvSpPr>
          <p:nvPr>
            <p:ph type="title"/>
          </p:nvPr>
        </p:nvSpPr>
        <p:spPr>
          <a:xfrm>
            <a:off x="609600" y="210840"/>
            <a:ext cx="8546275" cy="841025"/>
          </a:xfrm>
        </p:spPr>
        <p:txBody>
          <a:bodyPr anchor="ctr" anchorCtr="0">
            <a:noAutofit/>
          </a:bodyPr>
          <a:lstStyle>
            <a:lvl1pPr>
              <a:lnSpc>
                <a:spcPct val="80000"/>
              </a:lnSpc>
              <a:defRPr sz="3200">
                <a:solidFill>
                  <a:srgbClr val="009650"/>
                </a:solidFill>
              </a:defRPr>
            </a:lvl1pPr>
          </a:lstStyle>
          <a:p>
            <a:r>
              <a:rPr lang="en-GB" dirty="0"/>
              <a:t>Click to edit Master title style</a:t>
            </a:r>
            <a:endParaRPr lang="en-LT" dirty="0"/>
          </a:p>
        </p:txBody>
      </p:sp>
      <p:pic>
        <p:nvPicPr>
          <p:cNvPr id="8" name="Picture 7">
            <a:extLst>
              <a:ext uri="{FF2B5EF4-FFF2-40B4-BE49-F238E27FC236}">
                <a16:creationId xmlns:a16="http://schemas.microsoft.com/office/drawing/2014/main" id="{D07E7157-DCFF-9A6C-805F-2640B712042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36281" y="395023"/>
            <a:ext cx="1368943" cy="448907"/>
          </a:xfrm>
          <a:prstGeom prst="rect">
            <a:avLst/>
          </a:prstGeom>
        </p:spPr>
      </p:pic>
      <p:cxnSp>
        <p:nvCxnSpPr>
          <p:cNvPr id="13" name="Straight Connector 12">
            <a:extLst>
              <a:ext uri="{FF2B5EF4-FFF2-40B4-BE49-F238E27FC236}">
                <a16:creationId xmlns:a16="http://schemas.microsoft.com/office/drawing/2014/main" id="{2453AE6C-FAC0-0CF1-83BD-6B38CE4646D3}"/>
              </a:ext>
            </a:extLst>
          </p:cNvPr>
          <p:cNvCxnSpPr>
            <a:cxnSpLocks/>
          </p:cNvCxnSpPr>
          <p:nvPr userDrawn="1"/>
        </p:nvCxnSpPr>
        <p:spPr>
          <a:xfrm>
            <a:off x="0" y="1051876"/>
            <a:ext cx="12192000" cy="0"/>
          </a:xfrm>
          <a:prstGeom prst="line">
            <a:avLst/>
          </a:prstGeom>
          <a:ln w="12700">
            <a:solidFill>
              <a:srgbClr val="E6E6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9243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590B2DD-F299-E774-C3CA-BFFE9478FEAC}"/>
              </a:ext>
            </a:extLst>
          </p:cNvPr>
          <p:cNvGrpSpPr/>
          <p:nvPr userDrawn="1"/>
        </p:nvGrpSpPr>
        <p:grpSpPr>
          <a:xfrm>
            <a:off x="0" y="0"/>
            <a:ext cx="12192000" cy="6858000"/>
            <a:chOff x="0" y="0"/>
            <a:chExt cx="12192000" cy="6858000"/>
          </a:xfrm>
        </p:grpSpPr>
        <p:sp>
          <p:nvSpPr>
            <p:cNvPr id="3" name="Rectangle 2">
              <a:extLst>
                <a:ext uri="{FF2B5EF4-FFF2-40B4-BE49-F238E27FC236}">
                  <a16:creationId xmlns:a16="http://schemas.microsoft.com/office/drawing/2014/main" id="{988870A9-7E0C-A07B-5862-0A705A2D14A6}"/>
                </a:ext>
              </a:extLst>
            </p:cNvPr>
            <p:cNvSpPr/>
            <p:nvPr userDrawn="1"/>
          </p:nvSpPr>
          <p:spPr>
            <a:xfrm flipV="1">
              <a:off x="0" y="0"/>
              <a:ext cx="12192000" cy="6858000"/>
            </a:xfrm>
            <a:prstGeom prst="rect">
              <a:avLst/>
            </a:prstGeom>
            <a:gradFill flip="none" rotWithShape="1">
              <a:gsLst>
                <a:gs pos="0">
                  <a:srgbClr val="E9F5EF"/>
                </a:gs>
                <a:gs pos="4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pic>
          <p:nvPicPr>
            <p:cNvPr id="4" name="Picture 3">
              <a:extLst>
                <a:ext uri="{FF2B5EF4-FFF2-40B4-BE49-F238E27FC236}">
                  <a16:creationId xmlns:a16="http://schemas.microsoft.com/office/drawing/2014/main" id="{E49C52D8-9EFB-553A-439C-6C3F34D0686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798510" y="2699162"/>
              <a:ext cx="7393490" cy="4158838"/>
            </a:xfrm>
            <a:prstGeom prst="rect">
              <a:avLst/>
            </a:prstGeom>
          </p:spPr>
        </p:pic>
      </p:grpSp>
      <p:sp>
        <p:nvSpPr>
          <p:cNvPr id="5" name="Table Placeholder 4">
            <a:extLst>
              <a:ext uri="{FF2B5EF4-FFF2-40B4-BE49-F238E27FC236}">
                <a16:creationId xmlns:a16="http://schemas.microsoft.com/office/drawing/2014/main" id="{8128BEFD-0E54-4C2C-DA19-F802EA180E53}"/>
              </a:ext>
            </a:extLst>
          </p:cNvPr>
          <p:cNvSpPr>
            <a:spLocks noGrp="1"/>
          </p:cNvSpPr>
          <p:nvPr>
            <p:ph type="tbl" sz="quarter" idx="10"/>
          </p:nvPr>
        </p:nvSpPr>
        <p:spPr>
          <a:xfrm>
            <a:off x="609601" y="2684304"/>
            <a:ext cx="7589520" cy="3059112"/>
          </a:xfrm>
        </p:spPr>
        <p:txBody>
          <a:bodyPr/>
          <a:lstStyle/>
          <a:p>
            <a:endParaRPr lang="en-LT" dirty="0"/>
          </a:p>
        </p:txBody>
      </p:sp>
      <p:sp>
        <p:nvSpPr>
          <p:cNvPr id="7" name="Title 11">
            <a:extLst>
              <a:ext uri="{FF2B5EF4-FFF2-40B4-BE49-F238E27FC236}">
                <a16:creationId xmlns:a16="http://schemas.microsoft.com/office/drawing/2014/main" id="{F02FE14A-F9C4-58FE-AB53-355924CD53A0}"/>
              </a:ext>
            </a:extLst>
          </p:cNvPr>
          <p:cNvSpPr>
            <a:spLocks noGrp="1"/>
          </p:cNvSpPr>
          <p:nvPr>
            <p:ph type="title"/>
          </p:nvPr>
        </p:nvSpPr>
        <p:spPr>
          <a:xfrm>
            <a:off x="609600" y="210840"/>
            <a:ext cx="8546275" cy="841025"/>
          </a:xfrm>
        </p:spPr>
        <p:txBody>
          <a:bodyPr anchor="ctr" anchorCtr="0">
            <a:noAutofit/>
          </a:bodyPr>
          <a:lstStyle>
            <a:lvl1pPr>
              <a:lnSpc>
                <a:spcPct val="80000"/>
              </a:lnSpc>
              <a:defRPr sz="3200">
                <a:solidFill>
                  <a:srgbClr val="009650"/>
                </a:solidFill>
              </a:defRPr>
            </a:lvl1pPr>
          </a:lstStyle>
          <a:p>
            <a:r>
              <a:rPr lang="en-GB" dirty="0"/>
              <a:t>Click to edit Master title style</a:t>
            </a:r>
            <a:endParaRPr lang="en-LT" dirty="0"/>
          </a:p>
        </p:txBody>
      </p:sp>
      <p:pic>
        <p:nvPicPr>
          <p:cNvPr id="8" name="Picture 7">
            <a:extLst>
              <a:ext uri="{FF2B5EF4-FFF2-40B4-BE49-F238E27FC236}">
                <a16:creationId xmlns:a16="http://schemas.microsoft.com/office/drawing/2014/main" id="{7AB83149-5E06-BE18-B87C-A3B1904DC48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36281" y="395023"/>
            <a:ext cx="1368943" cy="448907"/>
          </a:xfrm>
          <a:prstGeom prst="rect">
            <a:avLst/>
          </a:prstGeom>
        </p:spPr>
      </p:pic>
      <p:cxnSp>
        <p:nvCxnSpPr>
          <p:cNvPr id="13" name="Straight Connector 12">
            <a:extLst>
              <a:ext uri="{FF2B5EF4-FFF2-40B4-BE49-F238E27FC236}">
                <a16:creationId xmlns:a16="http://schemas.microsoft.com/office/drawing/2014/main" id="{7F1EFD92-22A8-0985-F360-2F329AE382E9}"/>
              </a:ext>
            </a:extLst>
          </p:cNvPr>
          <p:cNvCxnSpPr>
            <a:cxnSpLocks/>
          </p:cNvCxnSpPr>
          <p:nvPr userDrawn="1"/>
        </p:nvCxnSpPr>
        <p:spPr>
          <a:xfrm>
            <a:off x="0" y="1051876"/>
            <a:ext cx="12192000" cy="0"/>
          </a:xfrm>
          <a:prstGeom prst="line">
            <a:avLst/>
          </a:prstGeom>
          <a:ln w="12700">
            <a:solidFill>
              <a:srgbClr val="E6E6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10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D7FA18-F4D1-EF9A-67FB-24CD638F77B7}"/>
              </a:ext>
            </a:extLst>
          </p:cNvPr>
          <p:cNvSpPr/>
          <p:nvPr userDrawn="1"/>
        </p:nvSpPr>
        <p:spPr>
          <a:xfrm flipV="1">
            <a:off x="0" y="0"/>
            <a:ext cx="12192000" cy="6858000"/>
          </a:xfrm>
          <a:prstGeom prst="rect">
            <a:avLst/>
          </a:prstGeom>
          <a:gradFill flip="none" rotWithShape="1">
            <a:gsLst>
              <a:gs pos="0">
                <a:srgbClr val="E9F5EF"/>
              </a:gs>
              <a:gs pos="4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5" name="Table Placeholder 4">
            <a:extLst>
              <a:ext uri="{FF2B5EF4-FFF2-40B4-BE49-F238E27FC236}">
                <a16:creationId xmlns:a16="http://schemas.microsoft.com/office/drawing/2014/main" id="{8128BEFD-0E54-4C2C-DA19-F802EA180E53}"/>
              </a:ext>
            </a:extLst>
          </p:cNvPr>
          <p:cNvSpPr>
            <a:spLocks noGrp="1"/>
          </p:cNvSpPr>
          <p:nvPr>
            <p:ph type="tbl" sz="quarter" idx="10"/>
          </p:nvPr>
        </p:nvSpPr>
        <p:spPr>
          <a:xfrm>
            <a:off x="609601" y="2684304"/>
            <a:ext cx="7589520" cy="3059112"/>
          </a:xfrm>
        </p:spPr>
        <p:txBody>
          <a:bodyPr/>
          <a:lstStyle/>
          <a:p>
            <a:endParaRPr lang="en-LT" dirty="0"/>
          </a:p>
        </p:txBody>
      </p:sp>
      <p:pic>
        <p:nvPicPr>
          <p:cNvPr id="9" name="Picture 8">
            <a:extLst>
              <a:ext uri="{FF2B5EF4-FFF2-40B4-BE49-F238E27FC236}">
                <a16:creationId xmlns:a16="http://schemas.microsoft.com/office/drawing/2014/main" id="{0C441797-6277-A69F-65D3-625410B029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34690" y="362493"/>
            <a:ext cx="1324958" cy="435388"/>
          </a:xfrm>
          <a:prstGeom prst="rect">
            <a:avLst/>
          </a:prstGeom>
        </p:spPr>
      </p:pic>
      <p:sp>
        <p:nvSpPr>
          <p:cNvPr id="8" name="Title 11">
            <a:extLst>
              <a:ext uri="{FF2B5EF4-FFF2-40B4-BE49-F238E27FC236}">
                <a16:creationId xmlns:a16="http://schemas.microsoft.com/office/drawing/2014/main" id="{1C9A1A44-752E-4C59-67DE-963DE28195AE}"/>
              </a:ext>
            </a:extLst>
          </p:cNvPr>
          <p:cNvSpPr>
            <a:spLocks noGrp="1"/>
          </p:cNvSpPr>
          <p:nvPr>
            <p:ph type="title"/>
          </p:nvPr>
        </p:nvSpPr>
        <p:spPr>
          <a:xfrm>
            <a:off x="609600" y="210840"/>
            <a:ext cx="8546275" cy="841025"/>
          </a:xfrm>
        </p:spPr>
        <p:txBody>
          <a:bodyPr anchor="ctr" anchorCtr="0">
            <a:noAutofit/>
          </a:bodyPr>
          <a:lstStyle>
            <a:lvl1pPr>
              <a:lnSpc>
                <a:spcPct val="80000"/>
              </a:lnSpc>
              <a:defRPr sz="3200">
                <a:solidFill>
                  <a:srgbClr val="009650"/>
                </a:solidFill>
              </a:defRPr>
            </a:lvl1pPr>
          </a:lstStyle>
          <a:p>
            <a:r>
              <a:rPr lang="en-GB" dirty="0"/>
              <a:t>Click to edit Master title style</a:t>
            </a:r>
            <a:endParaRPr lang="en-LT" dirty="0"/>
          </a:p>
        </p:txBody>
      </p:sp>
      <p:pic>
        <p:nvPicPr>
          <p:cNvPr id="11" name="Picture 10">
            <a:extLst>
              <a:ext uri="{FF2B5EF4-FFF2-40B4-BE49-F238E27FC236}">
                <a16:creationId xmlns:a16="http://schemas.microsoft.com/office/drawing/2014/main" id="{530F374A-6D45-40C4-D5B8-9CD435F7F91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36281" y="395023"/>
            <a:ext cx="1368943" cy="448907"/>
          </a:xfrm>
          <a:prstGeom prst="rect">
            <a:avLst/>
          </a:prstGeom>
        </p:spPr>
      </p:pic>
      <p:cxnSp>
        <p:nvCxnSpPr>
          <p:cNvPr id="13" name="Straight Connector 12">
            <a:extLst>
              <a:ext uri="{FF2B5EF4-FFF2-40B4-BE49-F238E27FC236}">
                <a16:creationId xmlns:a16="http://schemas.microsoft.com/office/drawing/2014/main" id="{B81A502F-0C25-9A3A-DF92-A597FE78C6AB}"/>
              </a:ext>
            </a:extLst>
          </p:cNvPr>
          <p:cNvCxnSpPr>
            <a:cxnSpLocks/>
          </p:cNvCxnSpPr>
          <p:nvPr userDrawn="1"/>
        </p:nvCxnSpPr>
        <p:spPr>
          <a:xfrm>
            <a:off x="0" y="1051876"/>
            <a:ext cx="12192000" cy="0"/>
          </a:xfrm>
          <a:prstGeom prst="line">
            <a:avLst/>
          </a:prstGeom>
          <a:ln w="12700">
            <a:solidFill>
              <a:srgbClr val="E6E6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076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2D8776-0978-4A6F-98E3-38E991F76BD4}"/>
              </a:ext>
            </a:extLst>
          </p:cNvPr>
          <p:cNvSpPr/>
          <p:nvPr userDrawn="1"/>
        </p:nvSpPr>
        <p:spPr>
          <a:xfrm flipV="1">
            <a:off x="0" y="0"/>
            <a:ext cx="12192000" cy="6858000"/>
          </a:xfrm>
          <a:prstGeom prst="rect">
            <a:avLst/>
          </a:prstGeom>
          <a:gradFill flip="none" rotWithShape="1">
            <a:gsLst>
              <a:gs pos="0">
                <a:srgbClr val="E9F5EF"/>
              </a:gs>
              <a:gs pos="4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T"/>
          </a:p>
        </p:txBody>
      </p:sp>
      <p:pic>
        <p:nvPicPr>
          <p:cNvPr id="2" name="Picture 1">
            <a:extLst>
              <a:ext uri="{FF2B5EF4-FFF2-40B4-BE49-F238E27FC236}">
                <a16:creationId xmlns:a16="http://schemas.microsoft.com/office/drawing/2014/main" id="{780D7DE9-CF02-6B70-62CD-E7A5DE7FC21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86588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416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59E986-5B0B-4672-719F-B684259787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LT"/>
          </a:p>
        </p:txBody>
      </p:sp>
      <p:sp>
        <p:nvSpPr>
          <p:cNvPr id="3" name="Text Placeholder 2">
            <a:extLst>
              <a:ext uri="{FF2B5EF4-FFF2-40B4-BE49-F238E27FC236}">
                <a16:creationId xmlns:a16="http://schemas.microsoft.com/office/drawing/2014/main" id="{790DE243-FCF4-FE08-1EF6-E5AE0A5B76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4" name="Date Placeholder 3">
            <a:extLst>
              <a:ext uri="{FF2B5EF4-FFF2-40B4-BE49-F238E27FC236}">
                <a16:creationId xmlns:a16="http://schemas.microsoft.com/office/drawing/2014/main" id="{CB8DF6B8-16B4-C393-A394-80279B6B7D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F0B451-27B8-6345-960F-87648358F73F}" type="datetimeFigureOut">
              <a:rPr lang="en-LT" smtClean="0"/>
              <a:t>09/03/2026</a:t>
            </a:fld>
            <a:endParaRPr lang="en-LT"/>
          </a:p>
        </p:txBody>
      </p:sp>
      <p:sp>
        <p:nvSpPr>
          <p:cNvPr id="5" name="Footer Placeholder 4">
            <a:extLst>
              <a:ext uri="{FF2B5EF4-FFF2-40B4-BE49-F238E27FC236}">
                <a16:creationId xmlns:a16="http://schemas.microsoft.com/office/drawing/2014/main" id="{0BAAA6D2-99F1-1335-942A-D69147D4EB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T"/>
          </a:p>
        </p:txBody>
      </p:sp>
      <p:sp>
        <p:nvSpPr>
          <p:cNvPr id="6" name="Slide Number Placeholder 5">
            <a:extLst>
              <a:ext uri="{FF2B5EF4-FFF2-40B4-BE49-F238E27FC236}">
                <a16:creationId xmlns:a16="http://schemas.microsoft.com/office/drawing/2014/main" id="{30946663-05AE-9ACB-17C4-B8A2C29A86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28CD43-1507-954D-B52D-C883CF3A1669}" type="slidenum">
              <a:rPr lang="en-LT" smtClean="0"/>
              <a:t>‹#›</a:t>
            </a:fld>
            <a:endParaRPr lang="en-LT"/>
          </a:p>
        </p:txBody>
      </p:sp>
    </p:spTree>
    <p:extLst>
      <p:ext uri="{BB962C8B-B14F-4D97-AF65-F5344CB8AC3E}">
        <p14:creationId xmlns:p14="http://schemas.microsoft.com/office/powerpoint/2010/main" val="2093251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5" r:id="rId5"/>
    <p:sldLayoutId id="2147483663" r:id="rId6"/>
    <p:sldLayoutId id="2147483655" r:id="rId7"/>
    <p:sldLayoutId id="214748366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zumis.lt/"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1.emf"/><Relationship Id="rId7" Type="http://schemas.openxmlformats.org/officeDocument/2006/relationships/image" Target="../media/image24.sv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svg"/><Relationship Id="rId10" Type="http://schemas.openxmlformats.org/officeDocument/2006/relationships/image" Target="../media/image27.svg"/><Relationship Id="rId4" Type="http://schemas.openxmlformats.org/officeDocument/2006/relationships/hyperlink" Target="http://www.nma.lt/" TargetMode="External"/><Relationship Id="rId9" Type="http://schemas.openxmlformats.org/officeDocument/2006/relationships/image" Target="../media/image26.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4E004B-69E1-CC16-4790-94A39364E3FA}"/>
              </a:ext>
            </a:extLst>
          </p:cNvPr>
          <p:cNvPicPr>
            <a:picLocks noChangeAspect="1"/>
          </p:cNvPicPr>
          <p:nvPr/>
        </p:nvPicPr>
        <p:blipFill>
          <a:blip r:embed="rId2"/>
          <a:stretch>
            <a:fillRect/>
          </a:stretch>
        </p:blipFill>
        <p:spPr>
          <a:xfrm>
            <a:off x="4625690" y="733061"/>
            <a:ext cx="2940620" cy="964295"/>
          </a:xfrm>
          <a:prstGeom prst="rect">
            <a:avLst/>
          </a:prstGeom>
        </p:spPr>
      </p:pic>
      <p:sp>
        <p:nvSpPr>
          <p:cNvPr id="11" name="TextBox 10">
            <a:extLst>
              <a:ext uri="{FF2B5EF4-FFF2-40B4-BE49-F238E27FC236}">
                <a16:creationId xmlns:a16="http://schemas.microsoft.com/office/drawing/2014/main" id="{3FB32DD1-B9B1-AEC7-D970-B7C6F428F70B}"/>
              </a:ext>
            </a:extLst>
          </p:cNvPr>
          <p:cNvSpPr txBox="1"/>
          <p:nvPr/>
        </p:nvSpPr>
        <p:spPr>
          <a:xfrm>
            <a:off x="2298763" y="1914430"/>
            <a:ext cx="8998502" cy="1487184"/>
          </a:xfrm>
          <a:prstGeom prst="rect">
            <a:avLst/>
          </a:prstGeom>
          <a:noFill/>
        </p:spPr>
        <p:txBody>
          <a:bodyPr wrap="square" rtlCol="0" anchor="b" anchorCtr="0">
            <a:noAutofit/>
          </a:bodyPr>
          <a:lstStyle/>
          <a:p>
            <a:pPr lvl="0" algn="ctr">
              <a:lnSpc>
                <a:spcPct val="90000"/>
              </a:lnSpc>
            </a:pPr>
            <a:r>
              <a:rPr lang="en-US" sz="3200" dirty="0">
                <a:solidFill>
                  <a:srgbClr val="009650"/>
                </a:solidFill>
                <a:latin typeface="+mj-lt"/>
              </a:rPr>
              <a:t>Paramos </a:t>
            </a:r>
            <a:r>
              <a:rPr lang="lt-LT" sz="3200" dirty="0">
                <a:solidFill>
                  <a:srgbClr val="009650"/>
                </a:solidFill>
                <a:latin typeface="+mj-lt"/>
              </a:rPr>
              <a:t>galimybės pagal SP intervencinę priemonę „Tvarios investicijos į žemės ūkio valdas“ </a:t>
            </a:r>
          </a:p>
        </p:txBody>
      </p:sp>
      <p:pic>
        <p:nvPicPr>
          <p:cNvPr id="3" name="Picture 2" descr="A group of cows with tags on their ears&#10;&#10;Description automatically generated with low confidence">
            <a:extLst>
              <a:ext uri="{FF2B5EF4-FFF2-40B4-BE49-F238E27FC236}">
                <a16:creationId xmlns:a16="http://schemas.microsoft.com/office/drawing/2014/main" id="{9998EF02-7D38-6DAB-7E4E-F3DE7A11EC59}"/>
              </a:ext>
            </a:extLst>
          </p:cNvPr>
          <p:cNvPicPr>
            <a:picLocks noChangeAspect="1"/>
          </p:cNvPicPr>
          <p:nvPr/>
        </p:nvPicPr>
        <p:blipFill>
          <a:blip r:embed="rId3"/>
          <a:stretch>
            <a:fillRect/>
          </a:stretch>
        </p:blipFill>
        <p:spPr>
          <a:xfrm>
            <a:off x="0" y="2855934"/>
            <a:ext cx="6182720" cy="4002066"/>
          </a:xfrm>
          <a:prstGeom prst="rect">
            <a:avLst/>
          </a:prstGeom>
        </p:spPr>
      </p:pic>
    </p:spTree>
    <p:extLst>
      <p:ext uri="{BB962C8B-B14F-4D97-AF65-F5344CB8AC3E}">
        <p14:creationId xmlns:p14="http://schemas.microsoft.com/office/powerpoint/2010/main" val="244237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7CCAA-4A17-797D-321D-6C2F261033A5}"/>
            </a:ext>
          </a:extLst>
        </p:cNvPr>
        <p:cNvGrpSpPr/>
        <p:nvPr/>
      </p:nvGrpSpPr>
      <p:grpSpPr>
        <a:xfrm>
          <a:off x="0" y="0"/>
          <a:ext cx="0" cy="0"/>
          <a:chOff x="0" y="0"/>
          <a:chExt cx="0" cy="0"/>
        </a:xfrm>
      </p:grpSpPr>
      <p:sp>
        <p:nvSpPr>
          <p:cNvPr id="5" name="Shape 0">
            <a:extLst>
              <a:ext uri="{FF2B5EF4-FFF2-40B4-BE49-F238E27FC236}">
                <a16:creationId xmlns:a16="http://schemas.microsoft.com/office/drawing/2014/main" id="{D9ED9152-53DC-3530-3691-56BCF899D1BB}"/>
              </a:ext>
            </a:extLst>
          </p:cNvPr>
          <p:cNvSpPr/>
          <p:nvPr/>
        </p:nvSpPr>
        <p:spPr>
          <a:xfrm>
            <a:off x="773936" y="3080641"/>
            <a:ext cx="7671974" cy="277170"/>
          </a:xfrm>
          <a:prstGeom prst="rect">
            <a:avLst/>
          </a:prstGeom>
          <a:solidFill>
            <a:srgbClr val="EEF8F3"/>
          </a:solidFill>
          <a:ln w="12700">
            <a:solidFill>
              <a:srgbClr val="EEF8F3"/>
            </a:solidFill>
            <a:prstDash val="solid"/>
          </a:ln>
        </p:spPr>
        <p:txBody>
          <a:bodyPr/>
          <a:lstStyle/>
          <a:p>
            <a:endParaRPr lang="lt-LT"/>
          </a:p>
        </p:txBody>
      </p:sp>
      <p:sp>
        <p:nvSpPr>
          <p:cNvPr id="24" name="Text Placeholder 12">
            <a:extLst>
              <a:ext uri="{FF2B5EF4-FFF2-40B4-BE49-F238E27FC236}">
                <a16:creationId xmlns:a16="http://schemas.microsoft.com/office/drawing/2014/main" id="{8839C7B8-A834-6FC3-D271-6D495D80FDF9}"/>
              </a:ext>
            </a:extLst>
          </p:cNvPr>
          <p:cNvSpPr txBox="1">
            <a:spLocks/>
          </p:cNvSpPr>
          <p:nvPr/>
        </p:nvSpPr>
        <p:spPr>
          <a:xfrm>
            <a:off x="741801" y="5485481"/>
            <a:ext cx="10384211" cy="15280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t-LT" sz="2000" dirty="0">
              <a:solidFill>
                <a:srgbClr val="FF0000"/>
              </a:solidFill>
              <a:latin typeface="+mj-lt"/>
            </a:endParaRPr>
          </a:p>
        </p:txBody>
      </p:sp>
      <p:sp>
        <p:nvSpPr>
          <p:cNvPr id="4" name="Title 11">
            <a:extLst>
              <a:ext uri="{FF2B5EF4-FFF2-40B4-BE49-F238E27FC236}">
                <a16:creationId xmlns:a16="http://schemas.microsoft.com/office/drawing/2014/main" id="{351F0EFF-1E32-E6D7-44FA-B0C9245801CF}"/>
              </a:ext>
            </a:extLst>
          </p:cNvPr>
          <p:cNvSpPr>
            <a:spLocks noGrp="1"/>
          </p:cNvSpPr>
          <p:nvPr>
            <p:ph type="title"/>
          </p:nvPr>
        </p:nvSpPr>
        <p:spPr/>
        <p:txBody>
          <a:bodyPr>
            <a:normAutofit/>
          </a:bodyPr>
          <a:lstStyle/>
          <a:p>
            <a:r>
              <a:rPr lang="lt-LT" dirty="0"/>
              <a:t>Paramos dydžiai (II)</a:t>
            </a:r>
            <a:endParaRPr lang="en-LT" sz="3200" dirty="0">
              <a:solidFill>
                <a:srgbClr val="009650"/>
              </a:solidFill>
            </a:endParaRPr>
          </a:p>
        </p:txBody>
      </p:sp>
      <p:pic>
        <p:nvPicPr>
          <p:cNvPr id="2" name="Picture 1">
            <a:extLst>
              <a:ext uri="{FF2B5EF4-FFF2-40B4-BE49-F238E27FC236}">
                <a16:creationId xmlns:a16="http://schemas.microsoft.com/office/drawing/2014/main" id="{ED61328B-30A5-88B0-5AE4-6CB4D6C8666E}"/>
              </a:ext>
            </a:extLst>
          </p:cNvPr>
          <p:cNvPicPr>
            <a:picLocks noChangeAspect="1"/>
          </p:cNvPicPr>
          <p:nvPr/>
        </p:nvPicPr>
        <p:blipFill>
          <a:blip r:embed="rId3"/>
          <a:srcRect/>
          <a:stretch/>
        </p:blipFill>
        <p:spPr>
          <a:xfrm>
            <a:off x="9325480" y="5068093"/>
            <a:ext cx="2866520" cy="1768206"/>
          </a:xfrm>
          <a:prstGeom prst="rect">
            <a:avLst/>
          </a:prstGeom>
        </p:spPr>
      </p:pic>
      <p:sp>
        <p:nvSpPr>
          <p:cNvPr id="9" name="Shape 2">
            <a:extLst>
              <a:ext uri="{FF2B5EF4-FFF2-40B4-BE49-F238E27FC236}">
                <a16:creationId xmlns:a16="http://schemas.microsoft.com/office/drawing/2014/main" id="{1D029D5E-230E-2F64-0A63-DBFFEA729900}"/>
              </a:ext>
            </a:extLst>
          </p:cNvPr>
          <p:cNvSpPr/>
          <p:nvPr/>
        </p:nvSpPr>
        <p:spPr>
          <a:xfrm>
            <a:off x="589935" y="1614220"/>
            <a:ext cx="2444682" cy="641390"/>
          </a:xfrm>
          <a:prstGeom prst="roundRect">
            <a:avLst>
              <a:gd name="adj" fmla="val 13043"/>
            </a:avLst>
          </a:prstGeom>
          <a:solidFill>
            <a:srgbClr val="00753D"/>
          </a:solidFill>
          <a:ln w="8890">
            <a:solidFill>
              <a:srgbClr val="00753D"/>
            </a:solidFill>
            <a:prstDash val="solid"/>
          </a:ln>
        </p:spPr>
        <p:txBody>
          <a:bodyPr/>
          <a:lstStyle/>
          <a:p>
            <a:endParaRPr lang="lt-LT" dirty="0"/>
          </a:p>
        </p:txBody>
      </p:sp>
      <p:sp>
        <p:nvSpPr>
          <p:cNvPr id="13" name="Shape 4">
            <a:extLst>
              <a:ext uri="{FF2B5EF4-FFF2-40B4-BE49-F238E27FC236}">
                <a16:creationId xmlns:a16="http://schemas.microsoft.com/office/drawing/2014/main" id="{F5B4D8D1-FFFE-E75F-6BC8-22FBA4C6AE2A}"/>
              </a:ext>
            </a:extLst>
          </p:cNvPr>
          <p:cNvSpPr/>
          <p:nvPr/>
        </p:nvSpPr>
        <p:spPr>
          <a:xfrm>
            <a:off x="3200400" y="1614220"/>
            <a:ext cx="2444682" cy="626163"/>
          </a:xfrm>
          <a:prstGeom prst="roundRect">
            <a:avLst>
              <a:gd name="adj" fmla="val 13043"/>
            </a:avLst>
          </a:prstGeom>
          <a:solidFill>
            <a:srgbClr val="BD9855"/>
          </a:solidFill>
          <a:ln w="8890">
            <a:solidFill>
              <a:srgbClr val="BD9855"/>
            </a:solidFill>
            <a:prstDash val="solid"/>
          </a:ln>
        </p:spPr>
        <p:txBody>
          <a:bodyPr/>
          <a:lstStyle/>
          <a:p>
            <a:endParaRPr lang="lt-LT" dirty="0"/>
          </a:p>
        </p:txBody>
      </p:sp>
      <p:sp>
        <p:nvSpPr>
          <p:cNvPr id="16" name="Shape 6">
            <a:extLst>
              <a:ext uri="{FF2B5EF4-FFF2-40B4-BE49-F238E27FC236}">
                <a16:creationId xmlns:a16="http://schemas.microsoft.com/office/drawing/2014/main" id="{FE221002-C8C9-8630-3C59-5D858AFB2889}"/>
              </a:ext>
            </a:extLst>
          </p:cNvPr>
          <p:cNvSpPr/>
          <p:nvPr/>
        </p:nvSpPr>
        <p:spPr>
          <a:xfrm>
            <a:off x="5791201" y="1597621"/>
            <a:ext cx="2266030" cy="626163"/>
          </a:xfrm>
          <a:prstGeom prst="roundRect">
            <a:avLst>
              <a:gd name="adj" fmla="val 13043"/>
            </a:avLst>
          </a:prstGeom>
          <a:solidFill>
            <a:srgbClr val="CFE8DA"/>
          </a:solidFill>
          <a:ln w="8890">
            <a:solidFill>
              <a:srgbClr val="AEB8B2"/>
            </a:solidFill>
            <a:prstDash val="solid"/>
          </a:ln>
        </p:spPr>
        <p:txBody>
          <a:bodyPr/>
          <a:lstStyle/>
          <a:p>
            <a:endParaRPr lang="lt-LT" dirty="0"/>
          </a:p>
        </p:txBody>
      </p:sp>
      <p:sp>
        <p:nvSpPr>
          <p:cNvPr id="19" name="Text 3">
            <a:extLst>
              <a:ext uri="{FF2B5EF4-FFF2-40B4-BE49-F238E27FC236}">
                <a16:creationId xmlns:a16="http://schemas.microsoft.com/office/drawing/2014/main" id="{4EE9AE57-0E4A-7E82-4349-6DDA8BC13A2E}"/>
              </a:ext>
            </a:extLst>
          </p:cNvPr>
          <p:cNvSpPr/>
          <p:nvPr/>
        </p:nvSpPr>
        <p:spPr>
          <a:xfrm>
            <a:off x="609599" y="1737738"/>
            <a:ext cx="2116633" cy="395540"/>
          </a:xfrm>
          <a:prstGeom prst="rect">
            <a:avLst/>
          </a:prstGeom>
          <a:noFill/>
          <a:ln/>
        </p:spPr>
        <p:txBody>
          <a:bodyPr wrap="square" lIns="0" tIns="0" rIns="0" bIns="0" rtlCol="0" anchor="ctr"/>
          <a:lstStyle/>
          <a:p>
            <a:pPr marL="0" indent="0" algn="ctr">
              <a:buNone/>
            </a:pPr>
            <a:r>
              <a:rPr lang="en-US" dirty="0">
                <a:solidFill>
                  <a:srgbClr val="FFFFFF"/>
                </a:solidFill>
                <a:ea typeface="Aptos" pitchFamily="34" charset="-122"/>
                <a:cs typeface="Aptos" pitchFamily="34" charset="-120"/>
              </a:rPr>
              <a:t>12.1 veikla  </a:t>
            </a:r>
            <a:endParaRPr lang="lt-LT" dirty="0">
              <a:solidFill>
                <a:srgbClr val="FFFFFF"/>
              </a:solidFill>
              <a:ea typeface="Aptos" pitchFamily="34" charset="-122"/>
              <a:cs typeface="Aptos" pitchFamily="34" charset="-120"/>
            </a:endParaRPr>
          </a:p>
          <a:p>
            <a:pPr marL="0" indent="0" algn="ctr">
              <a:buNone/>
            </a:pPr>
            <a:r>
              <a:rPr lang="en-US" b="1" dirty="0">
                <a:solidFill>
                  <a:srgbClr val="FFFFFF"/>
                </a:solidFill>
                <a:ea typeface="Aptos" pitchFamily="34" charset="-122"/>
                <a:cs typeface="Aptos" pitchFamily="34" charset="-120"/>
              </a:rPr>
              <a:t>200 000 Eur</a:t>
            </a:r>
            <a:endParaRPr lang="en-US" dirty="0"/>
          </a:p>
        </p:txBody>
      </p:sp>
      <p:sp>
        <p:nvSpPr>
          <p:cNvPr id="37" name="Text 5">
            <a:extLst>
              <a:ext uri="{FF2B5EF4-FFF2-40B4-BE49-F238E27FC236}">
                <a16:creationId xmlns:a16="http://schemas.microsoft.com/office/drawing/2014/main" id="{73BE296E-A38B-184A-A869-09830376DE6F}"/>
              </a:ext>
            </a:extLst>
          </p:cNvPr>
          <p:cNvSpPr/>
          <p:nvPr/>
        </p:nvSpPr>
        <p:spPr>
          <a:xfrm>
            <a:off x="3490702" y="1862113"/>
            <a:ext cx="1808661" cy="176001"/>
          </a:xfrm>
          <a:prstGeom prst="rect">
            <a:avLst/>
          </a:prstGeom>
          <a:noFill/>
          <a:ln/>
        </p:spPr>
        <p:txBody>
          <a:bodyPr wrap="square" lIns="0" tIns="0" rIns="0" bIns="0" rtlCol="0" anchor="ctr"/>
          <a:lstStyle/>
          <a:p>
            <a:pPr marL="0" indent="0" algn="ctr">
              <a:buNone/>
            </a:pPr>
            <a:r>
              <a:rPr lang="en-US" dirty="0">
                <a:solidFill>
                  <a:srgbClr val="FFFFFF"/>
                </a:solidFill>
                <a:ea typeface="Aptos" pitchFamily="34" charset="-122"/>
                <a:cs typeface="Aptos" pitchFamily="34" charset="-120"/>
              </a:rPr>
              <a:t>12.2 veikla  </a:t>
            </a:r>
            <a:endParaRPr lang="lt-LT" dirty="0">
              <a:solidFill>
                <a:srgbClr val="FFFFFF"/>
              </a:solidFill>
              <a:ea typeface="Aptos" pitchFamily="34" charset="-122"/>
              <a:cs typeface="Aptos" pitchFamily="34" charset="-120"/>
            </a:endParaRPr>
          </a:p>
          <a:p>
            <a:pPr marL="0" indent="0" algn="ctr">
              <a:buNone/>
            </a:pPr>
            <a:r>
              <a:rPr lang="en-US" b="1" dirty="0">
                <a:solidFill>
                  <a:srgbClr val="FFFFFF"/>
                </a:solidFill>
                <a:ea typeface="Aptos" pitchFamily="34" charset="-122"/>
                <a:cs typeface="Aptos" pitchFamily="34" charset="-120"/>
              </a:rPr>
              <a:t>600 000 Eur</a:t>
            </a:r>
            <a:endParaRPr lang="en-US" dirty="0"/>
          </a:p>
        </p:txBody>
      </p:sp>
      <p:sp>
        <p:nvSpPr>
          <p:cNvPr id="39" name="Text 7">
            <a:extLst>
              <a:ext uri="{FF2B5EF4-FFF2-40B4-BE49-F238E27FC236}">
                <a16:creationId xmlns:a16="http://schemas.microsoft.com/office/drawing/2014/main" id="{372E3B7F-E66B-6AC1-E77B-262C41E680C3}"/>
              </a:ext>
            </a:extLst>
          </p:cNvPr>
          <p:cNvSpPr/>
          <p:nvPr/>
        </p:nvSpPr>
        <p:spPr>
          <a:xfrm>
            <a:off x="5810865" y="1614220"/>
            <a:ext cx="2081644" cy="626164"/>
          </a:xfrm>
          <a:prstGeom prst="rect">
            <a:avLst/>
          </a:prstGeom>
          <a:noFill/>
          <a:ln/>
        </p:spPr>
        <p:txBody>
          <a:bodyPr wrap="square" lIns="0" tIns="0" rIns="0" bIns="0" rtlCol="0" anchor="ctr"/>
          <a:lstStyle/>
          <a:p>
            <a:pPr marL="0" indent="0" algn="ctr">
              <a:buNone/>
            </a:pPr>
            <a:r>
              <a:rPr lang="en-US" dirty="0">
                <a:solidFill>
                  <a:srgbClr val="50605A"/>
                </a:solidFill>
                <a:ea typeface="Aptos" pitchFamily="34" charset="-122"/>
                <a:cs typeface="Aptos" pitchFamily="34" charset="-120"/>
              </a:rPr>
              <a:t>12.3 veikla  </a:t>
            </a:r>
            <a:endParaRPr lang="lt-LT" dirty="0">
              <a:solidFill>
                <a:srgbClr val="50605A"/>
              </a:solidFill>
              <a:ea typeface="Aptos" pitchFamily="34" charset="-122"/>
              <a:cs typeface="Aptos" pitchFamily="34" charset="-120"/>
            </a:endParaRPr>
          </a:p>
          <a:p>
            <a:pPr marL="0" indent="0" algn="ctr">
              <a:buNone/>
            </a:pPr>
            <a:r>
              <a:rPr lang="lt-LT" b="1" dirty="0">
                <a:solidFill>
                  <a:srgbClr val="50605A"/>
                </a:solidFill>
                <a:ea typeface="Aptos" pitchFamily="34" charset="-122"/>
                <a:cs typeface="Aptos" pitchFamily="34" charset="-120"/>
              </a:rPr>
              <a:t> </a:t>
            </a:r>
            <a:r>
              <a:rPr lang="en-US" b="1" dirty="0">
                <a:solidFill>
                  <a:srgbClr val="50605A"/>
                </a:solidFill>
                <a:ea typeface="Aptos" pitchFamily="34" charset="-122"/>
                <a:cs typeface="Aptos" pitchFamily="34" charset="-120"/>
              </a:rPr>
              <a:t>700 000 Eur</a:t>
            </a:r>
            <a:endParaRPr lang="en-US" dirty="0"/>
          </a:p>
        </p:txBody>
      </p:sp>
      <p:sp>
        <p:nvSpPr>
          <p:cNvPr id="41" name="Text 8">
            <a:extLst>
              <a:ext uri="{FF2B5EF4-FFF2-40B4-BE49-F238E27FC236}">
                <a16:creationId xmlns:a16="http://schemas.microsoft.com/office/drawing/2014/main" id="{0E4A1D38-4300-B259-72BF-8C1E20895B6E}"/>
              </a:ext>
            </a:extLst>
          </p:cNvPr>
          <p:cNvSpPr/>
          <p:nvPr/>
        </p:nvSpPr>
        <p:spPr>
          <a:xfrm>
            <a:off x="773936" y="3114415"/>
            <a:ext cx="7749658" cy="243395"/>
          </a:xfrm>
          <a:prstGeom prst="rect">
            <a:avLst/>
          </a:prstGeom>
          <a:noFill/>
          <a:ln/>
        </p:spPr>
        <p:txBody>
          <a:bodyPr wrap="square" lIns="0" tIns="0" rIns="0" bIns="0" rtlCol="0" anchor="ctr"/>
          <a:lstStyle/>
          <a:p>
            <a:pPr marL="0" indent="0">
              <a:buNone/>
            </a:pPr>
            <a:r>
              <a:rPr lang="lt-LT" sz="1600" i="1" dirty="0">
                <a:solidFill>
                  <a:schemeClr val="bg2">
                    <a:lumMod val="50000"/>
                  </a:schemeClr>
                </a:solidFill>
                <a:ea typeface="Aptos" pitchFamily="34" charset="-122"/>
                <a:cs typeface="Aptos" pitchFamily="34" charset="-120"/>
              </a:rPr>
              <a:t> </a:t>
            </a:r>
            <a:r>
              <a:rPr lang="en-US" sz="1600" i="1" dirty="0">
                <a:solidFill>
                  <a:schemeClr val="bg2">
                    <a:lumMod val="50000"/>
                  </a:schemeClr>
                </a:solidFill>
                <a:ea typeface="Aptos" pitchFamily="34" charset="-122"/>
                <a:cs typeface="Aptos" pitchFamily="34" charset="-120"/>
              </a:rPr>
              <a:t>Riba taikoma visais atvejais, nepriklausomai nuo bendros projekto paramos sumos</a:t>
            </a:r>
            <a:r>
              <a:rPr lang="en-US" sz="1400" i="1" dirty="0">
                <a:solidFill>
                  <a:schemeClr val="bg2">
                    <a:lumMod val="50000"/>
                  </a:schemeClr>
                </a:solidFill>
                <a:ea typeface="Aptos" pitchFamily="34" charset="-122"/>
                <a:cs typeface="Aptos" pitchFamily="34" charset="-120"/>
              </a:rPr>
              <a:t>.</a:t>
            </a:r>
            <a:endParaRPr lang="en-US" sz="1400" dirty="0">
              <a:solidFill>
                <a:schemeClr val="bg2">
                  <a:lumMod val="50000"/>
                </a:schemeClr>
              </a:solidFill>
            </a:endParaRPr>
          </a:p>
        </p:txBody>
      </p:sp>
      <p:sp>
        <p:nvSpPr>
          <p:cNvPr id="8" name="Text 1">
            <a:extLst>
              <a:ext uri="{FF2B5EF4-FFF2-40B4-BE49-F238E27FC236}">
                <a16:creationId xmlns:a16="http://schemas.microsoft.com/office/drawing/2014/main" id="{D08A46FB-3EC2-F713-00D5-5B5F7287F369}"/>
              </a:ext>
            </a:extLst>
          </p:cNvPr>
          <p:cNvSpPr/>
          <p:nvPr/>
        </p:nvSpPr>
        <p:spPr>
          <a:xfrm>
            <a:off x="741800" y="2461106"/>
            <a:ext cx="8028573" cy="512928"/>
          </a:xfrm>
          <a:prstGeom prst="rect">
            <a:avLst/>
          </a:prstGeom>
          <a:noFill/>
          <a:ln/>
        </p:spPr>
        <p:txBody>
          <a:bodyPr wrap="square" lIns="0" tIns="0" rIns="0" bIns="0" rtlCol="0" anchor="ctr"/>
          <a:lstStyle/>
          <a:p>
            <a:pPr marL="0" indent="0">
              <a:buNone/>
            </a:pPr>
            <a:r>
              <a:rPr lang="en-US" sz="2700" b="1" dirty="0">
                <a:solidFill>
                  <a:srgbClr val="7F7F7F"/>
                </a:solidFill>
                <a:ea typeface="Aptos" pitchFamily="34" charset="-122"/>
                <a:cs typeface="Aptos" pitchFamily="34" charset="-120"/>
              </a:rPr>
              <a:t>Didžiausia</a:t>
            </a:r>
            <a:r>
              <a:rPr lang="en-US" sz="2700" b="1" dirty="0">
                <a:solidFill>
                  <a:srgbClr val="5D625F"/>
                </a:solidFill>
                <a:ea typeface="Aptos" pitchFamily="34" charset="-122"/>
                <a:cs typeface="Aptos" pitchFamily="34" charset="-120"/>
              </a:rPr>
              <a:t> </a:t>
            </a:r>
            <a:r>
              <a:rPr lang="en-US" sz="2700" b="1" dirty="0">
                <a:solidFill>
                  <a:srgbClr val="7F7F7F"/>
                </a:solidFill>
                <a:ea typeface="Aptos" pitchFamily="34" charset="-122"/>
                <a:cs typeface="Aptos" pitchFamily="34" charset="-120"/>
              </a:rPr>
              <a:t>paramos suma pagal veiklą</a:t>
            </a:r>
            <a:r>
              <a:rPr lang="lt-LT" sz="2700" b="1" dirty="0">
                <a:solidFill>
                  <a:srgbClr val="7F7F7F"/>
                </a:solidFill>
                <a:ea typeface="Aptos" pitchFamily="34" charset="-122"/>
                <a:cs typeface="Aptos" pitchFamily="34" charset="-120"/>
              </a:rPr>
              <a:t> </a:t>
            </a:r>
            <a:r>
              <a:rPr lang="lt-LT" sz="2700" dirty="0">
                <a:solidFill>
                  <a:srgbClr val="7F7F7F"/>
                </a:solidFill>
                <a:ea typeface="Aptos" pitchFamily="34" charset="-122"/>
                <a:cs typeface="Aptos" pitchFamily="34" charset="-120"/>
              </a:rPr>
              <a:t>(22.5 p)</a:t>
            </a:r>
            <a:endParaRPr lang="en-US" sz="2700" dirty="0">
              <a:solidFill>
                <a:srgbClr val="7F7F7F"/>
              </a:solidFill>
            </a:endParaRPr>
          </a:p>
        </p:txBody>
      </p:sp>
    </p:spTree>
    <p:extLst>
      <p:ext uri="{BB962C8B-B14F-4D97-AF65-F5344CB8AC3E}">
        <p14:creationId xmlns:p14="http://schemas.microsoft.com/office/powerpoint/2010/main" val="2620604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66928" y="5578768"/>
            <a:ext cx="7498081" cy="538568"/>
          </a:xfrm>
          <a:prstGeom prst="rect">
            <a:avLst/>
          </a:prstGeom>
          <a:solidFill>
            <a:srgbClr val="EEF8F3"/>
          </a:solidFill>
          <a:ln w="12700">
            <a:solidFill>
              <a:srgbClr val="EEF8F3"/>
            </a:solidFill>
            <a:prstDash val="solid"/>
          </a:ln>
        </p:spPr>
        <p:txBody>
          <a:bodyPr/>
          <a:lstStyle/>
          <a:p>
            <a:endParaRPr lang="lt-LT"/>
          </a:p>
        </p:txBody>
      </p:sp>
      <p:sp>
        <p:nvSpPr>
          <p:cNvPr id="3" name="Shape 1"/>
          <p:cNvSpPr/>
          <p:nvPr/>
        </p:nvSpPr>
        <p:spPr>
          <a:xfrm>
            <a:off x="0" y="896112"/>
            <a:ext cx="12191695" cy="0"/>
          </a:xfrm>
          <a:prstGeom prst="line">
            <a:avLst/>
          </a:prstGeom>
          <a:noFill/>
          <a:ln w="12700">
            <a:solidFill>
              <a:srgbClr val="E3E3E3"/>
            </a:solidFill>
            <a:prstDash val="solid"/>
          </a:ln>
        </p:spPr>
        <p:txBody>
          <a:bodyPr/>
          <a:lstStyle/>
          <a:p>
            <a:endParaRPr lang="lt-LT"/>
          </a:p>
        </p:txBody>
      </p:sp>
      <p:sp>
        <p:nvSpPr>
          <p:cNvPr id="4" name="Text 2"/>
          <p:cNvSpPr/>
          <p:nvPr/>
        </p:nvSpPr>
        <p:spPr>
          <a:xfrm>
            <a:off x="475488" y="210312"/>
            <a:ext cx="6766560" cy="493776"/>
          </a:xfrm>
          <a:prstGeom prst="rect">
            <a:avLst/>
          </a:prstGeom>
          <a:noFill/>
          <a:ln/>
        </p:spPr>
        <p:txBody>
          <a:bodyPr wrap="square" lIns="0" tIns="0" rIns="0" bIns="0" rtlCol="0" anchor="ctr"/>
          <a:lstStyle/>
          <a:p>
            <a:pPr marL="0" indent="0">
              <a:buNone/>
            </a:pPr>
            <a:r>
              <a:rPr lang="en-US" sz="3000" dirty="0">
                <a:solidFill>
                  <a:srgbClr val="008D45"/>
                </a:solidFill>
                <a:latin typeface="Arial" pitchFamily="34" charset="0"/>
                <a:ea typeface="Arial" pitchFamily="34" charset="-122"/>
                <a:cs typeface="Arial" pitchFamily="34" charset="-120"/>
              </a:rPr>
              <a:t>Paramos intensyvumas</a:t>
            </a:r>
            <a:endParaRPr lang="en-US" sz="3000" dirty="0"/>
          </a:p>
        </p:txBody>
      </p:sp>
      <p:pic>
        <p:nvPicPr>
          <p:cNvPr id="5" name="Image 0" descr="nma_logo_crop.png"/>
          <p:cNvPicPr>
            <a:picLocks noChangeAspect="1"/>
          </p:cNvPicPr>
          <p:nvPr/>
        </p:nvPicPr>
        <p:blipFill>
          <a:blip r:embed="rId3"/>
          <a:stretch>
            <a:fillRect/>
          </a:stretch>
        </p:blipFill>
        <p:spPr>
          <a:xfrm>
            <a:off x="10093452" y="201168"/>
            <a:ext cx="1502664" cy="530352"/>
          </a:xfrm>
          <a:prstGeom prst="rect">
            <a:avLst/>
          </a:prstGeom>
        </p:spPr>
      </p:pic>
      <p:sp>
        <p:nvSpPr>
          <p:cNvPr id="6" name="Text 3"/>
          <p:cNvSpPr/>
          <p:nvPr/>
        </p:nvSpPr>
        <p:spPr>
          <a:xfrm>
            <a:off x="566928" y="1040094"/>
            <a:ext cx="9075836" cy="313217"/>
          </a:xfrm>
          <a:prstGeom prst="rect">
            <a:avLst/>
          </a:prstGeom>
          <a:noFill/>
          <a:ln/>
        </p:spPr>
        <p:txBody>
          <a:bodyPr wrap="square" lIns="0" tIns="0" rIns="0" bIns="0" rtlCol="0" anchor="ctr"/>
          <a:lstStyle/>
          <a:p>
            <a:pPr marL="0" indent="0">
              <a:buNone/>
            </a:pPr>
            <a:r>
              <a:rPr lang="en-US" dirty="0">
                <a:solidFill>
                  <a:schemeClr val="bg2">
                    <a:lumMod val="50000"/>
                  </a:schemeClr>
                </a:solidFill>
                <a:latin typeface="Arial" pitchFamily="34" charset="0"/>
                <a:ea typeface="Arial" pitchFamily="34" charset="-122"/>
                <a:cs typeface="Arial" pitchFamily="34" charset="-120"/>
              </a:rPr>
              <a:t>Didžiausia finansavimo intensyvumo riba pagal pareiškėjo / projekto dalies tipą</a:t>
            </a:r>
            <a:endParaRPr lang="en-US" dirty="0">
              <a:solidFill>
                <a:schemeClr val="bg2">
                  <a:lumMod val="50000"/>
                </a:schemeClr>
              </a:solidFill>
            </a:endParaRPr>
          </a:p>
        </p:txBody>
      </p:sp>
      <p:sp>
        <p:nvSpPr>
          <p:cNvPr id="7" name="Shape 4"/>
          <p:cNvSpPr/>
          <p:nvPr/>
        </p:nvSpPr>
        <p:spPr>
          <a:xfrm>
            <a:off x="566928" y="1481328"/>
            <a:ext cx="3063240" cy="1170432"/>
          </a:xfrm>
          <a:prstGeom prst="roundRect">
            <a:avLst>
              <a:gd name="adj" fmla="val 9375"/>
            </a:avLst>
          </a:prstGeom>
          <a:solidFill>
            <a:srgbClr val="FFFFFF"/>
          </a:solidFill>
          <a:ln w="13970">
            <a:solidFill>
              <a:srgbClr val="B7B7B7"/>
            </a:solidFill>
            <a:prstDash val="solid"/>
          </a:ln>
        </p:spPr>
        <p:txBody>
          <a:bodyPr/>
          <a:lstStyle/>
          <a:p>
            <a:endParaRPr lang="lt-LT"/>
          </a:p>
        </p:txBody>
      </p:sp>
      <p:sp>
        <p:nvSpPr>
          <p:cNvPr id="8" name="Shape 5"/>
          <p:cNvSpPr/>
          <p:nvPr/>
        </p:nvSpPr>
        <p:spPr>
          <a:xfrm>
            <a:off x="566928" y="1481328"/>
            <a:ext cx="118872" cy="1170432"/>
          </a:xfrm>
          <a:prstGeom prst="rect">
            <a:avLst/>
          </a:prstGeom>
          <a:solidFill>
            <a:srgbClr val="008D45"/>
          </a:solidFill>
          <a:ln w="12700">
            <a:solidFill>
              <a:srgbClr val="008D45"/>
            </a:solidFill>
            <a:prstDash val="solid"/>
          </a:ln>
        </p:spPr>
        <p:txBody>
          <a:bodyPr/>
          <a:lstStyle/>
          <a:p>
            <a:endParaRPr lang="lt-LT"/>
          </a:p>
        </p:txBody>
      </p:sp>
      <p:sp>
        <p:nvSpPr>
          <p:cNvPr id="9" name="Text 6"/>
          <p:cNvSpPr/>
          <p:nvPr/>
        </p:nvSpPr>
        <p:spPr>
          <a:xfrm>
            <a:off x="841248" y="1691640"/>
            <a:ext cx="2542032" cy="713232"/>
          </a:xfrm>
          <a:prstGeom prst="rect">
            <a:avLst/>
          </a:prstGeom>
          <a:noFill/>
          <a:ln/>
        </p:spPr>
        <p:txBody>
          <a:bodyPr wrap="square" lIns="0" tIns="0" rIns="0" bIns="0" rtlCol="0" anchor="ctr">
            <a:normAutofit/>
          </a:bodyPr>
          <a:lstStyle/>
          <a:p>
            <a:pPr marL="0" indent="0" algn="ctr">
              <a:buNone/>
            </a:pPr>
            <a:r>
              <a:rPr lang="en-US" sz="2000" b="1" dirty="0">
                <a:solidFill>
                  <a:schemeClr val="bg2">
                    <a:lumMod val="50000"/>
                  </a:schemeClr>
                </a:solidFill>
                <a:latin typeface="Arial" pitchFamily="34" charset="0"/>
                <a:ea typeface="Arial" pitchFamily="34" charset="-122"/>
                <a:cs typeface="Arial" pitchFamily="34" charset="-120"/>
              </a:rPr>
              <a:t>Standartinis</a:t>
            </a:r>
            <a:endParaRPr lang="en-US" sz="1700" dirty="0">
              <a:solidFill>
                <a:schemeClr val="bg2">
                  <a:lumMod val="50000"/>
                </a:schemeClr>
              </a:solidFill>
            </a:endParaRPr>
          </a:p>
        </p:txBody>
      </p:sp>
      <p:sp>
        <p:nvSpPr>
          <p:cNvPr id="10" name="Shape 7"/>
          <p:cNvSpPr/>
          <p:nvPr/>
        </p:nvSpPr>
        <p:spPr>
          <a:xfrm>
            <a:off x="4069080" y="1865376"/>
            <a:ext cx="5303520" cy="274320"/>
          </a:xfrm>
          <a:prstGeom prst="rightArrow">
            <a:avLst/>
          </a:prstGeom>
          <a:solidFill>
            <a:srgbClr val="D4EEE0"/>
          </a:solidFill>
          <a:ln w="8890">
            <a:solidFill>
              <a:srgbClr val="A7A7A7"/>
            </a:solidFill>
            <a:prstDash val="solid"/>
          </a:ln>
        </p:spPr>
        <p:txBody>
          <a:bodyPr/>
          <a:lstStyle/>
          <a:p>
            <a:endParaRPr lang="lt-LT"/>
          </a:p>
        </p:txBody>
      </p:sp>
      <p:sp>
        <p:nvSpPr>
          <p:cNvPr id="12" name="Text 9"/>
          <p:cNvSpPr/>
          <p:nvPr/>
        </p:nvSpPr>
        <p:spPr>
          <a:xfrm>
            <a:off x="9765792" y="1709928"/>
            <a:ext cx="1325880" cy="566928"/>
          </a:xfrm>
          <a:prstGeom prst="rect">
            <a:avLst/>
          </a:prstGeom>
          <a:solidFill>
            <a:srgbClr val="008D45"/>
          </a:solidFill>
          <a:ln>
            <a:solidFill>
              <a:srgbClr val="008D45"/>
            </a:solidFill>
          </a:ln>
        </p:spPr>
        <p:txBody>
          <a:bodyPr wrap="square" lIns="0" tIns="0" rIns="0" bIns="0"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iki 65 %</a:t>
            </a:r>
            <a:endParaRPr lang="en-US" sz="1800" dirty="0"/>
          </a:p>
        </p:txBody>
      </p:sp>
      <p:sp>
        <p:nvSpPr>
          <p:cNvPr id="13" name="Text 10"/>
          <p:cNvSpPr/>
          <p:nvPr/>
        </p:nvSpPr>
        <p:spPr>
          <a:xfrm>
            <a:off x="4087368" y="2286000"/>
            <a:ext cx="5440680" cy="274320"/>
          </a:xfrm>
          <a:prstGeom prst="rect">
            <a:avLst/>
          </a:prstGeom>
          <a:noFill/>
          <a:ln/>
        </p:spPr>
        <p:txBody>
          <a:bodyPr wrap="square" lIns="0" tIns="0" rIns="0" bIns="0" rtlCol="0" anchor="ctr"/>
          <a:lstStyle/>
          <a:p>
            <a:pPr marL="0" indent="0">
              <a:buNone/>
            </a:pPr>
            <a:r>
              <a:rPr lang="en-US" sz="1400" i="1" dirty="0">
                <a:solidFill>
                  <a:schemeClr val="bg2">
                    <a:lumMod val="50000"/>
                  </a:schemeClr>
                </a:solidFill>
                <a:latin typeface="Arial" pitchFamily="34" charset="0"/>
                <a:ea typeface="Arial" pitchFamily="34" charset="-122"/>
                <a:cs typeface="Arial" pitchFamily="34" charset="-120"/>
              </a:rPr>
              <a:t>Standartinis intensyvumas</a:t>
            </a:r>
            <a:endParaRPr lang="en-US" sz="1400" dirty="0">
              <a:solidFill>
                <a:schemeClr val="bg2">
                  <a:lumMod val="50000"/>
                </a:schemeClr>
              </a:solidFill>
            </a:endParaRPr>
          </a:p>
        </p:txBody>
      </p:sp>
      <p:sp>
        <p:nvSpPr>
          <p:cNvPr id="14" name="Shape 11"/>
          <p:cNvSpPr/>
          <p:nvPr/>
        </p:nvSpPr>
        <p:spPr>
          <a:xfrm>
            <a:off x="566928" y="2816352"/>
            <a:ext cx="3063240" cy="1170432"/>
          </a:xfrm>
          <a:prstGeom prst="roundRect">
            <a:avLst>
              <a:gd name="adj" fmla="val 9375"/>
            </a:avLst>
          </a:prstGeom>
          <a:solidFill>
            <a:srgbClr val="FFFFFF"/>
          </a:solidFill>
          <a:ln w="13970">
            <a:solidFill>
              <a:srgbClr val="B7B7B7"/>
            </a:solidFill>
            <a:prstDash val="solid"/>
          </a:ln>
        </p:spPr>
        <p:txBody>
          <a:bodyPr/>
          <a:lstStyle/>
          <a:p>
            <a:endParaRPr lang="lt-LT"/>
          </a:p>
        </p:txBody>
      </p:sp>
      <p:sp>
        <p:nvSpPr>
          <p:cNvPr id="15" name="Shape 12"/>
          <p:cNvSpPr/>
          <p:nvPr/>
        </p:nvSpPr>
        <p:spPr>
          <a:xfrm>
            <a:off x="566928" y="2816352"/>
            <a:ext cx="118872" cy="1170432"/>
          </a:xfrm>
          <a:prstGeom prst="rect">
            <a:avLst/>
          </a:prstGeom>
          <a:solidFill>
            <a:srgbClr val="BD9951"/>
          </a:solidFill>
          <a:ln w="12700">
            <a:solidFill>
              <a:srgbClr val="BD9951"/>
            </a:solidFill>
            <a:prstDash val="solid"/>
          </a:ln>
        </p:spPr>
        <p:txBody>
          <a:bodyPr/>
          <a:lstStyle/>
          <a:p>
            <a:endParaRPr lang="lt-LT"/>
          </a:p>
        </p:txBody>
      </p:sp>
      <p:sp>
        <p:nvSpPr>
          <p:cNvPr id="16" name="Text 13"/>
          <p:cNvSpPr/>
          <p:nvPr/>
        </p:nvSpPr>
        <p:spPr>
          <a:xfrm>
            <a:off x="932688" y="2942511"/>
            <a:ext cx="2440661" cy="970193"/>
          </a:xfrm>
          <a:prstGeom prst="rect">
            <a:avLst/>
          </a:prstGeom>
          <a:noFill/>
          <a:ln/>
        </p:spPr>
        <p:txBody>
          <a:bodyPr wrap="square" lIns="0" tIns="0" rIns="0" bIns="0" rtlCol="0" anchor="ctr">
            <a:normAutofit fontScale="77500" lnSpcReduction="20000"/>
          </a:bodyPr>
          <a:lstStyle/>
          <a:p>
            <a:pPr marL="0" indent="0" algn="ctr">
              <a:buNone/>
            </a:pPr>
            <a:r>
              <a:rPr lang="en-US" sz="2400" b="1" dirty="0">
                <a:solidFill>
                  <a:schemeClr val="bg2">
                    <a:lumMod val="50000"/>
                  </a:schemeClr>
                </a:solidFill>
                <a:ea typeface="Arial" pitchFamily="34" charset="-122"/>
                <a:cs typeface="Arial" pitchFamily="34" charset="-120"/>
              </a:rPr>
              <a:t>Jauniesiems</a:t>
            </a:r>
            <a:endParaRPr lang="en-US" sz="2400" dirty="0">
              <a:solidFill>
                <a:schemeClr val="bg2">
                  <a:lumMod val="50000"/>
                </a:schemeClr>
              </a:solidFill>
            </a:endParaRPr>
          </a:p>
          <a:p>
            <a:pPr marL="0" indent="0" algn="ctr">
              <a:buNone/>
            </a:pPr>
            <a:r>
              <a:rPr lang="en-US" sz="2400" b="1" dirty="0">
                <a:solidFill>
                  <a:schemeClr val="bg2">
                    <a:lumMod val="50000"/>
                  </a:schemeClr>
                </a:solidFill>
                <a:ea typeface="Arial" pitchFamily="34" charset="-122"/>
                <a:cs typeface="Arial" pitchFamily="34" charset="-120"/>
              </a:rPr>
              <a:t>ūkininkams</a:t>
            </a:r>
            <a:endParaRPr lang="en-US" sz="2400" dirty="0">
              <a:solidFill>
                <a:schemeClr val="bg2">
                  <a:lumMod val="50000"/>
                </a:schemeClr>
              </a:solidFill>
            </a:endParaRPr>
          </a:p>
          <a:p>
            <a:pPr marL="0" indent="0" algn="ctr">
              <a:buNone/>
            </a:pPr>
            <a:endParaRPr lang="en-US" sz="1600" dirty="0">
              <a:solidFill>
                <a:schemeClr val="bg2">
                  <a:lumMod val="50000"/>
                </a:schemeClr>
              </a:solidFill>
            </a:endParaRPr>
          </a:p>
          <a:p>
            <a:pPr marL="0" indent="0" algn="ctr">
              <a:buNone/>
            </a:pPr>
            <a:r>
              <a:rPr lang="en-US" dirty="0">
                <a:solidFill>
                  <a:schemeClr val="bg2">
                    <a:lumMod val="50000"/>
                  </a:schemeClr>
                </a:solidFill>
                <a:latin typeface="Arial" pitchFamily="34" charset="0"/>
                <a:ea typeface="Arial" pitchFamily="34" charset="-122"/>
                <a:cs typeface="Arial" pitchFamily="34" charset="-120"/>
              </a:rPr>
              <a:t>(atitinkantiems Administravimo taisyklių 5 punkto sąlygas)</a:t>
            </a:r>
            <a:endParaRPr lang="en-US" dirty="0">
              <a:solidFill>
                <a:schemeClr val="bg2">
                  <a:lumMod val="50000"/>
                </a:schemeClr>
              </a:solidFill>
            </a:endParaRPr>
          </a:p>
        </p:txBody>
      </p:sp>
      <p:sp>
        <p:nvSpPr>
          <p:cNvPr id="17" name="Shape 14"/>
          <p:cNvSpPr/>
          <p:nvPr/>
        </p:nvSpPr>
        <p:spPr>
          <a:xfrm>
            <a:off x="4069080" y="3200400"/>
            <a:ext cx="5303520" cy="274320"/>
          </a:xfrm>
          <a:prstGeom prst="rightArrow">
            <a:avLst/>
          </a:prstGeom>
          <a:solidFill>
            <a:srgbClr val="D4EEE0"/>
          </a:solidFill>
          <a:ln w="8890">
            <a:solidFill>
              <a:srgbClr val="A7A7A7"/>
            </a:solidFill>
            <a:prstDash val="solid"/>
          </a:ln>
        </p:spPr>
        <p:txBody>
          <a:bodyPr/>
          <a:lstStyle/>
          <a:p>
            <a:endParaRPr lang="lt-LT"/>
          </a:p>
        </p:txBody>
      </p:sp>
      <p:sp>
        <p:nvSpPr>
          <p:cNvPr id="19" name="Text 16"/>
          <p:cNvSpPr/>
          <p:nvPr/>
        </p:nvSpPr>
        <p:spPr>
          <a:xfrm>
            <a:off x="9765792" y="3044952"/>
            <a:ext cx="1325880" cy="566928"/>
          </a:xfrm>
          <a:prstGeom prst="rect">
            <a:avLst/>
          </a:prstGeom>
          <a:solidFill>
            <a:srgbClr val="BD9951"/>
          </a:solidFill>
          <a:ln>
            <a:solidFill>
              <a:srgbClr val="BD9951"/>
            </a:solidFill>
          </a:ln>
        </p:spPr>
        <p:txBody>
          <a:bodyPr wrap="square" lIns="0" tIns="0" rIns="0" bIns="0"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iki 80 %</a:t>
            </a:r>
            <a:endParaRPr lang="en-US" sz="1800" dirty="0"/>
          </a:p>
        </p:txBody>
      </p:sp>
      <p:sp>
        <p:nvSpPr>
          <p:cNvPr id="20" name="Text 17"/>
          <p:cNvSpPr/>
          <p:nvPr/>
        </p:nvSpPr>
        <p:spPr>
          <a:xfrm>
            <a:off x="4087368" y="3621024"/>
            <a:ext cx="5440680" cy="274320"/>
          </a:xfrm>
          <a:prstGeom prst="rect">
            <a:avLst/>
          </a:prstGeom>
          <a:noFill/>
          <a:ln/>
        </p:spPr>
        <p:txBody>
          <a:bodyPr wrap="square" lIns="0" tIns="0" rIns="0" bIns="0" rtlCol="0" anchor="ctr"/>
          <a:lstStyle/>
          <a:p>
            <a:pPr marL="0" indent="0">
              <a:buNone/>
            </a:pPr>
            <a:r>
              <a:rPr lang="en-US" sz="1400" i="1" dirty="0">
                <a:solidFill>
                  <a:schemeClr val="bg2">
                    <a:lumMod val="50000"/>
                  </a:schemeClr>
                </a:solidFill>
                <a:latin typeface="Arial" pitchFamily="34" charset="0"/>
                <a:ea typeface="Arial" pitchFamily="34" charset="-122"/>
                <a:cs typeface="Arial" pitchFamily="34" charset="-120"/>
              </a:rPr>
              <a:t>Padidinta riba, kai pareiškėjas atitinka sąlygas</a:t>
            </a:r>
            <a:endParaRPr lang="en-US" sz="1400" dirty="0">
              <a:solidFill>
                <a:schemeClr val="bg2">
                  <a:lumMod val="50000"/>
                </a:schemeClr>
              </a:solidFill>
            </a:endParaRPr>
          </a:p>
        </p:txBody>
      </p:sp>
      <p:sp>
        <p:nvSpPr>
          <p:cNvPr id="21" name="Shape 18"/>
          <p:cNvSpPr/>
          <p:nvPr/>
        </p:nvSpPr>
        <p:spPr>
          <a:xfrm>
            <a:off x="566928" y="4160520"/>
            <a:ext cx="3063240" cy="1170432"/>
          </a:xfrm>
          <a:prstGeom prst="roundRect">
            <a:avLst>
              <a:gd name="adj" fmla="val 9375"/>
            </a:avLst>
          </a:prstGeom>
          <a:solidFill>
            <a:srgbClr val="FFFFFF"/>
          </a:solidFill>
          <a:ln w="13970">
            <a:solidFill>
              <a:srgbClr val="B7B7B7"/>
            </a:solidFill>
            <a:prstDash val="solid"/>
          </a:ln>
        </p:spPr>
        <p:txBody>
          <a:bodyPr/>
          <a:lstStyle/>
          <a:p>
            <a:endParaRPr lang="lt-LT"/>
          </a:p>
        </p:txBody>
      </p:sp>
      <p:sp>
        <p:nvSpPr>
          <p:cNvPr id="22" name="Shape 19"/>
          <p:cNvSpPr/>
          <p:nvPr/>
        </p:nvSpPr>
        <p:spPr>
          <a:xfrm>
            <a:off x="566928" y="4160520"/>
            <a:ext cx="118872" cy="1170432"/>
          </a:xfrm>
          <a:prstGeom prst="rect">
            <a:avLst/>
          </a:prstGeom>
          <a:solidFill>
            <a:srgbClr val="006E39"/>
          </a:solidFill>
          <a:ln w="12700">
            <a:solidFill>
              <a:srgbClr val="006E39"/>
            </a:solidFill>
            <a:prstDash val="solid"/>
          </a:ln>
        </p:spPr>
        <p:txBody>
          <a:bodyPr/>
          <a:lstStyle/>
          <a:p>
            <a:endParaRPr lang="lt-LT"/>
          </a:p>
        </p:txBody>
      </p:sp>
      <p:sp>
        <p:nvSpPr>
          <p:cNvPr id="23" name="Text 20"/>
          <p:cNvSpPr/>
          <p:nvPr/>
        </p:nvSpPr>
        <p:spPr>
          <a:xfrm>
            <a:off x="685800" y="4234600"/>
            <a:ext cx="2944367" cy="996696"/>
          </a:xfrm>
          <a:prstGeom prst="rect">
            <a:avLst/>
          </a:prstGeom>
          <a:noFill/>
          <a:ln/>
        </p:spPr>
        <p:txBody>
          <a:bodyPr wrap="square" lIns="0" tIns="0" rIns="0" bIns="0" rtlCol="0" anchor="ctr">
            <a:normAutofit fontScale="77500" lnSpcReduction="20000"/>
          </a:bodyPr>
          <a:lstStyle/>
          <a:p>
            <a:pPr marL="0" indent="0" algn="ctr">
              <a:buNone/>
            </a:pPr>
            <a:r>
              <a:rPr lang="en-US" sz="2200" b="1" dirty="0">
                <a:solidFill>
                  <a:schemeClr val="bg2">
                    <a:lumMod val="50000"/>
                  </a:schemeClr>
                </a:solidFill>
                <a:latin typeface="Arial" pitchFamily="34" charset="0"/>
                <a:ea typeface="Arial" pitchFamily="34" charset="-122"/>
                <a:cs typeface="Arial" pitchFamily="34" charset="-120"/>
              </a:rPr>
              <a:t>Projekto daliai, skirtai</a:t>
            </a:r>
            <a:endParaRPr lang="en-US" sz="2200" dirty="0">
              <a:solidFill>
                <a:schemeClr val="bg2">
                  <a:lumMod val="50000"/>
                </a:schemeClr>
              </a:solidFill>
            </a:endParaRPr>
          </a:p>
          <a:p>
            <a:pPr marL="0" indent="0" algn="ctr">
              <a:buNone/>
            </a:pPr>
            <a:r>
              <a:rPr lang="en-US" sz="2200" b="1" dirty="0">
                <a:solidFill>
                  <a:schemeClr val="bg2">
                    <a:lumMod val="50000"/>
                  </a:schemeClr>
                </a:solidFill>
                <a:latin typeface="Arial" pitchFamily="34" charset="0"/>
                <a:ea typeface="Arial" pitchFamily="34" charset="-122"/>
                <a:cs typeface="Arial" pitchFamily="34" charset="-120"/>
              </a:rPr>
              <a:t>12.3 veiklai</a:t>
            </a:r>
            <a:endParaRPr lang="en-US" sz="2200" dirty="0">
              <a:solidFill>
                <a:schemeClr val="bg2">
                  <a:lumMod val="50000"/>
                </a:schemeClr>
              </a:solidFill>
            </a:endParaRPr>
          </a:p>
          <a:p>
            <a:pPr marL="0" indent="0" algn="ctr">
              <a:buNone/>
            </a:pPr>
            <a:endParaRPr lang="en-US" sz="1700" dirty="0">
              <a:solidFill>
                <a:schemeClr val="bg2">
                  <a:lumMod val="50000"/>
                </a:schemeClr>
              </a:solidFill>
            </a:endParaRPr>
          </a:p>
          <a:p>
            <a:pPr marL="0" indent="0" algn="ctr">
              <a:buNone/>
            </a:pPr>
            <a:r>
              <a:rPr lang="en-US" sz="1900" dirty="0">
                <a:solidFill>
                  <a:schemeClr val="bg2">
                    <a:lumMod val="50000"/>
                  </a:schemeClr>
                </a:solidFill>
                <a:latin typeface="Arial" pitchFamily="34" charset="0"/>
                <a:ea typeface="Arial" pitchFamily="34" charset="-122"/>
                <a:cs typeface="Arial" pitchFamily="34" charset="-120"/>
              </a:rPr>
              <a:t>(gyvūnų gerovei) įgyvendinti </a:t>
            </a:r>
            <a:r>
              <a:rPr lang="en-US" sz="1900" b="1" dirty="0">
                <a:solidFill>
                  <a:schemeClr val="bg2">
                    <a:lumMod val="50000"/>
                  </a:schemeClr>
                </a:solidFill>
                <a:latin typeface="Arial" pitchFamily="34" charset="0"/>
                <a:ea typeface="Arial" pitchFamily="34" charset="-122"/>
                <a:cs typeface="Arial" pitchFamily="34" charset="-120"/>
              </a:rPr>
              <a:t>kiaulininkystės</a:t>
            </a:r>
            <a:r>
              <a:rPr lang="en-US" sz="1900" dirty="0">
                <a:solidFill>
                  <a:schemeClr val="bg2">
                    <a:lumMod val="50000"/>
                  </a:schemeClr>
                </a:solidFill>
                <a:latin typeface="Arial" pitchFamily="34" charset="0"/>
                <a:ea typeface="Arial" pitchFamily="34" charset="-122"/>
                <a:cs typeface="Arial" pitchFamily="34" charset="-120"/>
              </a:rPr>
              <a:t> sektoriuje</a:t>
            </a:r>
            <a:endParaRPr lang="en-US" sz="1900" dirty="0">
              <a:solidFill>
                <a:schemeClr val="bg2">
                  <a:lumMod val="50000"/>
                </a:schemeClr>
              </a:solidFill>
            </a:endParaRPr>
          </a:p>
        </p:txBody>
      </p:sp>
      <p:sp>
        <p:nvSpPr>
          <p:cNvPr id="24" name="Shape 21"/>
          <p:cNvSpPr/>
          <p:nvPr/>
        </p:nvSpPr>
        <p:spPr>
          <a:xfrm>
            <a:off x="4069080" y="4544568"/>
            <a:ext cx="5303520" cy="274320"/>
          </a:xfrm>
          <a:prstGeom prst="rightArrow">
            <a:avLst/>
          </a:prstGeom>
          <a:solidFill>
            <a:srgbClr val="D4EEE0"/>
          </a:solidFill>
          <a:ln w="8890">
            <a:solidFill>
              <a:srgbClr val="A7A7A7"/>
            </a:solidFill>
            <a:prstDash val="solid"/>
          </a:ln>
        </p:spPr>
        <p:txBody>
          <a:bodyPr/>
          <a:lstStyle/>
          <a:p>
            <a:endParaRPr lang="lt-LT"/>
          </a:p>
        </p:txBody>
      </p:sp>
      <p:sp>
        <p:nvSpPr>
          <p:cNvPr id="26" name="Text 23"/>
          <p:cNvSpPr/>
          <p:nvPr/>
        </p:nvSpPr>
        <p:spPr>
          <a:xfrm>
            <a:off x="9765792" y="4389120"/>
            <a:ext cx="1325880" cy="566928"/>
          </a:xfrm>
          <a:prstGeom prst="rect">
            <a:avLst/>
          </a:prstGeom>
          <a:solidFill>
            <a:srgbClr val="006E39"/>
          </a:solidFill>
          <a:ln>
            <a:solidFill>
              <a:srgbClr val="006E39"/>
            </a:solidFill>
          </a:ln>
        </p:spPr>
        <p:txBody>
          <a:bodyPr wrap="square" lIns="0" tIns="0" rIns="0" bIns="0"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iki 80 %</a:t>
            </a:r>
            <a:endParaRPr lang="en-US" sz="1800" dirty="0"/>
          </a:p>
        </p:txBody>
      </p:sp>
      <p:sp>
        <p:nvSpPr>
          <p:cNvPr id="27" name="Text 24"/>
          <p:cNvSpPr/>
          <p:nvPr/>
        </p:nvSpPr>
        <p:spPr>
          <a:xfrm>
            <a:off x="4087368" y="4965192"/>
            <a:ext cx="5440680" cy="402336"/>
          </a:xfrm>
          <a:prstGeom prst="rect">
            <a:avLst/>
          </a:prstGeom>
          <a:noFill/>
          <a:ln/>
        </p:spPr>
        <p:txBody>
          <a:bodyPr wrap="square" lIns="0" tIns="0" rIns="0" bIns="0" rtlCol="0" anchor="ctr"/>
          <a:lstStyle/>
          <a:p>
            <a:pPr marL="0" indent="0">
              <a:buNone/>
            </a:pPr>
            <a:r>
              <a:rPr lang="en-US" sz="1400" i="1" dirty="0">
                <a:solidFill>
                  <a:schemeClr val="bg2">
                    <a:lumMod val="50000"/>
                  </a:schemeClr>
                </a:solidFill>
                <a:latin typeface="Arial" pitchFamily="34" charset="0"/>
                <a:ea typeface="Arial" pitchFamily="34" charset="-122"/>
                <a:cs typeface="Arial" pitchFamily="34" charset="-120"/>
              </a:rPr>
              <a:t>Padidinta riba 12.3 veiklos projekto daliai</a:t>
            </a:r>
            <a:r>
              <a:rPr lang="lt-LT" sz="1400" i="1" dirty="0">
                <a:solidFill>
                  <a:schemeClr val="bg2">
                    <a:lumMod val="50000"/>
                  </a:schemeClr>
                </a:solidFill>
                <a:latin typeface="Arial" pitchFamily="34" charset="0"/>
                <a:ea typeface="Arial" pitchFamily="34" charset="-122"/>
                <a:cs typeface="Arial" pitchFamily="34" charset="-120"/>
              </a:rPr>
              <a:t>. Kitoms dalims taikomas standartinis intensyvumas.</a:t>
            </a:r>
            <a:endParaRPr lang="en-US" sz="1400" dirty="0">
              <a:solidFill>
                <a:schemeClr val="bg2">
                  <a:lumMod val="50000"/>
                </a:schemeClr>
              </a:solidFill>
            </a:endParaRPr>
          </a:p>
        </p:txBody>
      </p:sp>
      <p:sp>
        <p:nvSpPr>
          <p:cNvPr id="28" name="Text 25"/>
          <p:cNvSpPr/>
          <p:nvPr/>
        </p:nvSpPr>
        <p:spPr>
          <a:xfrm>
            <a:off x="685800" y="5743360"/>
            <a:ext cx="7863840" cy="228600"/>
          </a:xfrm>
          <a:prstGeom prst="rect">
            <a:avLst/>
          </a:prstGeom>
          <a:noFill/>
          <a:ln/>
        </p:spPr>
        <p:txBody>
          <a:bodyPr wrap="square" lIns="0" tIns="0" rIns="0" bIns="0" rtlCol="0" anchor="ctr"/>
          <a:lstStyle/>
          <a:p>
            <a:pPr marL="0" indent="0">
              <a:buNone/>
            </a:pPr>
            <a:r>
              <a:rPr lang="en-US" sz="1400" dirty="0">
                <a:solidFill>
                  <a:schemeClr val="bg2">
                    <a:lumMod val="50000"/>
                  </a:schemeClr>
                </a:solidFill>
                <a:latin typeface="Arial" pitchFamily="34" charset="0"/>
                <a:ea typeface="Arial" pitchFamily="34" charset="-122"/>
                <a:cs typeface="Arial" pitchFamily="34" charset="-120"/>
              </a:rPr>
              <a:t>Pastaba: intensyvumas vertinamas pagal tinkamas finansuoti projekto išlaidas.</a:t>
            </a:r>
            <a:endParaRPr lang="en-US" sz="1400" dirty="0">
              <a:solidFill>
                <a:schemeClr val="bg2">
                  <a:lumMod val="50000"/>
                </a:schemeClr>
              </a:solidFill>
            </a:endParaRPr>
          </a:p>
        </p:txBody>
      </p:sp>
      <p:pic>
        <p:nvPicPr>
          <p:cNvPr id="31" name="Picture 30">
            <a:extLst>
              <a:ext uri="{FF2B5EF4-FFF2-40B4-BE49-F238E27FC236}">
                <a16:creationId xmlns:a16="http://schemas.microsoft.com/office/drawing/2014/main" id="{3E78D654-44B1-6900-C018-81A0F7F1359B}"/>
              </a:ext>
            </a:extLst>
          </p:cNvPr>
          <p:cNvPicPr>
            <a:picLocks noChangeAspect="1"/>
          </p:cNvPicPr>
          <p:nvPr/>
        </p:nvPicPr>
        <p:blipFill>
          <a:blip r:embed="rId4"/>
          <a:srcRect/>
          <a:stretch/>
        </p:blipFill>
        <p:spPr>
          <a:xfrm>
            <a:off x="9325478" y="5089792"/>
            <a:ext cx="2866520" cy="176820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12">
            <a:extLst>
              <a:ext uri="{FF2B5EF4-FFF2-40B4-BE49-F238E27FC236}">
                <a16:creationId xmlns:a16="http://schemas.microsoft.com/office/drawing/2014/main" id="{369693E0-C132-348E-9843-9C88482DEE5B}"/>
              </a:ext>
            </a:extLst>
          </p:cNvPr>
          <p:cNvSpPr txBox="1">
            <a:spLocks/>
          </p:cNvSpPr>
          <p:nvPr/>
        </p:nvSpPr>
        <p:spPr>
          <a:xfrm>
            <a:off x="1437600" y="1491874"/>
            <a:ext cx="3115149" cy="8556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000" dirty="0">
                <a:solidFill>
                  <a:schemeClr val="bg2">
                    <a:lumMod val="50000"/>
                  </a:schemeClr>
                </a:solidFill>
                <a:latin typeface="+mj-lt"/>
              </a:rPr>
              <a:t>Galvijininkystė 30.2.1 p.</a:t>
            </a:r>
          </a:p>
          <a:p>
            <a:pPr marL="0" indent="0">
              <a:buNone/>
            </a:pPr>
            <a:endParaRPr lang="lt-LT" sz="2000" dirty="0">
              <a:solidFill>
                <a:srgbClr val="999999"/>
              </a:solidFill>
              <a:latin typeface="+mj-lt"/>
            </a:endParaRPr>
          </a:p>
        </p:txBody>
      </p:sp>
      <p:sp>
        <p:nvSpPr>
          <p:cNvPr id="4" name="Title 11">
            <a:extLst>
              <a:ext uri="{FF2B5EF4-FFF2-40B4-BE49-F238E27FC236}">
                <a16:creationId xmlns:a16="http://schemas.microsoft.com/office/drawing/2014/main" id="{C7842C9D-A706-EED3-B30F-C32F6223669F}"/>
              </a:ext>
            </a:extLst>
          </p:cNvPr>
          <p:cNvSpPr>
            <a:spLocks noGrp="1"/>
          </p:cNvSpPr>
          <p:nvPr>
            <p:ph type="title"/>
          </p:nvPr>
        </p:nvSpPr>
        <p:spPr/>
        <p:txBody>
          <a:bodyPr>
            <a:normAutofit fontScale="90000"/>
          </a:bodyPr>
          <a:lstStyle/>
          <a:p>
            <a:r>
              <a:rPr lang="lt-LT" dirty="0"/>
              <a:t>Reikalavimai investicijoms 12.1 veikloje (ŠESD)</a:t>
            </a:r>
            <a:endParaRPr lang="en-LT" sz="3200" dirty="0">
              <a:solidFill>
                <a:srgbClr val="009650"/>
              </a:solidFill>
            </a:endParaRPr>
          </a:p>
        </p:txBody>
      </p:sp>
      <p:pic>
        <p:nvPicPr>
          <p:cNvPr id="2" name="Picture 1">
            <a:extLst>
              <a:ext uri="{FF2B5EF4-FFF2-40B4-BE49-F238E27FC236}">
                <a16:creationId xmlns:a16="http://schemas.microsoft.com/office/drawing/2014/main" id="{897450C3-520F-C18D-93FC-F3D5B3EF176E}"/>
              </a:ext>
            </a:extLst>
          </p:cNvPr>
          <p:cNvPicPr>
            <a:picLocks noChangeAspect="1"/>
          </p:cNvPicPr>
          <p:nvPr/>
        </p:nvPicPr>
        <p:blipFill>
          <a:blip r:embed="rId3"/>
          <a:srcRect/>
          <a:stretch/>
        </p:blipFill>
        <p:spPr>
          <a:xfrm>
            <a:off x="9325478" y="5089792"/>
            <a:ext cx="2866520" cy="1768206"/>
          </a:xfrm>
          <a:prstGeom prst="rect">
            <a:avLst/>
          </a:prstGeom>
        </p:spPr>
      </p:pic>
      <p:pic>
        <p:nvPicPr>
          <p:cNvPr id="5" name="Graphic 4" descr="Cow outline">
            <a:extLst>
              <a:ext uri="{FF2B5EF4-FFF2-40B4-BE49-F238E27FC236}">
                <a16:creationId xmlns:a16="http://schemas.microsoft.com/office/drawing/2014/main" id="{308870C6-9BDB-4C2B-97A8-E29C3558B9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9600" y="1231041"/>
            <a:ext cx="828000" cy="828000"/>
          </a:xfrm>
          <a:prstGeom prst="rect">
            <a:avLst/>
          </a:prstGeom>
        </p:spPr>
      </p:pic>
      <p:sp>
        <p:nvSpPr>
          <p:cNvPr id="3" name="Rectangle: Rounded Corners 2">
            <a:extLst>
              <a:ext uri="{FF2B5EF4-FFF2-40B4-BE49-F238E27FC236}">
                <a16:creationId xmlns:a16="http://schemas.microsoft.com/office/drawing/2014/main" id="{01490D2F-89BE-4E52-B08D-D003E25B8897}"/>
              </a:ext>
            </a:extLst>
          </p:cNvPr>
          <p:cNvSpPr/>
          <p:nvPr/>
        </p:nvSpPr>
        <p:spPr>
          <a:xfrm>
            <a:off x="4959991" y="1452868"/>
            <a:ext cx="6022434" cy="933650"/>
          </a:xfrm>
          <a:prstGeom prst="roundRect">
            <a:avLst/>
          </a:prstGeom>
          <a:solidFill>
            <a:schemeClr val="bg1"/>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dirty="0">
                <a:solidFill>
                  <a:schemeClr val="bg2">
                    <a:lumMod val="50000"/>
                  </a:schemeClr>
                </a:solidFill>
              </a:rPr>
              <a:t>naujai taikoma </a:t>
            </a:r>
            <a:r>
              <a:rPr lang="lt-LT" u="sng" dirty="0">
                <a:solidFill>
                  <a:schemeClr val="bg2">
                    <a:lumMod val="50000"/>
                  </a:schemeClr>
                </a:solidFill>
              </a:rPr>
              <a:t>bent viena</a:t>
            </a:r>
            <a:r>
              <a:rPr lang="lt-LT" dirty="0">
                <a:solidFill>
                  <a:schemeClr val="bg2">
                    <a:lumMod val="50000"/>
                  </a:schemeClr>
                </a:solidFill>
              </a:rPr>
              <a:t> technologijų, nurodytų bent viename iš Taisyklėse minimų Galvijų TPT papunkčių</a:t>
            </a:r>
          </a:p>
        </p:txBody>
      </p:sp>
      <p:pic>
        <p:nvPicPr>
          <p:cNvPr id="7" name="Graphic 6" descr="Pig outline">
            <a:extLst>
              <a:ext uri="{FF2B5EF4-FFF2-40B4-BE49-F238E27FC236}">
                <a16:creationId xmlns:a16="http://schemas.microsoft.com/office/drawing/2014/main" id="{BFD7965F-0737-4EEC-9555-FE290828321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9600" y="3015000"/>
            <a:ext cx="828000" cy="828000"/>
          </a:xfrm>
          <a:prstGeom prst="rect">
            <a:avLst/>
          </a:prstGeom>
        </p:spPr>
      </p:pic>
      <p:sp>
        <p:nvSpPr>
          <p:cNvPr id="8" name="Text Placeholder 12">
            <a:extLst>
              <a:ext uri="{FF2B5EF4-FFF2-40B4-BE49-F238E27FC236}">
                <a16:creationId xmlns:a16="http://schemas.microsoft.com/office/drawing/2014/main" id="{497B38B0-78A1-4DAD-81C2-7E2871D3B902}"/>
              </a:ext>
            </a:extLst>
          </p:cNvPr>
          <p:cNvSpPr txBox="1">
            <a:spLocks/>
          </p:cNvSpPr>
          <p:nvPr/>
        </p:nvSpPr>
        <p:spPr>
          <a:xfrm>
            <a:off x="1437598" y="3222818"/>
            <a:ext cx="3115149" cy="8556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000" dirty="0">
                <a:solidFill>
                  <a:schemeClr val="bg2">
                    <a:lumMod val="50000"/>
                  </a:schemeClr>
                </a:solidFill>
                <a:latin typeface="+mj-lt"/>
              </a:rPr>
              <a:t>Kiaulininkystė 30.2.2 p.</a:t>
            </a:r>
          </a:p>
          <a:p>
            <a:pPr marL="0" indent="0">
              <a:buNone/>
            </a:pPr>
            <a:endParaRPr lang="lt-LT" sz="2000" dirty="0">
              <a:solidFill>
                <a:srgbClr val="999999"/>
              </a:solidFill>
              <a:latin typeface="+mj-lt"/>
            </a:endParaRPr>
          </a:p>
        </p:txBody>
      </p:sp>
      <p:sp>
        <p:nvSpPr>
          <p:cNvPr id="9" name="Rectangle: Rounded Corners 8">
            <a:extLst>
              <a:ext uri="{FF2B5EF4-FFF2-40B4-BE49-F238E27FC236}">
                <a16:creationId xmlns:a16="http://schemas.microsoft.com/office/drawing/2014/main" id="{38589DB5-813D-43FC-A648-89E7A62F4BC9}"/>
              </a:ext>
            </a:extLst>
          </p:cNvPr>
          <p:cNvSpPr/>
          <p:nvPr/>
        </p:nvSpPr>
        <p:spPr>
          <a:xfrm>
            <a:off x="4882737" y="2962175"/>
            <a:ext cx="6022434" cy="933650"/>
          </a:xfrm>
          <a:prstGeom prst="roundRect">
            <a:avLst/>
          </a:prstGeom>
          <a:solidFill>
            <a:schemeClr val="bg1"/>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dirty="0">
                <a:solidFill>
                  <a:schemeClr val="bg2">
                    <a:lumMod val="50000"/>
                  </a:schemeClr>
                </a:solidFill>
              </a:rPr>
              <a:t>naujai taikoma </a:t>
            </a:r>
            <a:r>
              <a:rPr lang="lt-LT" u="sng" dirty="0">
                <a:solidFill>
                  <a:schemeClr val="bg2">
                    <a:lumMod val="50000"/>
                  </a:schemeClr>
                </a:solidFill>
              </a:rPr>
              <a:t>bent viena</a:t>
            </a:r>
            <a:r>
              <a:rPr lang="lt-LT" dirty="0">
                <a:solidFill>
                  <a:schemeClr val="bg2">
                    <a:lumMod val="50000"/>
                  </a:schemeClr>
                </a:solidFill>
              </a:rPr>
              <a:t> technologijų, nurodytų bent viename iš Taisyklėse minimų Kiaulidžių TPT papunkčių</a:t>
            </a:r>
          </a:p>
        </p:txBody>
      </p:sp>
      <p:pic>
        <p:nvPicPr>
          <p:cNvPr id="10" name="Graphic 9" descr="Chicken outline">
            <a:extLst>
              <a:ext uri="{FF2B5EF4-FFF2-40B4-BE49-F238E27FC236}">
                <a16:creationId xmlns:a16="http://schemas.microsoft.com/office/drawing/2014/main" id="{6CB611AA-AA5B-472A-8B9E-F11B43F16E1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9600" y="4798959"/>
            <a:ext cx="828000" cy="828000"/>
          </a:xfrm>
          <a:prstGeom prst="rect">
            <a:avLst/>
          </a:prstGeom>
        </p:spPr>
      </p:pic>
      <p:sp>
        <p:nvSpPr>
          <p:cNvPr id="11" name="Text Placeholder 12">
            <a:extLst>
              <a:ext uri="{FF2B5EF4-FFF2-40B4-BE49-F238E27FC236}">
                <a16:creationId xmlns:a16="http://schemas.microsoft.com/office/drawing/2014/main" id="{33E60001-6F1A-44BA-AD03-17A1223EB924}"/>
              </a:ext>
            </a:extLst>
          </p:cNvPr>
          <p:cNvSpPr txBox="1">
            <a:spLocks/>
          </p:cNvSpPr>
          <p:nvPr/>
        </p:nvSpPr>
        <p:spPr>
          <a:xfrm>
            <a:off x="1437598" y="4953762"/>
            <a:ext cx="3115149" cy="8556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000" dirty="0">
                <a:solidFill>
                  <a:schemeClr val="bg2">
                    <a:lumMod val="50000"/>
                  </a:schemeClr>
                </a:solidFill>
                <a:latin typeface="+mj-lt"/>
              </a:rPr>
              <a:t>Paukštininkystė 30.2.3 p.</a:t>
            </a:r>
          </a:p>
          <a:p>
            <a:pPr marL="0" indent="0">
              <a:buNone/>
            </a:pPr>
            <a:endParaRPr lang="lt-LT" sz="2000" dirty="0">
              <a:solidFill>
                <a:srgbClr val="999999"/>
              </a:solidFill>
              <a:latin typeface="+mj-lt"/>
            </a:endParaRPr>
          </a:p>
        </p:txBody>
      </p:sp>
      <p:sp>
        <p:nvSpPr>
          <p:cNvPr id="12" name="Rectangle: Rounded Corners 11">
            <a:extLst>
              <a:ext uri="{FF2B5EF4-FFF2-40B4-BE49-F238E27FC236}">
                <a16:creationId xmlns:a16="http://schemas.microsoft.com/office/drawing/2014/main" id="{D8FCE97B-009C-48B8-A2CC-0E7E1D00CA5E}"/>
              </a:ext>
            </a:extLst>
          </p:cNvPr>
          <p:cNvSpPr/>
          <p:nvPr/>
        </p:nvSpPr>
        <p:spPr>
          <a:xfrm>
            <a:off x="4882737" y="4622967"/>
            <a:ext cx="6022434" cy="933650"/>
          </a:xfrm>
          <a:prstGeom prst="roundRect">
            <a:avLst/>
          </a:prstGeom>
          <a:solidFill>
            <a:schemeClr val="bg1"/>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dirty="0">
                <a:solidFill>
                  <a:schemeClr val="bg2">
                    <a:lumMod val="50000"/>
                  </a:schemeClr>
                </a:solidFill>
              </a:rPr>
              <a:t>naujai taikomos </a:t>
            </a:r>
            <a:r>
              <a:rPr lang="lt-LT" u="sng" dirty="0">
                <a:solidFill>
                  <a:schemeClr val="bg2">
                    <a:lumMod val="50000"/>
                  </a:schemeClr>
                </a:solidFill>
              </a:rPr>
              <a:t>bent dvi</a:t>
            </a:r>
            <a:r>
              <a:rPr lang="lt-LT" dirty="0">
                <a:solidFill>
                  <a:schemeClr val="bg2">
                    <a:lumMod val="50000"/>
                  </a:schemeClr>
                </a:solidFill>
              </a:rPr>
              <a:t> technologijos, nurodytos bent viename iš Taisyklėse minimų Paukštininkystės ūkių TPT papunkčių</a:t>
            </a:r>
          </a:p>
        </p:txBody>
      </p:sp>
    </p:spTree>
    <p:extLst>
      <p:ext uri="{BB962C8B-B14F-4D97-AF65-F5344CB8AC3E}">
        <p14:creationId xmlns:p14="http://schemas.microsoft.com/office/powerpoint/2010/main" val="427407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a:extLst>
              <a:ext uri="{FF2B5EF4-FFF2-40B4-BE49-F238E27FC236}">
                <a16:creationId xmlns:a16="http://schemas.microsoft.com/office/drawing/2014/main" id="{C7842C9D-A706-EED3-B30F-C32F6223669F}"/>
              </a:ext>
            </a:extLst>
          </p:cNvPr>
          <p:cNvSpPr>
            <a:spLocks noGrp="1"/>
          </p:cNvSpPr>
          <p:nvPr>
            <p:ph type="title"/>
          </p:nvPr>
        </p:nvSpPr>
        <p:spPr/>
        <p:txBody>
          <a:bodyPr>
            <a:normAutofit fontScale="90000"/>
          </a:bodyPr>
          <a:lstStyle/>
          <a:p>
            <a:r>
              <a:rPr lang="lt-LT" dirty="0"/>
              <a:t>Reikalavimai investicijoms 12.2 veikloje (biodujos)</a:t>
            </a:r>
            <a:endParaRPr lang="en-LT" sz="3200" dirty="0">
              <a:solidFill>
                <a:srgbClr val="009650"/>
              </a:solidFill>
            </a:endParaRPr>
          </a:p>
        </p:txBody>
      </p:sp>
      <p:pic>
        <p:nvPicPr>
          <p:cNvPr id="2" name="Picture 1">
            <a:extLst>
              <a:ext uri="{FF2B5EF4-FFF2-40B4-BE49-F238E27FC236}">
                <a16:creationId xmlns:a16="http://schemas.microsoft.com/office/drawing/2014/main" id="{897450C3-520F-C18D-93FC-F3D5B3EF176E}"/>
              </a:ext>
            </a:extLst>
          </p:cNvPr>
          <p:cNvPicPr>
            <a:picLocks noChangeAspect="1"/>
          </p:cNvPicPr>
          <p:nvPr/>
        </p:nvPicPr>
        <p:blipFill>
          <a:blip r:embed="rId3"/>
          <a:srcRect/>
          <a:stretch/>
        </p:blipFill>
        <p:spPr>
          <a:xfrm>
            <a:off x="9325478" y="5089792"/>
            <a:ext cx="2866520" cy="1768206"/>
          </a:xfrm>
          <a:prstGeom prst="rect">
            <a:avLst/>
          </a:prstGeom>
        </p:spPr>
      </p:pic>
      <p:sp>
        <p:nvSpPr>
          <p:cNvPr id="11" name="Text Placeholder 12">
            <a:extLst>
              <a:ext uri="{FF2B5EF4-FFF2-40B4-BE49-F238E27FC236}">
                <a16:creationId xmlns:a16="http://schemas.microsoft.com/office/drawing/2014/main" id="{33E60001-6F1A-44BA-AD03-17A1223EB924}"/>
              </a:ext>
            </a:extLst>
          </p:cNvPr>
          <p:cNvSpPr txBox="1">
            <a:spLocks/>
          </p:cNvSpPr>
          <p:nvPr/>
        </p:nvSpPr>
        <p:spPr>
          <a:xfrm>
            <a:off x="1865032" y="1635584"/>
            <a:ext cx="7460446" cy="8556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400" dirty="0">
                <a:solidFill>
                  <a:schemeClr val="bg2">
                    <a:lumMod val="50000"/>
                  </a:schemeClr>
                </a:solidFill>
                <a:latin typeface="+mj-lt"/>
              </a:rPr>
              <a:t>Investicijos turi atitikti visas šias tris sąlygas (30.3 p.):</a:t>
            </a:r>
          </a:p>
          <a:p>
            <a:pPr marL="0" indent="0">
              <a:buNone/>
            </a:pPr>
            <a:endParaRPr lang="lt-LT" sz="2000" dirty="0">
              <a:solidFill>
                <a:srgbClr val="999999"/>
              </a:solidFill>
              <a:latin typeface="+mj-lt"/>
            </a:endParaRPr>
          </a:p>
        </p:txBody>
      </p:sp>
      <p:sp>
        <p:nvSpPr>
          <p:cNvPr id="12" name="Rectangle: Rounded Corners 11">
            <a:extLst>
              <a:ext uri="{FF2B5EF4-FFF2-40B4-BE49-F238E27FC236}">
                <a16:creationId xmlns:a16="http://schemas.microsoft.com/office/drawing/2014/main" id="{D8FCE97B-009C-48B8-A2CC-0E7E1D00CA5E}"/>
              </a:ext>
            </a:extLst>
          </p:cNvPr>
          <p:cNvSpPr/>
          <p:nvPr/>
        </p:nvSpPr>
        <p:spPr>
          <a:xfrm>
            <a:off x="1722555" y="2275046"/>
            <a:ext cx="7433319" cy="933650"/>
          </a:xfrm>
          <a:prstGeom prst="roundRect">
            <a:avLst/>
          </a:prstGeom>
          <a:solidFill>
            <a:schemeClr val="bg1"/>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chemeClr val="bg2">
                    <a:lumMod val="50000"/>
                  </a:schemeClr>
                </a:solidFill>
              </a:rPr>
              <a:t>1. Investuojama į naujų biodujų jėgainių statybą ir įrengimą</a:t>
            </a:r>
          </a:p>
        </p:txBody>
      </p:sp>
      <p:pic>
        <p:nvPicPr>
          <p:cNvPr id="13" name="Graphic 12" descr="Renewable Energy outline">
            <a:extLst>
              <a:ext uri="{FF2B5EF4-FFF2-40B4-BE49-F238E27FC236}">
                <a16:creationId xmlns:a16="http://schemas.microsoft.com/office/drawing/2014/main" id="{C3D63275-8D6C-4F25-82FD-C5242F44A11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7033" y="1137461"/>
            <a:ext cx="828000" cy="828000"/>
          </a:xfrm>
          <a:prstGeom prst="rect">
            <a:avLst/>
          </a:prstGeom>
        </p:spPr>
      </p:pic>
      <p:sp>
        <p:nvSpPr>
          <p:cNvPr id="14" name="Rectangle: Rounded Corners 13">
            <a:extLst>
              <a:ext uri="{FF2B5EF4-FFF2-40B4-BE49-F238E27FC236}">
                <a16:creationId xmlns:a16="http://schemas.microsoft.com/office/drawing/2014/main" id="{AB956F91-170B-4970-A87A-5FD36AF19180}"/>
              </a:ext>
            </a:extLst>
          </p:cNvPr>
          <p:cNvSpPr/>
          <p:nvPr/>
        </p:nvSpPr>
        <p:spPr>
          <a:xfrm>
            <a:off x="1722555" y="3376943"/>
            <a:ext cx="7433318" cy="933650"/>
          </a:xfrm>
          <a:prstGeom prst="roundRect">
            <a:avLst/>
          </a:prstGeom>
          <a:solidFill>
            <a:schemeClr val="bg1"/>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chemeClr val="bg2">
                    <a:lumMod val="50000"/>
                  </a:schemeClr>
                </a:solidFill>
              </a:rPr>
              <a:t>2. Biodujos gaminamos iš pareiškėjo gyvulininkystės ūkyje susidarančių atliekų ( mėšlo ir kitų biologiškai skaidžių atliekų)</a:t>
            </a:r>
          </a:p>
        </p:txBody>
      </p:sp>
      <p:sp>
        <p:nvSpPr>
          <p:cNvPr id="15" name="Rectangle: Rounded Corners 14">
            <a:extLst>
              <a:ext uri="{FF2B5EF4-FFF2-40B4-BE49-F238E27FC236}">
                <a16:creationId xmlns:a16="http://schemas.microsoft.com/office/drawing/2014/main" id="{970E3CAC-BA6F-44E6-AB7D-C5FB26A84484}"/>
              </a:ext>
            </a:extLst>
          </p:cNvPr>
          <p:cNvSpPr/>
          <p:nvPr/>
        </p:nvSpPr>
        <p:spPr>
          <a:xfrm>
            <a:off x="1722554" y="4478840"/>
            <a:ext cx="7433317" cy="933650"/>
          </a:xfrm>
          <a:prstGeom prst="roundRect">
            <a:avLst/>
          </a:prstGeom>
          <a:solidFill>
            <a:schemeClr val="bg1"/>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chemeClr val="bg2">
                    <a:lumMod val="50000"/>
                  </a:schemeClr>
                </a:solidFill>
              </a:rPr>
              <a:t>3. Pagamintos biodujos, šilumos ir elektros energija naudojama </a:t>
            </a:r>
            <a:r>
              <a:rPr lang="lt-LT" dirty="0">
                <a:solidFill>
                  <a:srgbClr val="FF0000"/>
                </a:solidFill>
              </a:rPr>
              <a:t>tik pareiškėjo valdos reikmėms</a:t>
            </a:r>
          </a:p>
        </p:txBody>
      </p:sp>
      <p:sp>
        <p:nvSpPr>
          <p:cNvPr id="9" name="TextBox 8">
            <a:extLst>
              <a:ext uri="{FF2B5EF4-FFF2-40B4-BE49-F238E27FC236}">
                <a16:creationId xmlns:a16="http://schemas.microsoft.com/office/drawing/2014/main" id="{4A3491D9-288E-13BB-61B0-1665AC43D26B}"/>
              </a:ext>
            </a:extLst>
          </p:cNvPr>
          <p:cNvSpPr txBox="1"/>
          <p:nvPr/>
        </p:nvSpPr>
        <p:spPr>
          <a:xfrm>
            <a:off x="1722553" y="5580737"/>
            <a:ext cx="7433317" cy="369332"/>
          </a:xfrm>
          <a:prstGeom prst="rect">
            <a:avLst/>
          </a:prstGeom>
          <a:noFill/>
        </p:spPr>
        <p:txBody>
          <a:bodyPr wrap="square">
            <a:spAutoFit/>
          </a:bodyPr>
          <a:lstStyle/>
          <a:p>
            <a:r>
              <a:rPr lang="lt-LT" dirty="0">
                <a:solidFill>
                  <a:schemeClr val="bg2">
                    <a:lumMod val="50000"/>
                  </a:schemeClr>
                </a:solidFill>
              </a:rPr>
              <a:t>Biodujų jėgainėms iki 97 kW taikomi fiksuotieji vieneto įkainiai.</a:t>
            </a:r>
          </a:p>
        </p:txBody>
      </p:sp>
    </p:spTree>
    <p:extLst>
      <p:ext uri="{BB962C8B-B14F-4D97-AF65-F5344CB8AC3E}">
        <p14:creationId xmlns:p14="http://schemas.microsoft.com/office/powerpoint/2010/main" val="866293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a:extLst>
              <a:ext uri="{FF2B5EF4-FFF2-40B4-BE49-F238E27FC236}">
                <a16:creationId xmlns:a16="http://schemas.microsoft.com/office/drawing/2014/main" id="{C7842C9D-A706-EED3-B30F-C32F6223669F}"/>
              </a:ext>
            </a:extLst>
          </p:cNvPr>
          <p:cNvSpPr>
            <a:spLocks noGrp="1"/>
          </p:cNvSpPr>
          <p:nvPr>
            <p:ph type="title"/>
          </p:nvPr>
        </p:nvSpPr>
        <p:spPr>
          <a:xfrm>
            <a:off x="609600" y="210840"/>
            <a:ext cx="9448800" cy="841025"/>
          </a:xfrm>
        </p:spPr>
        <p:txBody>
          <a:bodyPr>
            <a:normAutofit fontScale="90000"/>
          </a:bodyPr>
          <a:lstStyle/>
          <a:p>
            <a:r>
              <a:rPr lang="lt-LT" dirty="0"/>
              <a:t>Reikalavimai investicijoms 12.3 veikloje (gyvūnų gerovė)</a:t>
            </a:r>
            <a:endParaRPr lang="en-LT" sz="3200" dirty="0">
              <a:solidFill>
                <a:srgbClr val="009650"/>
              </a:solidFill>
            </a:endParaRPr>
          </a:p>
        </p:txBody>
      </p:sp>
      <p:sp>
        <p:nvSpPr>
          <p:cNvPr id="11" name="Text Placeholder 12">
            <a:extLst>
              <a:ext uri="{FF2B5EF4-FFF2-40B4-BE49-F238E27FC236}">
                <a16:creationId xmlns:a16="http://schemas.microsoft.com/office/drawing/2014/main" id="{33E60001-6F1A-44BA-AD03-17A1223EB924}"/>
              </a:ext>
            </a:extLst>
          </p:cNvPr>
          <p:cNvSpPr txBox="1">
            <a:spLocks/>
          </p:cNvSpPr>
          <p:nvPr/>
        </p:nvSpPr>
        <p:spPr>
          <a:xfrm>
            <a:off x="609599" y="1239915"/>
            <a:ext cx="11344977" cy="3290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1600" dirty="0">
                <a:solidFill>
                  <a:schemeClr val="bg2">
                    <a:lumMod val="50000"/>
                  </a:schemeClr>
                </a:solidFill>
                <a:latin typeface="+mj-lt"/>
              </a:rPr>
              <a:t>Investicijos turi sudaryti aiškiai pagrįstas sąlygas pareiškėjui pereiti prie aukštesnių nei jam privalomi ūkinių gyvūnų gerovės reikalavimų.</a:t>
            </a:r>
          </a:p>
        </p:txBody>
      </p:sp>
      <p:sp>
        <p:nvSpPr>
          <p:cNvPr id="12" name="Rectangle: Rounded Corners 11">
            <a:extLst>
              <a:ext uri="{FF2B5EF4-FFF2-40B4-BE49-F238E27FC236}">
                <a16:creationId xmlns:a16="http://schemas.microsoft.com/office/drawing/2014/main" id="{D8FCE97B-009C-48B8-A2CC-0E7E1D00CA5E}"/>
              </a:ext>
            </a:extLst>
          </p:cNvPr>
          <p:cNvSpPr/>
          <p:nvPr/>
        </p:nvSpPr>
        <p:spPr>
          <a:xfrm>
            <a:off x="1353412" y="2065074"/>
            <a:ext cx="2894783" cy="3964391"/>
          </a:xfrm>
          <a:prstGeom prst="roundRect">
            <a:avLst/>
          </a:prstGeom>
          <a:solidFill>
            <a:schemeClr val="bg1"/>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t-LT" sz="1400" b="1" dirty="0">
                <a:solidFill>
                  <a:schemeClr val="bg2">
                    <a:lumMod val="50000"/>
                  </a:schemeClr>
                </a:solidFill>
              </a:rPr>
              <a:t>30.4.2 p.</a:t>
            </a:r>
          </a:p>
          <a:p>
            <a:pPr algn="ctr"/>
            <a:endParaRPr lang="lt-LT" sz="1400" dirty="0">
              <a:solidFill>
                <a:schemeClr val="bg2">
                  <a:lumMod val="50000"/>
                </a:schemeClr>
              </a:solidFill>
            </a:endParaRPr>
          </a:p>
          <a:p>
            <a:r>
              <a:rPr lang="lt-LT" sz="1420" b="1" dirty="0">
                <a:solidFill>
                  <a:schemeClr val="bg2">
                    <a:lumMod val="50000"/>
                  </a:schemeClr>
                </a:solidFill>
              </a:rPr>
              <a:t>Veršeliai iki 8 savaičių amžiaus – kartu su motinomis</a:t>
            </a:r>
            <a:endParaRPr lang="lt-LT" sz="1420" dirty="0">
              <a:solidFill>
                <a:schemeClr val="bg2">
                  <a:lumMod val="50000"/>
                </a:schemeClr>
              </a:solidFill>
            </a:endParaRPr>
          </a:p>
          <a:p>
            <a:endParaRPr lang="lt-LT" sz="1420" b="1" dirty="0">
              <a:solidFill>
                <a:schemeClr val="bg2">
                  <a:lumMod val="50000"/>
                </a:schemeClr>
              </a:solidFill>
            </a:endParaRPr>
          </a:p>
          <a:p>
            <a:r>
              <a:rPr lang="lt-LT" sz="1420" b="1" dirty="0">
                <a:solidFill>
                  <a:schemeClr val="bg2">
                    <a:lumMod val="50000"/>
                  </a:schemeClr>
                </a:solidFill>
              </a:rPr>
              <a:t>Infrastruktūra galvijams išleisti į atvirą erdvę/ diendaržius ne mažiau kaip 120 dienų per metus </a:t>
            </a:r>
          </a:p>
          <a:p>
            <a:endParaRPr lang="lt-LT" sz="1420" b="1" dirty="0">
              <a:solidFill>
                <a:schemeClr val="bg2">
                  <a:lumMod val="50000"/>
                </a:schemeClr>
              </a:solidFill>
            </a:endParaRPr>
          </a:p>
          <a:p>
            <a:r>
              <a:rPr lang="lt-LT" sz="1420" b="1" dirty="0">
                <a:solidFill>
                  <a:schemeClr val="bg2">
                    <a:lumMod val="50000"/>
                  </a:schemeClr>
                </a:solidFill>
              </a:rPr>
              <a:t>Perėjimas nuo saitinio prie besaičio gyvulių laikymo būdo</a:t>
            </a:r>
          </a:p>
        </p:txBody>
      </p:sp>
      <p:pic>
        <p:nvPicPr>
          <p:cNvPr id="9" name="Graphic 8" descr="Cow outline">
            <a:extLst>
              <a:ext uri="{FF2B5EF4-FFF2-40B4-BE49-F238E27FC236}">
                <a16:creationId xmlns:a16="http://schemas.microsoft.com/office/drawing/2014/main" id="{62BF30A1-88A9-49AD-8481-E786ED5B44A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68813" y="2068035"/>
            <a:ext cx="540000" cy="540000"/>
          </a:xfrm>
          <a:prstGeom prst="rect">
            <a:avLst/>
          </a:prstGeom>
        </p:spPr>
      </p:pic>
      <p:sp>
        <p:nvSpPr>
          <p:cNvPr id="10" name="Rectangle: Rounded Corners 9">
            <a:extLst>
              <a:ext uri="{FF2B5EF4-FFF2-40B4-BE49-F238E27FC236}">
                <a16:creationId xmlns:a16="http://schemas.microsoft.com/office/drawing/2014/main" id="{2F96C0A3-DEF8-49E9-8125-9891127F8979}"/>
              </a:ext>
            </a:extLst>
          </p:cNvPr>
          <p:cNvSpPr/>
          <p:nvPr/>
        </p:nvSpPr>
        <p:spPr>
          <a:xfrm>
            <a:off x="4463596" y="2068034"/>
            <a:ext cx="2821622" cy="3964391"/>
          </a:xfrm>
          <a:prstGeom prst="roundRect">
            <a:avLst/>
          </a:prstGeom>
          <a:solidFill>
            <a:schemeClr val="bg1"/>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t-LT" sz="1400" b="1" dirty="0">
                <a:solidFill>
                  <a:schemeClr val="bg2">
                    <a:lumMod val="50000"/>
                  </a:schemeClr>
                </a:solidFill>
              </a:rPr>
              <a:t>30.4.3 p.</a:t>
            </a:r>
          </a:p>
          <a:p>
            <a:endParaRPr lang="lt-LT" sz="1400" dirty="0">
              <a:solidFill>
                <a:schemeClr val="bg2">
                  <a:lumMod val="50000"/>
                </a:schemeClr>
              </a:solidFill>
            </a:endParaRPr>
          </a:p>
          <a:p>
            <a:r>
              <a:rPr lang="lt-LT" sz="1420" b="1" dirty="0">
                <a:solidFill>
                  <a:schemeClr val="bg2">
                    <a:lumMod val="50000"/>
                  </a:schemeClr>
                </a:solidFill>
              </a:rPr>
              <a:t>Bent 20</a:t>
            </a:r>
            <a:r>
              <a:rPr lang="en-US" sz="1420" b="1" dirty="0">
                <a:solidFill>
                  <a:schemeClr val="bg2">
                    <a:lumMod val="50000"/>
                  </a:schemeClr>
                </a:solidFill>
              </a:rPr>
              <a:t>% didesnis plotas gyv</a:t>
            </a:r>
            <a:r>
              <a:rPr lang="lt-LT" sz="1420" b="1" dirty="0">
                <a:solidFill>
                  <a:schemeClr val="bg2">
                    <a:lumMod val="50000"/>
                  </a:schemeClr>
                </a:solidFill>
              </a:rPr>
              <a:t>ūnams</a:t>
            </a:r>
          </a:p>
          <a:p>
            <a:endParaRPr lang="lt-LT" sz="1420" b="1" dirty="0">
              <a:solidFill>
                <a:schemeClr val="bg2">
                  <a:lumMod val="50000"/>
                </a:schemeClr>
              </a:solidFill>
            </a:endParaRPr>
          </a:p>
          <a:p>
            <a:r>
              <a:rPr lang="lt-LT" sz="1420" b="1" dirty="0">
                <a:solidFill>
                  <a:schemeClr val="bg2">
                    <a:lumMod val="50000"/>
                  </a:schemeClr>
                </a:solidFill>
              </a:rPr>
              <a:t>Natūralios užimtumo medžiagos </a:t>
            </a:r>
          </a:p>
          <a:p>
            <a:endParaRPr lang="lt-LT" sz="1420" b="1" dirty="0">
              <a:solidFill>
                <a:schemeClr val="bg2">
                  <a:lumMod val="50000"/>
                </a:schemeClr>
              </a:solidFill>
            </a:endParaRPr>
          </a:p>
          <a:p>
            <a:r>
              <a:rPr lang="lt-LT" sz="1420" b="1" dirty="0">
                <a:solidFill>
                  <a:schemeClr val="bg2">
                    <a:lumMod val="50000"/>
                  </a:schemeClr>
                </a:solidFill>
              </a:rPr>
              <a:t>Nefiksuotos paršavedės paršiavimosi garduose</a:t>
            </a:r>
          </a:p>
          <a:p>
            <a:endParaRPr lang="lt-LT" sz="1400" dirty="0">
              <a:solidFill>
                <a:srgbClr val="999999"/>
              </a:solidFill>
            </a:endParaRPr>
          </a:p>
        </p:txBody>
      </p:sp>
      <p:sp>
        <p:nvSpPr>
          <p:cNvPr id="16" name="Rectangle: Rounded Corners 15">
            <a:extLst>
              <a:ext uri="{FF2B5EF4-FFF2-40B4-BE49-F238E27FC236}">
                <a16:creationId xmlns:a16="http://schemas.microsoft.com/office/drawing/2014/main" id="{19209A03-A94F-4311-9659-BA4ED6B4CC81}"/>
              </a:ext>
            </a:extLst>
          </p:cNvPr>
          <p:cNvSpPr/>
          <p:nvPr/>
        </p:nvSpPr>
        <p:spPr>
          <a:xfrm>
            <a:off x="7500619" y="2065074"/>
            <a:ext cx="2875369" cy="3964391"/>
          </a:xfrm>
          <a:prstGeom prst="roundRect">
            <a:avLst/>
          </a:prstGeom>
          <a:solidFill>
            <a:schemeClr val="bg1"/>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lt-LT" sz="1400" b="1" dirty="0">
                <a:solidFill>
                  <a:schemeClr val="bg2">
                    <a:lumMod val="50000"/>
                  </a:schemeClr>
                </a:solidFill>
              </a:rPr>
              <a:t>30.4.4 p.</a:t>
            </a:r>
          </a:p>
          <a:p>
            <a:pPr algn="ctr"/>
            <a:endParaRPr lang="lt-LT" sz="1400" dirty="0">
              <a:solidFill>
                <a:schemeClr val="bg2">
                  <a:lumMod val="50000"/>
                </a:schemeClr>
              </a:solidFill>
            </a:endParaRPr>
          </a:p>
          <a:p>
            <a:r>
              <a:rPr lang="lt-LT" sz="1420" b="1" dirty="0">
                <a:solidFill>
                  <a:schemeClr val="bg2">
                    <a:lumMod val="50000"/>
                  </a:schemeClr>
                </a:solidFill>
              </a:rPr>
              <a:t>Vištas dedekles ir dedeklines vištaites auginti laisvai arba ant kraiko</a:t>
            </a:r>
          </a:p>
          <a:p>
            <a:endParaRPr lang="lt-LT" sz="1420" b="1" dirty="0">
              <a:solidFill>
                <a:schemeClr val="bg2">
                  <a:lumMod val="50000"/>
                </a:schemeClr>
              </a:solidFill>
            </a:endParaRPr>
          </a:p>
          <a:p>
            <a:r>
              <a:rPr lang="lt-LT" sz="1420" b="1" dirty="0">
                <a:solidFill>
                  <a:schemeClr val="bg2">
                    <a:lumMod val="50000"/>
                  </a:schemeClr>
                </a:solidFill>
              </a:rPr>
              <a:t>Bent 20 proc. mažesnis vištų dedeklių laikymo tankumas</a:t>
            </a:r>
          </a:p>
          <a:p>
            <a:endParaRPr lang="lt-LT" sz="1420" b="1" dirty="0">
              <a:solidFill>
                <a:schemeClr val="bg2">
                  <a:lumMod val="50000"/>
                </a:schemeClr>
              </a:solidFill>
            </a:endParaRPr>
          </a:p>
          <a:p>
            <a:r>
              <a:rPr lang="lt-LT" sz="1420" b="1" dirty="0">
                <a:solidFill>
                  <a:schemeClr val="bg2">
                    <a:lumMod val="50000"/>
                  </a:schemeClr>
                </a:solidFill>
              </a:rPr>
              <a:t>Broilerių auginimo infrastruktūra, sudaranti sąlygas broilerius užauginti nenaudojant antibiotikų</a:t>
            </a:r>
          </a:p>
        </p:txBody>
      </p:sp>
      <p:pic>
        <p:nvPicPr>
          <p:cNvPr id="2" name="Picture 1">
            <a:extLst>
              <a:ext uri="{FF2B5EF4-FFF2-40B4-BE49-F238E27FC236}">
                <a16:creationId xmlns:a16="http://schemas.microsoft.com/office/drawing/2014/main" id="{897450C3-520F-C18D-93FC-F3D5B3EF176E}"/>
              </a:ext>
            </a:extLst>
          </p:cNvPr>
          <p:cNvPicPr>
            <a:picLocks noChangeAspect="1"/>
          </p:cNvPicPr>
          <p:nvPr/>
        </p:nvPicPr>
        <p:blipFill>
          <a:blip r:embed="rId4"/>
          <a:srcRect/>
          <a:stretch/>
        </p:blipFill>
        <p:spPr>
          <a:xfrm>
            <a:off x="9529011" y="5215340"/>
            <a:ext cx="2662986" cy="1642657"/>
          </a:xfrm>
          <a:prstGeom prst="rect">
            <a:avLst/>
          </a:prstGeom>
        </p:spPr>
      </p:pic>
      <p:pic>
        <p:nvPicPr>
          <p:cNvPr id="17" name="Graphic 16" descr="Pig outline">
            <a:extLst>
              <a:ext uri="{FF2B5EF4-FFF2-40B4-BE49-F238E27FC236}">
                <a16:creationId xmlns:a16="http://schemas.microsoft.com/office/drawing/2014/main" id="{85183488-495F-42C9-932C-B585CDE00B8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94398" y="2065075"/>
            <a:ext cx="540000" cy="540000"/>
          </a:xfrm>
          <a:prstGeom prst="rect">
            <a:avLst/>
          </a:prstGeom>
        </p:spPr>
      </p:pic>
      <p:pic>
        <p:nvPicPr>
          <p:cNvPr id="18" name="Graphic 17" descr="Chicken outline">
            <a:extLst>
              <a:ext uri="{FF2B5EF4-FFF2-40B4-BE49-F238E27FC236}">
                <a16:creationId xmlns:a16="http://schemas.microsoft.com/office/drawing/2014/main" id="{75DE2BF3-73F6-421D-B84F-6FD2A33591D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40628" y="2065075"/>
            <a:ext cx="540000" cy="540000"/>
          </a:xfrm>
          <a:prstGeom prst="rect">
            <a:avLst/>
          </a:prstGeom>
        </p:spPr>
      </p:pic>
    </p:spTree>
    <p:extLst>
      <p:ext uri="{BB962C8B-B14F-4D97-AF65-F5344CB8AC3E}">
        <p14:creationId xmlns:p14="http://schemas.microsoft.com/office/powerpoint/2010/main" val="950717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440B9-D14F-D5F8-D9AC-19C6F7E80A07}"/>
              </a:ext>
            </a:extLst>
          </p:cNvPr>
          <p:cNvSpPr>
            <a:spLocks noGrp="1"/>
          </p:cNvSpPr>
          <p:nvPr>
            <p:ph type="title"/>
          </p:nvPr>
        </p:nvSpPr>
        <p:spPr/>
        <p:txBody>
          <a:bodyPr/>
          <a:lstStyle/>
          <a:p>
            <a:r>
              <a:rPr lang="lt-LT" dirty="0"/>
              <a:t>Pareiškėjo įsipareigojimai (I)</a:t>
            </a:r>
          </a:p>
        </p:txBody>
      </p:sp>
      <p:graphicFrame>
        <p:nvGraphicFramePr>
          <p:cNvPr id="12" name="Table 7">
            <a:extLst>
              <a:ext uri="{FF2B5EF4-FFF2-40B4-BE49-F238E27FC236}">
                <a16:creationId xmlns:a16="http://schemas.microsoft.com/office/drawing/2014/main" id="{F063D683-CB29-1D85-178B-AB9994349723}"/>
              </a:ext>
            </a:extLst>
          </p:cNvPr>
          <p:cNvGraphicFramePr>
            <a:graphicFrameLocks noGrp="1"/>
          </p:cNvGraphicFramePr>
          <p:nvPr>
            <p:extLst>
              <p:ext uri="{D42A27DB-BD31-4B8C-83A1-F6EECF244321}">
                <p14:modId xmlns:p14="http://schemas.microsoft.com/office/powerpoint/2010/main" val="3229721147"/>
              </p:ext>
            </p:extLst>
          </p:nvPr>
        </p:nvGraphicFramePr>
        <p:xfrm>
          <a:off x="706581" y="1596217"/>
          <a:ext cx="10640291" cy="3723927"/>
        </p:xfrm>
        <a:graphic>
          <a:graphicData uri="http://schemas.openxmlformats.org/drawingml/2006/table">
            <a:tbl>
              <a:tblPr firstRow="1" bandRow="1">
                <a:tableStyleId>{93296810-A885-4BE3-A3E7-6D5BEEA58F35}</a:tableStyleId>
              </a:tblPr>
              <a:tblGrid>
                <a:gridCol w="1453403">
                  <a:extLst>
                    <a:ext uri="{9D8B030D-6E8A-4147-A177-3AD203B41FA5}">
                      <a16:colId xmlns:a16="http://schemas.microsoft.com/office/drawing/2014/main" val="1892354810"/>
                    </a:ext>
                  </a:extLst>
                </a:gridCol>
                <a:gridCol w="1539180">
                  <a:extLst>
                    <a:ext uri="{9D8B030D-6E8A-4147-A177-3AD203B41FA5}">
                      <a16:colId xmlns:a16="http://schemas.microsoft.com/office/drawing/2014/main" val="2762660512"/>
                    </a:ext>
                  </a:extLst>
                </a:gridCol>
                <a:gridCol w="7647708">
                  <a:extLst>
                    <a:ext uri="{9D8B030D-6E8A-4147-A177-3AD203B41FA5}">
                      <a16:colId xmlns:a16="http://schemas.microsoft.com/office/drawing/2014/main" val="3215090008"/>
                    </a:ext>
                  </a:extLst>
                </a:gridCol>
              </a:tblGrid>
              <a:tr h="11071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800" b="1" kern="1200" dirty="0">
                          <a:solidFill>
                            <a:srgbClr val="006837"/>
                          </a:solidFill>
                          <a:latin typeface="+mn-lt"/>
                          <a:ea typeface="+mn-ea"/>
                          <a:cs typeface="+mn-cs"/>
                        </a:rPr>
                        <a:t>Sektorius</a:t>
                      </a:r>
                    </a:p>
                  </a:txBody>
                  <a:tcPr/>
                </a:tc>
                <a:tc>
                  <a:txBody>
                    <a:bodyPr/>
                    <a:lstStyle/>
                    <a:p>
                      <a:pPr algn="ctr"/>
                      <a:r>
                        <a:rPr lang="lt-LT" sz="1800" b="1" kern="1200" dirty="0">
                          <a:solidFill>
                            <a:srgbClr val="006837"/>
                          </a:solidFill>
                          <a:latin typeface="+mn-lt"/>
                          <a:ea typeface="+mn-ea"/>
                          <a:cs typeface="+mn-cs"/>
                        </a:rPr>
                        <a:t>Daromos investicijos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800" b="1" kern="1200" dirty="0">
                          <a:solidFill>
                            <a:srgbClr val="006837"/>
                          </a:solidFill>
                          <a:latin typeface="+mn-lt"/>
                          <a:ea typeface="+mn-ea"/>
                          <a:cs typeface="+mn-cs"/>
                        </a:rPr>
                        <a:t>Įsipareigojimai projekto kontrolės laikotarpiu </a:t>
                      </a:r>
                    </a:p>
                    <a:p>
                      <a:pPr marL="0" marR="0" lvl="0" indent="0" algn="ctr" defTabSz="914400" rtl="0" eaLnBrk="1" fontAlgn="auto" latinLnBrk="0" hangingPunct="1">
                        <a:lnSpc>
                          <a:spcPct val="100000"/>
                        </a:lnSpc>
                        <a:spcBef>
                          <a:spcPts val="0"/>
                        </a:spcBef>
                        <a:spcAft>
                          <a:spcPts val="0"/>
                        </a:spcAft>
                        <a:buClrTx/>
                        <a:buSzTx/>
                        <a:buFontTx/>
                        <a:buNone/>
                        <a:tabLst/>
                        <a:defRPr/>
                      </a:pPr>
                      <a:r>
                        <a:rPr lang="lt-LT" sz="1800" b="1" kern="1200" dirty="0">
                          <a:solidFill>
                            <a:srgbClr val="006837"/>
                          </a:solidFill>
                          <a:latin typeface="+mn-lt"/>
                          <a:ea typeface="+mn-ea"/>
                          <a:cs typeface="+mn-cs"/>
                        </a:rPr>
                        <a:t>(Taisyklių 19.3.1 – 19.3.9 p.)</a:t>
                      </a:r>
                    </a:p>
                  </a:txBody>
                  <a:tcPr/>
                </a:tc>
                <a:extLst>
                  <a:ext uri="{0D108BD9-81ED-4DB2-BD59-A6C34878D82A}">
                    <a16:rowId xmlns:a16="http://schemas.microsoft.com/office/drawing/2014/main" val="2980842197"/>
                  </a:ext>
                </a:extLst>
              </a:tr>
              <a:tr h="1308389">
                <a:tc>
                  <a:txBody>
                    <a:bodyPr/>
                    <a:lstStyle/>
                    <a:p>
                      <a:r>
                        <a:rPr lang="lt-LT" sz="1800" dirty="0">
                          <a:solidFill>
                            <a:schemeClr val="bg2">
                              <a:lumMod val="50000"/>
                            </a:schemeClr>
                          </a:solidFill>
                        </a:rPr>
                        <a:t>Visi sektoriai</a:t>
                      </a:r>
                      <a:endParaRPr lang="lt-LT" sz="1800" dirty="0">
                        <a:solidFill>
                          <a:schemeClr val="bg2">
                            <a:lumMod val="50000"/>
                          </a:schemeClr>
                        </a:solidFill>
                        <a:latin typeface="Arial (Headings)"/>
                      </a:endParaRPr>
                    </a:p>
                  </a:txBody>
                  <a:tcPr/>
                </a:tc>
                <a:tc>
                  <a:txBody>
                    <a:bodyPr/>
                    <a:lstStyle/>
                    <a:p>
                      <a:r>
                        <a:rPr lang="lt-LT" sz="1800" dirty="0">
                          <a:solidFill>
                            <a:schemeClr val="bg2">
                              <a:lumMod val="50000"/>
                            </a:schemeClr>
                          </a:solidFill>
                        </a:rPr>
                        <a:t>30.4 p.</a:t>
                      </a:r>
                      <a:endParaRPr lang="lt-LT" sz="1800" dirty="0">
                        <a:solidFill>
                          <a:schemeClr val="bg2">
                            <a:lumMod val="50000"/>
                          </a:schemeClr>
                        </a:solidFill>
                        <a:latin typeface="Arial (Headings)"/>
                      </a:endParaRPr>
                    </a:p>
                  </a:txBody>
                  <a:tcPr/>
                </a:tc>
                <a:tc>
                  <a:txBody>
                    <a:bodyPr/>
                    <a:lstStyle/>
                    <a:p>
                      <a:r>
                        <a:rPr lang="lt-LT" sz="1600" kern="1200" dirty="0">
                          <a:solidFill>
                            <a:schemeClr val="bg2">
                              <a:lumMod val="50000"/>
                            </a:schemeClr>
                          </a:solidFill>
                          <a:effectLst/>
                        </a:rPr>
                        <a:t>ūkinių gyvūnų bandoje (pulke), kurioje (-iame) pereinama prie aukštesnių nei pareiškėjui privalomi ūkinių gyvūnų gerovės reikalavimų, išlaikyti vidutinį metinį sutartiniais gyvuliais</a:t>
                      </a:r>
                      <a:r>
                        <a:rPr lang="lt-LT" sz="1600" b="1" kern="1200" dirty="0">
                          <a:solidFill>
                            <a:schemeClr val="bg2">
                              <a:lumMod val="50000"/>
                            </a:schemeClr>
                          </a:solidFill>
                          <a:effectLst/>
                        </a:rPr>
                        <a:t> </a:t>
                      </a:r>
                      <a:r>
                        <a:rPr lang="lt-LT" sz="1600" kern="1200" dirty="0">
                          <a:solidFill>
                            <a:schemeClr val="bg2">
                              <a:lumMod val="50000"/>
                            </a:schemeClr>
                          </a:solidFill>
                          <a:effectLst/>
                        </a:rPr>
                        <a:t>išreikštą ūkinių gyvūnų skaičių (toliau</a:t>
                      </a:r>
                      <a:r>
                        <a:rPr lang="lt-LT" sz="1600" b="1" kern="1200" dirty="0">
                          <a:solidFill>
                            <a:schemeClr val="bg2">
                              <a:lumMod val="50000"/>
                            </a:schemeClr>
                          </a:solidFill>
                          <a:effectLst/>
                        </a:rPr>
                        <a:t> </a:t>
                      </a:r>
                      <a:r>
                        <a:rPr lang="lt-LT" sz="1600" kern="1200" dirty="0">
                          <a:solidFill>
                            <a:schemeClr val="bg2">
                              <a:lumMod val="50000"/>
                            </a:schemeClr>
                          </a:solidFill>
                          <a:effectLst/>
                        </a:rPr>
                        <a:t>–</a:t>
                      </a:r>
                      <a:r>
                        <a:rPr lang="lt-LT" sz="1600" b="1" kern="1200" dirty="0">
                          <a:solidFill>
                            <a:schemeClr val="bg2">
                              <a:lumMod val="50000"/>
                            </a:schemeClr>
                          </a:solidFill>
                          <a:effectLst/>
                        </a:rPr>
                        <a:t> </a:t>
                      </a:r>
                      <a:r>
                        <a:rPr lang="lt-LT" sz="1600" kern="1200" dirty="0">
                          <a:solidFill>
                            <a:schemeClr val="bg2">
                              <a:lumMod val="50000"/>
                            </a:schemeClr>
                          </a:solidFill>
                          <a:effectLst/>
                        </a:rPr>
                        <a:t>SG), ne mažesnį, nei 90 proc. paramos paraiškoje nurodytas SG. </a:t>
                      </a:r>
                      <a:endParaRPr lang="lt-LT" sz="1600" dirty="0">
                        <a:solidFill>
                          <a:schemeClr val="bg2">
                            <a:lumMod val="50000"/>
                          </a:schemeClr>
                        </a:solidFill>
                        <a:latin typeface="Arial (Headings)"/>
                        <a:cs typeface="Times New Roman" panose="02020603050405020304" pitchFamily="18" charset="0"/>
                      </a:endParaRPr>
                    </a:p>
                  </a:txBody>
                  <a:tcPr/>
                </a:tc>
                <a:extLst>
                  <a:ext uri="{0D108BD9-81ED-4DB2-BD59-A6C34878D82A}">
                    <a16:rowId xmlns:a16="http://schemas.microsoft.com/office/drawing/2014/main" val="3967836286"/>
                  </a:ext>
                </a:extLst>
              </a:tr>
              <a:tr h="1308389">
                <a:tc>
                  <a:txBody>
                    <a:bodyPr/>
                    <a:lstStyle/>
                    <a:p>
                      <a:r>
                        <a:rPr lang="lt-LT" sz="1800" dirty="0">
                          <a:solidFill>
                            <a:schemeClr val="bg2">
                              <a:lumMod val="50000"/>
                            </a:schemeClr>
                          </a:solidFill>
                        </a:rPr>
                        <a:t>Galvijinin-</a:t>
                      </a:r>
                    </a:p>
                    <a:p>
                      <a:r>
                        <a:rPr lang="lt-LT" sz="1800" dirty="0">
                          <a:solidFill>
                            <a:schemeClr val="bg2">
                              <a:lumMod val="50000"/>
                            </a:schemeClr>
                          </a:solidFill>
                        </a:rPr>
                        <a:t>kystė</a:t>
                      </a:r>
                      <a:endParaRPr lang="lt-LT" sz="1800" dirty="0">
                        <a:solidFill>
                          <a:schemeClr val="bg2">
                            <a:lumMod val="50000"/>
                          </a:schemeClr>
                        </a:solidFill>
                        <a:latin typeface="Arial (Headings)"/>
                      </a:endParaRPr>
                    </a:p>
                  </a:txBody>
                  <a:tcPr/>
                </a:tc>
                <a:tc>
                  <a:txBody>
                    <a:bodyPr/>
                    <a:lstStyle/>
                    <a:p>
                      <a:r>
                        <a:rPr lang="lt-LT" sz="1800" dirty="0">
                          <a:solidFill>
                            <a:schemeClr val="bg2">
                              <a:lumMod val="50000"/>
                            </a:schemeClr>
                          </a:solidFill>
                        </a:rPr>
                        <a:t>30.4.2.1 - 30.4.2.3 p</a:t>
                      </a:r>
                      <a:r>
                        <a:rPr lang="lt-LT" sz="1600" dirty="0">
                          <a:solidFill>
                            <a:schemeClr val="bg2">
                              <a:lumMod val="50000"/>
                            </a:schemeClr>
                          </a:solidFill>
                        </a:rPr>
                        <a:t>.</a:t>
                      </a:r>
                      <a:endParaRPr lang="lt-LT" sz="1600" dirty="0">
                        <a:solidFill>
                          <a:schemeClr val="bg2">
                            <a:lumMod val="50000"/>
                          </a:schemeClr>
                        </a:solidFill>
                        <a:latin typeface="Arial (Headings)"/>
                      </a:endParaRPr>
                    </a:p>
                  </a:txBody>
                  <a:tcPr/>
                </a:tc>
                <a:tc>
                  <a:txBody>
                    <a:bodyPr/>
                    <a:lstStyle/>
                    <a:p>
                      <a:pPr marL="171450" indent="-171450">
                        <a:buFont typeface="Arial" panose="020B0604020202020204" pitchFamily="34" charset="0"/>
                        <a:buChar char="•"/>
                      </a:pPr>
                      <a:r>
                        <a:rPr lang="lt-LT" sz="1600" dirty="0">
                          <a:solidFill>
                            <a:schemeClr val="bg2">
                              <a:lumMod val="50000"/>
                            </a:schemeClr>
                          </a:solidFill>
                        </a:rPr>
                        <a:t>veršelius (iki 8 savaičių amžiaus) laikyti prie jų motinų</a:t>
                      </a:r>
                    </a:p>
                    <a:p>
                      <a:pPr marL="171450" indent="-171450">
                        <a:buFont typeface="Arial" panose="020B0604020202020204" pitchFamily="34" charset="0"/>
                        <a:buChar char="•"/>
                      </a:pPr>
                      <a:r>
                        <a:rPr lang="lt-LT" sz="1600" dirty="0">
                          <a:solidFill>
                            <a:schemeClr val="bg2">
                              <a:lumMod val="50000"/>
                            </a:schemeClr>
                          </a:solidFill>
                        </a:rPr>
                        <a:t>galvijus išleisti ganytis į atvirą erdvę, diendaržius, ne mažiau kaip 120 dienų per metus</a:t>
                      </a:r>
                    </a:p>
                    <a:p>
                      <a:pPr marL="171450" indent="-171450">
                        <a:buFont typeface="Arial" panose="020B0604020202020204" pitchFamily="34" charset="0"/>
                        <a:buChar char="•"/>
                      </a:pPr>
                      <a:r>
                        <a:rPr lang="lt-LT" sz="1600" dirty="0">
                          <a:solidFill>
                            <a:schemeClr val="bg2">
                              <a:lumMod val="50000"/>
                            </a:schemeClr>
                          </a:solidFill>
                        </a:rPr>
                        <a:t>galvijus laikyti besaičiu būdu</a:t>
                      </a:r>
                      <a:endParaRPr lang="lt-LT" sz="1600" dirty="0">
                        <a:solidFill>
                          <a:schemeClr val="bg2">
                            <a:lumMod val="50000"/>
                          </a:schemeClr>
                        </a:solidFill>
                        <a:latin typeface="Arial (Headings)"/>
                      </a:endParaRPr>
                    </a:p>
                  </a:txBody>
                  <a:tcPr/>
                </a:tc>
                <a:extLst>
                  <a:ext uri="{0D108BD9-81ED-4DB2-BD59-A6C34878D82A}">
                    <a16:rowId xmlns:a16="http://schemas.microsoft.com/office/drawing/2014/main" val="3503285924"/>
                  </a:ext>
                </a:extLst>
              </a:tr>
            </a:tbl>
          </a:graphicData>
        </a:graphic>
      </p:graphicFrame>
      <p:sp>
        <p:nvSpPr>
          <p:cNvPr id="14" name="TextBox 13">
            <a:extLst>
              <a:ext uri="{FF2B5EF4-FFF2-40B4-BE49-F238E27FC236}">
                <a16:creationId xmlns:a16="http://schemas.microsoft.com/office/drawing/2014/main" id="{AD65316B-064B-96F6-6E01-B5E481DD5715}"/>
              </a:ext>
            </a:extLst>
          </p:cNvPr>
          <p:cNvSpPr txBox="1"/>
          <p:nvPr/>
        </p:nvSpPr>
        <p:spPr>
          <a:xfrm>
            <a:off x="609599" y="1121877"/>
            <a:ext cx="10401702" cy="369332"/>
          </a:xfrm>
          <a:prstGeom prst="rect">
            <a:avLst/>
          </a:prstGeom>
          <a:noFill/>
        </p:spPr>
        <p:txBody>
          <a:bodyPr wrap="square">
            <a:spAutoFit/>
          </a:bodyPr>
          <a:lstStyle/>
          <a:p>
            <a:r>
              <a:rPr lang="lt-LT" sz="1800" b="1" dirty="0">
                <a:solidFill>
                  <a:srgbClr val="7F7F7F"/>
                </a:solidFill>
              </a:rPr>
              <a:t>Visiems paramos gavėjams visose veiklose taikomi bendrieji įsipareigojimai (19.1 – 19.2 p.)</a:t>
            </a:r>
          </a:p>
        </p:txBody>
      </p:sp>
      <p:pic>
        <p:nvPicPr>
          <p:cNvPr id="7" name="Picture 6">
            <a:extLst>
              <a:ext uri="{FF2B5EF4-FFF2-40B4-BE49-F238E27FC236}">
                <a16:creationId xmlns:a16="http://schemas.microsoft.com/office/drawing/2014/main" id="{7FFF4A5E-F67B-2860-4851-CB922751D3F5}"/>
              </a:ext>
            </a:extLst>
          </p:cNvPr>
          <p:cNvPicPr>
            <a:picLocks noChangeAspect="1"/>
          </p:cNvPicPr>
          <p:nvPr/>
        </p:nvPicPr>
        <p:blipFill>
          <a:blip r:embed="rId3"/>
          <a:srcRect/>
          <a:stretch/>
        </p:blipFill>
        <p:spPr>
          <a:xfrm>
            <a:off x="9325480" y="5089792"/>
            <a:ext cx="2866520" cy="1768206"/>
          </a:xfrm>
          <a:prstGeom prst="rect">
            <a:avLst/>
          </a:prstGeom>
        </p:spPr>
      </p:pic>
    </p:spTree>
    <p:extLst>
      <p:ext uri="{BB962C8B-B14F-4D97-AF65-F5344CB8AC3E}">
        <p14:creationId xmlns:p14="http://schemas.microsoft.com/office/powerpoint/2010/main" val="1901695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8200F-B1C8-9AA8-853F-1EE24FEF108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600291-1712-EB05-310C-3551CA2A4DA0}"/>
              </a:ext>
            </a:extLst>
          </p:cNvPr>
          <p:cNvSpPr>
            <a:spLocks noGrp="1"/>
          </p:cNvSpPr>
          <p:nvPr>
            <p:ph type="title"/>
          </p:nvPr>
        </p:nvSpPr>
        <p:spPr/>
        <p:txBody>
          <a:bodyPr/>
          <a:lstStyle/>
          <a:p>
            <a:r>
              <a:rPr lang="lt-LT" dirty="0"/>
              <a:t>Pareiškėjo įsipareigojimai (II)</a:t>
            </a:r>
          </a:p>
        </p:txBody>
      </p:sp>
      <p:graphicFrame>
        <p:nvGraphicFramePr>
          <p:cNvPr id="12" name="Table 7">
            <a:extLst>
              <a:ext uri="{FF2B5EF4-FFF2-40B4-BE49-F238E27FC236}">
                <a16:creationId xmlns:a16="http://schemas.microsoft.com/office/drawing/2014/main" id="{7C536BA2-B75A-1DD7-342B-F40735A0581E}"/>
              </a:ext>
            </a:extLst>
          </p:cNvPr>
          <p:cNvGraphicFramePr>
            <a:graphicFrameLocks noGrp="1"/>
          </p:cNvGraphicFramePr>
          <p:nvPr>
            <p:extLst>
              <p:ext uri="{D42A27DB-BD31-4B8C-83A1-F6EECF244321}">
                <p14:modId xmlns:p14="http://schemas.microsoft.com/office/powerpoint/2010/main" val="1784094866"/>
              </p:ext>
            </p:extLst>
          </p:nvPr>
        </p:nvGraphicFramePr>
        <p:xfrm>
          <a:off x="609599" y="1596216"/>
          <a:ext cx="11017828" cy="4122864"/>
        </p:xfrm>
        <a:graphic>
          <a:graphicData uri="http://schemas.openxmlformats.org/drawingml/2006/table">
            <a:tbl>
              <a:tblPr firstRow="1" bandRow="1">
                <a:tableStyleId>{93296810-A885-4BE3-A3E7-6D5BEEA58F35}</a:tableStyleId>
              </a:tblPr>
              <a:tblGrid>
                <a:gridCol w="1344210">
                  <a:extLst>
                    <a:ext uri="{9D8B030D-6E8A-4147-A177-3AD203B41FA5}">
                      <a16:colId xmlns:a16="http://schemas.microsoft.com/office/drawing/2014/main" val="1892354810"/>
                    </a:ext>
                  </a:extLst>
                </a:gridCol>
                <a:gridCol w="1629862">
                  <a:extLst>
                    <a:ext uri="{9D8B030D-6E8A-4147-A177-3AD203B41FA5}">
                      <a16:colId xmlns:a16="http://schemas.microsoft.com/office/drawing/2014/main" val="2762660512"/>
                    </a:ext>
                  </a:extLst>
                </a:gridCol>
                <a:gridCol w="8043756">
                  <a:extLst>
                    <a:ext uri="{9D8B030D-6E8A-4147-A177-3AD203B41FA5}">
                      <a16:colId xmlns:a16="http://schemas.microsoft.com/office/drawing/2014/main" val="3215090008"/>
                    </a:ext>
                  </a:extLst>
                </a:gridCol>
              </a:tblGrid>
              <a:tr h="7700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800" b="1" kern="1200" dirty="0">
                          <a:solidFill>
                            <a:srgbClr val="006837"/>
                          </a:solidFill>
                          <a:latin typeface="+mn-lt"/>
                          <a:ea typeface="+mn-ea"/>
                          <a:cs typeface="+mn-cs"/>
                        </a:rPr>
                        <a:t>Sektorius</a:t>
                      </a:r>
                    </a:p>
                  </a:txBody>
                  <a:tcPr/>
                </a:tc>
                <a:tc>
                  <a:txBody>
                    <a:bodyPr/>
                    <a:lstStyle/>
                    <a:p>
                      <a:pPr algn="ctr"/>
                      <a:r>
                        <a:rPr lang="lt-LT" sz="1800" b="1" kern="1200" dirty="0">
                          <a:solidFill>
                            <a:srgbClr val="006837"/>
                          </a:solidFill>
                          <a:latin typeface="+mn-lt"/>
                          <a:ea typeface="+mn-ea"/>
                          <a:cs typeface="+mn-cs"/>
                        </a:rPr>
                        <a:t>Daromos investicijos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1800" b="1" kern="1200" dirty="0">
                          <a:solidFill>
                            <a:srgbClr val="006837"/>
                          </a:solidFill>
                          <a:latin typeface="+mn-lt"/>
                          <a:ea typeface="+mn-ea"/>
                          <a:cs typeface="+mn-cs"/>
                        </a:rPr>
                        <a:t>Įsipareigojimai projekto kontrolės laikotarpiu (Taisyklių 19.3.1. – 19.3.8. p.)</a:t>
                      </a:r>
                    </a:p>
                  </a:txBody>
                  <a:tcPr/>
                </a:tc>
                <a:extLst>
                  <a:ext uri="{0D108BD9-81ED-4DB2-BD59-A6C34878D82A}">
                    <a16:rowId xmlns:a16="http://schemas.microsoft.com/office/drawing/2014/main" val="2980842197"/>
                  </a:ext>
                </a:extLst>
              </a:tr>
              <a:tr h="1690064">
                <a:tc>
                  <a:txBody>
                    <a:bodyPr/>
                    <a:lstStyle/>
                    <a:p>
                      <a:r>
                        <a:rPr lang="lt-LT" sz="1800" dirty="0">
                          <a:solidFill>
                            <a:schemeClr val="bg2">
                              <a:lumMod val="50000"/>
                            </a:schemeClr>
                          </a:solidFill>
                        </a:rPr>
                        <a:t>Kiaulinin-kystė</a:t>
                      </a:r>
                      <a:endParaRPr lang="lt-LT" sz="1800" dirty="0">
                        <a:solidFill>
                          <a:schemeClr val="bg2">
                            <a:lumMod val="50000"/>
                          </a:schemeClr>
                        </a:solidFill>
                        <a:latin typeface="Arial (Headings)"/>
                      </a:endParaRPr>
                    </a:p>
                  </a:txBody>
                  <a:tcPr/>
                </a:tc>
                <a:tc>
                  <a:txBody>
                    <a:bodyPr/>
                    <a:lstStyle/>
                    <a:p>
                      <a:r>
                        <a:rPr lang="lt-LT" sz="1800" dirty="0">
                          <a:solidFill>
                            <a:schemeClr val="bg2">
                              <a:lumMod val="50000"/>
                            </a:schemeClr>
                          </a:solidFill>
                        </a:rPr>
                        <a:t>30.4.3.1 - 30.4.3.3 p.</a:t>
                      </a:r>
                      <a:endParaRPr lang="lt-LT" sz="1800" dirty="0">
                        <a:solidFill>
                          <a:schemeClr val="bg2">
                            <a:lumMod val="50000"/>
                          </a:schemeClr>
                        </a:solidFill>
                        <a:latin typeface="Arial (Headings)"/>
                      </a:endParaRPr>
                    </a:p>
                  </a:txBody>
                  <a:tcPr/>
                </a:tc>
                <a:tc>
                  <a:txBody>
                    <a:bodyPr/>
                    <a:lstStyle/>
                    <a:p>
                      <a:pPr marL="171450" indent="-171450">
                        <a:buFont typeface="Arial" panose="020B0604020202020204" pitchFamily="34" charset="0"/>
                        <a:buChar char="•"/>
                      </a:pPr>
                      <a:r>
                        <a:rPr lang="lt-LT" sz="1600" dirty="0">
                          <a:solidFill>
                            <a:schemeClr val="bg2">
                              <a:lumMod val="50000"/>
                            </a:schemeClr>
                          </a:solidFill>
                        </a:rPr>
                        <a:t>laikyti nujunkytus paršelius ir (ar) auginamas kiaules ir (ar) sukergtas kiaulaites ir (ar) paršavedes ir (ar) kuilius, bent 20</a:t>
                      </a:r>
                      <a:r>
                        <a:rPr lang="en-US" sz="1600" dirty="0">
                          <a:solidFill>
                            <a:schemeClr val="bg2">
                              <a:lumMod val="50000"/>
                            </a:schemeClr>
                          </a:solidFill>
                        </a:rPr>
                        <a:t> proc</a:t>
                      </a:r>
                      <a:r>
                        <a:rPr lang="lt-LT" sz="1600" dirty="0">
                          <a:solidFill>
                            <a:schemeClr val="bg2">
                              <a:lumMod val="50000"/>
                            </a:schemeClr>
                          </a:solidFill>
                        </a:rPr>
                        <a:t>. didesniame plote nei atitinkamai kiaulių grupei skiriamas minimalus plotas, numatytas Kiaulių gerovės reikalavimų 8, 9 ir (ar) 10 punktuose, užtikrinant priėjimą prie natūralių užimtumo medžiagų, skirtų smalsumo ir tyrinėjimo poreikiams patenkinti,</a:t>
                      </a:r>
                    </a:p>
                    <a:p>
                      <a:pPr marL="171450" indent="-171450" algn="l" defTabSz="914400" rtl="0" eaLnBrk="1" latinLnBrk="0" hangingPunct="1">
                        <a:buFont typeface="Arial" panose="020B0604020202020204" pitchFamily="34" charset="0"/>
                        <a:buChar char="•"/>
                      </a:pPr>
                      <a:r>
                        <a:rPr lang="lt-LT" sz="1600" kern="1200" dirty="0">
                          <a:solidFill>
                            <a:schemeClr val="bg2">
                              <a:lumMod val="50000"/>
                            </a:schemeClr>
                          </a:solidFill>
                        </a:rPr>
                        <a:t>laikyti paršavedes vieniniuose paršiavimosi garduose nefiksuotas, užtikrinant tam tinkamą paršavedžių auginimo infrastruktūrą (kiaulidžių technologinę įrangą).</a:t>
                      </a:r>
                      <a:endParaRPr lang="lt-LT" sz="1600" kern="1200" dirty="0">
                        <a:solidFill>
                          <a:schemeClr val="bg2">
                            <a:lumMod val="50000"/>
                          </a:schemeClr>
                        </a:solidFill>
                        <a:latin typeface="Arial (Headings)"/>
                        <a:ea typeface="+mn-ea"/>
                        <a:cs typeface="+mn-cs"/>
                      </a:endParaRPr>
                    </a:p>
                  </a:txBody>
                  <a:tcPr/>
                </a:tc>
                <a:extLst>
                  <a:ext uri="{0D108BD9-81ED-4DB2-BD59-A6C34878D82A}">
                    <a16:rowId xmlns:a16="http://schemas.microsoft.com/office/drawing/2014/main" val="3840157587"/>
                  </a:ext>
                </a:extLst>
              </a:tr>
              <a:tr h="1430055">
                <a:tc>
                  <a:txBody>
                    <a:bodyPr/>
                    <a:lstStyle/>
                    <a:p>
                      <a:r>
                        <a:rPr lang="lt-LT" sz="1800" dirty="0">
                          <a:solidFill>
                            <a:schemeClr val="bg2">
                              <a:lumMod val="50000"/>
                            </a:schemeClr>
                          </a:solidFill>
                        </a:rPr>
                        <a:t>Paukštinin-kystė</a:t>
                      </a:r>
                      <a:endParaRPr lang="lt-LT" sz="1800" dirty="0">
                        <a:solidFill>
                          <a:schemeClr val="bg2">
                            <a:lumMod val="50000"/>
                          </a:schemeClr>
                        </a:solidFill>
                        <a:latin typeface="Arial (Headings)"/>
                      </a:endParaRPr>
                    </a:p>
                  </a:txBody>
                  <a:tcPr/>
                </a:tc>
                <a:tc>
                  <a:txBody>
                    <a:bodyPr/>
                    <a:lstStyle/>
                    <a:p>
                      <a:r>
                        <a:rPr lang="lt-LT" sz="1800" dirty="0">
                          <a:solidFill>
                            <a:schemeClr val="bg2">
                              <a:lumMod val="50000"/>
                            </a:schemeClr>
                          </a:solidFill>
                        </a:rPr>
                        <a:t>30.4.4.1 – 30.4.4.3 p.</a:t>
                      </a:r>
                      <a:endParaRPr lang="lt-LT" sz="1800" dirty="0">
                        <a:solidFill>
                          <a:schemeClr val="bg2">
                            <a:lumMod val="50000"/>
                          </a:schemeClr>
                        </a:solidFill>
                        <a:latin typeface="Arial (Headings)"/>
                      </a:endParaRPr>
                    </a:p>
                  </a:txBody>
                  <a:tcPr/>
                </a:tc>
                <a:tc>
                  <a:txBody>
                    <a:bodyPr/>
                    <a:lstStyle/>
                    <a:p>
                      <a:pPr marL="171450" indent="-171450">
                        <a:buFont typeface="Arial" panose="020B0604020202020204" pitchFamily="34" charset="0"/>
                        <a:buChar char="•"/>
                      </a:pPr>
                      <a:r>
                        <a:rPr lang="lt-LT" sz="1600" dirty="0">
                          <a:solidFill>
                            <a:schemeClr val="bg2">
                              <a:lumMod val="50000"/>
                            </a:schemeClr>
                          </a:solidFill>
                        </a:rPr>
                        <a:t>laikyti vištas dedekles ir dedeklines vištaites laisvai arba ant kraiko,</a:t>
                      </a:r>
                    </a:p>
                    <a:p>
                      <a:pPr marL="171450" indent="-171450">
                        <a:buFont typeface="Arial" panose="020B0604020202020204" pitchFamily="34" charset="0"/>
                        <a:buChar char="•"/>
                      </a:pPr>
                      <a:r>
                        <a:rPr lang="lt-LT" sz="1600" dirty="0">
                          <a:solidFill>
                            <a:schemeClr val="bg2">
                              <a:lumMod val="50000"/>
                            </a:schemeClr>
                          </a:solidFill>
                        </a:rPr>
                        <a:t>laikyti vištas dedekles bent 20 proc. mažesniu tankumu nei numatyta Vištų dedeklių gerovės reikalavimų 17 punkte,</a:t>
                      </a:r>
                    </a:p>
                    <a:p>
                      <a:pPr marL="171450" indent="-171450">
                        <a:buFont typeface="Arial" panose="020B0604020202020204" pitchFamily="34" charset="0"/>
                        <a:buChar char="•"/>
                      </a:pPr>
                      <a:r>
                        <a:rPr lang="lt-LT" sz="1600" dirty="0">
                          <a:solidFill>
                            <a:schemeClr val="bg2">
                              <a:lumMod val="50000"/>
                            </a:schemeClr>
                          </a:solidFill>
                        </a:rPr>
                        <a:t>užauginti broilerius be antibiotikų, išskyrus atvejus, kai jų naudojimas būtinas ligų protrūkių ar epizootijų atvejais ir juos skiria veterinarijos gydytojas įvertinęs riziką dėl ligų išplitimo</a:t>
                      </a:r>
                      <a:endParaRPr lang="lt-LT" sz="1600" dirty="0">
                        <a:solidFill>
                          <a:schemeClr val="bg2">
                            <a:lumMod val="50000"/>
                          </a:schemeClr>
                        </a:solidFill>
                        <a:latin typeface="Arial (Headings)"/>
                      </a:endParaRPr>
                    </a:p>
                  </a:txBody>
                  <a:tcPr/>
                </a:tc>
                <a:extLst>
                  <a:ext uri="{0D108BD9-81ED-4DB2-BD59-A6C34878D82A}">
                    <a16:rowId xmlns:a16="http://schemas.microsoft.com/office/drawing/2014/main" val="1815135311"/>
                  </a:ext>
                </a:extLst>
              </a:tr>
            </a:tbl>
          </a:graphicData>
        </a:graphic>
      </p:graphicFrame>
      <p:sp>
        <p:nvSpPr>
          <p:cNvPr id="14" name="TextBox 13">
            <a:extLst>
              <a:ext uri="{FF2B5EF4-FFF2-40B4-BE49-F238E27FC236}">
                <a16:creationId xmlns:a16="http://schemas.microsoft.com/office/drawing/2014/main" id="{EA7A62BD-58A9-4AEB-5B73-943129606A82}"/>
              </a:ext>
            </a:extLst>
          </p:cNvPr>
          <p:cNvSpPr txBox="1"/>
          <p:nvPr/>
        </p:nvSpPr>
        <p:spPr>
          <a:xfrm>
            <a:off x="609599" y="1121877"/>
            <a:ext cx="10401702" cy="369332"/>
          </a:xfrm>
          <a:prstGeom prst="rect">
            <a:avLst/>
          </a:prstGeom>
          <a:noFill/>
        </p:spPr>
        <p:txBody>
          <a:bodyPr wrap="square">
            <a:spAutoFit/>
          </a:bodyPr>
          <a:lstStyle/>
          <a:p>
            <a:r>
              <a:rPr lang="lt-LT" sz="1800" b="1" dirty="0">
                <a:solidFill>
                  <a:srgbClr val="7F7F7F"/>
                </a:solidFill>
              </a:rPr>
              <a:t>Visiems paramos gavėjams visose veiklose taikomi bendrieji įsipareigojimai (19.1. – 19.2. p.)</a:t>
            </a:r>
          </a:p>
        </p:txBody>
      </p:sp>
      <p:pic>
        <p:nvPicPr>
          <p:cNvPr id="7" name="Picture 6">
            <a:extLst>
              <a:ext uri="{FF2B5EF4-FFF2-40B4-BE49-F238E27FC236}">
                <a16:creationId xmlns:a16="http://schemas.microsoft.com/office/drawing/2014/main" id="{3964AEAE-5DDC-4B01-6526-C11F2471B76B}"/>
              </a:ext>
            </a:extLst>
          </p:cNvPr>
          <p:cNvPicPr>
            <a:picLocks noChangeAspect="1"/>
          </p:cNvPicPr>
          <p:nvPr/>
        </p:nvPicPr>
        <p:blipFill>
          <a:blip r:embed="rId2"/>
          <a:srcRect/>
          <a:stretch/>
        </p:blipFill>
        <p:spPr>
          <a:xfrm>
            <a:off x="9325480" y="5089794"/>
            <a:ext cx="2866520" cy="1768206"/>
          </a:xfrm>
          <a:prstGeom prst="rect">
            <a:avLst/>
          </a:prstGeom>
        </p:spPr>
      </p:pic>
    </p:spTree>
    <p:extLst>
      <p:ext uri="{BB962C8B-B14F-4D97-AF65-F5344CB8AC3E}">
        <p14:creationId xmlns:p14="http://schemas.microsoft.com/office/powerpoint/2010/main" val="2188525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7C40CD-2DEE-999E-F325-BF4B45284D01}"/>
              </a:ext>
            </a:extLst>
          </p:cNvPr>
          <p:cNvSpPr>
            <a:spLocks noGrp="1"/>
          </p:cNvSpPr>
          <p:nvPr>
            <p:ph type="title"/>
          </p:nvPr>
        </p:nvSpPr>
        <p:spPr/>
        <p:txBody>
          <a:bodyPr/>
          <a:lstStyle/>
          <a:p>
            <a:r>
              <a:rPr lang="lt-LT" dirty="0"/>
              <a:t>Tinkamų finansuoti išlaidų kategorijos</a:t>
            </a:r>
          </a:p>
        </p:txBody>
      </p:sp>
      <p:pic>
        <p:nvPicPr>
          <p:cNvPr id="5" name="Picture 4">
            <a:extLst>
              <a:ext uri="{FF2B5EF4-FFF2-40B4-BE49-F238E27FC236}">
                <a16:creationId xmlns:a16="http://schemas.microsoft.com/office/drawing/2014/main" id="{2D734857-C6EF-50AF-33E2-00156FA25116}"/>
              </a:ext>
            </a:extLst>
          </p:cNvPr>
          <p:cNvPicPr>
            <a:picLocks noChangeAspect="1"/>
          </p:cNvPicPr>
          <p:nvPr/>
        </p:nvPicPr>
        <p:blipFill>
          <a:blip r:embed="rId2"/>
          <a:srcRect/>
          <a:stretch/>
        </p:blipFill>
        <p:spPr>
          <a:xfrm>
            <a:off x="9325478" y="5089792"/>
            <a:ext cx="2866520" cy="1768206"/>
          </a:xfrm>
          <a:prstGeom prst="rect">
            <a:avLst/>
          </a:prstGeom>
        </p:spPr>
      </p:pic>
      <p:sp>
        <p:nvSpPr>
          <p:cNvPr id="6" name="Rounded Rectangle 4">
            <a:extLst>
              <a:ext uri="{FF2B5EF4-FFF2-40B4-BE49-F238E27FC236}">
                <a16:creationId xmlns:a16="http://schemas.microsoft.com/office/drawing/2014/main" id="{A594D5F9-B428-34A3-8E00-DC0DDAE89444}"/>
              </a:ext>
            </a:extLst>
          </p:cNvPr>
          <p:cNvSpPr/>
          <p:nvPr/>
        </p:nvSpPr>
        <p:spPr>
          <a:xfrm>
            <a:off x="731059" y="1570514"/>
            <a:ext cx="10491124" cy="2946068"/>
          </a:xfrm>
          <a:prstGeom prst="roundRect">
            <a:avLst/>
          </a:prstGeom>
          <a:solidFill>
            <a:srgbClr val="F7FAF7"/>
          </a:solidFill>
          <a:ln w="12700">
            <a:solidFill>
              <a:srgbClr val="D2E0D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8" name="Rounded Rectangle 5">
            <a:extLst>
              <a:ext uri="{FF2B5EF4-FFF2-40B4-BE49-F238E27FC236}">
                <a16:creationId xmlns:a16="http://schemas.microsoft.com/office/drawing/2014/main" id="{3182A601-6DE8-E1BC-E2AA-29B0F2FDFE90}"/>
              </a:ext>
            </a:extLst>
          </p:cNvPr>
          <p:cNvSpPr/>
          <p:nvPr/>
        </p:nvSpPr>
        <p:spPr>
          <a:xfrm>
            <a:off x="1173295" y="1808955"/>
            <a:ext cx="9679432" cy="460895"/>
          </a:xfrm>
          <a:prstGeom prst="roundRect">
            <a:avLst/>
          </a:prstGeom>
          <a:solidFill>
            <a:srgbClr val="ECF5EE"/>
          </a:solidFill>
          <a:ln>
            <a:solidFill>
              <a:srgbClr val="ECF5EE"/>
            </a:solidFill>
          </a:ln>
        </p:spPr>
        <p:style>
          <a:lnRef idx="1">
            <a:schemeClr val="accent1"/>
          </a:lnRef>
          <a:fillRef idx="3">
            <a:schemeClr val="accent1"/>
          </a:fillRef>
          <a:effectRef idx="2">
            <a:schemeClr val="accent1"/>
          </a:effectRef>
          <a:fontRef idx="minor">
            <a:schemeClr val="lt1"/>
          </a:fontRef>
        </p:style>
        <p:txBody>
          <a:bodyPr rtlCol="0" anchor="ctr"/>
          <a:lstStyle/>
          <a:p>
            <a:r>
              <a:rPr lang="lt-LT" sz="2000" dirty="0">
                <a:solidFill>
                  <a:srgbClr val="7F7F7F"/>
                </a:solidFill>
                <a:latin typeface="Arial"/>
              </a:rPr>
              <a:t>Naujų statinių statyba, rekonstravimas, kapitalinis remontas</a:t>
            </a:r>
          </a:p>
        </p:txBody>
      </p:sp>
      <p:sp>
        <p:nvSpPr>
          <p:cNvPr id="10" name="Rounded Rectangle 5">
            <a:extLst>
              <a:ext uri="{FF2B5EF4-FFF2-40B4-BE49-F238E27FC236}">
                <a16:creationId xmlns:a16="http://schemas.microsoft.com/office/drawing/2014/main" id="{0AC6895E-C224-79AA-F61C-AEA9D958B1E4}"/>
              </a:ext>
            </a:extLst>
          </p:cNvPr>
          <p:cNvSpPr/>
          <p:nvPr/>
        </p:nvSpPr>
        <p:spPr>
          <a:xfrm>
            <a:off x="1172464" y="2475412"/>
            <a:ext cx="9679432" cy="460895"/>
          </a:xfrm>
          <a:prstGeom prst="roundRect">
            <a:avLst/>
          </a:prstGeom>
          <a:solidFill>
            <a:srgbClr val="ECF5EE"/>
          </a:solidFill>
          <a:ln>
            <a:solidFill>
              <a:srgbClr val="ECF5EE"/>
            </a:solidFill>
          </a:ln>
        </p:spPr>
        <p:style>
          <a:lnRef idx="1">
            <a:schemeClr val="accent1"/>
          </a:lnRef>
          <a:fillRef idx="3">
            <a:schemeClr val="accent1"/>
          </a:fillRef>
          <a:effectRef idx="2">
            <a:schemeClr val="accent1"/>
          </a:effectRef>
          <a:fontRef idx="minor">
            <a:schemeClr val="lt1"/>
          </a:fontRef>
        </p:style>
        <p:txBody>
          <a:bodyPr rtlCol="0" anchor="ctr"/>
          <a:lstStyle/>
          <a:p>
            <a:r>
              <a:rPr lang="lt-LT" sz="2000" dirty="0">
                <a:solidFill>
                  <a:srgbClr val="7F7F7F"/>
                </a:solidFill>
                <a:latin typeface="Arial"/>
              </a:rPr>
              <a:t>Nauji technologiniai įrenginiai (išskyrus skaitmenines ūkininkavimo technologijas)</a:t>
            </a:r>
          </a:p>
        </p:txBody>
      </p:sp>
      <p:sp>
        <p:nvSpPr>
          <p:cNvPr id="12" name="Rounded Rectangle 5">
            <a:extLst>
              <a:ext uri="{FF2B5EF4-FFF2-40B4-BE49-F238E27FC236}">
                <a16:creationId xmlns:a16="http://schemas.microsoft.com/office/drawing/2014/main" id="{31BA4504-A25E-82D8-8DF1-8FDE1AE23634}"/>
              </a:ext>
            </a:extLst>
          </p:cNvPr>
          <p:cNvSpPr/>
          <p:nvPr/>
        </p:nvSpPr>
        <p:spPr>
          <a:xfrm>
            <a:off x="1172464" y="3128124"/>
            <a:ext cx="9679432" cy="460895"/>
          </a:xfrm>
          <a:prstGeom prst="roundRect">
            <a:avLst/>
          </a:prstGeom>
          <a:solidFill>
            <a:srgbClr val="ECF5EE"/>
          </a:solidFill>
          <a:ln>
            <a:solidFill>
              <a:srgbClr val="ECF5EE"/>
            </a:solidFill>
          </a:ln>
        </p:spPr>
        <p:style>
          <a:lnRef idx="1">
            <a:schemeClr val="accent1"/>
          </a:lnRef>
          <a:fillRef idx="3">
            <a:schemeClr val="accent1"/>
          </a:fillRef>
          <a:effectRef idx="2">
            <a:schemeClr val="accent1"/>
          </a:effectRef>
          <a:fontRef idx="minor">
            <a:schemeClr val="lt1"/>
          </a:fontRef>
        </p:style>
        <p:txBody>
          <a:bodyPr rtlCol="0" anchor="ctr"/>
          <a:lstStyle/>
          <a:p>
            <a:pPr>
              <a:spcAft>
                <a:spcPts val="1100"/>
              </a:spcAft>
              <a:defRPr sz="2000">
                <a:solidFill>
                  <a:srgbClr val="4D5757"/>
                </a:solidFill>
                <a:latin typeface="Arial"/>
              </a:defRPr>
            </a:pPr>
            <a:r>
              <a:rPr lang="lt-LT" dirty="0">
                <a:solidFill>
                  <a:srgbClr val="7F7F7F"/>
                </a:solidFill>
              </a:rPr>
              <a:t>Skaitmeninės ūkininkavimo technologijos</a:t>
            </a:r>
          </a:p>
        </p:txBody>
      </p:sp>
      <p:sp>
        <p:nvSpPr>
          <p:cNvPr id="14" name="Rounded Rectangle 5">
            <a:extLst>
              <a:ext uri="{FF2B5EF4-FFF2-40B4-BE49-F238E27FC236}">
                <a16:creationId xmlns:a16="http://schemas.microsoft.com/office/drawing/2014/main" id="{03400093-EFDC-6775-0CA5-DD95E0C53DBB}"/>
              </a:ext>
            </a:extLst>
          </p:cNvPr>
          <p:cNvSpPr/>
          <p:nvPr/>
        </p:nvSpPr>
        <p:spPr>
          <a:xfrm>
            <a:off x="1172464" y="3809633"/>
            <a:ext cx="9679432" cy="460895"/>
          </a:xfrm>
          <a:prstGeom prst="roundRect">
            <a:avLst/>
          </a:prstGeom>
          <a:solidFill>
            <a:srgbClr val="ECF5EE"/>
          </a:solidFill>
          <a:ln>
            <a:solidFill>
              <a:srgbClr val="ECF5EE"/>
            </a:solidFill>
          </a:ln>
        </p:spPr>
        <p:style>
          <a:lnRef idx="1">
            <a:schemeClr val="accent1"/>
          </a:lnRef>
          <a:fillRef idx="3">
            <a:schemeClr val="accent1"/>
          </a:fillRef>
          <a:effectRef idx="2">
            <a:schemeClr val="accent1"/>
          </a:effectRef>
          <a:fontRef idx="minor">
            <a:schemeClr val="lt1"/>
          </a:fontRef>
        </p:style>
        <p:txBody>
          <a:bodyPr rtlCol="0" anchor="ctr"/>
          <a:lstStyle/>
          <a:p>
            <a:pPr>
              <a:spcAft>
                <a:spcPts val="1100"/>
              </a:spcAft>
              <a:defRPr sz="2000">
                <a:solidFill>
                  <a:srgbClr val="4D5757"/>
                </a:solidFill>
                <a:latin typeface="Arial"/>
              </a:defRPr>
            </a:pPr>
            <a:r>
              <a:rPr lang="lt-LT" dirty="0">
                <a:solidFill>
                  <a:srgbClr val="7F7F7F"/>
                </a:solidFill>
              </a:rPr>
              <a:t>Projekto bendrosios išlaidos</a:t>
            </a:r>
          </a:p>
        </p:txBody>
      </p:sp>
      <p:sp>
        <p:nvSpPr>
          <p:cNvPr id="16" name="TextBox 15">
            <a:extLst>
              <a:ext uri="{FF2B5EF4-FFF2-40B4-BE49-F238E27FC236}">
                <a16:creationId xmlns:a16="http://schemas.microsoft.com/office/drawing/2014/main" id="{776C26B2-8086-49FF-7346-F0375913486A}"/>
              </a:ext>
            </a:extLst>
          </p:cNvPr>
          <p:cNvSpPr txBox="1"/>
          <p:nvPr/>
        </p:nvSpPr>
        <p:spPr>
          <a:xfrm>
            <a:off x="1239982" y="4537755"/>
            <a:ext cx="6878782" cy="307777"/>
          </a:xfrm>
          <a:prstGeom prst="rect">
            <a:avLst/>
          </a:prstGeom>
          <a:noFill/>
        </p:spPr>
        <p:txBody>
          <a:bodyPr wrap="square">
            <a:spAutoFit/>
          </a:bodyPr>
          <a:lstStyle/>
          <a:p>
            <a:pPr>
              <a:spcBef>
                <a:spcPts val="800"/>
              </a:spcBef>
              <a:defRPr sz="1500" i="1">
                <a:solidFill>
                  <a:srgbClr val="244B40"/>
                </a:solidFill>
                <a:latin typeface="Arial"/>
              </a:defRPr>
            </a:pPr>
            <a:r>
              <a:rPr lang="lt-LT" sz="1400" dirty="0">
                <a:solidFill>
                  <a:srgbClr val="7F7F7F"/>
                </a:solidFill>
              </a:rPr>
              <a:t>Detalūs tinkamumo reikalavimai taikomi pagal pasirinktą veiklą ir sektorių.</a:t>
            </a:r>
          </a:p>
        </p:txBody>
      </p:sp>
    </p:spTree>
    <p:extLst>
      <p:ext uri="{BB962C8B-B14F-4D97-AF65-F5344CB8AC3E}">
        <p14:creationId xmlns:p14="http://schemas.microsoft.com/office/powerpoint/2010/main" val="2673985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
            <a:extLst>
              <a:ext uri="{FF2B5EF4-FFF2-40B4-BE49-F238E27FC236}">
                <a16:creationId xmlns:a16="http://schemas.microsoft.com/office/drawing/2014/main" id="{744E238D-CBF2-7051-47E0-996E6C272C56}"/>
              </a:ext>
            </a:extLst>
          </p:cNvPr>
          <p:cNvSpPr/>
          <p:nvPr/>
        </p:nvSpPr>
        <p:spPr>
          <a:xfrm>
            <a:off x="412955" y="1355179"/>
            <a:ext cx="10559846" cy="4396692"/>
          </a:xfrm>
          <a:prstGeom prst="roundRect">
            <a:avLst>
              <a:gd name="adj" fmla="val 6897"/>
            </a:avLst>
          </a:prstGeom>
          <a:solidFill>
            <a:srgbClr val="F2F8F3"/>
          </a:solidFill>
          <a:ln w="6350">
            <a:solidFill>
              <a:srgbClr val="D9E9DD"/>
            </a:solidFill>
            <a:prstDash val="solid"/>
          </a:ln>
        </p:spPr>
        <p:txBody>
          <a:bodyPr/>
          <a:lstStyle/>
          <a:p>
            <a:endParaRPr lang="lt-LT" sz="1600" dirty="0">
              <a:solidFill>
                <a:srgbClr val="7F7F7F"/>
              </a:solidFill>
            </a:endParaRPr>
          </a:p>
        </p:txBody>
      </p:sp>
      <p:sp>
        <p:nvSpPr>
          <p:cNvPr id="24" name="Text Placeholder 12">
            <a:extLst>
              <a:ext uri="{FF2B5EF4-FFF2-40B4-BE49-F238E27FC236}">
                <a16:creationId xmlns:a16="http://schemas.microsoft.com/office/drawing/2014/main" id="{369693E0-C132-348E-9843-9C88482DEE5B}"/>
              </a:ext>
            </a:extLst>
          </p:cNvPr>
          <p:cNvSpPr txBox="1">
            <a:spLocks/>
          </p:cNvSpPr>
          <p:nvPr/>
        </p:nvSpPr>
        <p:spPr>
          <a:xfrm>
            <a:off x="609600" y="1413343"/>
            <a:ext cx="7138930" cy="8389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t-LT" sz="2000" dirty="0">
              <a:solidFill>
                <a:srgbClr val="FF0000"/>
              </a:solidFill>
              <a:latin typeface="+mj-lt"/>
            </a:endParaRPr>
          </a:p>
        </p:txBody>
      </p:sp>
      <p:sp>
        <p:nvSpPr>
          <p:cNvPr id="4" name="Title 11">
            <a:extLst>
              <a:ext uri="{FF2B5EF4-FFF2-40B4-BE49-F238E27FC236}">
                <a16:creationId xmlns:a16="http://schemas.microsoft.com/office/drawing/2014/main" id="{C7842C9D-A706-EED3-B30F-C32F6223669F}"/>
              </a:ext>
            </a:extLst>
          </p:cNvPr>
          <p:cNvSpPr>
            <a:spLocks noGrp="1"/>
          </p:cNvSpPr>
          <p:nvPr>
            <p:ph type="title"/>
          </p:nvPr>
        </p:nvSpPr>
        <p:spPr/>
        <p:txBody>
          <a:bodyPr>
            <a:normAutofit/>
          </a:bodyPr>
          <a:lstStyle/>
          <a:p>
            <a:r>
              <a:rPr lang="lt-LT" sz="3200" dirty="0">
                <a:solidFill>
                  <a:srgbClr val="009650"/>
                </a:solidFill>
              </a:rPr>
              <a:t>Kita informacija</a:t>
            </a:r>
            <a:endParaRPr lang="en-LT" sz="3200" dirty="0">
              <a:solidFill>
                <a:srgbClr val="009650"/>
              </a:solidFill>
            </a:endParaRPr>
          </a:p>
        </p:txBody>
      </p:sp>
      <p:pic>
        <p:nvPicPr>
          <p:cNvPr id="2" name="Picture 1">
            <a:extLst>
              <a:ext uri="{FF2B5EF4-FFF2-40B4-BE49-F238E27FC236}">
                <a16:creationId xmlns:a16="http://schemas.microsoft.com/office/drawing/2014/main" id="{897450C3-520F-C18D-93FC-F3D5B3EF176E}"/>
              </a:ext>
            </a:extLst>
          </p:cNvPr>
          <p:cNvPicPr>
            <a:picLocks noChangeAspect="1"/>
          </p:cNvPicPr>
          <p:nvPr/>
        </p:nvPicPr>
        <p:blipFill>
          <a:blip r:embed="rId3"/>
          <a:srcRect/>
          <a:stretch/>
        </p:blipFill>
        <p:spPr>
          <a:xfrm>
            <a:off x="9325478" y="5089792"/>
            <a:ext cx="2866520" cy="1768206"/>
          </a:xfrm>
          <a:prstGeom prst="rect">
            <a:avLst/>
          </a:prstGeom>
        </p:spPr>
      </p:pic>
      <p:sp>
        <p:nvSpPr>
          <p:cNvPr id="5" name="Text Placeholder 12" descr="subsen">
            <a:extLst>
              <a:ext uri="{FF2B5EF4-FFF2-40B4-BE49-F238E27FC236}">
                <a16:creationId xmlns:a16="http://schemas.microsoft.com/office/drawing/2014/main" id="{BB924CDC-D828-4CD7-9392-D7EA88976E20}"/>
              </a:ext>
            </a:extLst>
          </p:cNvPr>
          <p:cNvSpPr txBox="1">
            <a:spLocks/>
          </p:cNvSpPr>
          <p:nvPr/>
        </p:nvSpPr>
        <p:spPr>
          <a:xfrm>
            <a:off x="609600" y="1586142"/>
            <a:ext cx="10814462" cy="7198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2200" dirty="0">
                <a:solidFill>
                  <a:schemeClr val="bg2">
                    <a:lumMod val="50000"/>
                  </a:schemeClr>
                </a:solidFill>
                <a:latin typeface="+mj-lt"/>
              </a:rPr>
              <a:t>Teikiama </a:t>
            </a:r>
            <a:r>
              <a:rPr lang="lt-LT" sz="2200" u="sng" dirty="0">
                <a:solidFill>
                  <a:schemeClr val="bg2">
                    <a:lumMod val="50000"/>
                  </a:schemeClr>
                </a:solidFill>
                <a:latin typeface="+mj-lt"/>
              </a:rPr>
              <a:t>paraiška</a:t>
            </a:r>
            <a:r>
              <a:rPr lang="lt-LT" sz="2200" dirty="0">
                <a:solidFill>
                  <a:schemeClr val="bg2">
                    <a:lumMod val="50000"/>
                  </a:schemeClr>
                </a:solidFill>
                <a:latin typeface="+mj-lt"/>
              </a:rPr>
              <a:t>, verslo planas nereikalingas</a:t>
            </a:r>
          </a:p>
          <a:p>
            <a:r>
              <a:rPr lang="lt-LT" sz="2200" dirty="0">
                <a:solidFill>
                  <a:schemeClr val="bg2">
                    <a:lumMod val="50000"/>
                  </a:schemeClr>
                </a:solidFill>
                <a:latin typeface="+mj-lt"/>
              </a:rPr>
              <a:t>Vertinama atitiktis atrankos kriterijams ir tinkamumas</a:t>
            </a:r>
          </a:p>
          <a:p>
            <a:r>
              <a:rPr lang="lt-LT" sz="2200" dirty="0">
                <a:solidFill>
                  <a:schemeClr val="bg2">
                    <a:lumMod val="50000"/>
                  </a:schemeClr>
                </a:solidFill>
                <a:latin typeface="+mj-lt"/>
              </a:rPr>
              <a:t>Projekto </a:t>
            </a:r>
            <a:r>
              <a:rPr lang="lt-LT" sz="2200" u="sng" dirty="0">
                <a:solidFill>
                  <a:schemeClr val="bg2">
                    <a:lumMod val="50000"/>
                  </a:schemeClr>
                </a:solidFill>
                <a:latin typeface="+mj-lt"/>
              </a:rPr>
              <a:t>įgyvendinimo laikotarpis – 24 mėn. arba 36 mėn.,</a:t>
            </a:r>
            <a:r>
              <a:rPr lang="lt-LT" sz="2200" dirty="0">
                <a:solidFill>
                  <a:schemeClr val="bg2">
                    <a:lumMod val="50000"/>
                  </a:schemeClr>
                </a:solidFill>
                <a:latin typeface="+mj-lt"/>
              </a:rPr>
              <a:t> kai projekte numatyta vykdyti statybos, rekonstravimo ar kapitalinio remonto darbus</a:t>
            </a:r>
          </a:p>
          <a:p>
            <a:r>
              <a:rPr lang="lt-LT" sz="2200" dirty="0">
                <a:solidFill>
                  <a:schemeClr val="bg2">
                    <a:lumMod val="50000"/>
                  </a:schemeClr>
                </a:solidFill>
              </a:rPr>
              <a:t>Projekto </a:t>
            </a:r>
            <a:r>
              <a:rPr lang="lt-LT" sz="2200" u="sng" dirty="0">
                <a:solidFill>
                  <a:schemeClr val="bg2">
                    <a:lumMod val="50000"/>
                  </a:schemeClr>
                </a:solidFill>
              </a:rPr>
              <a:t>kontrolės laikotarpis </a:t>
            </a:r>
            <a:r>
              <a:rPr lang="lt-LT" sz="2200" dirty="0">
                <a:solidFill>
                  <a:schemeClr val="bg2">
                    <a:lumMod val="50000"/>
                  </a:schemeClr>
                </a:solidFill>
              </a:rPr>
              <a:t>– 3 metai nuo galutinio paramos išmokėjimo, o 12.3 veiklos ir rizikingiems projektams – 5 metai</a:t>
            </a:r>
            <a:endParaRPr lang="lt-LT" sz="2200" dirty="0">
              <a:solidFill>
                <a:schemeClr val="bg2">
                  <a:lumMod val="50000"/>
                </a:schemeClr>
              </a:solidFill>
              <a:latin typeface="+mj-lt"/>
            </a:endParaRPr>
          </a:p>
          <a:p>
            <a:r>
              <a:rPr lang="lt-LT" sz="2200" dirty="0">
                <a:solidFill>
                  <a:schemeClr val="bg2">
                    <a:lumMod val="50000"/>
                  </a:schemeClr>
                </a:solidFill>
                <a:latin typeface="+mj-lt"/>
              </a:rPr>
              <a:t>Maksimaliai </a:t>
            </a:r>
            <a:r>
              <a:rPr lang="lt-LT" sz="2200" u="sng" dirty="0">
                <a:solidFill>
                  <a:schemeClr val="bg2">
                    <a:lumMod val="50000"/>
                  </a:schemeClr>
                </a:solidFill>
                <a:latin typeface="+mj-lt"/>
              </a:rPr>
              <a:t>4 mokėjimo prašymai</a:t>
            </a:r>
          </a:p>
          <a:p>
            <a:r>
              <a:rPr lang="lt-LT" sz="2200" dirty="0">
                <a:solidFill>
                  <a:schemeClr val="bg2">
                    <a:lumMod val="50000"/>
                  </a:schemeClr>
                </a:solidFill>
                <a:latin typeface="+mj-lt"/>
              </a:rPr>
              <a:t>Lėšų išmokėjimo būdai:</a:t>
            </a:r>
          </a:p>
          <a:p>
            <a:pPr marL="0" indent="0">
              <a:buNone/>
            </a:pPr>
            <a:r>
              <a:rPr lang="lt-LT" sz="2200" dirty="0">
                <a:solidFill>
                  <a:schemeClr val="bg2">
                    <a:lumMod val="50000"/>
                  </a:schemeClr>
                </a:solidFill>
                <a:latin typeface="+mj-lt"/>
              </a:rPr>
              <a:t>   - išlaidų kompensavimo</a:t>
            </a:r>
          </a:p>
          <a:p>
            <a:pPr marL="0" indent="0">
              <a:buNone/>
            </a:pPr>
            <a:r>
              <a:rPr lang="lt-LT" sz="2200" dirty="0">
                <a:solidFill>
                  <a:schemeClr val="bg2">
                    <a:lumMod val="50000"/>
                  </a:schemeClr>
                </a:solidFill>
                <a:latin typeface="+mj-lt"/>
              </a:rPr>
              <a:t>   - sąskaitų apmokėjimo</a:t>
            </a:r>
          </a:p>
          <a:p>
            <a:pPr>
              <a:buFontTx/>
              <a:buChar char="-"/>
            </a:pPr>
            <a:endParaRPr lang="lt-LT" sz="2000" dirty="0">
              <a:solidFill>
                <a:schemeClr val="bg2">
                  <a:lumMod val="50000"/>
                </a:schemeClr>
              </a:solidFill>
              <a:latin typeface="+mj-lt"/>
            </a:endParaRPr>
          </a:p>
          <a:p>
            <a:pPr>
              <a:buFontTx/>
              <a:buChar char="-"/>
            </a:pPr>
            <a:endParaRPr lang="lt-LT" sz="2000" dirty="0">
              <a:solidFill>
                <a:srgbClr val="7F7F7F"/>
              </a:solidFill>
              <a:latin typeface="+mj-lt"/>
            </a:endParaRPr>
          </a:p>
          <a:p>
            <a:pPr>
              <a:buFontTx/>
              <a:buChar char="-"/>
            </a:pPr>
            <a:endParaRPr lang="lt-LT" sz="2000" dirty="0">
              <a:solidFill>
                <a:srgbClr val="7F7F7F"/>
              </a:solidFill>
              <a:latin typeface="+mj-lt"/>
            </a:endParaRPr>
          </a:p>
        </p:txBody>
      </p:sp>
    </p:spTree>
    <p:extLst>
      <p:ext uri="{BB962C8B-B14F-4D97-AF65-F5344CB8AC3E}">
        <p14:creationId xmlns:p14="http://schemas.microsoft.com/office/powerpoint/2010/main" val="2221191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C4AFA7-7CA0-7E87-EFFC-F88028BA6FE5}"/>
              </a:ext>
            </a:extLst>
          </p:cNvPr>
          <p:cNvSpPr>
            <a:spLocks noGrp="1"/>
          </p:cNvSpPr>
          <p:nvPr>
            <p:ph type="title"/>
          </p:nvPr>
        </p:nvSpPr>
        <p:spPr/>
        <p:txBody>
          <a:bodyPr/>
          <a:lstStyle/>
          <a:p>
            <a:r>
              <a:rPr lang="lt-LT" dirty="0"/>
              <a:t>Svarbu teikiant paraiškas</a:t>
            </a:r>
          </a:p>
        </p:txBody>
      </p:sp>
      <p:sp>
        <p:nvSpPr>
          <p:cNvPr id="6" name="Text Placeholder 12" descr="subsen">
            <a:extLst>
              <a:ext uri="{FF2B5EF4-FFF2-40B4-BE49-F238E27FC236}">
                <a16:creationId xmlns:a16="http://schemas.microsoft.com/office/drawing/2014/main" id="{6BC30D69-C521-3583-DD05-A17E11C3D715}"/>
              </a:ext>
            </a:extLst>
          </p:cNvPr>
          <p:cNvSpPr txBox="1">
            <a:spLocks/>
          </p:cNvSpPr>
          <p:nvPr/>
        </p:nvSpPr>
        <p:spPr>
          <a:xfrm>
            <a:off x="609600" y="1586142"/>
            <a:ext cx="10814462" cy="7198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t-LT" sz="1400" dirty="0">
              <a:solidFill>
                <a:schemeClr val="bg2">
                  <a:lumMod val="50000"/>
                </a:schemeClr>
              </a:solidFill>
              <a:latin typeface="Arial Body"/>
            </a:endParaRPr>
          </a:p>
          <a:p>
            <a:pPr>
              <a:buFontTx/>
              <a:buChar char="-"/>
            </a:pPr>
            <a:endParaRPr lang="lt-LT" sz="1400" dirty="0">
              <a:solidFill>
                <a:schemeClr val="bg2">
                  <a:lumMod val="50000"/>
                </a:schemeClr>
              </a:solidFill>
              <a:latin typeface="Arial Body"/>
            </a:endParaRPr>
          </a:p>
          <a:p>
            <a:pPr>
              <a:buFontTx/>
              <a:buChar char="-"/>
            </a:pPr>
            <a:endParaRPr lang="lt-LT" sz="1400" dirty="0">
              <a:solidFill>
                <a:srgbClr val="7F7F7F"/>
              </a:solidFill>
              <a:latin typeface="Arial Body"/>
            </a:endParaRPr>
          </a:p>
          <a:p>
            <a:pPr>
              <a:buFontTx/>
              <a:buChar char="-"/>
            </a:pPr>
            <a:endParaRPr lang="lt-LT" sz="1400" dirty="0">
              <a:solidFill>
                <a:srgbClr val="7F7F7F"/>
              </a:solidFill>
              <a:latin typeface="Arial Body"/>
            </a:endParaRPr>
          </a:p>
        </p:txBody>
      </p:sp>
      <p:sp>
        <p:nvSpPr>
          <p:cNvPr id="8" name="Text 3">
            <a:extLst>
              <a:ext uri="{FF2B5EF4-FFF2-40B4-BE49-F238E27FC236}">
                <a16:creationId xmlns:a16="http://schemas.microsoft.com/office/drawing/2014/main" id="{532B6B6A-B217-9D67-FCF5-E5CA9C59BEFA}"/>
              </a:ext>
            </a:extLst>
          </p:cNvPr>
          <p:cNvSpPr/>
          <p:nvPr/>
        </p:nvSpPr>
        <p:spPr>
          <a:xfrm>
            <a:off x="518160" y="1176823"/>
            <a:ext cx="4663440" cy="484632"/>
          </a:xfrm>
          <a:prstGeom prst="rect">
            <a:avLst/>
          </a:prstGeom>
          <a:solidFill>
            <a:srgbClr val="55BE2E"/>
          </a:solidFill>
          <a:ln w="8890">
            <a:solidFill>
              <a:srgbClr val="FFFFFF"/>
            </a:solidFill>
          </a:ln>
        </p:spPr>
        <p:txBody>
          <a:bodyPr wrap="square" lIns="1016" tIns="1016" rIns="1016" bIns="1016" rtlCol="0" anchor="ctr">
            <a:normAutofit/>
          </a:bodyPr>
          <a:lstStyle/>
          <a:p>
            <a:pPr marL="0" indent="0">
              <a:buNone/>
            </a:pPr>
            <a:r>
              <a:rPr lang="lt-LT" b="1" dirty="0">
                <a:solidFill>
                  <a:srgbClr val="FFFFFF"/>
                </a:solidFill>
                <a:latin typeface="Arial Body"/>
                <a:ea typeface="Arial" pitchFamily="34" charset="-122"/>
                <a:cs typeface="Arial" pitchFamily="34" charset="-120"/>
              </a:rPr>
              <a:t> Rekomendacija pareiškėjui</a:t>
            </a:r>
            <a:endParaRPr lang="en-US" dirty="0">
              <a:latin typeface="Arial Body"/>
            </a:endParaRPr>
          </a:p>
        </p:txBody>
      </p:sp>
      <p:sp>
        <p:nvSpPr>
          <p:cNvPr id="10" name="Text 4">
            <a:extLst>
              <a:ext uri="{FF2B5EF4-FFF2-40B4-BE49-F238E27FC236}">
                <a16:creationId xmlns:a16="http://schemas.microsoft.com/office/drawing/2014/main" id="{F10762EB-B6E1-B592-8882-B7F9159FA5E8}"/>
              </a:ext>
            </a:extLst>
          </p:cNvPr>
          <p:cNvSpPr/>
          <p:nvPr/>
        </p:nvSpPr>
        <p:spPr>
          <a:xfrm>
            <a:off x="5181600" y="1176823"/>
            <a:ext cx="5925312" cy="484632"/>
          </a:xfrm>
          <a:prstGeom prst="rect">
            <a:avLst/>
          </a:prstGeom>
          <a:solidFill>
            <a:srgbClr val="55BE2E"/>
          </a:solidFill>
          <a:ln w="8890">
            <a:solidFill>
              <a:srgbClr val="FFFFFF"/>
            </a:solidFill>
          </a:ln>
        </p:spPr>
        <p:txBody>
          <a:bodyPr wrap="square" lIns="1016" tIns="1016" rIns="1016" bIns="1016" rtlCol="0" anchor="ctr">
            <a:normAutofit/>
          </a:bodyPr>
          <a:lstStyle/>
          <a:p>
            <a:pPr marL="0" indent="0">
              <a:buNone/>
            </a:pPr>
            <a:r>
              <a:rPr lang="lt-LT" b="1" dirty="0">
                <a:solidFill>
                  <a:srgbClr val="FFFFFF"/>
                </a:solidFill>
                <a:latin typeface="Arial Body"/>
                <a:ea typeface="Arial" pitchFamily="34" charset="-122"/>
                <a:cs typeface="Arial" pitchFamily="34" charset="-120"/>
              </a:rPr>
              <a:t> </a:t>
            </a:r>
            <a:r>
              <a:rPr lang="en-US" b="1" dirty="0">
                <a:solidFill>
                  <a:srgbClr val="FFFFFF"/>
                </a:solidFill>
                <a:latin typeface="Arial Body"/>
                <a:ea typeface="Arial" pitchFamily="34" charset="-122"/>
                <a:cs typeface="Arial" pitchFamily="34" charset="-120"/>
              </a:rPr>
              <a:t>Kodėl tai svarbu</a:t>
            </a:r>
            <a:endParaRPr lang="en-US" dirty="0">
              <a:latin typeface="Arial Body"/>
            </a:endParaRPr>
          </a:p>
        </p:txBody>
      </p:sp>
      <p:sp>
        <p:nvSpPr>
          <p:cNvPr id="12" name="Text 5">
            <a:extLst>
              <a:ext uri="{FF2B5EF4-FFF2-40B4-BE49-F238E27FC236}">
                <a16:creationId xmlns:a16="http://schemas.microsoft.com/office/drawing/2014/main" id="{256991B0-3D75-B8AA-390B-3A725CD3BDB0}"/>
              </a:ext>
            </a:extLst>
          </p:cNvPr>
          <p:cNvSpPr/>
          <p:nvPr/>
        </p:nvSpPr>
        <p:spPr>
          <a:xfrm>
            <a:off x="518160" y="1661455"/>
            <a:ext cx="4663440" cy="694944"/>
          </a:xfrm>
          <a:prstGeom prst="rect">
            <a:avLst/>
          </a:prstGeom>
          <a:solidFill>
            <a:srgbClr val="D8EFD4"/>
          </a:solidFill>
          <a:ln w="8890">
            <a:solidFill>
              <a:srgbClr val="FFFFFF"/>
            </a:solidFill>
          </a:ln>
        </p:spPr>
        <p:txBody>
          <a:bodyPr wrap="square" lIns="1016" tIns="1016" rIns="1016" bIns="1016" rtlCol="0" anchor="ctr">
            <a:normAutofit/>
          </a:bodyPr>
          <a:lstStyle/>
          <a:p>
            <a:pPr marL="0" indent="0">
              <a:buNone/>
            </a:pP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Pagrįsti projekto poreikį ir sprendžiamą problemą</a:t>
            </a:r>
            <a:endParaRPr lang="en-US" sz="1600" dirty="0">
              <a:solidFill>
                <a:srgbClr val="7F7F7F"/>
              </a:solidFill>
              <a:latin typeface="Arial Body"/>
            </a:endParaRPr>
          </a:p>
        </p:txBody>
      </p:sp>
      <p:sp>
        <p:nvSpPr>
          <p:cNvPr id="14" name="Text 6">
            <a:extLst>
              <a:ext uri="{FF2B5EF4-FFF2-40B4-BE49-F238E27FC236}">
                <a16:creationId xmlns:a16="http://schemas.microsoft.com/office/drawing/2014/main" id="{86457A8A-A165-6ABD-8D39-5EB9308B3C9E}"/>
              </a:ext>
            </a:extLst>
          </p:cNvPr>
          <p:cNvSpPr/>
          <p:nvPr/>
        </p:nvSpPr>
        <p:spPr>
          <a:xfrm>
            <a:off x="5181600" y="1661455"/>
            <a:ext cx="5925312" cy="694944"/>
          </a:xfrm>
          <a:prstGeom prst="rect">
            <a:avLst/>
          </a:prstGeom>
          <a:solidFill>
            <a:srgbClr val="D8EFD4"/>
          </a:solidFill>
          <a:ln w="8890">
            <a:solidFill>
              <a:srgbClr val="FFFFFF"/>
            </a:solidFill>
          </a:ln>
        </p:spPr>
        <p:txBody>
          <a:bodyPr wrap="square" lIns="1016" tIns="1016" rIns="1016" bIns="1016" rtlCol="0" anchor="ctr">
            <a:normAutofit/>
          </a:bodyPr>
          <a:lstStyle/>
          <a:p>
            <a:pPr marL="0" indent="0">
              <a:buNone/>
            </a:pP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Turi būti aišku, kodėl investicija reikalinga ir kaip ji prisideda prie </a:t>
            </a: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priemonės tikslo.</a:t>
            </a:r>
            <a:endParaRPr lang="en-US" sz="1600" dirty="0">
              <a:solidFill>
                <a:srgbClr val="7F7F7F"/>
              </a:solidFill>
              <a:latin typeface="Arial Body"/>
            </a:endParaRPr>
          </a:p>
        </p:txBody>
      </p:sp>
      <p:sp>
        <p:nvSpPr>
          <p:cNvPr id="16" name="Text 7">
            <a:extLst>
              <a:ext uri="{FF2B5EF4-FFF2-40B4-BE49-F238E27FC236}">
                <a16:creationId xmlns:a16="http://schemas.microsoft.com/office/drawing/2014/main" id="{5F7164CC-247B-C600-97D3-2696B59A1194}"/>
              </a:ext>
            </a:extLst>
          </p:cNvPr>
          <p:cNvSpPr/>
          <p:nvPr/>
        </p:nvSpPr>
        <p:spPr>
          <a:xfrm>
            <a:off x="518160" y="2356399"/>
            <a:ext cx="4663440" cy="758952"/>
          </a:xfrm>
          <a:prstGeom prst="rect">
            <a:avLst/>
          </a:prstGeom>
          <a:solidFill>
            <a:srgbClr val="EAF6E8"/>
          </a:solidFill>
          <a:ln w="8890">
            <a:solidFill>
              <a:srgbClr val="FFFFFF"/>
            </a:solidFill>
          </a:ln>
        </p:spPr>
        <p:txBody>
          <a:bodyPr wrap="square" lIns="1016" tIns="1016" rIns="1016" bIns="1016" rtlCol="0" anchor="ctr">
            <a:normAutofit/>
          </a:bodyPr>
          <a:lstStyle/>
          <a:p>
            <a:pPr marL="0" indent="0">
              <a:buNone/>
            </a:pP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Aprašyti esamą situaciją ir planuojamą pokytį</a:t>
            </a:r>
            <a:endParaRPr lang="en-US" sz="1600" dirty="0">
              <a:solidFill>
                <a:srgbClr val="7F7F7F"/>
              </a:solidFill>
              <a:latin typeface="Arial Body"/>
            </a:endParaRPr>
          </a:p>
        </p:txBody>
      </p:sp>
      <p:sp>
        <p:nvSpPr>
          <p:cNvPr id="18" name="Text 8">
            <a:extLst>
              <a:ext uri="{FF2B5EF4-FFF2-40B4-BE49-F238E27FC236}">
                <a16:creationId xmlns:a16="http://schemas.microsoft.com/office/drawing/2014/main" id="{6EA0EA95-DBDB-9CBC-4BE7-8080BD0D47D6}"/>
              </a:ext>
            </a:extLst>
          </p:cNvPr>
          <p:cNvSpPr/>
          <p:nvPr/>
        </p:nvSpPr>
        <p:spPr>
          <a:xfrm>
            <a:off x="5171768" y="2356399"/>
            <a:ext cx="5925312" cy="758952"/>
          </a:xfrm>
          <a:prstGeom prst="rect">
            <a:avLst/>
          </a:prstGeom>
          <a:solidFill>
            <a:srgbClr val="EAF6E8"/>
          </a:solidFill>
          <a:ln w="8890">
            <a:solidFill>
              <a:srgbClr val="FFFFFF"/>
            </a:solidFill>
          </a:ln>
        </p:spPr>
        <p:txBody>
          <a:bodyPr wrap="square" lIns="1016" tIns="1016" rIns="1016" bIns="1016" rtlCol="0" anchor="ctr">
            <a:normAutofit/>
          </a:bodyPr>
          <a:lstStyle/>
          <a:p>
            <a:pPr marL="0" indent="0">
              <a:buNone/>
            </a:pP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Nurodomas dabartinis gyvulių laikymas, mėšlo / srutų tvarkymas, esamos technologijos ir kas bus diegiama naujai.</a:t>
            </a:r>
            <a:r>
              <a:rPr lang="lt-LT" sz="1600" dirty="0">
                <a:solidFill>
                  <a:srgbClr val="7F7F7F"/>
                </a:solidFill>
                <a:latin typeface="Arial Body"/>
                <a:ea typeface="Arial" pitchFamily="34" charset="-122"/>
                <a:cs typeface="Arial" pitchFamily="34" charset="-120"/>
              </a:rPr>
              <a:t> </a:t>
            </a:r>
            <a:endParaRPr lang="en-US" sz="1600" dirty="0">
              <a:solidFill>
                <a:srgbClr val="7F7F7F"/>
              </a:solidFill>
              <a:latin typeface="Arial Body"/>
            </a:endParaRPr>
          </a:p>
        </p:txBody>
      </p:sp>
      <p:sp>
        <p:nvSpPr>
          <p:cNvPr id="20" name="Text 9">
            <a:extLst>
              <a:ext uri="{FF2B5EF4-FFF2-40B4-BE49-F238E27FC236}">
                <a16:creationId xmlns:a16="http://schemas.microsoft.com/office/drawing/2014/main" id="{C77DAE8F-D6B6-78AE-F349-7D598969CB3A}"/>
              </a:ext>
            </a:extLst>
          </p:cNvPr>
          <p:cNvSpPr/>
          <p:nvPr/>
        </p:nvSpPr>
        <p:spPr>
          <a:xfrm>
            <a:off x="518160" y="3115351"/>
            <a:ext cx="4663440" cy="694944"/>
          </a:xfrm>
          <a:prstGeom prst="rect">
            <a:avLst/>
          </a:prstGeom>
          <a:solidFill>
            <a:srgbClr val="D8EFD4"/>
          </a:solidFill>
          <a:ln w="8890">
            <a:solidFill>
              <a:srgbClr val="FFFFFF"/>
            </a:solidFill>
          </a:ln>
        </p:spPr>
        <p:txBody>
          <a:bodyPr wrap="square" lIns="1016" tIns="1016" rIns="1016" bIns="1016" rtlCol="0" anchor="ctr">
            <a:normAutofit/>
          </a:bodyPr>
          <a:lstStyle/>
          <a:p>
            <a:pPr marL="0" indent="0">
              <a:buNone/>
            </a:pP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Investicijas susieti su konkrečiais TPT punktais</a:t>
            </a:r>
            <a:endParaRPr lang="en-US" sz="1600" dirty="0">
              <a:solidFill>
                <a:srgbClr val="7F7F7F"/>
              </a:solidFill>
              <a:latin typeface="Arial Body"/>
            </a:endParaRPr>
          </a:p>
        </p:txBody>
      </p:sp>
      <p:sp>
        <p:nvSpPr>
          <p:cNvPr id="22" name="Text 10">
            <a:extLst>
              <a:ext uri="{FF2B5EF4-FFF2-40B4-BE49-F238E27FC236}">
                <a16:creationId xmlns:a16="http://schemas.microsoft.com/office/drawing/2014/main" id="{2CEC8EF6-1A39-793B-2B9C-35D998EA5AEA}"/>
              </a:ext>
            </a:extLst>
          </p:cNvPr>
          <p:cNvSpPr/>
          <p:nvPr/>
        </p:nvSpPr>
        <p:spPr>
          <a:xfrm>
            <a:off x="5181600" y="3115351"/>
            <a:ext cx="5925312" cy="694944"/>
          </a:xfrm>
          <a:prstGeom prst="rect">
            <a:avLst/>
          </a:prstGeom>
          <a:solidFill>
            <a:srgbClr val="D8EFD4"/>
          </a:solidFill>
          <a:ln w="8890">
            <a:solidFill>
              <a:srgbClr val="FFFFFF"/>
            </a:solidFill>
          </a:ln>
        </p:spPr>
        <p:txBody>
          <a:bodyPr wrap="square" lIns="1016" tIns="1016" rIns="1016" bIns="1016" rtlCol="0" anchor="ctr">
            <a:normAutofit/>
          </a:bodyPr>
          <a:lstStyle/>
          <a:p>
            <a:pPr marL="0" indent="0">
              <a:buNone/>
            </a:pP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Kiekvienai investicijai turi būti aiškus tinkamumo pagrindimas ir konkreti naujai diegiama technologija.</a:t>
            </a:r>
            <a:endParaRPr lang="en-US" sz="1600" dirty="0">
              <a:solidFill>
                <a:srgbClr val="7F7F7F"/>
              </a:solidFill>
              <a:latin typeface="Arial Body"/>
            </a:endParaRPr>
          </a:p>
        </p:txBody>
      </p:sp>
      <p:sp>
        <p:nvSpPr>
          <p:cNvPr id="24" name="Text 11">
            <a:extLst>
              <a:ext uri="{FF2B5EF4-FFF2-40B4-BE49-F238E27FC236}">
                <a16:creationId xmlns:a16="http://schemas.microsoft.com/office/drawing/2014/main" id="{46E202EA-11FF-9190-4948-05C229C0F32B}"/>
              </a:ext>
            </a:extLst>
          </p:cNvPr>
          <p:cNvSpPr/>
          <p:nvPr/>
        </p:nvSpPr>
        <p:spPr>
          <a:xfrm>
            <a:off x="518160" y="3810295"/>
            <a:ext cx="4663440" cy="758952"/>
          </a:xfrm>
          <a:prstGeom prst="rect">
            <a:avLst/>
          </a:prstGeom>
          <a:solidFill>
            <a:srgbClr val="EAF6E8"/>
          </a:solidFill>
          <a:ln w="8890">
            <a:solidFill>
              <a:srgbClr val="FFFFFF"/>
            </a:solidFill>
          </a:ln>
        </p:spPr>
        <p:txBody>
          <a:bodyPr wrap="square" lIns="1016" tIns="1016" rIns="1016" bIns="1016" rtlCol="0" anchor="ctr">
            <a:normAutofit/>
          </a:bodyPr>
          <a:lstStyle/>
          <a:p>
            <a:pPr marL="0" indent="0">
              <a:buNone/>
            </a:pP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Pateikti techninius duomenis, skaičiavimus ir</a:t>
            </a:r>
            <a:r>
              <a:rPr lang="lt-LT" sz="1600" dirty="0">
                <a:solidFill>
                  <a:srgbClr val="7F7F7F"/>
                </a:solidFill>
                <a:latin typeface="Arial Body"/>
                <a:ea typeface="Arial" pitchFamily="34" charset="-122"/>
                <a:cs typeface="Arial" pitchFamily="34" charset="-120"/>
              </a:rPr>
              <a:t>, jei reikalinga, </a:t>
            </a:r>
            <a:r>
              <a:rPr lang="en-US" sz="1600" dirty="0">
                <a:solidFill>
                  <a:srgbClr val="7F7F7F"/>
                </a:solidFill>
                <a:latin typeface="Arial Body"/>
                <a:ea typeface="Arial" pitchFamily="34" charset="-122"/>
                <a:cs typeface="Arial" pitchFamily="34" charset="-120"/>
              </a:rPr>
              <a:t>nuotraukas</a:t>
            </a:r>
            <a:endParaRPr lang="en-US" sz="1600" dirty="0">
              <a:solidFill>
                <a:srgbClr val="7F7F7F"/>
              </a:solidFill>
              <a:latin typeface="Arial Body"/>
            </a:endParaRPr>
          </a:p>
        </p:txBody>
      </p:sp>
      <p:sp>
        <p:nvSpPr>
          <p:cNvPr id="26" name="Text 12">
            <a:extLst>
              <a:ext uri="{FF2B5EF4-FFF2-40B4-BE49-F238E27FC236}">
                <a16:creationId xmlns:a16="http://schemas.microsoft.com/office/drawing/2014/main" id="{A01ECEAD-EE3D-CACF-A93B-6EC29E9997F2}"/>
              </a:ext>
            </a:extLst>
          </p:cNvPr>
          <p:cNvSpPr/>
          <p:nvPr/>
        </p:nvSpPr>
        <p:spPr>
          <a:xfrm>
            <a:off x="5181600" y="3810295"/>
            <a:ext cx="5925312" cy="758952"/>
          </a:xfrm>
          <a:prstGeom prst="rect">
            <a:avLst/>
          </a:prstGeom>
          <a:solidFill>
            <a:srgbClr val="EAF6E8"/>
          </a:solidFill>
          <a:ln w="8890">
            <a:solidFill>
              <a:srgbClr val="FFFFFF"/>
            </a:solidFill>
          </a:ln>
        </p:spPr>
        <p:txBody>
          <a:bodyPr wrap="square" lIns="1016" tIns="1016" rIns="1016" bIns="1016" rtlCol="0" anchor="ctr">
            <a:normAutofit/>
          </a:bodyPr>
          <a:lstStyle/>
          <a:p>
            <a:pPr marL="0" indent="0">
              <a:buNone/>
            </a:pP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Svarbūs mėšlo / srutų kiekiai, kaupimo įrenginių talpos, techniniai dokumentai, skaičiavimai ir NMA agro nuotraukos.</a:t>
            </a:r>
            <a:endParaRPr lang="en-US" sz="1600" dirty="0">
              <a:solidFill>
                <a:srgbClr val="7F7F7F"/>
              </a:solidFill>
              <a:latin typeface="Arial Body"/>
            </a:endParaRPr>
          </a:p>
        </p:txBody>
      </p:sp>
      <p:sp>
        <p:nvSpPr>
          <p:cNvPr id="32" name="Text 15">
            <a:extLst>
              <a:ext uri="{FF2B5EF4-FFF2-40B4-BE49-F238E27FC236}">
                <a16:creationId xmlns:a16="http://schemas.microsoft.com/office/drawing/2014/main" id="{7DBE555D-96E7-DBBC-98F3-7E7B44D1297E}"/>
              </a:ext>
            </a:extLst>
          </p:cNvPr>
          <p:cNvSpPr/>
          <p:nvPr/>
        </p:nvSpPr>
        <p:spPr>
          <a:xfrm>
            <a:off x="508328" y="4580847"/>
            <a:ext cx="4663440" cy="694944"/>
          </a:xfrm>
          <a:prstGeom prst="rect">
            <a:avLst/>
          </a:prstGeom>
          <a:solidFill>
            <a:srgbClr val="EAF6E8"/>
          </a:solidFill>
          <a:ln w="8890">
            <a:solidFill>
              <a:srgbClr val="FFFFFF"/>
            </a:solidFill>
          </a:ln>
        </p:spPr>
        <p:txBody>
          <a:bodyPr wrap="square" lIns="1016" tIns="1016" rIns="1016" bIns="1016" rtlCol="0" anchor="ctr">
            <a:normAutofit/>
          </a:bodyPr>
          <a:lstStyle/>
          <a:p>
            <a:pPr marL="0" indent="0">
              <a:buNone/>
            </a:pPr>
            <a:r>
              <a:rPr lang="lt-LT" sz="1600" dirty="0">
                <a:solidFill>
                  <a:srgbClr val="7F7F7F"/>
                </a:solidFill>
                <a:latin typeface="Arial Body"/>
                <a:ea typeface="Arial" pitchFamily="34" charset="-122"/>
                <a:cs typeface="Arial" pitchFamily="34" charset="-120"/>
              </a:rPr>
              <a:t> </a:t>
            </a:r>
            <a:r>
              <a:rPr lang="en-US" sz="1600" dirty="0">
                <a:solidFill>
                  <a:srgbClr val="7F7F7F"/>
                </a:solidFill>
                <a:latin typeface="Arial Body"/>
                <a:ea typeface="Arial" pitchFamily="34" charset="-122"/>
                <a:cs typeface="Arial" pitchFamily="34" charset="-120"/>
              </a:rPr>
              <a:t>Pasitikrinti, ar pateikti visi privalomi dokumentai</a:t>
            </a:r>
            <a:endParaRPr lang="en-US" sz="1600" dirty="0">
              <a:solidFill>
                <a:srgbClr val="7F7F7F"/>
              </a:solidFill>
              <a:latin typeface="Arial Body"/>
            </a:endParaRPr>
          </a:p>
        </p:txBody>
      </p:sp>
      <p:sp>
        <p:nvSpPr>
          <p:cNvPr id="34" name="Text 16">
            <a:extLst>
              <a:ext uri="{FF2B5EF4-FFF2-40B4-BE49-F238E27FC236}">
                <a16:creationId xmlns:a16="http://schemas.microsoft.com/office/drawing/2014/main" id="{31FFE67A-361D-C25F-97FD-86DE36E047FC}"/>
              </a:ext>
            </a:extLst>
          </p:cNvPr>
          <p:cNvSpPr/>
          <p:nvPr/>
        </p:nvSpPr>
        <p:spPr>
          <a:xfrm>
            <a:off x="5171768" y="4592447"/>
            <a:ext cx="5925312" cy="694944"/>
          </a:xfrm>
          <a:prstGeom prst="rect">
            <a:avLst/>
          </a:prstGeom>
          <a:solidFill>
            <a:srgbClr val="EAF6E8"/>
          </a:solidFill>
          <a:ln w="8890">
            <a:solidFill>
              <a:srgbClr val="FFFFFF"/>
            </a:solidFill>
          </a:ln>
        </p:spPr>
        <p:txBody>
          <a:bodyPr wrap="square" lIns="1016" tIns="1016" rIns="1016" bIns="1016" rtlCol="0" anchor="ctr">
            <a:normAutofit/>
          </a:bodyPr>
          <a:lstStyle/>
          <a:p>
            <a:pPr marL="0" indent="0">
              <a:buNone/>
            </a:pPr>
            <a:r>
              <a:rPr lang="lt-LT" sz="1600" b="1" dirty="0">
                <a:solidFill>
                  <a:srgbClr val="7F7F7F"/>
                </a:solidFill>
                <a:latin typeface="Arial Body"/>
                <a:ea typeface="Arial" pitchFamily="34" charset="-122"/>
                <a:cs typeface="Arial" pitchFamily="34" charset="-120"/>
              </a:rPr>
              <a:t> </a:t>
            </a:r>
            <a:r>
              <a:rPr lang="en-US" sz="1600" b="1" dirty="0">
                <a:solidFill>
                  <a:srgbClr val="7F7F7F"/>
                </a:solidFill>
                <a:latin typeface="Arial Body"/>
                <a:ea typeface="Arial" pitchFamily="34" charset="-122"/>
                <a:cs typeface="Arial" pitchFamily="34" charset="-120"/>
              </a:rPr>
              <a:t>Jeigu nepateikiami 3 ar daugiau privalomų dokumentų, paraiška atmetama.</a:t>
            </a:r>
            <a:endParaRPr lang="en-US" sz="1600" dirty="0">
              <a:solidFill>
                <a:srgbClr val="7F7F7F"/>
              </a:solidFill>
              <a:latin typeface="Arial Body"/>
            </a:endParaRPr>
          </a:p>
        </p:txBody>
      </p:sp>
      <p:pic>
        <p:nvPicPr>
          <p:cNvPr id="5" name="Picture 4">
            <a:extLst>
              <a:ext uri="{FF2B5EF4-FFF2-40B4-BE49-F238E27FC236}">
                <a16:creationId xmlns:a16="http://schemas.microsoft.com/office/drawing/2014/main" id="{1EA34806-E4C8-3166-19A5-171240BBBD97}"/>
              </a:ext>
            </a:extLst>
          </p:cNvPr>
          <p:cNvPicPr>
            <a:picLocks noChangeAspect="1"/>
          </p:cNvPicPr>
          <p:nvPr/>
        </p:nvPicPr>
        <p:blipFill>
          <a:blip r:embed="rId2"/>
          <a:srcRect/>
          <a:stretch/>
        </p:blipFill>
        <p:spPr>
          <a:xfrm>
            <a:off x="9325478" y="5089792"/>
            <a:ext cx="2866520" cy="1768206"/>
          </a:xfrm>
          <a:prstGeom prst="rect">
            <a:avLst/>
          </a:prstGeom>
        </p:spPr>
      </p:pic>
    </p:spTree>
    <p:extLst>
      <p:ext uri="{BB962C8B-B14F-4D97-AF65-F5344CB8AC3E}">
        <p14:creationId xmlns:p14="http://schemas.microsoft.com/office/powerpoint/2010/main" val="2524936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12">
            <a:extLst>
              <a:ext uri="{FF2B5EF4-FFF2-40B4-BE49-F238E27FC236}">
                <a16:creationId xmlns:a16="http://schemas.microsoft.com/office/drawing/2014/main" id="{369693E0-C132-348E-9843-9C88482DEE5B}"/>
              </a:ext>
            </a:extLst>
          </p:cNvPr>
          <p:cNvSpPr txBox="1">
            <a:spLocks/>
          </p:cNvSpPr>
          <p:nvPr/>
        </p:nvSpPr>
        <p:spPr>
          <a:xfrm>
            <a:off x="673119" y="686870"/>
            <a:ext cx="11122855" cy="9268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lt-LT" sz="2400" b="1" dirty="0">
              <a:solidFill>
                <a:srgbClr val="006837"/>
              </a:solidFill>
              <a:latin typeface="+mj-lt"/>
            </a:endParaRPr>
          </a:p>
          <a:p>
            <a:pPr algn="just"/>
            <a:endParaRPr lang="lt-LT" sz="2400" dirty="0">
              <a:latin typeface="+mj-lt"/>
            </a:endParaRPr>
          </a:p>
          <a:p>
            <a:pPr marL="0" indent="0" algn="just">
              <a:buNone/>
            </a:pPr>
            <a:endParaRPr lang="lt-LT" sz="2000" b="1" dirty="0">
              <a:solidFill>
                <a:srgbClr val="006837"/>
              </a:solidFill>
            </a:endParaRPr>
          </a:p>
          <a:p>
            <a:pPr marL="0" indent="0" algn="just">
              <a:buNone/>
            </a:pPr>
            <a:r>
              <a:rPr lang="lt-LT" sz="2400" b="1" dirty="0">
                <a:solidFill>
                  <a:srgbClr val="006837"/>
                </a:solidFill>
              </a:rPr>
              <a:t>Priėmimo laikas </a:t>
            </a:r>
            <a:r>
              <a:rPr lang="lt-LT" sz="2400" dirty="0">
                <a:solidFill>
                  <a:srgbClr val="7F7F7F"/>
                </a:solidFill>
              </a:rPr>
              <a:t>–</a:t>
            </a:r>
            <a:r>
              <a:rPr lang="lt-LT" sz="2400" dirty="0"/>
              <a:t> </a:t>
            </a:r>
            <a:r>
              <a:rPr lang="lt-LT" sz="2400" dirty="0">
                <a:solidFill>
                  <a:srgbClr val="7F7F7F"/>
                </a:solidFill>
              </a:rPr>
              <a:t>nuo 2026-09-01 iki 2026-09-28 </a:t>
            </a:r>
          </a:p>
          <a:p>
            <a:pPr marL="0" indent="0" algn="just">
              <a:buNone/>
            </a:pPr>
            <a:endParaRPr lang="lt-LT" sz="2400" dirty="0">
              <a:latin typeface="Arial (Headings)"/>
            </a:endParaRPr>
          </a:p>
          <a:p>
            <a:pPr marL="0" indent="0" algn="just">
              <a:buNone/>
            </a:pPr>
            <a:endParaRPr lang="lt-LT" sz="2000" dirty="0">
              <a:latin typeface="Arial (Headings)"/>
            </a:endParaRPr>
          </a:p>
          <a:p>
            <a:pPr algn="just"/>
            <a:endParaRPr lang="lt-LT" sz="2400" b="1" dirty="0">
              <a:solidFill>
                <a:srgbClr val="006837"/>
              </a:solidFill>
              <a:latin typeface="Arial (Headings)"/>
            </a:endParaRPr>
          </a:p>
          <a:p>
            <a:pPr algn="just"/>
            <a:endParaRPr lang="lt-LT" sz="2400" b="1" dirty="0">
              <a:solidFill>
                <a:srgbClr val="006837"/>
              </a:solidFill>
              <a:latin typeface="Arial (Headings)"/>
            </a:endParaRPr>
          </a:p>
          <a:p>
            <a:pPr marL="0" indent="0">
              <a:buNone/>
            </a:pPr>
            <a:endParaRPr lang="lt-LT" sz="2000" dirty="0">
              <a:solidFill>
                <a:srgbClr val="7F7F7F"/>
              </a:solidFill>
              <a:latin typeface="+mj-lt"/>
            </a:endParaRPr>
          </a:p>
        </p:txBody>
      </p:sp>
      <p:sp>
        <p:nvSpPr>
          <p:cNvPr id="4" name="Title 11">
            <a:extLst>
              <a:ext uri="{FF2B5EF4-FFF2-40B4-BE49-F238E27FC236}">
                <a16:creationId xmlns:a16="http://schemas.microsoft.com/office/drawing/2014/main" id="{C7842C9D-A706-EED3-B30F-C32F6223669F}"/>
              </a:ext>
            </a:extLst>
          </p:cNvPr>
          <p:cNvSpPr>
            <a:spLocks noGrp="1"/>
          </p:cNvSpPr>
          <p:nvPr>
            <p:ph type="title"/>
          </p:nvPr>
        </p:nvSpPr>
        <p:spPr/>
        <p:txBody>
          <a:bodyPr>
            <a:normAutofit/>
          </a:bodyPr>
          <a:lstStyle/>
          <a:p>
            <a:pPr algn="just"/>
            <a:r>
              <a:rPr lang="lt-LT" sz="3200" dirty="0">
                <a:solidFill>
                  <a:srgbClr val="009650"/>
                </a:solidFill>
              </a:rPr>
              <a:t>Paramos paraiškų priėmimas</a:t>
            </a:r>
            <a:endParaRPr lang="en-LT" sz="3200" dirty="0">
              <a:solidFill>
                <a:srgbClr val="009650"/>
              </a:solidFill>
            </a:endParaRPr>
          </a:p>
        </p:txBody>
      </p:sp>
      <p:pic>
        <p:nvPicPr>
          <p:cNvPr id="2" name="Picture 1">
            <a:extLst>
              <a:ext uri="{FF2B5EF4-FFF2-40B4-BE49-F238E27FC236}">
                <a16:creationId xmlns:a16="http://schemas.microsoft.com/office/drawing/2014/main" id="{C2720B50-0CFD-4D3A-B64A-C51C592D7215}"/>
              </a:ext>
            </a:extLst>
          </p:cNvPr>
          <p:cNvPicPr>
            <a:picLocks noChangeAspect="1"/>
          </p:cNvPicPr>
          <p:nvPr/>
        </p:nvPicPr>
        <p:blipFill>
          <a:blip r:embed="rId3"/>
          <a:stretch>
            <a:fillRect/>
          </a:stretch>
        </p:blipFill>
        <p:spPr>
          <a:xfrm>
            <a:off x="10027490" y="5522860"/>
            <a:ext cx="2164268" cy="1335140"/>
          </a:xfrm>
          <a:prstGeom prst="rect">
            <a:avLst/>
          </a:prstGeom>
        </p:spPr>
      </p:pic>
      <p:sp>
        <p:nvSpPr>
          <p:cNvPr id="8" name="Shape 6">
            <a:extLst>
              <a:ext uri="{FF2B5EF4-FFF2-40B4-BE49-F238E27FC236}">
                <a16:creationId xmlns:a16="http://schemas.microsoft.com/office/drawing/2014/main" id="{EB01A608-935A-456C-5DCB-EF981580FD09}"/>
              </a:ext>
            </a:extLst>
          </p:cNvPr>
          <p:cNvSpPr/>
          <p:nvPr/>
        </p:nvSpPr>
        <p:spPr>
          <a:xfrm>
            <a:off x="673119" y="2485279"/>
            <a:ext cx="6995160" cy="2031340"/>
          </a:xfrm>
          <a:prstGeom prst="roundRect">
            <a:avLst/>
          </a:prstGeom>
          <a:solidFill>
            <a:srgbClr val="EFEFEF"/>
          </a:solidFill>
          <a:ln w="12700">
            <a:solidFill>
              <a:srgbClr val="D7D7D7"/>
            </a:solidFill>
            <a:prstDash val="solid"/>
          </a:ln>
        </p:spPr>
        <p:txBody>
          <a:bodyPr/>
          <a:lstStyle/>
          <a:p>
            <a:endParaRPr lang="lt-LT" dirty="0"/>
          </a:p>
        </p:txBody>
      </p:sp>
      <p:sp>
        <p:nvSpPr>
          <p:cNvPr id="10" name="Shape 2">
            <a:extLst>
              <a:ext uri="{FF2B5EF4-FFF2-40B4-BE49-F238E27FC236}">
                <a16:creationId xmlns:a16="http://schemas.microsoft.com/office/drawing/2014/main" id="{787B1BB7-8562-2C90-855A-A006712AB99A}"/>
              </a:ext>
            </a:extLst>
          </p:cNvPr>
          <p:cNvSpPr/>
          <p:nvPr/>
        </p:nvSpPr>
        <p:spPr>
          <a:xfrm>
            <a:off x="673119" y="1394294"/>
            <a:ext cx="1920240" cy="438912"/>
          </a:xfrm>
          <a:prstGeom prst="roundRect">
            <a:avLst>
              <a:gd name="adj" fmla="val 16667"/>
            </a:avLst>
          </a:prstGeom>
          <a:solidFill>
            <a:srgbClr val="EAF6F0"/>
          </a:solidFill>
          <a:ln w="12700">
            <a:solidFill>
              <a:srgbClr val="009B4E"/>
            </a:solidFill>
            <a:prstDash val="solid"/>
          </a:ln>
        </p:spPr>
        <p:txBody>
          <a:bodyPr/>
          <a:lstStyle/>
          <a:p>
            <a:pPr algn="ctr"/>
            <a:r>
              <a:rPr lang="lt-LT" b="1" dirty="0">
                <a:solidFill>
                  <a:srgbClr val="006837"/>
                </a:solidFill>
                <a:latin typeface="+mj-lt"/>
              </a:rPr>
              <a:t>Kvietimas</a:t>
            </a:r>
          </a:p>
        </p:txBody>
      </p:sp>
      <p:sp>
        <p:nvSpPr>
          <p:cNvPr id="12" name="Text 7">
            <a:extLst>
              <a:ext uri="{FF2B5EF4-FFF2-40B4-BE49-F238E27FC236}">
                <a16:creationId xmlns:a16="http://schemas.microsoft.com/office/drawing/2014/main" id="{2D5FA1FE-81DF-B2C2-9D68-C2C2F99A24B3}"/>
              </a:ext>
            </a:extLst>
          </p:cNvPr>
          <p:cNvSpPr/>
          <p:nvPr/>
        </p:nvSpPr>
        <p:spPr>
          <a:xfrm>
            <a:off x="1051560" y="2551176"/>
            <a:ext cx="6294813" cy="384048"/>
          </a:xfrm>
          <a:prstGeom prst="rect">
            <a:avLst/>
          </a:prstGeom>
          <a:solidFill>
            <a:srgbClr val="9B9B9B"/>
          </a:solidFill>
          <a:ln/>
        </p:spPr>
        <p:txBody>
          <a:bodyPr wrap="square" lIns="254" tIns="254" rIns="254" bIns="254" rtlCol="0" anchor="ctr"/>
          <a:lstStyle/>
          <a:p>
            <a:pPr marL="0" indent="0" algn="ctr">
              <a:buNone/>
            </a:pPr>
            <a:r>
              <a:rPr lang="en-US" sz="1700" b="1" dirty="0">
                <a:solidFill>
                  <a:srgbClr val="FFFFFF"/>
                </a:solidFill>
              </a:rPr>
              <a:t>Skirta lėšų 2026 m.</a:t>
            </a:r>
            <a:endParaRPr lang="en-US" sz="1700" dirty="0"/>
          </a:p>
        </p:txBody>
      </p:sp>
      <p:sp>
        <p:nvSpPr>
          <p:cNvPr id="14" name="Text 8">
            <a:extLst>
              <a:ext uri="{FF2B5EF4-FFF2-40B4-BE49-F238E27FC236}">
                <a16:creationId xmlns:a16="http://schemas.microsoft.com/office/drawing/2014/main" id="{AAC15888-9D4A-C67D-1F0D-634B4C6994F1}"/>
              </a:ext>
            </a:extLst>
          </p:cNvPr>
          <p:cNvSpPr/>
          <p:nvPr/>
        </p:nvSpPr>
        <p:spPr>
          <a:xfrm>
            <a:off x="932688" y="2950072"/>
            <a:ext cx="6629400" cy="384048"/>
          </a:xfrm>
          <a:prstGeom prst="rect">
            <a:avLst/>
          </a:prstGeom>
          <a:noFill/>
          <a:ln/>
        </p:spPr>
        <p:txBody>
          <a:bodyPr wrap="square" lIns="0" tIns="0" rIns="0" bIns="0" rtlCol="0" anchor="ctr"/>
          <a:lstStyle/>
          <a:p>
            <a:pPr marL="0" indent="0" algn="ctr">
              <a:buNone/>
            </a:pPr>
            <a:r>
              <a:rPr lang="en-US" sz="2400" b="1" dirty="0">
                <a:solidFill>
                  <a:srgbClr val="135B3B"/>
                </a:solidFill>
              </a:rPr>
              <a:t>18 259 842 Eur</a:t>
            </a:r>
            <a:endParaRPr lang="en-US" sz="2400" dirty="0"/>
          </a:p>
        </p:txBody>
      </p:sp>
      <p:sp>
        <p:nvSpPr>
          <p:cNvPr id="16" name="Text 9">
            <a:extLst>
              <a:ext uri="{FF2B5EF4-FFF2-40B4-BE49-F238E27FC236}">
                <a16:creationId xmlns:a16="http://schemas.microsoft.com/office/drawing/2014/main" id="{506B1DC9-4C5C-F570-9906-6AFC8C60AB9B}"/>
              </a:ext>
            </a:extLst>
          </p:cNvPr>
          <p:cNvSpPr/>
          <p:nvPr/>
        </p:nvSpPr>
        <p:spPr>
          <a:xfrm>
            <a:off x="1051560" y="3383280"/>
            <a:ext cx="6400800" cy="384048"/>
          </a:xfrm>
          <a:prstGeom prst="rect">
            <a:avLst/>
          </a:prstGeom>
          <a:noFill/>
          <a:ln/>
        </p:spPr>
        <p:txBody>
          <a:bodyPr wrap="square" lIns="0" tIns="0" rIns="0" bIns="0" rtlCol="0" anchor="ctr"/>
          <a:lstStyle/>
          <a:p>
            <a:pPr marL="0" indent="0" algn="ctr">
              <a:buNone/>
            </a:pPr>
            <a:endParaRPr lang="lt-LT" dirty="0">
              <a:solidFill>
                <a:srgbClr val="6D6D6D"/>
              </a:solidFill>
            </a:endParaRPr>
          </a:p>
          <a:p>
            <a:pPr marL="0" indent="0" algn="ctr">
              <a:buNone/>
            </a:pPr>
            <a:endParaRPr lang="lt-LT" dirty="0">
              <a:solidFill>
                <a:srgbClr val="6D6D6D"/>
              </a:solidFill>
            </a:endParaRPr>
          </a:p>
          <a:p>
            <a:pPr marL="0" indent="0" algn="ctr">
              <a:buNone/>
            </a:pPr>
            <a:r>
              <a:rPr lang="en-US" sz="2000" dirty="0">
                <a:solidFill>
                  <a:srgbClr val="6D6D6D"/>
                </a:solidFill>
              </a:rPr>
              <a:t>Sostinės regionui – iki 10 403 827 Eur</a:t>
            </a:r>
            <a:endParaRPr lang="en-US" sz="2000" dirty="0"/>
          </a:p>
          <a:p>
            <a:pPr marL="0" indent="0" algn="ctr">
              <a:buNone/>
            </a:pPr>
            <a:r>
              <a:rPr lang="en-US" sz="2000" dirty="0">
                <a:solidFill>
                  <a:srgbClr val="6D6D6D"/>
                </a:solidFill>
              </a:rPr>
              <a:t>Vidurio ir Vakarų Lietuvos regionui – iki 7 856 015 Eur</a:t>
            </a:r>
            <a:endParaRPr lang="en-US" sz="1600" dirty="0"/>
          </a:p>
        </p:txBody>
      </p:sp>
      <p:sp>
        <p:nvSpPr>
          <p:cNvPr id="18" name="Shape 10">
            <a:extLst>
              <a:ext uri="{FF2B5EF4-FFF2-40B4-BE49-F238E27FC236}">
                <a16:creationId xmlns:a16="http://schemas.microsoft.com/office/drawing/2014/main" id="{E92D0890-AB9E-07E7-B49B-8A50BF0A942F}"/>
              </a:ext>
            </a:extLst>
          </p:cNvPr>
          <p:cNvSpPr/>
          <p:nvPr/>
        </p:nvSpPr>
        <p:spPr>
          <a:xfrm>
            <a:off x="7876521" y="2011795"/>
            <a:ext cx="3849922" cy="3130475"/>
          </a:xfrm>
          <a:prstGeom prst="roundRect">
            <a:avLst>
              <a:gd name="adj" fmla="val 2264"/>
            </a:avLst>
          </a:prstGeom>
          <a:solidFill>
            <a:srgbClr val="EAF6F0"/>
          </a:solidFill>
          <a:ln w="12700">
            <a:solidFill>
              <a:srgbClr val="D8E4DE"/>
            </a:solidFill>
            <a:prstDash val="solid"/>
          </a:ln>
          <a:effectLst>
            <a:outerShdw blurRad="12700" dist="6350" dir="2700000" algn="bl" rotWithShape="0">
              <a:srgbClr val="000000">
                <a:alpha val="10000"/>
              </a:srgbClr>
            </a:outerShdw>
          </a:effectLst>
        </p:spPr>
        <p:txBody>
          <a:bodyPr/>
          <a:lstStyle/>
          <a:p>
            <a:endParaRPr lang="lt-LT" b="1" dirty="0"/>
          </a:p>
        </p:txBody>
      </p:sp>
      <p:sp>
        <p:nvSpPr>
          <p:cNvPr id="25" name="Text 12">
            <a:extLst>
              <a:ext uri="{FF2B5EF4-FFF2-40B4-BE49-F238E27FC236}">
                <a16:creationId xmlns:a16="http://schemas.microsoft.com/office/drawing/2014/main" id="{569F601F-3334-57F6-5636-2370203545A0}"/>
              </a:ext>
            </a:extLst>
          </p:cNvPr>
          <p:cNvSpPr/>
          <p:nvPr/>
        </p:nvSpPr>
        <p:spPr>
          <a:xfrm>
            <a:off x="8019976" y="2210095"/>
            <a:ext cx="3563011" cy="3114466"/>
          </a:xfrm>
          <a:prstGeom prst="rect">
            <a:avLst/>
          </a:prstGeom>
          <a:noFill/>
          <a:ln/>
        </p:spPr>
        <p:txBody>
          <a:bodyPr wrap="square" lIns="254" tIns="254" rIns="254" bIns="254" rtlCol="0" anchor="t">
            <a:normAutofit/>
          </a:bodyPr>
          <a:lstStyle/>
          <a:p>
            <a:pPr algn="just"/>
            <a:r>
              <a:rPr lang="lt-LT" sz="2000" b="1" dirty="0">
                <a:solidFill>
                  <a:srgbClr val="006837"/>
                </a:solidFill>
                <a:latin typeface="Arial (Headings)"/>
              </a:rPr>
              <a:t>Paramos forma</a:t>
            </a:r>
            <a:r>
              <a:rPr lang="lt-LT" sz="2000" b="1" dirty="0">
                <a:latin typeface="Arial (Headings)"/>
              </a:rPr>
              <a:t> </a:t>
            </a:r>
            <a:r>
              <a:rPr lang="lt-LT" sz="2000" dirty="0">
                <a:solidFill>
                  <a:srgbClr val="7F7F7F"/>
                </a:solidFill>
                <a:latin typeface="Arial (Headings)"/>
              </a:rPr>
              <a:t>– dotacija.</a:t>
            </a:r>
          </a:p>
          <a:p>
            <a:pPr algn="just"/>
            <a:endParaRPr lang="lt-LT" sz="2000" dirty="0">
              <a:solidFill>
                <a:srgbClr val="7F7F7F"/>
              </a:solidFill>
              <a:latin typeface="Arial (Headings)"/>
            </a:endParaRPr>
          </a:p>
          <a:p>
            <a:pPr algn="just"/>
            <a:r>
              <a:rPr lang="lt-LT" sz="2000" b="1" dirty="0">
                <a:solidFill>
                  <a:srgbClr val="006837"/>
                </a:solidFill>
                <a:latin typeface="Arial (Headings)"/>
              </a:rPr>
              <a:t>Pateikimo būdas</a:t>
            </a:r>
            <a:r>
              <a:rPr lang="en-US" sz="2000" b="1" dirty="0">
                <a:solidFill>
                  <a:srgbClr val="006837"/>
                </a:solidFill>
                <a:latin typeface="Arial (Headings)"/>
              </a:rPr>
              <a:t> </a:t>
            </a:r>
            <a:r>
              <a:rPr lang="en-US" sz="2000" dirty="0">
                <a:solidFill>
                  <a:srgbClr val="7F7F7F"/>
                </a:solidFill>
                <a:latin typeface="Arial (Headings)"/>
              </a:rPr>
              <a:t>– </a:t>
            </a:r>
            <a:r>
              <a:rPr lang="lt-LT" sz="2000" dirty="0">
                <a:solidFill>
                  <a:srgbClr val="7F7F7F"/>
                </a:solidFill>
                <a:latin typeface="Arial (Headings)"/>
              </a:rPr>
              <a:t>paraiška ir su ja teikiami dokumentai NMA turi būti pateikiami per Žemės ūkio ministerijos informacinę sistemą (ŽŪMIS), užpildžius elektroninę formą interneto prieigoje adresu </a:t>
            </a:r>
            <a:r>
              <a:rPr lang="lt-LT" sz="2000" dirty="0">
                <a:solidFill>
                  <a:srgbClr val="7F7F7F"/>
                </a:solidFill>
                <a:latin typeface="Arial (Headings)"/>
                <a:hlinkClick r:id="rId4"/>
              </a:rPr>
              <a:t>http://zumis.lt</a:t>
            </a:r>
            <a:r>
              <a:rPr lang="lt-LT" sz="2000" dirty="0">
                <a:solidFill>
                  <a:srgbClr val="7F7F7F"/>
                </a:solidFill>
                <a:latin typeface="Arial (Headings)"/>
              </a:rPr>
              <a:t>.</a:t>
            </a:r>
            <a:endParaRPr lang="lt-LT" dirty="0">
              <a:latin typeface="Arial (Headings)"/>
            </a:endParaRPr>
          </a:p>
          <a:p>
            <a:pPr marL="0" indent="0">
              <a:buNone/>
            </a:pPr>
            <a:endParaRPr lang="en-US" sz="1400" dirty="0"/>
          </a:p>
        </p:txBody>
      </p:sp>
    </p:spTree>
    <p:extLst>
      <p:ext uri="{BB962C8B-B14F-4D97-AF65-F5344CB8AC3E}">
        <p14:creationId xmlns:p14="http://schemas.microsoft.com/office/powerpoint/2010/main" val="1626115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B2C4A1-7461-0FFE-DC19-C958C48F8C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26044" y="844958"/>
            <a:ext cx="4583906" cy="541051"/>
          </a:xfrm>
          <a:prstGeom prst="rect">
            <a:avLst/>
          </a:prstGeom>
        </p:spPr>
      </p:pic>
      <p:sp>
        <p:nvSpPr>
          <p:cNvPr id="3" name="TextBox 2">
            <a:extLst>
              <a:ext uri="{FF2B5EF4-FFF2-40B4-BE49-F238E27FC236}">
                <a16:creationId xmlns:a16="http://schemas.microsoft.com/office/drawing/2014/main" id="{E9EF8C8B-9779-7024-453A-77F9D5AE7A8E}"/>
              </a:ext>
            </a:extLst>
          </p:cNvPr>
          <p:cNvSpPr txBox="1"/>
          <p:nvPr/>
        </p:nvSpPr>
        <p:spPr>
          <a:xfrm>
            <a:off x="6077362" y="4477551"/>
            <a:ext cx="3489140" cy="338554"/>
          </a:xfrm>
          <a:prstGeom prst="rect">
            <a:avLst/>
          </a:prstGeom>
          <a:noFill/>
        </p:spPr>
        <p:txBody>
          <a:bodyPr wrap="square" rtlCol="0">
            <a:spAutoFit/>
          </a:bodyPr>
          <a:lstStyle/>
          <a:p>
            <a:pPr eaLnBrk="1" hangingPunct="1">
              <a:spcBef>
                <a:spcPts val="600"/>
              </a:spcBef>
              <a:buFontTx/>
              <a:buNone/>
            </a:pPr>
            <a:r>
              <a:rPr lang="lt-LT" sz="1600" b="0" i="0" strike="noStrike" dirty="0">
                <a:solidFill>
                  <a:srgbClr val="009650"/>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www.nma.lt</a:t>
            </a:r>
            <a:endParaRPr lang="en-LT" dirty="0">
              <a:solidFill>
                <a:srgbClr val="009650"/>
              </a:solidFill>
              <a:latin typeface="+mj-lt"/>
              <a:cs typeface="Arial" panose="020B0604020202020204" pitchFamily="34" charset="0"/>
            </a:endParaRPr>
          </a:p>
        </p:txBody>
      </p:sp>
      <p:grpSp>
        <p:nvGrpSpPr>
          <p:cNvPr id="6" name="Group 5">
            <a:extLst>
              <a:ext uri="{FF2B5EF4-FFF2-40B4-BE49-F238E27FC236}">
                <a16:creationId xmlns:a16="http://schemas.microsoft.com/office/drawing/2014/main" id="{B7EE6941-D1A5-20F4-67EF-2CB4532DB1B5}"/>
              </a:ext>
            </a:extLst>
          </p:cNvPr>
          <p:cNvGrpSpPr/>
          <p:nvPr/>
        </p:nvGrpSpPr>
        <p:grpSpPr>
          <a:xfrm>
            <a:off x="6096000" y="1938472"/>
            <a:ext cx="3227392" cy="2464306"/>
            <a:chOff x="8200666" y="3178589"/>
            <a:chExt cx="3227392" cy="2464306"/>
          </a:xfrm>
        </p:grpSpPr>
        <p:sp>
          <p:nvSpPr>
            <p:cNvPr id="8" name="TextBox 7">
              <a:extLst>
                <a:ext uri="{FF2B5EF4-FFF2-40B4-BE49-F238E27FC236}">
                  <a16:creationId xmlns:a16="http://schemas.microsoft.com/office/drawing/2014/main" id="{15C00309-350A-6ACC-76B0-5D6D7066108C}"/>
                </a:ext>
              </a:extLst>
            </p:cNvPr>
            <p:cNvSpPr txBox="1"/>
            <p:nvPr/>
          </p:nvSpPr>
          <p:spPr>
            <a:xfrm>
              <a:off x="8220505" y="3178589"/>
              <a:ext cx="3207553" cy="1769715"/>
            </a:xfrm>
            <a:prstGeom prst="rect">
              <a:avLst/>
            </a:prstGeom>
            <a:noFill/>
          </p:spPr>
          <p:txBody>
            <a:bodyPr wrap="square" rtlCol="0">
              <a:spAutoFit/>
            </a:bodyPr>
            <a:lstStyle/>
            <a:p>
              <a:pPr eaLnBrk="1" hangingPunct="1">
                <a:spcBef>
                  <a:spcPts val="600"/>
                </a:spcBef>
                <a:buFontTx/>
                <a:buNone/>
              </a:pPr>
              <a:r>
                <a:rPr lang="lt-LT" sz="1600" b="0" i="0" u="none" strike="noStrike" dirty="0">
                  <a:solidFill>
                    <a:srgbClr val="7F7F7F"/>
                  </a:solidFill>
                  <a:effectLst/>
                  <a:latin typeface="Arial" panose="020B0604020202020204" pitchFamily="34" charset="0"/>
                  <a:cs typeface="Arial" panose="020B0604020202020204" pitchFamily="34" charset="0"/>
                </a:rPr>
                <a:t>Nacionalinė mokėjimo agentūra prie Žemės ūkio ministerijos</a:t>
              </a:r>
            </a:p>
            <a:p>
              <a:pPr marL="421200" lvl="1">
                <a:spcBef>
                  <a:spcPts val="1000"/>
                </a:spcBef>
              </a:pPr>
              <a:r>
                <a:rPr lang="lt-LT" sz="1600" b="0" i="0" u="none" strike="noStrike" dirty="0">
                  <a:solidFill>
                    <a:srgbClr val="7F7F7F"/>
                  </a:solidFill>
                  <a:effectLst/>
                  <a:latin typeface="+mj-lt"/>
                </a:rPr>
                <a:t>Blindžių g. 17, 08111 Vilnius</a:t>
              </a:r>
            </a:p>
            <a:p>
              <a:pPr marL="421200" lvl="1">
                <a:spcBef>
                  <a:spcPts val="1000"/>
                </a:spcBef>
              </a:pPr>
              <a:r>
                <a:rPr lang="en-GB" sz="1600" b="0" i="0" u="none" strike="noStrike" dirty="0">
                  <a:solidFill>
                    <a:srgbClr val="7F7F7F"/>
                  </a:solidFill>
                  <a:effectLst/>
                  <a:latin typeface="+mj-lt"/>
                </a:rPr>
                <a:t>(8 5) 252 6999</a:t>
              </a:r>
            </a:p>
            <a:p>
              <a:pPr marL="421200" lvl="1">
                <a:spcBef>
                  <a:spcPts val="1000"/>
                </a:spcBef>
              </a:pPr>
              <a:r>
                <a:rPr lang="en-GB" sz="1600" b="0" i="0" u="none" strike="noStrike" dirty="0">
                  <a:solidFill>
                    <a:srgbClr val="7F7F7F"/>
                  </a:solidFill>
                  <a:effectLst/>
                  <a:latin typeface="+mj-lt"/>
                </a:rPr>
                <a:t>info@nma.lt </a:t>
              </a:r>
              <a:endParaRPr lang="en-LT" dirty="0">
                <a:solidFill>
                  <a:srgbClr val="7F7F7F"/>
                </a:solidFill>
                <a:latin typeface="+mj-lt"/>
                <a:cs typeface="Arial" panose="020B0604020202020204" pitchFamily="34" charset="0"/>
              </a:endParaRPr>
            </a:p>
          </p:txBody>
        </p:sp>
        <p:pic>
          <p:nvPicPr>
            <p:cNvPr id="9" name="Picture 21">
              <a:extLst>
                <a:ext uri="{FF2B5EF4-FFF2-40B4-BE49-F238E27FC236}">
                  <a16:creationId xmlns:a16="http://schemas.microsoft.com/office/drawing/2014/main" id="{65AA5567-678D-4F68-3787-16AB40AB7CD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219305" y="4173155"/>
              <a:ext cx="403301" cy="322640"/>
            </a:xfrm>
            <a:prstGeom prst="rect">
              <a:avLst/>
            </a:prstGeom>
          </p:spPr>
        </p:pic>
        <p:pic>
          <p:nvPicPr>
            <p:cNvPr id="10" name="Picture 22">
              <a:extLst>
                <a:ext uri="{FF2B5EF4-FFF2-40B4-BE49-F238E27FC236}">
                  <a16:creationId xmlns:a16="http://schemas.microsoft.com/office/drawing/2014/main" id="{08609F8A-F6AF-0480-36F9-717390895234}"/>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219305" y="4540467"/>
              <a:ext cx="403302" cy="322641"/>
            </a:xfrm>
            <a:prstGeom prst="rect">
              <a:avLst/>
            </a:prstGeom>
          </p:spPr>
        </p:pic>
        <p:pic>
          <p:nvPicPr>
            <p:cNvPr id="11" name="Picture 23">
              <a:extLst>
                <a:ext uri="{FF2B5EF4-FFF2-40B4-BE49-F238E27FC236}">
                  <a16:creationId xmlns:a16="http://schemas.microsoft.com/office/drawing/2014/main" id="{BFB91F88-36C1-943C-F4CA-1A3E5DC8881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200666" y="3785852"/>
              <a:ext cx="427345" cy="341876"/>
            </a:xfrm>
            <a:prstGeom prst="rect">
              <a:avLst/>
            </a:prstGeom>
          </p:spPr>
        </p:pic>
        <p:pic>
          <p:nvPicPr>
            <p:cNvPr id="12" name="Picture 26">
              <a:extLst>
                <a:ext uri="{FF2B5EF4-FFF2-40B4-BE49-F238E27FC236}">
                  <a16:creationId xmlns:a16="http://schemas.microsoft.com/office/drawing/2014/main" id="{024D7AF8-2641-F9A8-E1A6-170C6A52C42F}"/>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8219305" y="5221242"/>
              <a:ext cx="317810" cy="377400"/>
            </a:xfrm>
            <a:prstGeom prst="rect">
              <a:avLst/>
            </a:prstGeom>
          </p:spPr>
        </p:pic>
        <p:pic>
          <p:nvPicPr>
            <p:cNvPr id="13" name="Picture 27">
              <a:extLst>
                <a:ext uri="{FF2B5EF4-FFF2-40B4-BE49-F238E27FC236}">
                  <a16:creationId xmlns:a16="http://schemas.microsoft.com/office/drawing/2014/main" id="{9AB0AB8D-88B2-93BE-D3E7-257CAD0B8599}"/>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8704132" y="5227430"/>
              <a:ext cx="288177" cy="365025"/>
            </a:xfrm>
            <a:prstGeom prst="rect">
              <a:avLst/>
            </a:prstGeom>
          </p:spPr>
        </p:pic>
        <p:pic>
          <p:nvPicPr>
            <p:cNvPr id="14" name="Picture 28">
              <a:extLst>
                <a:ext uri="{FF2B5EF4-FFF2-40B4-BE49-F238E27FC236}">
                  <a16:creationId xmlns:a16="http://schemas.microsoft.com/office/drawing/2014/main" id="{DA45C01A-1365-12B7-B225-F220280F9A44}"/>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118319" y="5242897"/>
              <a:ext cx="351674" cy="334091"/>
            </a:xfrm>
            <a:prstGeom prst="rect">
              <a:avLst/>
            </a:prstGeom>
          </p:spPr>
        </p:pic>
        <p:sp>
          <p:nvSpPr>
            <p:cNvPr id="15" name="TextBox 14">
              <a:extLst>
                <a:ext uri="{FF2B5EF4-FFF2-40B4-BE49-F238E27FC236}">
                  <a16:creationId xmlns:a16="http://schemas.microsoft.com/office/drawing/2014/main" id="{5BBBFE83-06D7-E2E8-7727-39392B495158}"/>
                </a:ext>
              </a:extLst>
            </p:cNvPr>
            <p:cNvSpPr txBox="1"/>
            <p:nvPr/>
          </p:nvSpPr>
          <p:spPr>
            <a:xfrm>
              <a:off x="9596003" y="5103489"/>
              <a:ext cx="1744570" cy="539406"/>
            </a:xfrm>
            <a:prstGeom prst="rect">
              <a:avLst/>
            </a:prstGeom>
            <a:noFill/>
          </p:spPr>
          <p:txBody>
            <a:bodyPr wrap="square" rtlCol="0">
              <a:spAutoFit/>
            </a:bodyPr>
            <a:lstStyle/>
            <a:p>
              <a:pPr eaLnBrk="1" hangingPunct="1">
                <a:spcBef>
                  <a:spcPts val="600"/>
                </a:spcBef>
                <a:buFontTx/>
                <a:buNone/>
              </a:pPr>
              <a:r>
                <a:rPr lang="lt-LT" sz="1400" b="0" i="0" u="none" strike="noStrike" dirty="0">
                  <a:solidFill>
                    <a:srgbClr val="7F7F7F"/>
                  </a:solidFill>
                  <a:effectLst/>
                  <a:latin typeface="Arial" panose="020B0604020202020204" pitchFamily="34" charset="0"/>
                  <a:cs typeface="Arial" panose="020B0604020202020204" pitchFamily="34" charset="0"/>
                </a:rPr>
                <a:t>Nacionalinė mokėjimo agentūra</a:t>
              </a:r>
              <a:endParaRPr lang="en-LT" sz="1400" dirty="0">
                <a:solidFill>
                  <a:srgbClr val="7F7F7F"/>
                </a:solidFill>
                <a:latin typeface="+mj-lt"/>
                <a:cs typeface="Arial" panose="020B0604020202020204" pitchFamily="34" charset="0"/>
              </a:endParaRPr>
            </a:p>
          </p:txBody>
        </p:sp>
        <p:cxnSp>
          <p:nvCxnSpPr>
            <p:cNvPr id="16" name="Straight Connector 15">
              <a:extLst>
                <a:ext uri="{FF2B5EF4-FFF2-40B4-BE49-F238E27FC236}">
                  <a16:creationId xmlns:a16="http://schemas.microsoft.com/office/drawing/2014/main" id="{FCBA181E-A47B-ACB6-1C52-D837F89AE0A2}"/>
                </a:ext>
              </a:extLst>
            </p:cNvPr>
            <p:cNvCxnSpPr>
              <a:cxnSpLocks/>
            </p:cNvCxnSpPr>
            <p:nvPr/>
          </p:nvCxnSpPr>
          <p:spPr>
            <a:xfrm flipH="1">
              <a:off x="8219305" y="5028715"/>
              <a:ext cx="320875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F889227F-9E4A-1DC4-0169-E47D0690BA33}"/>
              </a:ext>
            </a:extLst>
          </p:cNvPr>
          <p:cNvPicPr>
            <a:picLocks noChangeAspect="1"/>
          </p:cNvPicPr>
          <p:nvPr/>
        </p:nvPicPr>
        <p:blipFill>
          <a:blip r:embed="rId11"/>
          <a:srcRect/>
          <a:stretch/>
        </p:blipFill>
        <p:spPr>
          <a:xfrm>
            <a:off x="0" y="2855934"/>
            <a:ext cx="6182719" cy="4002065"/>
          </a:xfrm>
          <a:prstGeom prst="rect">
            <a:avLst/>
          </a:prstGeom>
        </p:spPr>
      </p:pic>
    </p:spTree>
    <p:extLst>
      <p:ext uri="{BB962C8B-B14F-4D97-AF65-F5344CB8AC3E}">
        <p14:creationId xmlns:p14="http://schemas.microsoft.com/office/powerpoint/2010/main" val="2467466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54C3D-5B2C-5221-1F69-D02A765D229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3B30946-A9C8-F5C0-277E-78A2EEA84A28}"/>
              </a:ext>
            </a:extLst>
          </p:cNvPr>
          <p:cNvSpPr>
            <a:spLocks noGrp="1"/>
          </p:cNvSpPr>
          <p:nvPr>
            <p:ph type="title"/>
          </p:nvPr>
        </p:nvSpPr>
        <p:spPr/>
        <p:txBody>
          <a:bodyPr/>
          <a:lstStyle/>
          <a:p>
            <a:r>
              <a:rPr lang="lt-LT" dirty="0"/>
              <a:t>Priemonės „Tvarios investicijos į žemės ūkio valdas“ taisyklių pakeitimai</a:t>
            </a:r>
          </a:p>
        </p:txBody>
      </p:sp>
      <p:graphicFrame>
        <p:nvGraphicFramePr>
          <p:cNvPr id="4" name="Table 3">
            <a:extLst>
              <a:ext uri="{FF2B5EF4-FFF2-40B4-BE49-F238E27FC236}">
                <a16:creationId xmlns:a16="http://schemas.microsoft.com/office/drawing/2014/main" id="{CCAD7F5A-6E3A-498C-792D-7804552A5DE3}"/>
              </a:ext>
            </a:extLst>
          </p:cNvPr>
          <p:cNvGraphicFramePr>
            <a:graphicFrameLocks noGrp="1"/>
          </p:cNvGraphicFramePr>
          <p:nvPr>
            <p:extLst>
              <p:ext uri="{D42A27DB-BD31-4B8C-83A1-F6EECF244321}">
                <p14:modId xmlns:p14="http://schemas.microsoft.com/office/powerpoint/2010/main" val="3349671753"/>
              </p:ext>
            </p:extLst>
          </p:nvPr>
        </p:nvGraphicFramePr>
        <p:xfrm>
          <a:off x="550608" y="1106235"/>
          <a:ext cx="10314432" cy="4306824"/>
        </p:xfrm>
        <a:graphic>
          <a:graphicData uri="http://schemas.openxmlformats.org/drawingml/2006/table">
            <a:tbl>
              <a:tblPr firstRow="1" bandRow="1">
                <a:tableStyleId>{93296810-A885-4BE3-A3E7-6D5BEEA58F35}</a:tableStyleId>
              </a:tblPr>
              <a:tblGrid>
                <a:gridCol w="8091948">
                  <a:extLst>
                    <a:ext uri="{9D8B030D-6E8A-4147-A177-3AD203B41FA5}">
                      <a16:colId xmlns:a16="http://schemas.microsoft.com/office/drawing/2014/main" val="20000"/>
                    </a:ext>
                  </a:extLst>
                </a:gridCol>
                <a:gridCol w="2222484">
                  <a:extLst>
                    <a:ext uri="{9D8B030D-6E8A-4147-A177-3AD203B41FA5}">
                      <a16:colId xmlns:a16="http://schemas.microsoft.com/office/drawing/2014/main" val="20001"/>
                    </a:ext>
                  </a:extLst>
                </a:gridCol>
              </a:tblGrid>
              <a:tr h="438912">
                <a:tc>
                  <a:txBody>
                    <a:bodyPr/>
                    <a:lstStyle/>
                    <a:p>
                      <a:pPr algn="l"/>
                      <a:r>
                        <a:rPr lang="lt-LT" sz="1800" b="1" noProof="1">
                          <a:solidFill>
                            <a:srgbClr val="FFFFFF"/>
                          </a:solidFill>
                        </a:rPr>
                        <a:t>Pakeitimas</a:t>
                      </a:r>
                      <a:endParaRPr lang="lt-LT" sz="1600" b="1" noProof="1">
                        <a:solidFill>
                          <a:srgbClr val="FFFFFF"/>
                        </a:solidFill>
                        <a:latin typeface="Arial Body"/>
                      </a:endParaRPr>
                    </a:p>
                  </a:txBody>
                  <a:tcPr marL="73152" marR="73152" marT="36576" marB="36576"/>
                </a:tc>
                <a:tc>
                  <a:txBody>
                    <a:bodyPr/>
                    <a:lstStyle/>
                    <a:p>
                      <a:pPr algn="ctr"/>
                      <a:r>
                        <a:rPr lang="lt-LT" sz="1800" b="1" noProof="1">
                          <a:solidFill>
                            <a:srgbClr val="FFFFFF"/>
                          </a:solidFill>
                        </a:rPr>
                        <a:t>Taisyklių</a:t>
                      </a:r>
                      <a:r>
                        <a:rPr lang="lt-LT" sz="1600" b="1" noProof="1">
                          <a:solidFill>
                            <a:srgbClr val="FFFFFF"/>
                          </a:solidFill>
                        </a:rPr>
                        <a:t> punktas /
papunktis</a:t>
                      </a:r>
                      <a:endParaRPr lang="lt-LT" sz="1600" b="1" noProof="1">
                        <a:solidFill>
                          <a:srgbClr val="FFFFFF"/>
                        </a:solidFill>
                        <a:latin typeface="Arial Body"/>
                      </a:endParaRPr>
                    </a:p>
                  </a:txBody>
                  <a:tcPr marL="73152" marR="73152" marT="36576" marB="36576"/>
                </a:tc>
                <a:extLst>
                  <a:ext uri="{0D108BD9-81ED-4DB2-BD59-A6C34878D82A}">
                    <a16:rowId xmlns:a16="http://schemas.microsoft.com/office/drawing/2014/main" val="10000"/>
                  </a:ext>
                </a:extLst>
              </a:tr>
              <a:tr h="502920">
                <a:tc>
                  <a:txBody>
                    <a:bodyPr/>
                    <a:lstStyle/>
                    <a:p>
                      <a:pPr algn="l"/>
                      <a:r>
                        <a:rPr lang="lt-LT" sz="1600" noProof="1">
                          <a:solidFill>
                            <a:srgbClr val="181818"/>
                          </a:solidFill>
                        </a:rPr>
                        <a:t>1. P</a:t>
                      </a:r>
                      <a:r>
                        <a:rPr lang="lt-LT" sz="1600" noProof="1"/>
                        <a:t>araiškoms</a:t>
                      </a:r>
                      <a:r>
                        <a:rPr lang="lt-LT" sz="1600" dirty="0"/>
                        <a:t> taikoma projektų atranka ir sudaromos pirmumo eilės pagal regionui skirtas lėšas.</a:t>
                      </a:r>
                      <a:endParaRPr lang="lt-LT" sz="1600" noProof="1">
                        <a:solidFill>
                          <a:srgbClr val="181818"/>
                        </a:solidFill>
                        <a:latin typeface="+mn-lt"/>
                      </a:endParaRPr>
                    </a:p>
                  </a:txBody>
                  <a:tcPr marL="73152" marR="73152" marT="32004" marB="32004"/>
                </a:tc>
                <a:tc>
                  <a:txBody>
                    <a:bodyPr/>
                    <a:lstStyle/>
                    <a:p>
                      <a:pPr algn="ctr"/>
                      <a:r>
                        <a:rPr lang="lt-LT" sz="1600" b="1" noProof="1">
                          <a:solidFill>
                            <a:srgbClr val="009650"/>
                          </a:solidFill>
                        </a:rPr>
                        <a:t>38</a:t>
                      </a:r>
                      <a:endParaRPr lang="lt-LT" sz="1600" b="1" noProof="1">
                        <a:solidFill>
                          <a:srgbClr val="009650"/>
                        </a:solidFill>
                        <a:latin typeface="+mn-lt"/>
                      </a:endParaRPr>
                    </a:p>
                  </a:txBody>
                  <a:tcPr marL="73152" marR="73152" marT="32004" marB="32004"/>
                </a:tc>
                <a:extLst>
                  <a:ext uri="{0D108BD9-81ED-4DB2-BD59-A6C34878D82A}">
                    <a16:rowId xmlns:a16="http://schemas.microsoft.com/office/drawing/2014/main" val="10001"/>
                  </a:ext>
                </a:extLst>
              </a:tr>
              <a:tr h="502920">
                <a:tc>
                  <a:txBody>
                    <a:bodyPr/>
                    <a:lstStyle/>
                    <a:p>
                      <a:pPr algn="l"/>
                      <a:r>
                        <a:rPr lang="lt-LT" sz="1600" noProof="1">
                          <a:solidFill>
                            <a:srgbClr val="181818"/>
                          </a:solidFill>
                        </a:rPr>
                        <a:t>2. </a:t>
                      </a:r>
                      <a:r>
                        <a:rPr lang="lt-LT" sz="1600" dirty="0"/>
                        <a:t>Nustatyti projektų atrankos kriterijai ir privalomas minimalus 30 balų skaičius.</a:t>
                      </a:r>
                      <a:endParaRPr lang="lt-LT" sz="1600" noProof="1">
                        <a:solidFill>
                          <a:srgbClr val="181818"/>
                        </a:solidFill>
                        <a:latin typeface="+mn-lt"/>
                      </a:endParaRPr>
                    </a:p>
                  </a:txBody>
                  <a:tcPr marL="73152" marR="73152" marT="32004" marB="32004"/>
                </a:tc>
                <a:tc>
                  <a:txBody>
                    <a:bodyPr/>
                    <a:lstStyle/>
                    <a:p>
                      <a:pPr algn="ctr"/>
                      <a:r>
                        <a:rPr lang="lt-LT" sz="1600" b="1" noProof="1">
                          <a:solidFill>
                            <a:srgbClr val="009650"/>
                          </a:solidFill>
                        </a:rPr>
                        <a:t>40–41</a:t>
                      </a:r>
                      <a:endParaRPr lang="lt-LT" sz="1600" b="1" noProof="1">
                        <a:solidFill>
                          <a:srgbClr val="009650"/>
                        </a:solidFill>
                        <a:latin typeface="+mn-lt"/>
                      </a:endParaRPr>
                    </a:p>
                  </a:txBody>
                  <a:tcPr marL="73152" marR="73152" marT="32004" marB="32004"/>
                </a:tc>
                <a:extLst>
                  <a:ext uri="{0D108BD9-81ED-4DB2-BD59-A6C34878D82A}">
                    <a16:rowId xmlns:a16="http://schemas.microsoft.com/office/drawing/2014/main" val="10002"/>
                  </a:ext>
                </a:extLst>
              </a:tr>
              <a:tr h="502920">
                <a:tc>
                  <a:txBody>
                    <a:bodyPr/>
                    <a:lstStyle/>
                    <a:p>
                      <a:pPr algn="l"/>
                      <a:r>
                        <a:rPr lang="lt-LT" sz="1600" noProof="1">
                          <a:solidFill>
                            <a:srgbClr val="181818"/>
                          </a:solidFill>
                        </a:rPr>
                        <a:t>3. </a:t>
                      </a:r>
                      <a:r>
                        <a:rPr lang="lt-LT" sz="1600" dirty="0"/>
                        <a:t>Papildomo atrankos vertinimo atveju gali būti vertinamas prašomo paramos intensyvumo sumažinimas, o esant vienodai pozicijai – prašomos paramos suma.</a:t>
                      </a:r>
                      <a:endParaRPr lang="lt-LT" sz="1600" noProof="1">
                        <a:solidFill>
                          <a:srgbClr val="181818"/>
                        </a:solidFill>
                        <a:latin typeface="+mn-lt"/>
                      </a:endParaRPr>
                    </a:p>
                  </a:txBody>
                  <a:tcPr marL="73152" marR="73152" marT="32004" marB="32004"/>
                </a:tc>
                <a:tc>
                  <a:txBody>
                    <a:bodyPr/>
                    <a:lstStyle/>
                    <a:p>
                      <a:pPr algn="ctr"/>
                      <a:r>
                        <a:rPr lang="lt-LT" sz="1600" b="1">
                          <a:solidFill>
                            <a:srgbClr val="009650"/>
                          </a:solidFill>
                        </a:rPr>
                        <a:t>41¹</a:t>
                      </a:r>
                      <a:endParaRPr lang="lt-LT" sz="1600" b="1" noProof="1">
                        <a:solidFill>
                          <a:srgbClr val="009650"/>
                        </a:solidFill>
                        <a:latin typeface="+mn-lt"/>
                      </a:endParaRPr>
                    </a:p>
                  </a:txBody>
                  <a:tcPr marL="73152" marR="73152" marT="32004" marB="32004"/>
                </a:tc>
                <a:extLst>
                  <a:ext uri="{0D108BD9-81ED-4DB2-BD59-A6C34878D82A}">
                    <a16:rowId xmlns:a16="http://schemas.microsoft.com/office/drawing/2014/main" val="10003"/>
                  </a:ext>
                </a:extLst>
              </a:tr>
              <a:tr h="502920">
                <a:tc>
                  <a:txBody>
                    <a:bodyPr/>
                    <a:lstStyle/>
                    <a:p>
                      <a:pPr algn="l"/>
                      <a:r>
                        <a:rPr lang="lt-LT" sz="1600" noProof="1">
                          <a:solidFill>
                            <a:srgbClr val="181818"/>
                          </a:solidFill>
                        </a:rPr>
                        <a:t>4. </a:t>
                      </a:r>
                      <a:r>
                        <a:rPr lang="lt-LT" sz="1600"/>
                        <a:t>Biodujų jėgainėms iki 97 kW nustatyti fiksuotieji vieneto įkainiai.</a:t>
                      </a:r>
                      <a:endParaRPr lang="lt-LT" sz="1600" noProof="1">
                        <a:solidFill>
                          <a:srgbClr val="181818"/>
                        </a:solidFill>
                        <a:latin typeface="+mn-lt"/>
                      </a:endParaRPr>
                    </a:p>
                  </a:txBody>
                  <a:tcPr marL="73152" marR="73152" marT="32004" marB="32004"/>
                </a:tc>
                <a:tc>
                  <a:txBody>
                    <a:bodyPr/>
                    <a:lstStyle/>
                    <a:p>
                      <a:pPr algn="ctr"/>
                      <a:r>
                        <a:rPr lang="lt-LT" sz="1600" b="1">
                          <a:solidFill>
                            <a:srgbClr val="009650"/>
                          </a:solidFill>
                        </a:rPr>
                        <a:t>32.1.1.3</a:t>
                      </a:r>
                      <a:endParaRPr lang="lt-LT" sz="1600" b="1" noProof="1">
                        <a:solidFill>
                          <a:srgbClr val="009650"/>
                        </a:solidFill>
                        <a:latin typeface="+mn-lt"/>
                      </a:endParaRPr>
                    </a:p>
                  </a:txBody>
                  <a:tcPr marL="73152" marR="73152" marT="32004" marB="32004"/>
                </a:tc>
                <a:extLst>
                  <a:ext uri="{0D108BD9-81ED-4DB2-BD59-A6C34878D82A}">
                    <a16:rowId xmlns:a16="http://schemas.microsoft.com/office/drawing/2014/main" val="10005"/>
                  </a:ext>
                </a:extLst>
              </a:tr>
              <a:tr h="502920">
                <a:tc>
                  <a:txBody>
                    <a:bodyPr/>
                    <a:lstStyle/>
                    <a:p>
                      <a:pPr algn="l"/>
                      <a:r>
                        <a:rPr lang="lt-LT" sz="1600" noProof="1">
                          <a:solidFill>
                            <a:srgbClr val="181818"/>
                          </a:solidFill>
                        </a:rPr>
                        <a:t>5. </a:t>
                      </a:r>
                      <a:r>
                        <a:rPr lang="lt-LT" sz="1600"/>
                        <a:t>Kai biodujų jėgainės statybai taikomas fiksuotasis įkainis, atsiskaitoma vienu etapu, pateikiant mokėjimo prašymą užbaigus statybą.</a:t>
                      </a:r>
                      <a:endParaRPr lang="lt-LT" sz="1600" noProof="1">
                        <a:solidFill>
                          <a:srgbClr val="181818"/>
                        </a:solidFill>
                        <a:latin typeface="+mn-lt"/>
                      </a:endParaRPr>
                    </a:p>
                  </a:txBody>
                  <a:tcPr marL="73152" marR="73152" marT="32004" marB="32004"/>
                </a:tc>
                <a:tc>
                  <a:txBody>
                    <a:bodyPr/>
                    <a:lstStyle/>
                    <a:p>
                      <a:pPr algn="ctr"/>
                      <a:r>
                        <a:rPr lang="lt-LT" sz="1600" b="1" dirty="0">
                          <a:solidFill>
                            <a:srgbClr val="009650"/>
                          </a:solidFill>
                        </a:rPr>
                        <a:t>49.4</a:t>
                      </a:r>
                      <a:endParaRPr lang="lt-LT" sz="1600" b="1" noProof="1">
                        <a:solidFill>
                          <a:srgbClr val="009650"/>
                        </a:solidFill>
                        <a:latin typeface="+mn-lt"/>
                      </a:endParaRPr>
                    </a:p>
                  </a:txBody>
                  <a:tcPr marL="73152" marR="73152" marT="32004" marB="32004"/>
                </a:tc>
                <a:extLst>
                  <a:ext uri="{0D108BD9-81ED-4DB2-BD59-A6C34878D82A}">
                    <a16:rowId xmlns:a16="http://schemas.microsoft.com/office/drawing/2014/main" val="10006"/>
                  </a:ext>
                </a:extLst>
              </a:tr>
              <a:tr h="502920">
                <a:tc>
                  <a:txBody>
                    <a:bodyPr/>
                    <a:lstStyle/>
                    <a:p>
                      <a:pPr algn="l"/>
                      <a:r>
                        <a:rPr lang="lt-LT" sz="1600" noProof="1">
                          <a:solidFill>
                            <a:srgbClr val="181818"/>
                          </a:solidFill>
                        </a:rPr>
                        <a:t>6. </a:t>
                      </a:r>
                      <a:r>
                        <a:rPr lang="lt-LT" sz="1600" dirty="0"/>
                        <a:t>Broilerių gerovės investicijoms pagal 30.4.4.3 gali būti finansuojamas ir paprastasis remontas.</a:t>
                      </a:r>
                      <a:endParaRPr lang="lt-LT" sz="1600" noProof="1">
                        <a:solidFill>
                          <a:srgbClr val="181818"/>
                        </a:solidFill>
                        <a:latin typeface="+mn-lt"/>
                      </a:endParaRPr>
                    </a:p>
                  </a:txBody>
                  <a:tcPr marL="73152" marR="73152" marT="32004" marB="32004"/>
                </a:tc>
                <a:tc>
                  <a:txBody>
                    <a:bodyPr/>
                    <a:lstStyle/>
                    <a:p>
                      <a:pPr marL="0" algn="ctr" defTabSz="914400" rtl="0" eaLnBrk="1" latinLnBrk="0" hangingPunct="1"/>
                      <a:r>
                        <a:rPr lang="lt-LT" sz="1600" b="1" kern="1200" dirty="0">
                          <a:solidFill>
                            <a:srgbClr val="009650"/>
                          </a:solidFill>
                        </a:rPr>
                        <a:t>30.4.4.3 ir 32.1.1.1</a:t>
                      </a:r>
                      <a:endParaRPr lang="lt-LT" sz="1600" b="1" kern="1200" noProof="1">
                        <a:solidFill>
                          <a:srgbClr val="009650"/>
                        </a:solidFill>
                        <a:latin typeface="+mn-lt"/>
                        <a:ea typeface="+mn-ea"/>
                        <a:cs typeface="+mn-cs"/>
                      </a:endParaRPr>
                    </a:p>
                  </a:txBody>
                  <a:tcPr marL="73152" marR="73152" marT="32004" marB="32004"/>
                </a:tc>
                <a:extLst>
                  <a:ext uri="{0D108BD9-81ED-4DB2-BD59-A6C34878D82A}">
                    <a16:rowId xmlns:a16="http://schemas.microsoft.com/office/drawing/2014/main" val="10007"/>
                  </a:ext>
                </a:extLst>
              </a:tr>
              <a:tr h="502920">
                <a:tc>
                  <a:txBody>
                    <a:bodyPr/>
                    <a:lstStyle/>
                    <a:p>
                      <a:pPr algn="l">
                        <a:spcBef>
                          <a:spcPts val="600"/>
                        </a:spcBef>
                      </a:pPr>
                      <a:r>
                        <a:rPr lang="lt-LT" sz="1600" noProof="1">
                          <a:solidFill>
                            <a:srgbClr val="181818"/>
                          </a:solidFill>
                        </a:rPr>
                        <a:t>7. </a:t>
                      </a:r>
                      <a:r>
                        <a:rPr lang="lt-LT" sz="1600" dirty="0"/>
                        <a:t>Patikslintos tinkamumo gauti paramą sąlygos.</a:t>
                      </a:r>
                      <a:endParaRPr lang="lt-LT" sz="1600" noProof="1">
                        <a:solidFill>
                          <a:srgbClr val="181818"/>
                        </a:solidFill>
                        <a:latin typeface="+mn-lt"/>
                      </a:endParaRPr>
                    </a:p>
                  </a:txBody>
                  <a:tcPr marL="73152" marR="73152" marT="32004" marB="32004"/>
                </a:tc>
                <a:tc>
                  <a:txBody>
                    <a:bodyPr/>
                    <a:lstStyle/>
                    <a:p>
                      <a:pPr algn="ctr">
                        <a:buNone/>
                      </a:pPr>
                      <a:r>
                        <a:rPr lang="lt-LT" sz="1600" b="1" dirty="0">
                          <a:solidFill>
                            <a:srgbClr val="009650"/>
                          </a:solidFill>
                        </a:rPr>
                        <a:t>18.1</a:t>
                      </a:r>
                      <a:endParaRPr lang="lt-LT" sz="1600" b="1" dirty="0">
                        <a:solidFill>
                          <a:srgbClr val="009650"/>
                        </a:solidFill>
                        <a:latin typeface="+mn-lt"/>
                      </a:endParaRPr>
                    </a:p>
                  </a:txBody>
                  <a:tcPr anchor="ctr"/>
                </a:tc>
                <a:extLst>
                  <a:ext uri="{0D108BD9-81ED-4DB2-BD59-A6C34878D82A}">
                    <a16:rowId xmlns:a16="http://schemas.microsoft.com/office/drawing/2014/main" val="10009"/>
                  </a:ext>
                </a:extLst>
              </a:tr>
            </a:tbl>
          </a:graphicData>
        </a:graphic>
      </p:graphicFrame>
      <p:graphicFrame>
        <p:nvGraphicFramePr>
          <p:cNvPr id="7" name="Table 6">
            <a:extLst>
              <a:ext uri="{FF2B5EF4-FFF2-40B4-BE49-F238E27FC236}">
                <a16:creationId xmlns:a16="http://schemas.microsoft.com/office/drawing/2014/main" id="{147A22C9-93B8-A9A1-6198-1DE57F17AC2B}"/>
              </a:ext>
            </a:extLst>
          </p:cNvPr>
          <p:cNvGraphicFramePr>
            <a:graphicFrameLocks noGrp="1"/>
          </p:cNvGraphicFramePr>
          <p:nvPr>
            <p:extLst>
              <p:ext uri="{D42A27DB-BD31-4B8C-83A1-F6EECF244321}">
                <p14:modId xmlns:p14="http://schemas.microsoft.com/office/powerpoint/2010/main" val="3789407922"/>
              </p:ext>
            </p:extLst>
          </p:nvPr>
        </p:nvGraphicFramePr>
        <p:xfrm>
          <a:off x="550608" y="5419654"/>
          <a:ext cx="10314432" cy="551688"/>
        </p:xfrm>
        <a:graphic>
          <a:graphicData uri="http://schemas.openxmlformats.org/drawingml/2006/table">
            <a:tbl>
              <a:tblPr firstRow="1" bandRow="1">
                <a:tableStyleId>{5C22544A-7EE6-4342-B048-85BDC9FD1C3A}</a:tableStyleId>
              </a:tblPr>
              <a:tblGrid>
                <a:gridCol w="8091948">
                  <a:extLst>
                    <a:ext uri="{9D8B030D-6E8A-4147-A177-3AD203B41FA5}">
                      <a16:colId xmlns:a16="http://schemas.microsoft.com/office/drawing/2014/main" val="20000"/>
                    </a:ext>
                  </a:extLst>
                </a:gridCol>
                <a:gridCol w="2222484">
                  <a:extLst>
                    <a:ext uri="{9D8B030D-6E8A-4147-A177-3AD203B41FA5}">
                      <a16:colId xmlns:a16="http://schemas.microsoft.com/office/drawing/2014/main" val="20001"/>
                    </a:ext>
                  </a:extLst>
                </a:gridCol>
              </a:tblGrid>
              <a:tr h="502920">
                <a:tc>
                  <a:txBody>
                    <a:bodyPr/>
                    <a:lstStyle/>
                    <a:p>
                      <a:pPr marL="0" algn="l" defTabSz="914400" rtl="0" eaLnBrk="1" latinLnBrk="0" hangingPunct="1"/>
                      <a:r>
                        <a:rPr lang="lt-LT" sz="1600" b="0" kern="1200" noProof="1">
                          <a:solidFill>
                            <a:srgbClr val="181818"/>
                          </a:solidFill>
                          <a:latin typeface="+mn-lt"/>
                          <a:ea typeface="+mn-ea"/>
                          <a:cs typeface="+mn-cs"/>
                        </a:rPr>
                        <a:t>8. </a:t>
                      </a:r>
                      <a:r>
                        <a:rPr lang="lt-LT" sz="1600" b="0" kern="1200" dirty="0">
                          <a:solidFill>
                            <a:schemeClr val="dk1"/>
                          </a:solidFill>
                          <a:latin typeface="+mn-lt"/>
                          <a:ea typeface="+mn-ea"/>
                          <a:cs typeface="+mn-cs"/>
                        </a:rPr>
                        <a:t>Naujo statinio statyba tinkama finansuoti tik tada, kai pagrindžiama, kad iki projekto pabaigos bus įsigyta visa jo funkcionavimui būtina technologinė įranga. </a:t>
                      </a:r>
                      <a:endParaRPr lang="lt-LT" sz="1600" b="0" kern="1200" noProof="1">
                        <a:solidFill>
                          <a:schemeClr val="dk1"/>
                        </a:solidFill>
                        <a:latin typeface="+mn-lt"/>
                        <a:ea typeface="+mn-ea"/>
                        <a:cs typeface="+mn-cs"/>
                      </a:endParaRPr>
                    </a:p>
                  </a:txBody>
                  <a:tcPr marL="73152" marR="73152" marT="32004" marB="32004">
                    <a:solidFill>
                      <a:srgbClr val="E7F4E4"/>
                    </a:solidFill>
                  </a:tcPr>
                </a:tc>
                <a:tc>
                  <a:txBody>
                    <a:bodyPr/>
                    <a:lstStyle/>
                    <a:p>
                      <a:pPr algn="ctr">
                        <a:buNone/>
                      </a:pPr>
                      <a:r>
                        <a:rPr lang="lt-LT" sz="1600" dirty="0">
                          <a:solidFill>
                            <a:srgbClr val="009650"/>
                          </a:solidFill>
                        </a:rPr>
                        <a:t>33.4.6</a:t>
                      </a:r>
                    </a:p>
                  </a:txBody>
                  <a:tcPr anchor="ctr">
                    <a:solidFill>
                      <a:srgbClr val="E7F4E4"/>
                    </a:solidFill>
                  </a:tcPr>
                </a:tc>
                <a:extLst>
                  <a:ext uri="{0D108BD9-81ED-4DB2-BD59-A6C34878D82A}">
                    <a16:rowId xmlns:a16="http://schemas.microsoft.com/office/drawing/2014/main" val="10009"/>
                  </a:ext>
                </a:extLst>
              </a:tr>
            </a:tbl>
          </a:graphicData>
        </a:graphic>
      </p:graphicFrame>
      <p:pic>
        <p:nvPicPr>
          <p:cNvPr id="5" name="Picture 4">
            <a:extLst>
              <a:ext uri="{FF2B5EF4-FFF2-40B4-BE49-F238E27FC236}">
                <a16:creationId xmlns:a16="http://schemas.microsoft.com/office/drawing/2014/main" id="{BE048252-593A-3284-EDE8-C1679C35665B}"/>
              </a:ext>
            </a:extLst>
          </p:cNvPr>
          <p:cNvPicPr>
            <a:picLocks noChangeAspect="1"/>
          </p:cNvPicPr>
          <p:nvPr/>
        </p:nvPicPr>
        <p:blipFill>
          <a:blip r:embed="rId3"/>
          <a:stretch>
            <a:fillRect/>
          </a:stretch>
        </p:blipFill>
        <p:spPr>
          <a:xfrm>
            <a:off x="10027732" y="5538632"/>
            <a:ext cx="2164268" cy="1335140"/>
          </a:xfrm>
          <a:prstGeom prst="rect">
            <a:avLst/>
          </a:prstGeom>
        </p:spPr>
      </p:pic>
    </p:spTree>
    <p:extLst>
      <p:ext uri="{BB962C8B-B14F-4D97-AF65-F5344CB8AC3E}">
        <p14:creationId xmlns:p14="http://schemas.microsoft.com/office/powerpoint/2010/main" val="2114042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12">
            <a:extLst>
              <a:ext uri="{FF2B5EF4-FFF2-40B4-BE49-F238E27FC236}">
                <a16:creationId xmlns:a16="http://schemas.microsoft.com/office/drawing/2014/main" id="{369693E0-C132-348E-9843-9C88482DEE5B}"/>
              </a:ext>
            </a:extLst>
          </p:cNvPr>
          <p:cNvSpPr txBox="1">
            <a:spLocks/>
          </p:cNvSpPr>
          <p:nvPr/>
        </p:nvSpPr>
        <p:spPr>
          <a:xfrm>
            <a:off x="2099678" y="1818872"/>
            <a:ext cx="7138930" cy="8556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400" dirty="0">
                <a:solidFill>
                  <a:srgbClr val="7F7F7F"/>
                </a:solidFill>
              </a:rPr>
              <a:t>ŠESD ir/ar amoniako išmetimus mažinančių bei oro kokybę gerinančių technologijų diegimas ūkyje</a:t>
            </a:r>
            <a:endParaRPr lang="en-US" sz="2400" dirty="0">
              <a:solidFill>
                <a:srgbClr val="7F7F7F"/>
              </a:solidFill>
            </a:endParaRPr>
          </a:p>
          <a:p>
            <a:pPr marL="0" indent="0">
              <a:buNone/>
            </a:pPr>
            <a:endParaRPr lang="en-US" sz="2000" dirty="0">
              <a:solidFill>
                <a:srgbClr val="7F7F7F"/>
              </a:solidFill>
            </a:endParaRPr>
          </a:p>
          <a:p>
            <a:pPr marL="0" indent="0">
              <a:buNone/>
            </a:pPr>
            <a:r>
              <a:rPr lang="lt-LT" sz="2400" dirty="0">
                <a:solidFill>
                  <a:srgbClr val="7F7F7F"/>
                </a:solidFill>
              </a:rPr>
              <a:t>Biodujų gamyba iš gyvulininkystės ūkyje susidarančio mėšlo ir kitų biologiškai skaidžių žemės ūkio atliekų</a:t>
            </a:r>
            <a:endParaRPr lang="en-US" sz="2400" dirty="0">
              <a:solidFill>
                <a:srgbClr val="7F7F7F"/>
              </a:solidFill>
            </a:endParaRPr>
          </a:p>
          <a:p>
            <a:pPr marL="0" indent="0">
              <a:buNone/>
            </a:pPr>
            <a:endParaRPr lang="en-US" sz="2000" dirty="0">
              <a:solidFill>
                <a:srgbClr val="7F7F7F"/>
              </a:solidFill>
            </a:endParaRPr>
          </a:p>
          <a:p>
            <a:pPr marL="0" indent="0">
              <a:buNone/>
            </a:pPr>
            <a:r>
              <a:rPr lang="lt-LT" sz="2400" dirty="0">
                <a:solidFill>
                  <a:srgbClr val="7F7F7F"/>
                </a:solidFill>
              </a:rPr>
              <a:t>Investicijos į perėjimą prie aukštesnių nei pareiškėjui privalomi ūkinių gyvūnų gerovės reikalavimų</a:t>
            </a:r>
          </a:p>
          <a:p>
            <a:pPr marL="0" indent="0">
              <a:buNone/>
            </a:pPr>
            <a:endParaRPr lang="lt-LT" sz="2000" dirty="0">
              <a:solidFill>
                <a:srgbClr val="FF0000"/>
              </a:solidFill>
              <a:latin typeface="+mj-lt"/>
            </a:endParaRPr>
          </a:p>
        </p:txBody>
      </p:sp>
      <p:sp>
        <p:nvSpPr>
          <p:cNvPr id="4" name="Title 11">
            <a:extLst>
              <a:ext uri="{FF2B5EF4-FFF2-40B4-BE49-F238E27FC236}">
                <a16:creationId xmlns:a16="http://schemas.microsoft.com/office/drawing/2014/main" id="{C7842C9D-A706-EED3-B30F-C32F6223669F}"/>
              </a:ext>
            </a:extLst>
          </p:cNvPr>
          <p:cNvSpPr>
            <a:spLocks noGrp="1"/>
          </p:cNvSpPr>
          <p:nvPr>
            <p:ph type="title"/>
          </p:nvPr>
        </p:nvSpPr>
        <p:spPr/>
        <p:txBody>
          <a:bodyPr>
            <a:normAutofit/>
          </a:bodyPr>
          <a:lstStyle/>
          <a:p>
            <a:r>
              <a:rPr lang="lt-LT" dirty="0"/>
              <a:t>Pagal priemonę remiamos trys veiklos</a:t>
            </a:r>
            <a:endParaRPr lang="en-LT" sz="3200" dirty="0">
              <a:solidFill>
                <a:srgbClr val="009650"/>
              </a:solidFill>
            </a:endParaRPr>
          </a:p>
        </p:txBody>
      </p:sp>
      <p:pic>
        <p:nvPicPr>
          <p:cNvPr id="2" name="Picture 1">
            <a:extLst>
              <a:ext uri="{FF2B5EF4-FFF2-40B4-BE49-F238E27FC236}">
                <a16:creationId xmlns:a16="http://schemas.microsoft.com/office/drawing/2014/main" id="{897450C3-520F-C18D-93FC-F3D5B3EF176E}"/>
              </a:ext>
            </a:extLst>
          </p:cNvPr>
          <p:cNvPicPr>
            <a:picLocks noChangeAspect="1"/>
          </p:cNvPicPr>
          <p:nvPr/>
        </p:nvPicPr>
        <p:blipFill>
          <a:blip r:embed="rId3"/>
          <a:srcRect/>
          <a:stretch/>
        </p:blipFill>
        <p:spPr>
          <a:xfrm>
            <a:off x="9325478" y="5089792"/>
            <a:ext cx="2866520" cy="1768206"/>
          </a:xfrm>
          <a:prstGeom prst="rect">
            <a:avLst/>
          </a:prstGeom>
        </p:spPr>
      </p:pic>
      <p:sp>
        <p:nvSpPr>
          <p:cNvPr id="5" name="Rectangle: Rounded Corners 4" descr="12.1">
            <a:extLst>
              <a:ext uri="{FF2B5EF4-FFF2-40B4-BE49-F238E27FC236}">
                <a16:creationId xmlns:a16="http://schemas.microsoft.com/office/drawing/2014/main" id="{4ECCDCD9-E33A-44BA-82D5-AFB71BE7DBA7}"/>
              </a:ext>
            </a:extLst>
          </p:cNvPr>
          <p:cNvSpPr/>
          <p:nvPr/>
        </p:nvSpPr>
        <p:spPr>
          <a:xfrm>
            <a:off x="433219" y="1879006"/>
            <a:ext cx="789654" cy="556350"/>
          </a:xfrm>
          <a:prstGeom prst="roundRect">
            <a:avLst/>
          </a:prstGeom>
          <a:solidFill>
            <a:srgbClr val="006837"/>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12.1</a:t>
            </a:r>
          </a:p>
        </p:txBody>
      </p:sp>
      <p:pic>
        <p:nvPicPr>
          <p:cNvPr id="9" name="Graphic 8" descr="Thermometer outline">
            <a:extLst>
              <a:ext uri="{FF2B5EF4-FFF2-40B4-BE49-F238E27FC236}">
                <a16:creationId xmlns:a16="http://schemas.microsoft.com/office/drawing/2014/main" id="{BA293C56-90F1-47CF-AA15-C9820C4C87C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22873" y="1758742"/>
            <a:ext cx="828000" cy="828000"/>
          </a:xfrm>
          <a:prstGeom prst="rect">
            <a:avLst/>
          </a:prstGeom>
        </p:spPr>
      </p:pic>
      <p:sp>
        <p:nvSpPr>
          <p:cNvPr id="10" name="Rectangle 9">
            <a:extLst>
              <a:ext uri="{FF2B5EF4-FFF2-40B4-BE49-F238E27FC236}">
                <a16:creationId xmlns:a16="http://schemas.microsoft.com/office/drawing/2014/main" id="{32B6DF96-5B2D-4D17-8467-62EE4AFFD85E}"/>
              </a:ext>
            </a:extLst>
          </p:cNvPr>
          <p:cNvSpPr/>
          <p:nvPr/>
        </p:nvSpPr>
        <p:spPr>
          <a:xfrm>
            <a:off x="9667001" y="1879003"/>
            <a:ext cx="1790541" cy="7353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lt-LT" sz="2000" dirty="0">
                <a:solidFill>
                  <a:srgbClr val="FF0000"/>
                </a:solidFill>
              </a:rPr>
              <a:t>PRIVALOMA</a:t>
            </a:r>
          </a:p>
        </p:txBody>
      </p:sp>
      <p:sp>
        <p:nvSpPr>
          <p:cNvPr id="12" name="Rectangle: Rounded Corners 11" descr="12.1">
            <a:extLst>
              <a:ext uri="{FF2B5EF4-FFF2-40B4-BE49-F238E27FC236}">
                <a16:creationId xmlns:a16="http://schemas.microsoft.com/office/drawing/2014/main" id="{77B9500E-3D06-429E-A126-CFF2FF23EF5E}"/>
              </a:ext>
            </a:extLst>
          </p:cNvPr>
          <p:cNvSpPr/>
          <p:nvPr/>
        </p:nvSpPr>
        <p:spPr>
          <a:xfrm>
            <a:off x="433219" y="3148734"/>
            <a:ext cx="789654" cy="556350"/>
          </a:xfrm>
          <a:prstGeom prst="roundRect">
            <a:avLst/>
          </a:prstGeom>
          <a:solidFill>
            <a:srgbClr val="B89352"/>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12.</a:t>
            </a:r>
            <a:r>
              <a:rPr lang="en-US" dirty="0">
                <a:solidFill>
                  <a:schemeClr val="tx1"/>
                </a:solidFill>
              </a:rPr>
              <a:t>2</a:t>
            </a:r>
            <a:endParaRPr lang="lt-LT" dirty="0">
              <a:solidFill>
                <a:schemeClr val="tx1"/>
              </a:solidFill>
            </a:endParaRPr>
          </a:p>
        </p:txBody>
      </p:sp>
      <p:sp>
        <p:nvSpPr>
          <p:cNvPr id="14" name="Rectangle 13">
            <a:extLst>
              <a:ext uri="{FF2B5EF4-FFF2-40B4-BE49-F238E27FC236}">
                <a16:creationId xmlns:a16="http://schemas.microsoft.com/office/drawing/2014/main" id="{B65225A0-8A72-4CB6-9E34-0424E016E629}"/>
              </a:ext>
            </a:extLst>
          </p:cNvPr>
          <p:cNvSpPr/>
          <p:nvPr/>
        </p:nvSpPr>
        <p:spPr>
          <a:xfrm>
            <a:off x="9667001" y="3059221"/>
            <a:ext cx="1790541" cy="7353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solidFill>
                  <a:srgbClr val="7F7F7F"/>
                </a:solidFill>
              </a:rPr>
              <a:t>PAPILDOMA</a:t>
            </a:r>
            <a:endParaRPr lang="lt-LT" sz="2000" dirty="0">
              <a:solidFill>
                <a:srgbClr val="7F7F7F"/>
              </a:solidFill>
            </a:endParaRPr>
          </a:p>
        </p:txBody>
      </p:sp>
      <p:sp>
        <p:nvSpPr>
          <p:cNvPr id="15" name="Rectangle: Rounded Corners 14" descr="12.1">
            <a:extLst>
              <a:ext uri="{FF2B5EF4-FFF2-40B4-BE49-F238E27FC236}">
                <a16:creationId xmlns:a16="http://schemas.microsoft.com/office/drawing/2014/main" id="{4A951F07-AC83-4644-BD54-DABE7CA7E1C7}"/>
              </a:ext>
            </a:extLst>
          </p:cNvPr>
          <p:cNvSpPr/>
          <p:nvPr/>
        </p:nvSpPr>
        <p:spPr>
          <a:xfrm>
            <a:off x="433219" y="4622954"/>
            <a:ext cx="789654" cy="556350"/>
          </a:xfrm>
          <a:prstGeom prst="roundRect">
            <a:avLst/>
          </a:prstGeom>
          <a:solidFill>
            <a:srgbClr val="CEEBDB"/>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12.</a:t>
            </a:r>
            <a:r>
              <a:rPr lang="en-US" dirty="0">
                <a:solidFill>
                  <a:schemeClr val="tx1"/>
                </a:solidFill>
              </a:rPr>
              <a:t>3</a:t>
            </a:r>
            <a:endParaRPr lang="lt-LT" dirty="0">
              <a:solidFill>
                <a:schemeClr val="tx1"/>
              </a:solidFill>
            </a:endParaRPr>
          </a:p>
        </p:txBody>
      </p:sp>
      <p:sp>
        <p:nvSpPr>
          <p:cNvPr id="16" name="Rectangle 15">
            <a:extLst>
              <a:ext uri="{FF2B5EF4-FFF2-40B4-BE49-F238E27FC236}">
                <a16:creationId xmlns:a16="http://schemas.microsoft.com/office/drawing/2014/main" id="{C42C824B-BC66-4B00-B758-F4BEEAF78187}"/>
              </a:ext>
            </a:extLst>
          </p:cNvPr>
          <p:cNvSpPr/>
          <p:nvPr/>
        </p:nvSpPr>
        <p:spPr>
          <a:xfrm>
            <a:off x="9667001" y="4405370"/>
            <a:ext cx="1790541" cy="7353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solidFill>
                  <a:srgbClr val="7F7F7F"/>
                </a:solidFill>
              </a:rPr>
              <a:t>PAPILDOMA</a:t>
            </a:r>
            <a:endParaRPr lang="lt-LT" sz="2000" dirty="0">
              <a:solidFill>
                <a:srgbClr val="7F7F7F"/>
              </a:solidFill>
            </a:endParaRPr>
          </a:p>
        </p:txBody>
      </p:sp>
      <p:pic>
        <p:nvPicPr>
          <p:cNvPr id="17" name="Graphic 16" descr="Renewable Energy outline">
            <a:extLst>
              <a:ext uri="{FF2B5EF4-FFF2-40B4-BE49-F238E27FC236}">
                <a16:creationId xmlns:a16="http://schemas.microsoft.com/office/drawing/2014/main" id="{A580A26D-8AD4-434A-A9EC-D1A8E2B1DDC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36480" y="3073829"/>
            <a:ext cx="828000" cy="828000"/>
          </a:xfrm>
          <a:prstGeom prst="rect">
            <a:avLst/>
          </a:prstGeom>
        </p:spPr>
      </p:pic>
      <p:pic>
        <p:nvPicPr>
          <p:cNvPr id="19" name="Graphic 18" descr="Cow outline">
            <a:extLst>
              <a:ext uri="{FF2B5EF4-FFF2-40B4-BE49-F238E27FC236}">
                <a16:creationId xmlns:a16="http://schemas.microsoft.com/office/drawing/2014/main" id="{D89EB4D5-CDF1-4F0A-BBAF-F35E355BAC5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71678" y="4533441"/>
            <a:ext cx="828000" cy="828000"/>
          </a:xfrm>
          <a:prstGeom prst="rect">
            <a:avLst/>
          </a:prstGeom>
        </p:spPr>
      </p:pic>
    </p:spTree>
    <p:extLst>
      <p:ext uri="{BB962C8B-B14F-4D97-AF65-F5344CB8AC3E}">
        <p14:creationId xmlns:p14="http://schemas.microsoft.com/office/powerpoint/2010/main" val="801140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0">
            <a:extLst>
              <a:ext uri="{FF2B5EF4-FFF2-40B4-BE49-F238E27FC236}">
                <a16:creationId xmlns:a16="http://schemas.microsoft.com/office/drawing/2014/main" id="{77D05E1E-3177-5084-AD4D-89F0DDB35D3B}"/>
              </a:ext>
            </a:extLst>
          </p:cNvPr>
          <p:cNvSpPr/>
          <p:nvPr/>
        </p:nvSpPr>
        <p:spPr>
          <a:xfrm>
            <a:off x="609598" y="4563093"/>
            <a:ext cx="10771635" cy="1027216"/>
          </a:xfrm>
          <a:prstGeom prst="rect">
            <a:avLst/>
          </a:prstGeom>
          <a:solidFill>
            <a:srgbClr val="EEF8F3"/>
          </a:solidFill>
          <a:ln w="12700">
            <a:solidFill>
              <a:srgbClr val="EEF8F3"/>
            </a:solidFill>
            <a:prstDash val="solid"/>
          </a:ln>
        </p:spPr>
        <p:txBody>
          <a:bodyPr/>
          <a:lstStyle/>
          <a:p>
            <a:endParaRPr lang="lt-LT"/>
          </a:p>
        </p:txBody>
      </p:sp>
      <p:sp>
        <p:nvSpPr>
          <p:cNvPr id="24" name="Text Placeholder 12" descr="subsen">
            <a:extLst>
              <a:ext uri="{FF2B5EF4-FFF2-40B4-BE49-F238E27FC236}">
                <a16:creationId xmlns:a16="http://schemas.microsoft.com/office/drawing/2014/main" id="{369693E0-C132-348E-9843-9C88482DEE5B}"/>
              </a:ext>
            </a:extLst>
          </p:cNvPr>
          <p:cNvSpPr txBox="1">
            <a:spLocks/>
          </p:cNvSpPr>
          <p:nvPr/>
        </p:nvSpPr>
        <p:spPr>
          <a:xfrm>
            <a:off x="609600" y="1586142"/>
            <a:ext cx="10814462" cy="7198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t-LT" sz="1200" b="1" dirty="0">
              <a:solidFill>
                <a:srgbClr val="7F7F7F"/>
              </a:solidFill>
            </a:endParaRPr>
          </a:p>
          <a:p>
            <a:endParaRPr lang="lt-LT" sz="1200" b="1" dirty="0">
              <a:solidFill>
                <a:srgbClr val="7F7F7F"/>
              </a:solidFill>
            </a:endParaRPr>
          </a:p>
          <a:p>
            <a:endParaRPr lang="lt-LT" sz="1200" b="1" dirty="0">
              <a:solidFill>
                <a:srgbClr val="7F7F7F"/>
              </a:solidFill>
            </a:endParaRPr>
          </a:p>
          <a:p>
            <a:endParaRPr lang="lt-LT" sz="1200" b="1" dirty="0">
              <a:solidFill>
                <a:srgbClr val="7F7F7F"/>
              </a:solidFill>
            </a:endParaRPr>
          </a:p>
          <a:p>
            <a:endParaRPr lang="lt-LT" sz="1200" b="1" dirty="0">
              <a:solidFill>
                <a:srgbClr val="7F7F7F"/>
              </a:solidFill>
            </a:endParaRPr>
          </a:p>
          <a:p>
            <a:endParaRPr lang="lt-LT" sz="1200" b="1" dirty="0">
              <a:solidFill>
                <a:srgbClr val="7F7F7F"/>
              </a:solidFill>
            </a:endParaRPr>
          </a:p>
          <a:p>
            <a:endParaRPr lang="lt-LT" sz="1200" b="1" dirty="0">
              <a:solidFill>
                <a:srgbClr val="7F7F7F"/>
              </a:solidFill>
            </a:endParaRPr>
          </a:p>
          <a:p>
            <a:endParaRPr lang="lt-LT" sz="1200" b="1" dirty="0">
              <a:solidFill>
                <a:srgbClr val="7F7F7F"/>
              </a:solidFill>
            </a:endParaRPr>
          </a:p>
          <a:p>
            <a:pPr>
              <a:buFontTx/>
              <a:buChar char="-"/>
            </a:pPr>
            <a:endParaRPr lang="lt-LT" sz="1100" dirty="0">
              <a:solidFill>
                <a:srgbClr val="7F7F7F"/>
              </a:solidFill>
              <a:latin typeface="+mj-lt"/>
            </a:endParaRPr>
          </a:p>
          <a:p>
            <a:pPr marL="0" indent="0">
              <a:buNone/>
            </a:pPr>
            <a:endParaRPr lang="lt-LT" sz="1100" b="1" dirty="0">
              <a:solidFill>
                <a:srgbClr val="7F7F7F"/>
              </a:solidFill>
              <a:latin typeface="+mj-lt"/>
            </a:endParaRPr>
          </a:p>
          <a:p>
            <a:pPr marL="0" indent="0">
              <a:spcBef>
                <a:spcPts val="1600"/>
              </a:spcBef>
              <a:buNone/>
            </a:pPr>
            <a:r>
              <a:rPr lang="lt-LT" sz="1600" b="1" dirty="0">
                <a:solidFill>
                  <a:srgbClr val="7F7F7F"/>
                </a:solidFill>
              </a:rPr>
              <a:t>Paraiškos, pateiktos kartu su projekto partneriu (-iais), nepriimamos</a:t>
            </a:r>
          </a:p>
          <a:p>
            <a:pPr marL="0" indent="0">
              <a:buNone/>
            </a:pPr>
            <a:r>
              <a:rPr lang="lt-LT" sz="1600" b="1" dirty="0">
                <a:solidFill>
                  <a:srgbClr val="7F7F7F"/>
                </a:solidFill>
              </a:rPr>
              <a:t>*</a:t>
            </a:r>
            <a:r>
              <a:rPr lang="lt-LT" sz="1600" dirty="0">
                <a:solidFill>
                  <a:srgbClr val="7F7F7F"/>
                </a:solidFill>
              </a:rPr>
              <a:t>netaikoma pripažintiems žemės ūkio kooperatyvams, kurie superka ir realizuoja tik iš savo narių valdose pagamintus ar išaugintus žemės ūkio produktus arba supirktus iš savo narių jų valdose pagamintus ar išaugintus žemės ūkio produktus perdirba ir realizuoja iš jų pagamintus maisto ir ne maisto produktus</a:t>
            </a:r>
          </a:p>
          <a:p>
            <a:pPr marL="0" indent="0">
              <a:buNone/>
            </a:pPr>
            <a:endParaRPr lang="lt-LT" sz="1800" b="1" dirty="0">
              <a:solidFill>
                <a:srgbClr val="7F7F7F"/>
              </a:solidFill>
              <a:latin typeface="+mj-lt"/>
            </a:endParaRPr>
          </a:p>
          <a:p>
            <a:pPr marL="0" indent="0">
              <a:buNone/>
            </a:pPr>
            <a:endParaRPr lang="lt-LT" sz="1100" b="1" dirty="0">
              <a:solidFill>
                <a:srgbClr val="7F7F7F"/>
              </a:solidFill>
              <a:latin typeface="+mj-lt"/>
            </a:endParaRPr>
          </a:p>
          <a:p>
            <a:pPr marL="0" indent="0">
              <a:buNone/>
            </a:pPr>
            <a:endParaRPr lang="lt-LT" sz="1100" b="1" dirty="0">
              <a:solidFill>
                <a:srgbClr val="7F7F7F"/>
              </a:solidFill>
              <a:latin typeface="+mj-lt"/>
            </a:endParaRPr>
          </a:p>
          <a:p>
            <a:pPr>
              <a:buFontTx/>
              <a:buChar char="-"/>
            </a:pPr>
            <a:endParaRPr lang="lt-LT" sz="2000" dirty="0">
              <a:solidFill>
                <a:srgbClr val="7F7F7F"/>
              </a:solidFill>
              <a:latin typeface="+mj-lt"/>
            </a:endParaRPr>
          </a:p>
          <a:p>
            <a:pPr>
              <a:buFontTx/>
              <a:buChar char="-"/>
            </a:pPr>
            <a:endParaRPr lang="lt-LT" sz="2000" dirty="0">
              <a:solidFill>
                <a:srgbClr val="7F7F7F"/>
              </a:solidFill>
              <a:latin typeface="+mj-lt"/>
            </a:endParaRPr>
          </a:p>
          <a:p>
            <a:pPr>
              <a:buFontTx/>
              <a:buChar char="-"/>
            </a:pPr>
            <a:endParaRPr lang="lt-LT" sz="2000" dirty="0">
              <a:solidFill>
                <a:srgbClr val="7F7F7F"/>
              </a:solidFill>
              <a:latin typeface="+mj-lt"/>
            </a:endParaRPr>
          </a:p>
          <a:p>
            <a:pPr>
              <a:buFontTx/>
              <a:buChar char="-"/>
            </a:pPr>
            <a:endParaRPr lang="lt-LT" sz="2000" dirty="0">
              <a:solidFill>
                <a:srgbClr val="7F7F7F"/>
              </a:solidFill>
              <a:latin typeface="+mj-lt"/>
            </a:endParaRPr>
          </a:p>
        </p:txBody>
      </p:sp>
      <p:sp>
        <p:nvSpPr>
          <p:cNvPr id="4" name="Title 11">
            <a:extLst>
              <a:ext uri="{FF2B5EF4-FFF2-40B4-BE49-F238E27FC236}">
                <a16:creationId xmlns:a16="http://schemas.microsoft.com/office/drawing/2014/main" id="{C7842C9D-A706-EED3-B30F-C32F6223669F}"/>
              </a:ext>
            </a:extLst>
          </p:cNvPr>
          <p:cNvSpPr>
            <a:spLocks noGrp="1"/>
          </p:cNvSpPr>
          <p:nvPr>
            <p:ph type="title"/>
          </p:nvPr>
        </p:nvSpPr>
        <p:spPr/>
        <p:txBody>
          <a:bodyPr>
            <a:normAutofit/>
          </a:bodyPr>
          <a:lstStyle/>
          <a:p>
            <a:r>
              <a:rPr lang="lt-LT" sz="3200" dirty="0">
                <a:solidFill>
                  <a:srgbClr val="009650"/>
                </a:solidFill>
              </a:rPr>
              <a:t>Galimi pareiškėjai</a:t>
            </a:r>
            <a:endParaRPr lang="en-LT" sz="3200" dirty="0">
              <a:solidFill>
                <a:srgbClr val="009650"/>
              </a:solidFill>
            </a:endParaRPr>
          </a:p>
        </p:txBody>
      </p:sp>
      <p:pic>
        <p:nvPicPr>
          <p:cNvPr id="2" name="Picture 1">
            <a:extLst>
              <a:ext uri="{FF2B5EF4-FFF2-40B4-BE49-F238E27FC236}">
                <a16:creationId xmlns:a16="http://schemas.microsoft.com/office/drawing/2014/main" id="{897450C3-520F-C18D-93FC-F3D5B3EF176E}"/>
              </a:ext>
            </a:extLst>
          </p:cNvPr>
          <p:cNvPicPr>
            <a:picLocks noChangeAspect="1"/>
          </p:cNvPicPr>
          <p:nvPr/>
        </p:nvPicPr>
        <p:blipFill>
          <a:blip r:embed="rId3"/>
          <a:srcRect/>
          <a:stretch/>
        </p:blipFill>
        <p:spPr>
          <a:xfrm>
            <a:off x="9325478" y="5089792"/>
            <a:ext cx="2866520" cy="1768206"/>
          </a:xfrm>
          <a:prstGeom prst="rect">
            <a:avLst/>
          </a:prstGeom>
        </p:spPr>
      </p:pic>
      <p:sp>
        <p:nvSpPr>
          <p:cNvPr id="13" name="Shape 4">
            <a:extLst>
              <a:ext uri="{FF2B5EF4-FFF2-40B4-BE49-F238E27FC236}">
                <a16:creationId xmlns:a16="http://schemas.microsoft.com/office/drawing/2014/main" id="{0B2772C8-4CA7-CC9B-FBF0-CD78E2B9FE1B}"/>
              </a:ext>
            </a:extLst>
          </p:cNvPr>
          <p:cNvSpPr/>
          <p:nvPr/>
        </p:nvSpPr>
        <p:spPr>
          <a:xfrm>
            <a:off x="609599" y="1267691"/>
            <a:ext cx="5166360" cy="3200400"/>
          </a:xfrm>
          <a:prstGeom prst="roundRect">
            <a:avLst>
              <a:gd name="adj" fmla="val 1714"/>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a:lstStyle/>
          <a:p>
            <a:endParaRPr lang="lt-LT" dirty="0"/>
          </a:p>
        </p:txBody>
      </p:sp>
      <p:sp>
        <p:nvSpPr>
          <p:cNvPr id="15" name="Text 5">
            <a:extLst>
              <a:ext uri="{FF2B5EF4-FFF2-40B4-BE49-F238E27FC236}">
                <a16:creationId xmlns:a16="http://schemas.microsoft.com/office/drawing/2014/main" id="{9F1CA6A9-7DFD-8A80-D31B-1C40E593E1DF}"/>
              </a:ext>
            </a:extLst>
          </p:cNvPr>
          <p:cNvSpPr/>
          <p:nvPr/>
        </p:nvSpPr>
        <p:spPr>
          <a:xfrm>
            <a:off x="877270" y="1681144"/>
            <a:ext cx="4764024" cy="329184"/>
          </a:xfrm>
          <a:prstGeom prst="rect">
            <a:avLst/>
          </a:prstGeom>
          <a:noFill/>
          <a:ln/>
        </p:spPr>
        <p:txBody>
          <a:bodyPr wrap="square" lIns="0" tIns="0" rIns="0" bIns="0" rtlCol="0" anchor="ctr">
            <a:normAutofit lnSpcReduction="10000"/>
          </a:bodyPr>
          <a:lstStyle/>
          <a:p>
            <a:pPr marL="0" indent="0">
              <a:buNone/>
            </a:pPr>
            <a:r>
              <a:rPr lang="en-US" sz="2400" b="1" dirty="0">
                <a:solidFill>
                  <a:srgbClr val="009650"/>
                </a:solidFill>
              </a:rPr>
              <a:t>Fizinis asmuo</a:t>
            </a:r>
            <a:endParaRPr lang="en-US" sz="2400" dirty="0">
              <a:solidFill>
                <a:srgbClr val="009650"/>
              </a:solidFill>
            </a:endParaRPr>
          </a:p>
        </p:txBody>
      </p:sp>
      <p:sp>
        <p:nvSpPr>
          <p:cNvPr id="17" name="Text 6">
            <a:extLst>
              <a:ext uri="{FF2B5EF4-FFF2-40B4-BE49-F238E27FC236}">
                <a16:creationId xmlns:a16="http://schemas.microsoft.com/office/drawing/2014/main" id="{9457F867-DF1B-A6F2-9169-5777B56ECF7E}"/>
              </a:ext>
            </a:extLst>
          </p:cNvPr>
          <p:cNvSpPr/>
          <p:nvPr/>
        </p:nvSpPr>
        <p:spPr>
          <a:xfrm>
            <a:off x="877270" y="2233042"/>
            <a:ext cx="4764024" cy="1766303"/>
          </a:xfrm>
          <a:prstGeom prst="rect">
            <a:avLst/>
          </a:prstGeom>
          <a:noFill/>
          <a:ln/>
        </p:spPr>
        <p:txBody>
          <a:bodyPr wrap="square" lIns="254" tIns="254" rIns="254" bIns="254" rtlCol="0" anchor="t">
            <a:normAutofit fontScale="92500"/>
          </a:bodyPr>
          <a:lstStyle/>
          <a:p>
            <a:pPr>
              <a:buFontTx/>
              <a:buChar char="-"/>
            </a:pPr>
            <a:r>
              <a:rPr lang="lt-LT" sz="2000" dirty="0">
                <a:solidFill>
                  <a:srgbClr val="7F7F7F"/>
                </a:solidFill>
              </a:rPr>
              <a:t> </a:t>
            </a:r>
            <a:r>
              <a:rPr lang="lt-LT" sz="2400" dirty="0">
                <a:solidFill>
                  <a:srgbClr val="7F7F7F"/>
                </a:solidFill>
              </a:rPr>
              <a:t>ne jaunesnis kaip 18 metų </a:t>
            </a:r>
          </a:p>
          <a:p>
            <a:pPr>
              <a:buFontTx/>
              <a:buChar char="-"/>
            </a:pPr>
            <a:r>
              <a:rPr lang="lt-LT" sz="2400" dirty="0">
                <a:solidFill>
                  <a:srgbClr val="7F7F7F"/>
                </a:solidFill>
              </a:rPr>
              <a:t> savo vardu įregistravęs ūkininko ūkį</a:t>
            </a:r>
          </a:p>
          <a:p>
            <a:pPr>
              <a:buFontTx/>
              <a:buChar char="-"/>
            </a:pPr>
            <a:r>
              <a:rPr lang="lt-LT" sz="2400" dirty="0">
                <a:solidFill>
                  <a:srgbClr val="7F7F7F"/>
                </a:solidFill>
              </a:rPr>
              <a:t> savo vardu, kaip valdos valdytojas įregistravęs </a:t>
            </a:r>
            <a:r>
              <a:rPr lang="lt-LT" sz="2400" dirty="0">
                <a:solidFill>
                  <a:schemeClr val="bg2">
                    <a:lumMod val="50000"/>
                  </a:schemeClr>
                </a:solidFill>
              </a:rPr>
              <a:t>žemės</a:t>
            </a:r>
            <a:r>
              <a:rPr lang="lt-LT" sz="2400" dirty="0">
                <a:solidFill>
                  <a:srgbClr val="7F7F7F"/>
                </a:solidFill>
              </a:rPr>
              <a:t> ūkio valdą</a:t>
            </a:r>
          </a:p>
        </p:txBody>
      </p:sp>
      <p:sp>
        <p:nvSpPr>
          <p:cNvPr id="19" name="Shape 4">
            <a:extLst>
              <a:ext uri="{FF2B5EF4-FFF2-40B4-BE49-F238E27FC236}">
                <a16:creationId xmlns:a16="http://schemas.microsoft.com/office/drawing/2014/main" id="{CA4B37EC-6B7B-E099-79DD-7DE5ADB7A6E4}"/>
              </a:ext>
            </a:extLst>
          </p:cNvPr>
          <p:cNvSpPr/>
          <p:nvPr/>
        </p:nvSpPr>
        <p:spPr>
          <a:xfrm>
            <a:off x="6416043" y="1267691"/>
            <a:ext cx="5166360" cy="3200400"/>
          </a:xfrm>
          <a:prstGeom prst="roundRect">
            <a:avLst>
              <a:gd name="adj" fmla="val 1714"/>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a:lstStyle/>
          <a:p>
            <a:endParaRPr lang="lt-LT" dirty="0"/>
          </a:p>
        </p:txBody>
      </p:sp>
      <p:sp>
        <p:nvSpPr>
          <p:cNvPr id="21" name="Text 6">
            <a:extLst>
              <a:ext uri="{FF2B5EF4-FFF2-40B4-BE49-F238E27FC236}">
                <a16:creationId xmlns:a16="http://schemas.microsoft.com/office/drawing/2014/main" id="{31B5F53A-DF91-80E3-9FDB-3F90D844451C}"/>
              </a:ext>
            </a:extLst>
          </p:cNvPr>
          <p:cNvSpPr/>
          <p:nvPr/>
        </p:nvSpPr>
        <p:spPr>
          <a:xfrm>
            <a:off x="6617210" y="2122142"/>
            <a:ext cx="4764024" cy="2345949"/>
          </a:xfrm>
          <a:prstGeom prst="rect">
            <a:avLst/>
          </a:prstGeom>
          <a:noFill/>
          <a:ln/>
        </p:spPr>
        <p:txBody>
          <a:bodyPr wrap="square" lIns="254" tIns="254" rIns="254" bIns="254" rtlCol="0" anchor="t">
            <a:normAutofit/>
          </a:bodyPr>
          <a:lstStyle/>
          <a:p>
            <a:r>
              <a:rPr lang="lt-LT" sz="2200" dirty="0">
                <a:solidFill>
                  <a:srgbClr val="7F7F7F"/>
                </a:solidFill>
              </a:rPr>
              <a:t>savo vardu įregistravęs žemės ūkio valdą* </a:t>
            </a:r>
          </a:p>
          <a:p>
            <a:pPr marL="0" indent="0">
              <a:buNone/>
            </a:pPr>
            <a:endParaRPr lang="en-US" sz="1200" dirty="0"/>
          </a:p>
        </p:txBody>
      </p:sp>
      <p:sp>
        <p:nvSpPr>
          <p:cNvPr id="23" name="Text 5">
            <a:extLst>
              <a:ext uri="{FF2B5EF4-FFF2-40B4-BE49-F238E27FC236}">
                <a16:creationId xmlns:a16="http://schemas.microsoft.com/office/drawing/2014/main" id="{F3019A5A-E13A-9AD7-D88C-6474EA62BDC1}"/>
              </a:ext>
            </a:extLst>
          </p:cNvPr>
          <p:cNvSpPr/>
          <p:nvPr/>
        </p:nvSpPr>
        <p:spPr>
          <a:xfrm>
            <a:off x="6617210" y="1584406"/>
            <a:ext cx="4764024" cy="453771"/>
          </a:xfrm>
          <a:prstGeom prst="rect">
            <a:avLst/>
          </a:prstGeom>
          <a:noFill/>
          <a:ln/>
        </p:spPr>
        <p:txBody>
          <a:bodyPr wrap="square" lIns="0" tIns="0" rIns="0" bIns="0" rtlCol="0" anchor="ctr">
            <a:normAutofit/>
          </a:bodyPr>
          <a:lstStyle/>
          <a:p>
            <a:pPr marL="0" indent="0">
              <a:buNone/>
            </a:pPr>
            <a:r>
              <a:rPr lang="lt-LT" sz="2400" b="1" dirty="0">
                <a:solidFill>
                  <a:srgbClr val="009650"/>
                </a:solidFill>
              </a:rPr>
              <a:t>Juridinis</a:t>
            </a:r>
            <a:r>
              <a:rPr lang="en-US" sz="2400" b="1" dirty="0">
                <a:solidFill>
                  <a:srgbClr val="009650"/>
                </a:solidFill>
              </a:rPr>
              <a:t> asmuo</a:t>
            </a:r>
            <a:endParaRPr lang="en-US" sz="2400" dirty="0">
              <a:solidFill>
                <a:srgbClr val="009650"/>
              </a:solidFill>
            </a:endParaRPr>
          </a:p>
        </p:txBody>
      </p:sp>
    </p:spTree>
    <p:extLst>
      <p:ext uri="{BB962C8B-B14F-4D97-AF65-F5344CB8AC3E}">
        <p14:creationId xmlns:p14="http://schemas.microsoft.com/office/powerpoint/2010/main" val="1904263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12">
            <a:extLst>
              <a:ext uri="{FF2B5EF4-FFF2-40B4-BE49-F238E27FC236}">
                <a16:creationId xmlns:a16="http://schemas.microsoft.com/office/drawing/2014/main" id="{369693E0-C132-348E-9843-9C88482DEE5B}"/>
              </a:ext>
            </a:extLst>
          </p:cNvPr>
          <p:cNvSpPr txBox="1">
            <a:spLocks/>
          </p:cNvSpPr>
          <p:nvPr/>
        </p:nvSpPr>
        <p:spPr>
          <a:xfrm>
            <a:off x="2526535" y="1913857"/>
            <a:ext cx="7138930" cy="8556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400" dirty="0">
                <a:solidFill>
                  <a:schemeClr val="bg2">
                    <a:lumMod val="50000"/>
                  </a:schemeClr>
                </a:solidFill>
              </a:rPr>
              <a:t>Galvijininkystė (pieninė, mėsinė)</a:t>
            </a:r>
          </a:p>
          <a:p>
            <a:pPr marL="0" indent="0">
              <a:buNone/>
            </a:pPr>
            <a:r>
              <a:rPr lang="lt-LT" sz="2400" dirty="0">
                <a:solidFill>
                  <a:srgbClr val="7F7F7F"/>
                </a:solidFill>
              </a:rPr>
              <a:t> </a:t>
            </a:r>
            <a:endParaRPr lang="en-US" sz="2400" dirty="0">
              <a:solidFill>
                <a:srgbClr val="7F7F7F"/>
              </a:solidFill>
            </a:endParaRPr>
          </a:p>
          <a:p>
            <a:pPr marL="0" indent="0">
              <a:buNone/>
            </a:pPr>
            <a:endParaRPr lang="en-US" sz="2000" dirty="0">
              <a:solidFill>
                <a:srgbClr val="7F7F7F"/>
              </a:solidFill>
            </a:endParaRPr>
          </a:p>
          <a:p>
            <a:pPr marL="0" indent="0">
              <a:buNone/>
            </a:pPr>
            <a:r>
              <a:rPr lang="lt-LT" sz="2400" dirty="0">
                <a:solidFill>
                  <a:schemeClr val="bg2">
                    <a:lumMod val="50000"/>
                  </a:schemeClr>
                </a:solidFill>
              </a:rPr>
              <a:t>Kiaulininkystė</a:t>
            </a:r>
            <a:endParaRPr lang="en-US" sz="2000" dirty="0">
              <a:solidFill>
                <a:schemeClr val="bg2">
                  <a:lumMod val="50000"/>
                </a:schemeClr>
              </a:solidFill>
            </a:endParaRPr>
          </a:p>
          <a:p>
            <a:pPr marL="0" indent="0">
              <a:buNone/>
            </a:pPr>
            <a:endParaRPr lang="lt-LT" sz="2400" dirty="0">
              <a:solidFill>
                <a:srgbClr val="7F7F7F"/>
              </a:solidFill>
            </a:endParaRPr>
          </a:p>
          <a:p>
            <a:pPr marL="0" indent="0">
              <a:buNone/>
            </a:pPr>
            <a:endParaRPr lang="lt-LT" sz="2400" dirty="0">
              <a:solidFill>
                <a:srgbClr val="7F7F7F"/>
              </a:solidFill>
            </a:endParaRPr>
          </a:p>
          <a:p>
            <a:pPr marL="0" indent="0">
              <a:buNone/>
            </a:pPr>
            <a:r>
              <a:rPr lang="lt-LT" sz="2400" dirty="0">
                <a:solidFill>
                  <a:srgbClr val="7F7F7F"/>
                </a:solidFill>
              </a:rPr>
              <a:t>Paukštininkystė</a:t>
            </a:r>
          </a:p>
          <a:p>
            <a:pPr marL="0" indent="0">
              <a:buNone/>
            </a:pPr>
            <a:endParaRPr lang="lt-LT" sz="2000" dirty="0">
              <a:solidFill>
                <a:srgbClr val="FF0000"/>
              </a:solidFill>
              <a:latin typeface="+mj-lt"/>
            </a:endParaRPr>
          </a:p>
        </p:txBody>
      </p:sp>
      <p:sp>
        <p:nvSpPr>
          <p:cNvPr id="4" name="Title 11">
            <a:extLst>
              <a:ext uri="{FF2B5EF4-FFF2-40B4-BE49-F238E27FC236}">
                <a16:creationId xmlns:a16="http://schemas.microsoft.com/office/drawing/2014/main" id="{C7842C9D-A706-EED3-B30F-C32F6223669F}"/>
              </a:ext>
            </a:extLst>
          </p:cNvPr>
          <p:cNvSpPr>
            <a:spLocks noGrp="1"/>
          </p:cNvSpPr>
          <p:nvPr>
            <p:ph type="title"/>
          </p:nvPr>
        </p:nvSpPr>
        <p:spPr>
          <a:xfrm>
            <a:off x="609600" y="210840"/>
            <a:ext cx="9153832" cy="841025"/>
          </a:xfrm>
        </p:spPr>
        <p:txBody>
          <a:bodyPr>
            <a:normAutofit fontScale="90000"/>
          </a:bodyPr>
          <a:lstStyle/>
          <a:p>
            <a:r>
              <a:rPr lang="lt-LT" sz="3200" dirty="0">
                <a:solidFill>
                  <a:srgbClr val="009650"/>
                </a:solidFill>
              </a:rPr>
              <a:t>Investicijos </a:t>
            </a:r>
            <a:r>
              <a:rPr lang="lt-LT" dirty="0"/>
              <a:t>galimos į šiuos </a:t>
            </a:r>
            <a:r>
              <a:rPr lang="lt-LT" sz="3200" dirty="0">
                <a:solidFill>
                  <a:srgbClr val="009650"/>
                </a:solidFill>
              </a:rPr>
              <a:t>gyvulininkystės sektorius</a:t>
            </a:r>
            <a:endParaRPr lang="en-LT" sz="3200" dirty="0">
              <a:solidFill>
                <a:srgbClr val="009650"/>
              </a:solidFill>
            </a:endParaRPr>
          </a:p>
        </p:txBody>
      </p:sp>
      <p:pic>
        <p:nvPicPr>
          <p:cNvPr id="2" name="Picture 1">
            <a:extLst>
              <a:ext uri="{FF2B5EF4-FFF2-40B4-BE49-F238E27FC236}">
                <a16:creationId xmlns:a16="http://schemas.microsoft.com/office/drawing/2014/main" id="{897450C3-520F-C18D-93FC-F3D5B3EF176E}"/>
              </a:ext>
            </a:extLst>
          </p:cNvPr>
          <p:cNvPicPr>
            <a:picLocks noChangeAspect="1"/>
          </p:cNvPicPr>
          <p:nvPr/>
        </p:nvPicPr>
        <p:blipFill>
          <a:blip r:embed="rId3"/>
          <a:srcRect/>
          <a:stretch/>
        </p:blipFill>
        <p:spPr>
          <a:xfrm>
            <a:off x="9325478" y="5089792"/>
            <a:ext cx="2866520" cy="1768206"/>
          </a:xfrm>
          <a:prstGeom prst="rect">
            <a:avLst/>
          </a:prstGeom>
        </p:spPr>
      </p:pic>
      <p:sp>
        <p:nvSpPr>
          <p:cNvPr id="5" name="Rectangle: Rounded Corners 4" descr="12.1">
            <a:extLst>
              <a:ext uri="{FF2B5EF4-FFF2-40B4-BE49-F238E27FC236}">
                <a16:creationId xmlns:a16="http://schemas.microsoft.com/office/drawing/2014/main" id="{4ECCDCD9-E33A-44BA-82D5-AFB71BE7DBA7}"/>
              </a:ext>
            </a:extLst>
          </p:cNvPr>
          <p:cNvSpPr/>
          <p:nvPr/>
        </p:nvSpPr>
        <p:spPr>
          <a:xfrm>
            <a:off x="609600" y="1913857"/>
            <a:ext cx="789654" cy="556350"/>
          </a:xfrm>
          <a:prstGeom prst="roundRect">
            <a:avLst/>
          </a:prstGeom>
          <a:solidFill>
            <a:srgbClr val="CEEBDB"/>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rgbClr val="7F7F7F"/>
                </a:solidFill>
              </a:rPr>
              <a:t>13.1</a:t>
            </a:r>
          </a:p>
        </p:txBody>
      </p:sp>
      <p:sp>
        <p:nvSpPr>
          <p:cNvPr id="12" name="Rectangle: Rounded Corners 11" descr="12.1">
            <a:extLst>
              <a:ext uri="{FF2B5EF4-FFF2-40B4-BE49-F238E27FC236}">
                <a16:creationId xmlns:a16="http://schemas.microsoft.com/office/drawing/2014/main" id="{77B9500E-3D06-429E-A126-CFF2FF23EF5E}"/>
              </a:ext>
            </a:extLst>
          </p:cNvPr>
          <p:cNvSpPr/>
          <p:nvPr/>
        </p:nvSpPr>
        <p:spPr>
          <a:xfrm>
            <a:off x="609600" y="3150825"/>
            <a:ext cx="789654" cy="556350"/>
          </a:xfrm>
          <a:prstGeom prst="roundRect">
            <a:avLst/>
          </a:prstGeom>
          <a:solidFill>
            <a:srgbClr val="CEEBDB"/>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rgbClr val="7F7F7F"/>
                </a:solidFill>
              </a:rPr>
              <a:t>13.</a:t>
            </a:r>
            <a:r>
              <a:rPr lang="en-US" dirty="0">
                <a:solidFill>
                  <a:srgbClr val="7F7F7F"/>
                </a:solidFill>
              </a:rPr>
              <a:t>2</a:t>
            </a:r>
            <a:endParaRPr lang="lt-LT" dirty="0">
              <a:solidFill>
                <a:srgbClr val="7F7F7F"/>
              </a:solidFill>
            </a:endParaRPr>
          </a:p>
        </p:txBody>
      </p:sp>
      <p:sp>
        <p:nvSpPr>
          <p:cNvPr id="15" name="Rectangle: Rounded Corners 14" descr="12.1">
            <a:extLst>
              <a:ext uri="{FF2B5EF4-FFF2-40B4-BE49-F238E27FC236}">
                <a16:creationId xmlns:a16="http://schemas.microsoft.com/office/drawing/2014/main" id="{4A951F07-AC83-4644-BD54-DABE7CA7E1C7}"/>
              </a:ext>
            </a:extLst>
          </p:cNvPr>
          <p:cNvSpPr/>
          <p:nvPr/>
        </p:nvSpPr>
        <p:spPr>
          <a:xfrm>
            <a:off x="609600" y="4622954"/>
            <a:ext cx="789654" cy="556350"/>
          </a:xfrm>
          <a:prstGeom prst="roundRect">
            <a:avLst/>
          </a:prstGeom>
          <a:solidFill>
            <a:srgbClr val="CEEBDB"/>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rgbClr val="7F7F7F"/>
                </a:solidFill>
              </a:rPr>
              <a:t>13.</a:t>
            </a:r>
            <a:r>
              <a:rPr lang="en-US" dirty="0">
                <a:solidFill>
                  <a:srgbClr val="7F7F7F"/>
                </a:solidFill>
              </a:rPr>
              <a:t>3</a:t>
            </a:r>
            <a:endParaRPr lang="lt-LT" dirty="0">
              <a:solidFill>
                <a:srgbClr val="7F7F7F"/>
              </a:solidFill>
            </a:endParaRPr>
          </a:p>
        </p:txBody>
      </p:sp>
      <p:sp>
        <p:nvSpPr>
          <p:cNvPr id="16" name="Rectangle 15">
            <a:extLst>
              <a:ext uri="{FF2B5EF4-FFF2-40B4-BE49-F238E27FC236}">
                <a16:creationId xmlns:a16="http://schemas.microsoft.com/office/drawing/2014/main" id="{C42C824B-BC66-4B00-B758-F4BEEAF78187}"/>
              </a:ext>
            </a:extLst>
          </p:cNvPr>
          <p:cNvSpPr/>
          <p:nvPr/>
        </p:nvSpPr>
        <p:spPr>
          <a:xfrm rot="10800000" flipV="1">
            <a:off x="7772222" y="2082133"/>
            <a:ext cx="3786486" cy="3232995"/>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lt-LT" dirty="0">
                <a:solidFill>
                  <a:schemeClr val="bg2">
                    <a:lumMod val="50000"/>
                  </a:schemeClr>
                </a:solidFill>
              </a:rPr>
              <a:t>Įgyvendinimo taisyklės nedraudžia:</a:t>
            </a:r>
          </a:p>
          <a:p>
            <a:pPr marL="342900" indent="-342900" algn="ctr">
              <a:buFontTx/>
              <a:buChar char="-"/>
            </a:pPr>
            <a:r>
              <a:rPr lang="lt-LT" dirty="0">
                <a:solidFill>
                  <a:schemeClr val="bg2">
                    <a:lumMod val="50000"/>
                  </a:schemeClr>
                </a:solidFill>
              </a:rPr>
              <a:t>investicijas planuoti viename ar keliuose remiamuose gyvulininkystės sektoriuose;</a:t>
            </a:r>
          </a:p>
          <a:p>
            <a:pPr marL="342900" indent="-342900" algn="ctr">
              <a:buFontTx/>
              <a:buChar char="-"/>
            </a:pPr>
            <a:r>
              <a:rPr lang="lt-LT" dirty="0">
                <a:solidFill>
                  <a:schemeClr val="bg2">
                    <a:lumMod val="50000"/>
                  </a:schemeClr>
                </a:solidFill>
              </a:rPr>
              <a:t>veiklas vykdyti skirtinguose sektoriuose; </a:t>
            </a:r>
          </a:p>
          <a:p>
            <a:pPr marL="342900" indent="-342900" algn="ctr">
              <a:buFontTx/>
              <a:buChar char="-"/>
            </a:pPr>
            <a:r>
              <a:rPr lang="lt-LT" dirty="0">
                <a:solidFill>
                  <a:schemeClr val="bg2">
                    <a:lumMod val="50000"/>
                  </a:schemeClr>
                </a:solidFill>
              </a:rPr>
              <a:t>investuoti ir į sektorių, kuriame pareiškėjas iki tol veiklos nevykdė, jeigu investicijos atitinka pasirinktos veiklos reikalavimus ir priemonės tikslus.</a:t>
            </a:r>
          </a:p>
        </p:txBody>
      </p:sp>
      <p:pic>
        <p:nvPicPr>
          <p:cNvPr id="19" name="Graphic 18" descr="Cow outline">
            <a:extLst>
              <a:ext uri="{FF2B5EF4-FFF2-40B4-BE49-F238E27FC236}">
                <a16:creationId xmlns:a16="http://schemas.microsoft.com/office/drawing/2014/main" id="{D89EB4D5-CDF1-4F0A-BBAF-F35E355BAC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52114" y="1743181"/>
            <a:ext cx="828000" cy="828000"/>
          </a:xfrm>
          <a:prstGeom prst="rect">
            <a:avLst/>
          </a:prstGeom>
        </p:spPr>
      </p:pic>
      <p:pic>
        <p:nvPicPr>
          <p:cNvPr id="6" name="Graphic 5" descr="Chicken outline">
            <a:extLst>
              <a:ext uri="{FF2B5EF4-FFF2-40B4-BE49-F238E27FC236}">
                <a16:creationId xmlns:a16="http://schemas.microsoft.com/office/drawing/2014/main" id="{6E4E3677-9AA1-4E50-8F89-6857D05959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52114" y="4487129"/>
            <a:ext cx="828000" cy="828000"/>
          </a:xfrm>
          <a:prstGeom prst="rect">
            <a:avLst/>
          </a:prstGeom>
        </p:spPr>
      </p:pic>
      <p:pic>
        <p:nvPicPr>
          <p:cNvPr id="8" name="Graphic 7" descr="Pig outline">
            <a:extLst>
              <a:ext uri="{FF2B5EF4-FFF2-40B4-BE49-F238E27FC236}">
                <a16:creationId xmlns:a16="http://schemas.microsoft.com/office/drawing/2014/main" id="{9591B7F9-DFFF-4179-BEB1-6FB3CF99553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52114" y="3015000"/>
            <a:ext cx="828000" cy="828000"/>
          </a:xfrm>
          <a:prstGeom prst="rect">
            <a:avLst/>
          </a:prstGeom>
        </p:spPr>
      </p:pic>
    </p:spTree>
    <p:extLst>
      <p:ext uri="{BB962C8B-B14F-4D97-AF65-F5344CB8AC3E}">
        <p14:creationId xmlns:p14="http://schemas.microsoft.com/office/powerpoint/2010/main" val="507220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5CADC-53DB-36D4-FAB5-AD97F338F7AB}"/>
            </a:ext>
          </a:extLst>
        </p:cNvPr>
        <p:cNvGrpSpPr/>
        <p:nvPr/>
      </p:nvGrpSpPr>
      <p:grpSpPr>
        <a:xfrm>
          <a:off x="0" y="0"/>
          <a:ext cx="0" cy="0"/>
          <a:chOff x="0" y="0"/>
          <a:chExt cx="0" cy="0"/>
        </a:xfrm>
      </p:grpSpPr>
      <p:sp>
        <p:nvSpPr>
          <p:cNvPr id="4" name="Shape 4">
            <a:extLst>
              <a:ext uri="{FF2B5EF4-FFF2-40B4-BE49-F238E27FC236}">
                <a16:creationId xmlns:a16="http://schemas.microsoft.com/office/drawing/2014/main" id="{1E462596-025C-F19D-CD87-AE7D6CE93EC4}"/>
              </a:ext>
            </a:extLst>
          </p:cNvPr>
          <p:cNvSpPr/>
          <p:nvPr/>
        </p:nvSpPr>
        <p:spPr>
          <a:xfrm>
            <a:off x="451093" y="1173113"/>
            <a:ext cx="11308288" cy="5208021"/>
          </a:xfrm>
          <a:prstGeom prst="roundRect">
            <a:avLst>
              <a:gd name="adj" fmla="val 6897"/>
            </a:avLst>
          </a:prstGeom>
          <a:solidFill>
            <a:srgbClr val="F2F8F3"/>
          </a:solidFill>
          <a:ln w="6350">
            <a:solidFill>
              <a:srgbClr val="D9E9DD"/>
            </a:solidFill>
            <a:prstDash val="solid"/>
          </a:ln>
        </p:spPr>
        <p:txBody>
          <a:bodyPr/>
          <a:lstStyle/>
          <a:p>
            <a:pPr marL="342900" indent="-342900">
              <a:buFont typeface="Wingdings" panose="05000000000000000000" pitchFamily="2" charset="2"/>
              <a:buChar char="Ø"/>
            </a:pPr>
            <a:r>
              <a:rPr lang="lt-LT" sz="2000" b="1" dirty="0">
                <a:solidFill>
                  <a:srgbClr val="006837"/>
                </a:solidFill>
              </a:rPr>
              <a:t>Projektas atitinka bendrąsias tinkamumo sąlygas ir reikalavimus.</a:t>
            </a:r>
          </a:p>
          <a:p>
            <a:pPr marL="342900" indent="-342900">
              <a:buFont typeface="Wingdings" panose="05000000000000000000" pitchFamily="2" charset="2"/>
              <a:buChar char="Ø"/>
            </a:pPr>
            <a:r>
              <a:rPr lang="lt-LT" sz="2000" b="1" dirty="0">
                <a:solidFill>
                  <a:srgbClr val="006837"/>
                </a:solidFill>
              </a:rPr>
              <a:t>Pareiškėjas:</a:t>
            </a:r>
          </a:p>
          <a:p>
            <a:pPr marL="285750" indent="-285750">
              <a:buFont typeface="Arial" panose="020B0604020202020204" pitchFamily="34" charset="0"/>
              <a:buChar char="•"/>
            </a:pPr>
            <a:r>
              <a:rPr lang="lt-LT" dirty="0">
                <a:solidFill>
                  <a:schemeClr val="accent3">
                    <a:lumMod val="50000"/>
                  </a:schemeClr>
                </a:solidFill>
              </a:rPr>
              <a:t>užsiima žemės ūkio veikla ir (arba) valdoje (-ose) pagamintų ir (arba) užaugintų žemės ūkio produktų perdirbimu (įskaitant pirminį perdirbimą) ir pateikimu rinkai ne trumpiau kaip 1 metus iki paramos paraiškos pateikimo*;</a:t>
            </a:r>
          </a:p>
          <a:p>
            <a:pPr marL="285750" indent="-285750">
              <a:buFont typeface="Arial" panose="020B0604020202020204" pitchFamily="34" charset="0"/>
              <a:buChar char="•"/>
            </a:pPr>
            <a:r>
              <a:rPr lang="lt-LT" dirty="0">
                <a:solidFill>
                  <a:schemeClr val="accent3">
                    <a:lumMod val="50000"/>
                  </a:schemeClr>
                </a:solidFill>
              </a:rPr>
              <a:t>jo pajamos iš šios veiklos 1 metus iki paramos paraiškos pateikimo turi sudaryti ne mažiau kaip 50 proc. visų pajamų*;</a:t>
            </a:r>
          </a:p>
          <a:p>
            <a:pPr marL="285750" indent="-285750">
              <a:buFont typeface="Arial" panose="020B0604020202020204" pitchFamily="34" charset="0"/>
              <a:buChar char="•"/>
            </a:pPr>
            <a:r>
              <a:rPr lang="lt-LT" dirty="0">
                <a:solidFill>
                  <a:schemeClr val="accent3">
                    <a:lumMod val="50000"/>
                  </a:schemeClr>
                </a:solidFill>
              </a:rPr>
              <a:t>jo VED yra ne mažesnis kaip 30 001 Eur*;</a:t>
            </a:r>
          </a:p>
          <a:p>
            <a:pPr marL="285750" indent="-285750">
              <a:buFont typeface="Arial" panose="020B0604020202020204" pitchFamily="34" charset="0"/>
              <a:buChar char="•"/>
            </a:pPr>
            <a:r>
              <a:rPr lang="lt-LT" dirty="0">
                <a:solidFill>
                  <a:schemeClr val="accent3">
                    <a:lumMod val="50000"/>
                  </a:schemeClr>
                </a:solidFill>
              </a:rPr>
              <a:t>gamina / apdoroja / perdirba Sutarties dėl Europos Sąjungos veikimo I priedo produktus (išskyrus žvejybos ir akvakultūros produktus)*;</a:t>
            </a:r>
          </a:p>
          <a:p>
            <a:pPr marL="285750" indent="-285750">
              <a:buFont typeface="Arial" panose="020B0604020202020204" pitchFamily="34" charset="0"/>
              <a:buChar char="•"/>
            </a:pPr>
            <a:r>
              <a:rPr lang="lt-LT" dirty="0">
                <a:solidFill>
                  <a:schemeClr val="accent3">
                    <a:lumMod val="50000"/>
                  </a:schemeClr>
                </a:solidFill>
              </a:rPr>
              <a:t>atitinka ekonominį gyvybingumą apibūdinančius rodiklius ir jų kritines reikšmes, nustatytas Ekonominio gyvybingumo taisyklėse;</a:t>
            </a:r>
          </a:p>
          <a:p>
            <a:pPr marL="285750" indent="-285750">
              <a:buFont typeface="Arial" panose="020B0604020202020204" pitchFamily="34" charset="0"/>
              <a:buChar char="•"/>
            </a:pPr>
            <a:r>
              <a:rPr lang="lt-LT" dirty="0">
                <a:solidFill>
                  <a:schemeClr val="accent3">
                    <a:lumMod val="50000"/>
                  </a:schemeClr>
                </a:solidFill>
              </a:rPr>
              <a:t>yra įgyvendinęs ankstesnį projektą pagal Strateginio plano intervencinę priemonę „Tvarios investicijos į žemės ūkio valdas“ (kai aktualu).</a:t>
            </a:r>
          </a:p>
          <a:p>
            <a:endParaRPr lang="lt-LT" sz="1200" dirty="0">
              <a:solidFill>
                <a:schemeClr val="accent3">
                  <a:lumMod val="50000"/>
                </a:schemeClr>
              </a:solidFill>
            </a:endParaRPr>
          </a:p>
          <a:p>
            <a:r>
              <a:rPr lang="lt-LT" sz="1200" dirty="0">
                <a:solidFill>
                  <a:schemeClr val="accent3">
                    <a:lumMod val="50000"/>
                  </a:schemeClr>
                </a:solidFill>
              </a:rPr>
              <a:t>* </a:t>
            </a:r>
            <a:r>
              <a:rPr lang="lt-LT" sz="1400" dirty="0">
                <a:solidFill>
                  <a:schemeClr val="accent3">
                    <a:lumMod val="50000"/>
                  </a:schemeClr>
                </a:solidFill>
              </a:rPr>
              <a:t>Specialios sąlygos pripažintiems ūkio kooperatyvams, kurie superka ir realizuoja tik iš savo narių valdose pagamintus ar </a:t>
            </a:r>
          </a:p>
          <a:p>
            <a:r>
              <a:rPr lang="lt-LT" sz="1400" dirty="0">
                <a:solidFill>
                  <a:schemeClr val="accent3">
                    <a:lumMod val="50000"/>
                  </a:schemeClr>
                </a:solidFill>
              </a:rPr>
              <a:t>išaugintus žemės ūkio produktus arba supirktus iš savo narių jų valdose pagamintus ar išaugintus žemės ūkio produktus perdirba ir realizuoja iš jų pagamintus maisto ir ne maisto produktus</a:t>
            </a:r>
          </a:p>
          <a:p>
            <a:endParaRPr lang="lt-LT" sz="1600" dirty="0">
              <a:solidFill>
                <a:srgbClr val="7F7F7F"/>
              </a:solidFill>
            </a:endParaRPr>
          </a:p>
        </p:txBody>
      </p:sp>
      <p:sp>
        <p:nvSpPr>
          <p:cNvPr id="3" name="Title 2">
            <a:extLst>
              <a:ext uri="{FF2B5EF4-FFF2-40B4-BE49-F238E27FC236}">
                <a16:creationId xmlns:a16="http://schemas.microsoft.com/office/drawing/2014/main" id="{3C5BFED5-F8EE-7FE8-CC53-022105DF3CCD}"/>
              </a:ext>
            </a:extLst>
          </p:cNvPr>
          <p:cNvSpPr>
            <a:spLocks noGrp="1"/>
          </p:cNvSpPr>
          <p:nvPr>
            <p:ph type="title"/>
          </p:nvPr>
        </p:nvSpPr>
        <p:spPr>
          <a:xfrm>
            <a:off x="360218" y="210840"/>
            <a:ext cx="9522691" cy="841025"/>
          </a:xfrm>
        </p:spPr>
        <p:txBody>
          <a:bodyPr/>
          <a:lstStyle/>
          <a:p>
            <a:r>
              <a:rPr lang="lt-LT" dirty="0"/>
              <a:t>Tinkamumo gauti paramą sąlygos ir reikalavimai</a:t>
            </a:r>
          </a:p>
        </p:txBody>
      </p:sp>
      <p:pic>
        <p:nvPicPr>
          <p:cNvPr id="7" name="Picture 6">
            <a:extLst>
              <a:ext uri="{FF2B5EF4-FFF2-40B4-BE49-F238E27FC236}">
                <a16:creationId xmlns:a16="http://schemas.microsoft.com/office/drawing/2014/main" id="{6C6B3C64-1561-4FE8-76E5-17C7AC0D31E0}"/>
              </a:ext>
            </a:extLst>
          </p:cNvPr>
          <p:cNvPicPr>
            <a:picLocks noChangeAspect="1"/>
          </p:cNvPicPr>
          <p:nvPr/>
        </p:nvPicPr>
        <p:blipFill>
          <a:blip r:embed="rId3"/>
          <a:srcRect/>
          <a:stretch/>
        </p:blipFill>
        <p:spPr>
          <a:xfrm>
            <a:off x="9325480" y="5089794"/>
            <a:ext cx="2866520" cy="1768206"/>
          </a:xfrm>
          <a:prstGeom prst="rect">
            <a:avLst/>
          </a:prstGeom>
        </p:spPr>
      </p:pic>
    </p:spTree>
    <p:extLst>
      <p:ext uri="{BB962C8B-B14F-4D97-AF65-F5344CB8AC3E}">
        <p14:creationId xmlns:p14="http://schemas.microsoft.com/office/powerpoint/2010/main" val="3409165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0">
            <a:extLst>
              <a:ext uri="{FF2B5EF4-FFF2-40B4-BE49-F238E27FC236}">
                <a16:creationId xmlns:a16="http://schemas.microsoft.com/office/drawing/2014/main" id="{5D7CF258-4EDC-A2CE-C157-135DB40325A9}"/>
              </a:ext>
            </a:extLst>
          </p:cNvPr>
          <p:cNvSpPr/>
          <p:nvPr/>
        </p:nvSpPr>
        <p:spPr>
          <a:xfrm>
            <a:off x="822959" y="5403575"/>
            <a:ext cx="5499183" cy="538568"/>
          </a:xfrm>
          <a:prstGeom prst="rect">
            <a:avLst/>
          </a:prstGeom>
          <a:solidFill>
            <a:srgbClr val="EEF8F3"/>
          </a:solidFill>
          <a:ln w="12700">
            <a:solidFill>
              <a:srgbClr val="EEF8F3"/>
            </a:solidFill>
            <a:prstDash val="solid"/>
          </a:ln>
        </p:spPr>
        <p:txBody>
          <a:bodyPr/>
          <a:lstStyle/>
          <a:p>
            <a:endParaRPr lang="lt-LT"/>
          </a:p>
        </p:txBody>
      </p:sp>
      <p:sp>
        <p:nvSpPr>
          <p:cNvPr id="14" name="Shape 4">
            <a:extLst>
              <a:ext uri="{FF2B5EF4-FFF2-40B4-BE49-F238E27FC236}">
                <a16:creationId xmlns:a16="http://schemas.microsoft.com/office/drawing/2014/main" id="{33A0C1EF-6B82-ECC4-BD2B-B09B5D0C8E41}"/>
              </a:ext>
            </a:extLst>
          </p:cNvPr>
          <p:cNvSpPr/>
          <p:nvPr/>
        </p:nvSpPr>
        <p:spPr>
          <a:xfrm>
            <a:off x="822959" y="1313963"/>
            <a:ext cx="10012680" cy="530352"/>
          </a:xfrm>
          <a:prstGeom prst="roundRect">
            <a:avLst>
              <a:gd name="adj" fmla="val 6897"/>
            </a:avLst>
          </a:prstGeom>
          <a:solidFill>
            <a:srgbClr val="F2F8F3"/>
          </a:solidFill>
          <a:ln w="6350">
            <a:solidFill>
              <a:srgbClr val="D9E9DD"/>
            </a:solidFill>
            <a:prstDash val="solid"/>
          </a:ln>
        </p:spPr>
        <p:txBody>
          <a:bodyPr/>
          <a:lstStyle/>
          <a:p>
            <a:r>
              <a:rPr lang="lt-LT" dirty="0">
                <a:solidFill>
                  <a:schemeClr val="bg2">
                    <a:lumMod val="50000"/>
                  </a:schemeClr>
                </a:solidFill>
              </a:rPr>
              <a:t>Paraiška teikiama tik Taisyklių 12.1 papunktyje nurodytai ŠESD veiklai</a:t>
            </a:r>
          </a:p>
        </p:txBody>
      </p:sp>
      <p:sp>
        <p:nvSpPr>
          <p:cNvPr id="3" name="Title 2">
            <a:extLst>
              <a:ext uri="{FF2B5EF4-FFF2-40B4-BE49-F238E27FC236}">
                <a16:creationId xmlns:a16="http://schemas.microsoft.com/office/drawing/2014/main" id="{8566DB43-A03C-2187-64B6-D4F9BC112DDC}"/>
              </a:ext>
            </a:extLst>
          </p:cNvPr>
          <p:cNvSpPr>
            <a:spLocks noGrp="1"/>
          </p:cNvSpPr>
          <p:nvPr>
            <p:ph type="title"/>
          </p:nvPr>
        </p:nvSpPr>
        <p:spPr/>
        <p:txBody>
          <a:bodyPr/>
          <a:lstStyle/>
          <a:p>
            <a:r>
              <a:rPr lang="lt-LT" dirty="0"/>
              <a:t>Projekto atrankos kriterijai</a:t>
            </a:r>
          </a:p>
        </p:txBody>
      </p:sp>
      <p:pic>
        <p:nvPicPr>
          <p:cNvPr id="5" name="Picture 4">
            <a:extLst>
              <a:ext uri="{FF2B5EF4-FFF2-40B4-BE49-F238E27FC236}">
                <a16:creationId xmlns:a16="http://schemas.microsoft.com/office/drawing/2014/main" id="{4BB963A9-03EA-0E29-E78C-B28071E16518}"/>
              </a:ext>
            </a:extLst>
          </p:cNvPr>
          <p:cNvPicPr>
            <a:picLocks noChangeAspect="1"/>
          </p:cNvPicPr>
          <p:nvPr/>
        </p:nvPicPr>
        <p:blipFill>
          <a:blip r:embed="rId2"/>
          <a:srcRect/>
          <a:stretch/>
        </p:blipFill>
        <p:spPr>
          <a:xfrm>
            <a:off x="9325478" y="5089792"/>
            <a:ext cx="2866520" cy="1768206"/>
          </a:xfrm>
          <a:prstGeom prst="rect">
            <a:avLst/>
          </a:prstGeom>
        </p:spPr>
      </p:pic>
      <p:sp>
        <p:nvSpPr>
          <p:cNvPr id="4" name="Shape 2">
            <a:extLst>
              <a:ext uri="{FF2B5EF4-FFF2-40B4-BE49-F238E27FC236}">
                <a16:creationId xmlns:a16="http://schemas.microsoft.com/office/drawing/2014/main" id="{BBCB4248-B9FC-30B6-D2B8-0E2CC55EEA7F}"/>
              </a:ext>
            </a:extLst>
          </p:cNvPr>
          <p:cNvSpPr/>
          <p:nvPr/>
        </p:nvSpPr>
        <p:spPr>
          <a:xfrm>
            <a:off x="8947355" y="1395820"/>
            <a:ext cx="1811383" cy="363634"/>
          </a:xfrm>
          <a:prstGeom prst="roundRect">
            <a:avLst>
              <a:gd name="adj" fmla="val 13043"/>
            </a:avLst>
          </a:prstGeom>
          <a:ln/>
        </p:spPr>
        <p:style>
          <a:lnRef idx="1">
            <a:schemeClr val="accent6"/>
          </a:lnRef>
          <a:fillRef idx="2">
            <a:schemeClr val="accent6"/>
          </a:fillRef>
          <a:effectRef idx="1">
            <a:schemeClr val="accent6"/>
          </a:effectRef>
          <a:fontRef idx="minor">
            <a:schemeClr val="dk1"/>
          </a:fontRef>
        </p:style>
        <p:txBody>
          <a:bodyPr/>
          <a:lstStyle/>
          <a:p>
            <a:pPr algn="ctr"/>
            <a:r>
              <a:rPr lang="lt-LT" b="1" dirty="0">
                <a:solidFill>
                  <a:srgbClr val="006837"/>
                </a:solidFill>
              </a:rPr>
              <a:t>30 balų</a:t>
            </a:r>
          </a:p>
        </p:txBody>
      </p:sp>
      <p:sp>
        <p:nvSpPr>
          <p:cNvPr id="16" name="Shape 7">
            <a:extLst>
              <a:ext uri="{FF2B5EF4-FFF2-40B4-BE49-F238E27FC236}">
                <a16:creationId xmlns:a16="http://schemas.microsoft.com/office/drawing/2014/main" id="{9B30C03C-CEFF-E9AE-A0BB-6CBB71E3A24D}"/>
              </a:ext>
            </a:extLst>
          </p:cNvPr>
          <p:cNvSpPr/>
          <p:nvPr/>
        </p:nvSpPr>
        <p:spPr>
          <a:xfrm>
            <a:off x="822959" y="1991210"/>
            <a:ext cx="10012680" cy="602631"/>
          </a:xfrm>
          <a:prstGeom prst="roundRect">
            <a:avLst>
              <a:gd name="adj" fmla="val 6897"/>
            </a:avLst>
          </a:prstGeom>
          <a:solidFill>
            <a:srgbClr val="FFFFFF"/>
          </a:solidFill>
          <a:ln w="6350">
            <a:solidFill>
              <a:srgbClr val="D9E9DD"/>
            </a:solidFill>
            <a:prstDash val="solid"/>
          </a:ln>
        </p:spPr>
        <p:txBody>
          <a:bodyPr/>
          <a:lstStyle/>
          <a:p>
            <a:r>
              <a:rPr lang="en-US" dirty="0">
                <a:solidFill>
                  <a:srgbClr val="7F7F7F"/>
                </a:solidFill>
              </a:rPr>
              <a:t>Pareiškėjas nėra gavęs dotacijos</a:t>
            </a:r>
            <a:r>
              <a:rPr lang="lt-LT" dirty="0">
                <a:solidFill>
                  <a:srgbClr val="7F7F7F"/>
                </a:solidFill>
              </a:rPr>
              <a:t> (t. y. nė karto nebuvo tapęs paramos gavėju)</a:t>
            </a:r>
            <a:r>
              <a:rPr lang="en-US" dirty="0">
                <a:solidFill>
                  <a:srgbClr val="7F7F7F"/>
                </a:solidFill>
              </a:rPr>
              <a:t> </a:t>
            </a:r>
            <a:endParaRPr lang="lt-LT" dirty="0">
              <a:solidFill>
                <a:srgbClr val="7F7F7F"/>
              </a:solidFill>
            </a:endParaRPr>
          </a:p>
          <a:p>
            <a:r>
              <a:rPr lang="en-US" dirty="0">
                <a:solidFill>
                  <a:srgbClr val="7F7F7F"/>
                </a:solidFill>
              </a:rPr>
              <a:t>pagal šią intervencinę priemonę</a:t>
            </a:r>
          </a:p>
          <a:p>
            <a:endParaRPr lang="lt-LT" sz="2000" dirty="0">
              <a:solidFill>
                <a:srgbClr val="7F7F7F"/>
              </a:solidFill>
            </a:endParaRPr>
          </a:p>
        </p:txBody>
      </p:sp>
      <p:sp>
        <p:nvSpPr>
          <p:cNvPr id="18" name="Shape 4">
            <a:extLst>
              <a:ext uri="{FF2B5EF4-FFF2-40B4-BE49-F238E27FC236}">
                <a16:creationId xmlns:a16="http://schemas.microsoft.com/office/drawing/2014/main" id="{696D7FC9-199F-AD69-1D26-98BA715FDF30}"/>
              </a:ext>
            </a:extLst>
          </p:cNvPr>
          <p:cNvSpPr/>
          <p:nvPr/>
        </p:nvSpPr>
        <p:spPr>
          <a:xfrm>
            <a:off x="822959" y="2722589"/>
            <a:ext cx="10012680" cy="530352"/>
          </a:xfrm>
          <a:prstGeom prst="roundRect">
            <a:avLst>
              <a:gd name="adj" fmla="val 6897"/>
            </a:avLst>
          </a:prstGeom>
          <a:solidFill>
            <a:srgbClr val="F2F8F3"/>
          </a:solidFill>
          <a:ln w="6350">
            <a:solidFill>
              <a:srgbClr val="D9E9DD"/>
            </a:solidFill>
            <a:prstDash val="solid"/>
          </a:ln>
        </p:spPr>
        <p:txBody>
          <a:bodyPr/>
          <a:lstStyle/>
          <a:p>
            <a:r>
              <a:rPr lang="en-US" dirty="0">
                <a:solidFill>
                  <a:srgbClr val="7F7F7F"/>
                </a:solidFill>
              </a:rPr>
              <a:t>VED iki 200 tūkst. Eur / &gt;200–500 tūkst. Eur / &gt;500 tūkst.–1 mln. Eur</a:t>
            </a:r>
          </a:p>
        </p:txBody>
      </p:sp>
      <p:sp>
        <p:nvSpPr>
          <p:cNvPr id="20" name="Shape 7">
            <a:extLst>
              <a:ext uri="{FF2B5EF4-FFF2-40B4-BE49-F238E27FC236}">
                <a16:creationId xmlns:a16="http://schemas.microsoft.com/office/drawing/2014/main" id="{D6085E23-1EF2-781E-6565-88D43A331E5E}"/>
              </a:ext>
            </a:extLst>
          </p:cNvPr>
          <p:cNvSpPr/>
          <p:nvPr/>
        </p:nvSpPr>
        <p:spPr>
          <a:xfrm>
            <a:off x="822960" y="3397275"/>
            <a:ext cx="10012680" cy="530352"/>
          </a:xfrm>
          <a:prstGeom prst="roundRect">
            <a:avLst>
              <a:gd name="adj" fmla="val 6897"/>
            </a:avLst>
          </a:prstGeom>
          <a:solidFill>
            <a:srgbClr val="FFFFFF"/>
          </a:solidFill>
          <a:ln w="6350">
            <a:solidFill>
              <a:srgbClr val="D9E9DD"/>
            </a:solidFill>
            <a:prstDash val="solid"/>
          </a:ln>
        </p:spPr>
        <p:txBody>
          <a:bodyPr/>
          <a:lstStyle/>
          <a:p>
            <a:r>
              <a:rPr lang="en-US" dirty="0">
                <a:solidFill>
                  <a:srgbClr val="7F7F7F"/>
                </a:solidFill>
              </a:rPr>
              <a:t>Veikla vietovėse, kuriose esama gamtinių ar kitų specifinių kliūčių</a:t>
            </a:r>
          </a:p>
          <a:p>
            <a:endParaRPr lang="lt-LT" sz="2000" dirty="0">
              <a:solidFill>
                <a:srgbClr val="7F7F7F"/>
              </a:solidFill>
            </a:endParaRPr>
          </a:p>
        </p:txBody>
      </p:sp>
      <p:sp>
        <p:nvSpPr>
          <p:cNvPr id="22" name="Shape 4">
            <a:extLst>
              <a:ext uri="{FF2B5EF4-FFF2-40B4-BE49-F238E27FC236}">
                <a16:creationId xmlns:a16="http://schemas.microsoft.com/office/drawing/2014/main" id="{7D45F0AA-B5C6-E385-72C9-FAAA0C737FAD}"/>
              </a:ext>
            </a:extLst>
          </p:cNvPr>
          <p:cNvSpPr/>
          <p:nvPr/>
        </p:nvSpPr>
        <p:spPr>
          <a:xfrm>
            <a:off x="822960" y="4082505"/>
            <a:ext cx="10012680" cy="530352"/>
          </a:xfrm>
          <a:prstGeom prst="roundRect">
            <a:avLst>
              <a:gd name="adj" fmla="val 6897"/>
            </a:avLst>
          </a:prstGeom>
          <a:solidFill>
            <a:srgbClr val="F2F8F3"/>
          </a:solidFill>
          <a:ln w="6350">
            <a:solidFill>
              <a:srgbClr val="D9E9DD"/>
            </a:solidFill>
            <a:prstDash val="solid"/>
          </a:ln>
        </p:spPr>
        <p:txBody>
          <a:bodyPr/>
          <a:lstStyle/>
          <a:p>
            <a:r>
              <a:rPr lang="en-US" dirty="0">
                <a:solidFill>
                  <a:srgbClr val="7F7F7F"/>
                </a:solidFill>
              </a:rPr>
              <a:t>Pripažintas </a:t>
            </a:r>
            <a:r>
              <a:rPr lang="lt-LT" dirty="0">
                <a:solidFill>
                  <a:srgbClr val="7F7F7F"/>
                </a:solidFill>
              </a:rPr>
              <a:t>žemės ūkio</a:t>
            </a:r>
            <a:r>
              <a:rPr lang="en-US" dirty="0">
                <a:solidFill>
                  <a:srgbClr val="7F7F7F"/>
                </a:solidFill>
              </a:rPr>
              <a:t> kooperatyvas arba narys ne trumpiau kaip 1 metus</a:t>
            </a:r>
          </a:p>
        </p:txBody>
      </p:sp>
      <p:sp>
        <p:nvSpPr>
          <p:cNvPr id="24" name="Shape 7">
            <a:extLst>
              <a:ext uri="{FF2B5EF4-FFF2-40B4-BE49-F238E27FC236}">
                <a16:creationId xmlns:a16="http://schemas.microsoft.com/office/drawing/2014/main" id="{416BFA02-3F29-2849-C621-247265B7943A}"/>
              </a:ext>
            </a:extLst>
          </p:cNvPr>
          <p:cNvSpPr/>
          <p:nvPr/>
        </p:nvSpPr>
        <p:spPr>
          <a:xfrm>
            <a:off x="822960" y="4757191"/>
            <a:ext cx="10012680" cy="530352"/>
          </a:xfrm>
          <a:prstGeom prst="roundRect">
            <a:avLst>
              <a:gd name="adj" fmla="val 6897"/>
            </a:avLst>
          </a:prstGeom>
          <a:solidFill>
            <a:srgbClr val="FFFFFF"/>
          </a:solidFill>
          <a:ln w="6350">
            <a:solidFill>
              <a:srgbClr val="D9E9DD"/>
            </a:solidFill>
            <a:prstDash val="solid"/>
          </a:ln>
        </p:spPr>
        <p:txBody>
          <a:bodyPr/>
          <a:lstStyle/>
          <a:p>
            <a:r>
              <a:rPr lang="en-US" dirty="0">
                <a:solidFill>
                  <a:srgbClr val="7F7F7F"/>
                </a:solidFill>
              </a:rPr>
              <a:t>Jaunasis ūkininkas: fizinis asmuo, kuriam paraiškos dieną nėra suėję 41 m.</a:t>
            </a:r>
          </a:p>
          <a:p>
            <a:endParaRPr lang="lt-LT" sz="2000" dirty="0">
              <a:solidFill>
                <a:srgbClr val="7F7F7F"/>
              </a:solidFill>
            </a:endParaRPr>
          </a:p>
        </p:txBody>
      </p:sp>
      <p:sp>
        <p:nvSpPr>
          <p:cNvPr id="26" name="TextBox 25">
            <a:extLst>
              <a:ext uri="{FF2B5EF4-FFF2-40B4-BE49-F238E27FC236}">
                <a16:creationId xmlns:a16="http://schemas.microsoft.com/office/drawing/2014/main" id="{F5464B2F-6082-1622-65F3-AA56E0B4CB61}"/>
              </a:ext>
            </a:extLst>
          </p:cNvPr>
          <p:cNvSpPr txBox="1"/>
          <p:nvPr/>
        </p:nvSpPr>
        <p:spPr>
          <a:xfrm>
            <a:off x="822959" y="5403575"/>
            <a:ext cx="5853144" cy="523220"/>
          </a:xfrm>
          <a:prstGeom prst="rect">
            <a:avLst/>
          </a:prstGeom>
          <a:noFill/>
        </p:spPr>
        <p:txBody>
          <a:bodyPr wrap="square">
            <a:spAutoFit/>
          </a:bodyPr>
          <a:lstStyle/>
          <a:p>
            <a:r>
              <a:rPr lang="lt-LT" sz="1400" dirty="0">
                <a:solidFill>
                  <a:schemeClr val="bg2">
                    <a:lumMod val="50000"/>
                  </a:schemeClr>
                </a:solidFill>
                <a:latin typeface="Arial" pitchFamily="34" charset="0"/>
                <a:cs typeface="Arial" pitchFamily="34" charset="-120"/>
              </a:rPr>
              <a:t>Privalomasis mažiausias paraiškų atrankos balų skaičius – 30 balų. </a:t>
            </a:r>
          </a:p>
          <a:p>
            <a:r>
              <a:rPr lang="lt-LT" sz="1400" dirty="0">
                <a:solidFill>
                  <a:schemeClr val="bg2">
                    <a:lumMod val="50000"/>
                  </a:schemeClr>
                </a:solidFill>
                <a:latin typeface="Arial" pitchFamily="34" charset="0"/>
                <a:cs typeface="Arial" pitchFamily="34" charset="-120"/>
              </a:rPr>
              <a:t>Atitiktis atrankos kriterijams vertinama tik paraiškos teikimo metu.</a:t>
            </a:r>
            <a:endParaRPr lang="en-US" sz="1400" dirty="0">
              <a:solidFill>
                <a:schemeClr val="bg2">
                  <a:lumMod val="50000"/>
                </a:schemeClr>
              </a:solidFill>
              <a:latin typeface="Arial" pitchFamily="34" charset="0"/>
              <a:cs typeface="Arial" pitchFamily="34" charset="-120"/>
            </a:endParaRPr>
          </a:p>
        </p:txBody>
      </p:sp>
      <p:sp>
        <p:nvSpPr>
          <p:cNvPr id="28" name="Shape 2">
            <a:extLst>
              <a:ext uri="{FF2B5EF4-FFF2-40B4-BE49-F238E27FC236}">
                <a16:creationId xmlns:a16="http://schemas.microsoft.com/office/drawing/2014/main" id="{1B3711B7-7E7A-0825-9FDA-E5584346AB84}"/>
              </a:ext>
            </a:extLst>
          </p:cNvPr>
          <p:cNvSpPr/>
          <p:nvPr/>
        </p:nvSpPr>
        <p:spPr>
          <a:xfrm>
            <a:off x="8947355" y="2091352"/>
            <a:ext cx="1811383" cy="363634"/>
          </a:xfrm>
          <a:prstGeom prst="roundRect">
            <a:avLst>
              <a:gd name="adj" fmla="val 13043"/>
            </a:avLst>
          </a:prstGeom>
          <a:ln/>
        </p:spPr>
        <p:style>
          <a:lnRef idx="1">
            <a:schemeClr val="accent6"/>
          </a:lnRef>
          <a:fillRef idx="2">
            <a:schemeClr val="accent6"/>
          </a:fillRef>
          <a:effectRef idx="1">
            <a:schemeClr val="accent6"/>
          </a:effectRef>
          <a:fontRef idx="minor">
            <a:schemeClr val="dk1"/>
          </a:fontRef>
        </p:style>
        <p:txBody>
          <a:bodyPr/>
          <a:lstStyle/>
          <a:p>
            <a:pPr algn="ctr"/>
            <a:r>
              <a:rPr lang="lt-LT" b="1" dirty="0">
                <a:solidFill>
                  <a:srgbClr val="006837"/>
                </a:solidFill>
              </a:rPr>
              <a:t>25 balai</a:t>
            </a:r>
          </a:p>
        </p:txBody>
      </p:sp>
      <p:sp>
        <p:nvSpPr>
          <p:cNvPr id="30" name="Shape 2">
            <a:extLst>
              <a:ext uri="{FF2B5EF4-FFF2-40B4-BE49-F238E27FC236}">
                <a16:creationId xmlns:a16="http://schemas.microsoft.com/office/drawing/2014/main" id="{0D1944BB-45EF-7042-2D11-796F4CD0A0C7}"/>
              </a:ext>
            </a:extLst>
          </p:cNvPr>
          <p:cNvSpPr/>
          <p:nvPr/>
        </p:nvSpPr>
        <p:spPr>
          <a:xfrm>
            <a:off x="8947355" y="2824232"/>
            <a:ext cx="1811382" cy="363634"/>
          </a:xfrm>
          <a:prstGeom prst="roundRect">
            <a:avLst>
              <a:gd name="adj" fmla="val 13043"/>
            </a:avLst>
          </a:prstGeom>
          <a:ln/>
        </p:spPr>
        <p:style>
          <a:lnRef idx="1">
            <a:schemeClr val="accent6"/>
          </a:lnRef>
          <a:fillRef idx="2">
            <a:schemeClr val="accent6"/>
          </a:fillRef>
          <a:effectRef idx="1">
            <a:schemeClr val="accent6"/>
          </a:effectRef>
          <a:fontRef idx="minor">
            <a:schemeClr val="dk1"/>
          </a:fontRef>
        </p:style>
        <p:txBody>
          <a:bodyPr/>
          <a:lstStyle/>
          <a:p>
            <a:pPr algn="ctr"/>
            <a:r>
              <a:rPr lang="lt-LT" b="1" dirty="0">
                <a:solidFill>
                  <a:srgbClr val="006837"/>
                </a:solidFill>
              </a:rPr>
              <a:t>25 / 15 / 5 balai</a:t>
            </a:r>
          </a:p>
        </p:txBody>
      </p:sp>
      <p:sp>
        <p:nvSpPr>
          <p:cNvPr id="32" name="Shape 2">
            <a:extLst>
              <a:ext uri="{FF2B5EF4-FFF2-40B4-BE49-F238E27FC236}">
                <a16:creationId xmlns:a16="http://schemas.microsoft.com/office/drawing/2014/main" id="{AAE07F62-FAC8-6A8B-8FED-9A7559A29365}"/>
              </a:ext>
            </a:extLst>
          </p:cNvPr>
          <p:cNvSpPr/>
          <p:nvPr/>
        </p:nvSpPr>
        <p:spPr>
          <a:xfrm>
            <a:off x="8947355" y="3485906"/>
            <a:ext cx="1811381" cy="363634"/>
          </a:xfrm>
          <a:prstGeom prst="roundRect">
            <a:avLst>
              <a:gd name="adj" fmla="val 13043"/>
            </a:avLst>
          </a:prstGeom>
          <a:ln/>
        </p:spPr>
        <p:style>
          <a:lnRef idx="1">
            <a:schemeClr val="accent6"/>
          </a:lnRef>
          <a:fillRef idx="2">
            <a:schemeClr val="accent6"/>
          </a:fillRef>
          <a:effectRef idx="1">
            <a:schemeClr val="accent6"/>
          </a:effectRef>
          <a:fontRef idx="minor">
            <a:schemeClr val="dk1"/>
          </a:fontRef>
        </p:style>
        <p:txBody>
          <a:bodyPr/>
          <a:lstStyle/>
          <a:p>
            <a:pPr algn="ctr"/>
            <a:r>
              <a:rPr lang="lt-LT" b="1" dirty="0">
                <a:solidFill>
                  <a:srgbClr val="006837"/>
                </a:solidFill>
              </a:rPr>
              <a:t>10 balų</a:t>
            </a:r>
          </a:p>
        </p:txBody>
      </p:sp>
      <p:sp>
        <p:nvSpPr>
          <p:cNvPr id="34" name="Shape 2">
            <a:extLst>
              <a:ext uri="{FF2B5EF4-FFF2-40B4-BE49-F238E27FC236}">
                <a16:creationId xmlns:a16="http://schemas.microsoft.com/office/drawing/2014/main" id="{0637BACB-A931-33AD-3FE5-0038DC67D645}"/>
              </a:ext>
            </a:extLst>
          </p:cNvPr>
          <p:cNvSpPr/>
          <p:nvPr/>
        </p:nvSpPr>
        <p:spPr>
          <a:xfrm>
            <a:off x="8947355" y="4154490"/>
            <a:ext cx="1811379" cy="363634"/>
          </a:xfrm>
          <a:prstGeom prst="roundRect">
            <a:avLst>
              <a:gd name="adj" fmla="val 13043"/>
            </a:avLst>
          </a:prstGeom>
          <a:ln/>
        </p:spPr>
        <p:style>
          <a:lnRef idx="1">
            <a:schemeClr val="accent6"/>
          </a:lnRef>
          <a:fillRef idx="2">
            <a:schemeClr val="accent6"/>
          </a:fillRef>
          <a:effectRef idx="1">
            <a:schemeClr val="accent6"/>
          </a:effectRef>
          <a:fontRef idx="minor">
            <a:schemeClr val="dk1"/>
          </a:fontRef>
        </p:style>
        <p:txBody>
          <a:bodyPr/>
          <a:lstStyle/>
          <a:p>
            <a:pPr algn="ctr"/>
            <a:r>
              <a:rPr lang="lt-LT" b="1" dirty="0">
                <a:solidFill>
                  <a:srgbClr val="006837"/>
                </a:solidFill>
              </a:rPr>
              <a:t>5 balai</a:t>
            </a:r>
          </a:p>
        </p:txBody>
      </p:sp>
      <p:sp>
        <p:nvSpPr>
          <p:cNvPr id="36" name="Shape 2">
            <a:extLst>
              <a:ext uri="{FF2B5EF4-FFF2-40B4-BE49-F238E27FC236}">
                <a16:creationId xmlns:a16="http://schemas.microsoft.com/office/drawing/2014/main" id="{747A578B-A9AC-1DCC-B083-D7D8C0367568}"/>
              </a:ext>
            </a:extLst>
          </p:cNvPr>
          <p:cNvSpPr/>
          <p:nvPr/>
        </p:nvSpPr>
        <p:spPr>
          <a:xfrm>
            <a:off x="8947355" y="4824616"/>
            <a:ext cx="1811379" cy="363634"/>
          </a:xfrm>
          <a:prstGeom prst="roundRect">
            <a:avLst>
              <a:gd name="adj" fmla="val 13043"/>
            </a:avLst>
          </a:prstGeom>
          <a:ln/>
        </p:spPr>
        <p:style>
          <a:lnRef idx="1">
            <a:schemeClr val="accent6"/>
          </a:lnRef>
          <a:fillRef idx="2">
            <a:schemeClr val="accent6"/>
          </a:fillRef>
          <a:effectRef idx="1">
            <a:schemeClr val="accent6"/>
          </a:effectRef>
          <a:fontRef idx="minor">
            <a:schemeClr val="dk1"/>
          </a:fontRef>
        </p:style>
        <p:txBody>
          <a:bodyPr/>
          <a:lstStyle/>
          <a:p>
            <a:pPr algn="ctr"/>
            <a:r>
              <a:rPr lang="lt-LT" b="1" dirty="0">
                <a:solidFill>
                  <a:srgbClr val="006837"/>
                </a:solidFill>
              </a:rPr>
              <a:t>5 balai</a:t>
            </a:r>
          </a:p>
        </p:txBody>
      </p:sp>
    </p:spTree>
    <p:extLst>
      <p:ext uri="{BB962C8B-B14F-4D97-AF65-F5344CB8AC3E}">
        <p14:creationId xmlns:p14="http://schemas.microsoft.com/office/powerpoint/2010/main" val="1617765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12">
            <a:extLst>
              <a:ext uri="{FF2B5EF4-FFF2-40B4-BE49-F238E27FC236}">
                <a16:creationId xmlns:a16="http://schemas.microsoft.com/office/drawing/2014/main" id="{369693E0-C132-348E-9843-9C88482DEE5B}"/>
              </a:ext>
            </a:extLst>
          </p:cNvPr>
          <p:cNvSpPr txBox="1">
            <a:spLocks/>
          </p:cNvSpPr>
          <p:nvPr/>
        </p:nvSpPr>
        <p:spPr>
          <a:xfrm>
            <a:off x="741801" y="5485481"/>
            <a:ext cx="10384211" cy="15280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t-LT" sz="2000" dirty="0">
              <a:solidFill>
                <a:srgbClr val="FF0000"/>
              </a:solidFill>
              <a:latin typeface="+mj-lt"/>
            </a:endParaRPr>
          </a:p>
        </p:txBody>
      </p:sp>
      <p:sp>
        <p:nvSpPr>
          <p:cNvPr id="4" name="Title 11">
            <a:extLst>
              <a:ext uri="{FF2B5EF4-FFF2-40B4-BE49-F238E27FC236}">
                <a16:creationId xmlns:a16="http://schemas.microsoft.com/office/drawing/2014/main" id="{C7842C9D-A706-EED3-B30F-C32F6223669F}"/>
              </a:ext>
            </a:extLst>
          </p:cNvPr>
          <p:cNvSpPr>
            <a:spLocks noGrp="1"/>
          </p:cNvSpPr>
          <p:nvPr>
            <p:ph type="title"/>
          </p:nvPr>
        </p:nvSpPr>
        <p:spPr/>
        <p:txBody>
          <a:bodyPr>
            <a:normAutofit/>
          </a:bodyPr>
          <a:lstStyle/>
          <a:p>
            <a:r>
              <a:rPr lang="lt-LT" dirty="0"/>
              <a:t>Paramos dydžiai (I)</a:t>
            </a:r>
            <a:endParaRPr lang="en-LT" sz="3200" dirty="0">
              <a:solidFill>
                <a:srgbClr val="009650"/>
              </a:solidFill>
            </a:endParaRPr>
          </a:p>
        </p:txBody>
      </p:sp>
      <p:sp>
        <p:nvSpPr>
          <p:cNvPr id="17" name="Text Placeholder 16">
            <a:extLst>
              <a:ext uri="{FF2B5EF4-FFF2-40B4-BE49-F238E27FC236}">
                <a16:creationId xmlns:a16="http://schemas.microsoft.com/office/drawing/2014/main" id="{784281F2-C825-42E4-91CF-E2410F460D4A}"/>
              </a:ext>
            </a:extLst>
          </p:cNvPr>
          <p:cNvSpPr>
            <a:spLocks noGrp="1"/>
          </p:cNvSpPr>
          <p:nvPr>
            <p:ph type="body" sz="quarter" idx="10"/>
          </p:nvPr>
        </p:nvSpPr>
        <p:spPr>
          <a:xfrm>
            <a:off x="718123" y="5323024"/>
            <a:ext cx="10885714" cy="506775"/>
          </a:xfrm>
        </p:spPr>
        <p:txBody>
          <a:bodyPr/>
          <a:lstStyle/>
          <a:p>
            <a:pPr marL="0" indent="0">
              <a:buNone/>
            </a:pPr>
            <a:r>
              <a:rPr lang="lt-LT" sz="2000" dirty="0"/>
              <a:t>     </a:t>
            </a:r>
            <a:r>
              <a:rPr lang="lt-LT" sz="2000" dirty="0">
                <a:solidFill>
                  <a:schemeClr val="bg2">
                    <a:lumMod val="50000"/>
                  </a:schemeClr>
                </a:solidFill>
              </a:rPr>
              <a:t>200 000 Eur	                800 000 Eur	               900 000 Eur	              1 500 000 Eur</a:t>
            </a:r>
          </a:p>
        </p:txBody>
      </p:sp>
      <p:pic>
        <p:nvPicPr>
          <p:cNvPr id="2" name="Picture 1">
            <a:extLst>
              <a:ext uri="{FF2B5EF4-FFF2-40B4-BE49-F238E27FC236}">
                <a16:creationId xmlns:a16="http://schemas.microsoft.com/office/drawing/2014/main" id="{897450C3-520F-C18D-93FC-F3D5B3EF176E}"/>
              </a:ext>
            </a:extLst>
          </p:cNvPr>
          <p:cNvPicPr>
            <a:picLocks noChangeAspect="1"/>
          </p:cNvPicPr>
          <p:nvPr/>
        </p:nvPicPr>
        <p:blipFill>
          <a:blip r:embed="rId3"/>
          <a:srcRect/>
          <a:stretch/>
        </p:blipFill>
        <p:spPr>
          <a:xfrm>
            <a:off x="9325480" y="5068093"/>
            <a:ext cx="2866520" cy="1768206"/>
          </a:xfrm>
          <a:prstGeom prst="rect">
            <a:avLst/>
          </a:prstGeom>
        </p:spPr>
      </p:pic>
      <p:sp>
        <p:nvSpPr>
          <p:cNvPr id="14" name="Rectangle: Rounded Corners 13">
            <a:extLst>
              <a:ext uri="{FF2B5EF4-FFF2-40B4-BE49-F238E27FC236}">
                <a16:creationId xmlns:a16="http://schemas.microsoft.com/office/drawing/2014/main" id="{BF46C37E-88C2-4CE5-9D71-6E7BAF9267C0}"/>
              </a:ext>
            </a:extLst>
          </p:cNvPr>
          <p:cNvSpPr/>
          <p:nvPr/>
        </p:nvSpPr>
        <p:spPr>
          <a:xfrm>
            <a:off x="609600" y="4029151"/>
            <a:ext cx="2444682" cy="1122196"/>
          </a:xfrm>
          <a:prstGeom prst="roundRect">
            <a:avLst/>
          </a:prstGeom>
          <a:solidFill>
            <a:srgbClr val="006837"/>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   12.1 veikla</a:t>
            </a:r>
          </a:p>
        </p:txBody>
      </p:sp>
      <p:sp>
        <p:nvSpPr>
          <p:cNvPr id="20" name="Rectangle: Rounded Corners 19">
            <a:extLst>
              <a:ext uri="{FF2B5EF4-FFF2-40B4-BE49-F238E27FC236}">
                <a16:creationId xmlns:a16="http://schemas.microsoft.com/office/drawing/2014/main" id="{794EAD6E-E90B-47F2-B8C2-7A166B21A60E}"/>
              </a:ext>
            </a:extLst>
          </p:cNvPr>
          <p:cNvSpPr/>
          <p:nvPr/>
        </p:nvSpPr>
        <p:spPr>
          <a:xfrm>
            <a:off x="3200400" y="4015336"/>
            <a:ext cx="2444682" cy="1134675"/>
          </a:xfrm>
          <a:prstGeom prst="roundRect">
            <a:avLst/>
          </a:prstGeom>
          <a:solidFill>
            <a:srgbClr val="006837"/>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   12.1 veikla</a:t>
            </a:r>
          </a:p>
        </p:txBody>
      </p:sp>
      <p:sp>
        <p:nvSpPr>
          <p:cNvPr id="21" name="Rectangle: Rounded Corners 20">
            <a:extLst>
              <a:ext uri="{FF2B5EF4-FFF2-40B4-BE49-F238E27FC236}">
                <a16:creationId xmlns:a16="http://schemas.microsoft.com/office/drawing/2014/main" id="{0A013EA9-9FC1-44D6-9633-9FC79D699AAA}"/>
              </a:ext>
            </a:extLst>
          </p:cNvPr>
          <p:cNvSpPr/>
          <p:nvPr/>
        </p:nvSpPr>
        <p:spPr>
          <a:xfrm>
            <a:off x="6016338" y="4009536"/>
            <a:ext cx="2345697" cy="1134674"/>
          </a:xfrm>
          <a:prstGeom prst="roundRect">
            <a:avLst/>
          </a:prstGeom>
          <a:solidFill>
            <a:srgbClr val="006837"/>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   12.1 veikla</a:t>
            </a:r>
          </a:p>
        </p:txBody>
      </p:sp>
      <p:sp>
        <p:nvSpPr>
          <p:cNvPr id="23" name="Rectangle: Rounded Corners 22">
            <a:extLst>
              <a:ext uri="{FF2B5EF4-FFF2-40B4-BE49-F238E27FC236}">
                <a16:creationId xmlns:a16="http://schemas.microsoft.com/office/drawing/2014/main" id="{D63AF0E9-8BDA-4CDA-97DF-F8373F0D53E3}"/>
              </a:ext>
            </a:extLst>
          </p:cNvPr>
          <p:cNvSpPr/>
          <p:nvPr/>
        </p:nvSpPr>
        <p:spPr>
          <a:xfrm>
            <a:off x="3200399" y="2705340"/>
            <a:ext cx="2397653" cy="1150797"/>
          </a:xfrm>
          <a:prstGeom prst="roundRect">
            <a:avLst/>
          </a:prstGeom>
          <a:solidFill>
            <a:srgbClr val="B89352"/>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    12.2 veikla</a:t>
            </a:r>
          </a:p>
        </p:txBody>
      </p:sp>
      <p:sp>
        <p:nvSpPr>
          <p:cNvPr id="25" name="Rectangle: Rounded Corners 24">
            <a:extLst>
              <a:ext uri="{FF2B5EF4-FFF2-40B4-BE49-F238E27FC236}">
                <a16:creationId xmlns:a16="http://schemas.microsoft.com/office/drawing/2014/main" id="{AD69DA76-31BF-428F-B55D-5563A7B74832}"/>
              </a:ext>
            </a:extLst>
          </p:cNvPr>
          <p:cNvSpPr/>
          <p:nvPr/>
        </p:nvSpPr>
        <p:spPr>
          <a:xfrm>
            <a:off x="8780316" y="2705340"/>
            <a:ext cx="2345695" cy="1125382"/>
          </a:xfrm>
          <a:prstGeom prst="roundRect">
            <a:avLst/>
          </a:prstGeom>
          <a:solidFill>
            <a:srgbClr val="B89352"/>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    12.2 veikla</a:t>
            </a:r>
          </a:p>
        </p:txBody>
      </p:sp>
      <p:sp>
        <p:nvSpPr>
          <p:cNvPr id="26" name="Rectangle: Rounded Corners 25">
            <a:extLst>
              <a:ext uri="{FF2B5EF4-FFF2-40B4-BE49-F238E27FC236}">
                <a16:creationId xmlns:a16="http://schemas.microsoft.com/office/drawing/2014/main" id="{4342DF96-1C44-4119-B927-0A24687492FA}"/>
              </a:ext>
            </a:extLst>
          </p:cNvPr>
          <p:cNvSpPr/>
          <p:nvPr/>
        </p:nvSpPr>
        <p:spPr>
          <a:xfrm>
            <a:off x="8780315" y="4084834"/>
            <a:ext cx="2345696" cy="1078991"/>
          </a:xfrm>
          <a:prstGeom prst="roundRect">
            <a:avLst/>
          </a:prstGeom>
          <a:solidFill>
            <a:srgbClr val="006837"/>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   12.1 veikla</a:t>
            </a:r>
          </a:p>
        </p:txBody>
      </p:sp>
      <p:sp>
        <p:nvSpPr>
          <p:cNvPr id="27" name="Rectangle: Rounded Corners 26">
            <a:extLst>
              <a:ext uri="{FF2B5EF4-FFF2-40B4-BE49-F238E27FC236}">
                <a16:creationId xmlns:a16="http://schemas.microsoft.com/office/drawing/2014/main" id="{3C0F90BA-4013-4E1B-B9FC-64293CA889D2}"/>
              </a:ext>
            </a:extLst>
          </p:cNvPr>
          <p:cNvSpPr/>
          <p:nvPr/>
        </p:nvSpPr>
        <p:spPr>
          <a:xfrm>
            <a:off x="6016338" y="2696049"/>
            <a:ext cx="2345693" cy="1134673"/>
          </a:xfrm>
          <a:prstGeom prst="roundRect">
            <a:avLst/>
          </a:prstGeom>
          <a:solidFill>
            <a:srgbClr val="CEEBDB"/>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     12.3 veikla</a:t>
            </a:r>
          </a:p>
        </p:txBody>
      </p:sp>
      <p:sp>
        <p:nvSpPr>
          <p:cNvPr id="28" name="Rectangle: Rounded Corners 27">
            <a:extLst>
              <a:ext uri="{FF2B5EF4-FFF2-40B4-BE49-F238E27FC236}">
                <a16:creationId xmlns:a16="http://schemas.microsoft.com/office/drawing/2014/main" id="{5279E10A-2A74-44A3-A35A-2A108FFFB3CC}"/>
              </a:ext>
            </a:extLst>
          </p:cNvPr>
          <p:cNvSpPr/>
          <p:nvPr/>
        </p:nvSpPr>
        <p:spPr>
          <a:xfrm>
            <a:off x="8780318" y="1092331"/>
            <a:ext cx="2345694" cy="1476397"/>
          </a:xfrm>
          <a:prstGeom prst="roundRect">
            <a:avLst/>
          </a:prstGeom>
          <a:solidFill>
            <a:srgbClr val="CEEBDB"/>
          </a:solidFill>
          <a:ln>
            <a:solidFill>
              <a:srgbClr val="99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t>     12.3 veikla</a:t>
            </a:r>
          </a:p>
        </p:txBody>
      </p:sp>
      <p:pic>
        <p:nvPicPr>
          <p:cNvPr id="29" name="Graphic 28" descr="Thermometer outline">
            <a:extLst>
              <a:ext uri="{FF2B5EF4-FFF2-40B4-BE49-F238E27FC236}">
                <a16:creationId xmlns:a16="http://schemas.microsoft.com/office/drawing/2014/main" id="{067619B6-9328-4729-88B1-99676FDCDE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8123" y="4323485"/>
            <a:ext cx="506775" cy="506775"/>
          </a:xfrm>
          <a:prstGeom prst="rect">
            <a:avLst/>
          </a:prstGeom>
        </p:spPr>
      </p:pic>
      <p:pic>
        <p:nvPicPr>
          <p:cNvPr id="30" name="Graphic 29" descr="Thermometer outline">
            <a:extLst>
              <a:ext uri="{FF2B5EF4-FFF2-40B4-BE49-F238E27FC236}">
                <a16:creationId xmlns:a16="http://schemas.microsoft.com/office/drawing/2014/main" id="{DD7E9994-79BD-41D5-9D03-26732CECA6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64467" y="4295426"/>
            <a:ext cx="506775" cy="506775"/>
          </a:xfrm>
          <a:prstGeom prst="rect">
            <a:avLst/>
          </a:prstGeom>
        </p:spPr>
      </p:pic>
      <p:pic>
        <p:nvPicPr>
          <p:cNvPr id="31" name="Graphic 30" descr="Thermometer outline">
            <a:extLst>
              <a:ext uri="{FF2B5EF4-FFF2-40B4-BE49-F238E27FC236}">
                <a16:creationId xmlns:a16="http://schemas.microsoft.com/office/drawing/2014/main" id="{6327800C-002C-466E-98B0-55B35802E2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9740" y="4370382"/>
            <a:ext cx="488373" cy="506775"/>
          </a:xfrm>
          <a:prstGeom prst="rect">
            <a:avLst/>
          </a:prstGeom>
        </p:spPr>
      </p:pic>
      <p:pic>
        <p:nvPicPr>
          <p:cNvPr id="32" name="Graphic 31" descr="Thermometer outline">
            <a:extLst>
              <a:ext uri="{FF2B5EF4-FFF2-40B4-BE49-F238E27FC236}">
                <a16:creationId xmlns:a16="http://schemas.microsoft.com/office/drawing/2014/main" id="{EBAC7045-EB9D-4A38-BDFB-15EEC8B91B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51362" y="4375287"/>
            <a:ext cx="506775" cy="506775"/>
          </a:xfrm>
          <a:prstGeom prst="rect">
            <a:avLst/>
          </a:prstGeom>
        </p:spPr>
      </p:pic>
      <p:pic>
        <p:nvPicPr>
          <p:cNvPr id="33" name="Graphic 32" descr="Renewable Energy outline">
            <a:extLst>
              <a:ext uri="{FF2B5EF4-FFF2-40B4-BE49-F238E27FC236}">
                <a16:creationId xmlns:a16="http://schemas.microsoft.com/office/drawing/2014/main" id="{95FEACA5-CE98-48D4-B08B-03349B4D1A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86247" y="3006208"/>
            <a:ext cx="507600" cy="507600"/>
          </a:xfrm>
          <a:prstGeom prst="rect">
            <a:avLst/>
          </a:prstGeom>
        </p:spPr>
      </p:pic>
      <p:pic>
        <p:nvPicPr>
          <p:cNvPr id="34" name="Graphic 33" descr="Renewable Energy outline">
            <a:extLst>
              <a:ext uri="{FF2B5EF4-FFF2-40B4-BE49-F238E27FC236}">
                <a16:creationId xmlns:a16="http://schemas.microsoft.com/office/drawing/2014/main" id="{9D24D236-632C-451B-8990-903FF8BEDE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927787" y="3043630"/>
            <a:ext cx="507600" cy="507600"/>
          </a:xfrm>
          <a:prstGeom prst="rect">
            <a:avLst/>
          </a:prstGeom>
        </p:spPr>
      </p:pic>
      <p:pic>
        <p:nvPicPr>
          <p:cNvPr id="35" name="Graphic 34" descr="Cow outline">
            <a:extLst>
              <a:ext uri="{FF2B5EF4-FFF2-40B4-BE49-F238E27FC236}">
                <a16:creationId xmlns:a16="http://schemas.microsoft.com/office/drawing/2014/main" id="{651F556D-0E22-47ED-853E-BFA44A68023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39740" y="3044975"/>
            <a:ext cx="488373" cy="456517"/>
          </a:xfrm>
          <a:prstGeom prst="rect">
            <a:avLst/>
          </a:prstGeom>
        </p:spPr>
      </p:pic>
      <p:pic>
        <p:nvPicPr>
          <p:cNvPr id="36" name="Graphic 35" descr="Cow outline">
            <a:extLst>
              <a:ext uri="{FF2B5EF4-FFF2-40B4-BE49-F238E27FC236}">
                <a16:creationId xmlns:a16="http://schemas.microsoft.com/office/drawing/2014/main" id="{64D5B6C9-895B-45B8-BE96-4DE767611A2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902075" y="1760464"/>
            <a:ext cx="507600" cy="507600"/>
          </a:xfrm>
          <a:prstGeom prst="rect">
            <a:avLst/>
          </a:prstGeom>
        </p:spPr>
      </p:pic>
      <p:sp>
        <p:nvSpPr>
          <p:cNvPr id="19" name="Text 3">
            <a:extLst>
              <a:ext uri="{FF2B5EF4-FFF2-40B4-BE49-F238E27FC236}">
                <a16:creationId xmlns:a16="http://schemas.microsoft.com/office/drawing/2014/main" id="{58DCFC6E-02FB-A5E7-FFCB-4251EF1706C3}"/>
              </a:ext>
            </a:extLst>
          </p:cNvPr>
          <p:cNvSpPr/>
          <p:nvPr/>
        </p:nvSpPr>
        <p:spPr>
          <a:xfrm>
            <a:off x="609599" y="1737738"/>
            <a:ext cx="2116633" cy="395540"/>
          </a:xfrm>
          <a:prstGeom prst="rect">
            <a:avLst/>
          </a:prstGeom>
          <a:noFill/>
          <a:ln/>
        </p:spPr>
        <p:txBody>
          <a:bodyPr wrap="square" lIns="0" tIns="0" rIns="0" bIns="0" rtlCol="0" anchor="ctr"/>
          <a:lstStyle/>
          <a:p>
            <a:pPr marL="0" indent="0" algn="ctr">
              <a:buNone/>
            </a:pPr>
            <a:r>
              <a:rPr lang="en-US" dirty="0">
                <a:solidFill>
                  <a:srgbClr val="FFFFFF"/>
                </a:solidFill>
                <a:latin typeface="Aptos" pitchFamily="34" charset="0"/>
                <a:ea typeface="Aptos" pitchFamily="34" charset="-122"/>
                <a:cs typeface="Aptos" pitchFamily="34" charset="-120"/>
              </a:rPr>
              <a:t>12.1 veikla  </a:t>
            </a:r>
            <a:endParaRPr lang="lt-LT" dirty="0">
              <a:solidFill>
                <a:srgbClr val="FFFFFF"/>
              </a:solidFill>
              <a:latin typeface="Aptos" pitchFamily="34" charset="0"/>
              <a:ea typeface="Aptos" pitchFamily="34" charset="-122"/>
              <a:cs typeface="Aptos" pitchFamily="34" charset="-120"/>
            </a:endParaRPr>
          </a:p>
          <a:p>
            <a:pPr marL="0" indent="0" algn="ctr">
              <a:buNone/>
            </a:pPr>
            <a:r>
              <a:rPr lang="en-US" b="1" dirty="0">
                <a:solidFill>
                  <a:srgbClr val="FFFFFF"/>
                </a:solidFill>
                <a:latin typeface="Aptos" pitchFamily="34" charset="0"/>
                <a:ea typeface="Aptos" pitchFamily="34" charset="-122"/>
                <a:cs typeface="Aptos" pitchFamily="34" charset="-120"/>
              </a:rPr>
              <a:t>200 000 Eur</a:t>
            </a:r>
            <a:endParaRPr lang="en-US" dirty="0"/>
          </a:p>
        </p:txBody>
      </p:sp>
      <p:sp>
        <p:nvSpPr>
          <p:cNvPr id="37" name="Text 5">
            <a:extLst>
              <a:ext uri="{FF2B5EF4-FFF2-40B4-BE49-F238E27FC236}">
                <a16:creationId xmlns:a16="http://schemas.microsoft.com/office/drawing/2014/main" id="{9CC5F766-2105-CEEA-FD42-9C42204E6481}"/>
              </a:ext>
            </a:extLst>
          </p:cNvPr>
          <p:cNvSpPr/>
          <p:nvPr/>
        </p:nvSpPr>
        <p:spPr>
          <a:xfrm>
            <a:off x="3490702" y="1881777"/>
            <a:ext cx="1808661" cy="176001"/>
          </a:xfrm>
          <a:prstGeom prst="rect">
            <a:avLst/>
          </a:prstGeom>
          <a:noFill/>
          <a:ln/>
        </p:spPr>
        <p:txBody>
          <a:bodyPr wrap="square" lIns="0" tIns="0" rIns="0" bIns="0" rtlCol="0" anchor="ctr"/>
          <a:lstStyle/>
          <a:p>
            <a:pPr marL="0" indent="0" algn="ctr">
              <a:buNone/>
            </a:pPr>
            <a:r>
              <a:rPr lang="en-US" dirty="0">
                <a:solidFill>
                  <a:srgbClr val="FFFFFF"/>
                </a:solidFill>
                <a:latin typeface="Aptos" pitchFamily="34" charset="0"/>
                <a:ea typeface="Aptos" pitchFamily="34" charset="-122"/>
                <a:cs typeface="Aptos" pitchFamily="34" charset="-120"/>
              </a:rPr>
              <a:t>12.2 veikla  </a:t>
            </a:r>
            <a:endParaRPr lang="lt-LT" dirty="0">
              <a:solidFill>
                <a:srgbClr val="FFFFFF"/>
              </a:solidFill>
              <a:latin typeface="Aptos" pitchFamily="34" charset="0"/>
              <a:ea typeface="Aptos" pitchFamily="34" charset="-122"/>
              <a:cs typeface="Aptos" pitchFamily="34" charset="-120"/>
            </a:endParaRPr>
          </a:p>
          <a:p>
            <a:pPr marL="0" indent="0" algn="ctr">
              <a:buNone/>
            </a:pPr>
            <a:r>
              <a:rPr lang="en-US" b="1" dirty="0">
                <a:solidFill>
                  <a:srgbClr val="FFFFFF"/>
                </a:solidFill>
                <a:latin typeface="Aptos" pitchFamily="34" charset="0"/>
                <a:ea typeface="Aptos" pitchFamily="34" charset="-122"/>
                <a:cs typeface="Aptos" pitchFamily="34" charset="-120"/>
              </a:rPr>
              <a:t>600 000 Eur</a:t>
            </a:r>
            <a:endParaRPr lang="en-US" dirty="0"/>
          </a:p>
        </p:txBody>
      </p:sp>
    </p:spTree>
    <p:extLst>
      <p:ext uri="{BB962C8B-B14F-4D97-AF65-F5344CB8AC3E}">
        <p14:creationId xmlns:p14="http://schemas.microsoft.com/office/powerpoint/2010/main" val="295870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4303</TotalTime>
  <Words>1798</Words>
  <Application>Microsoft Office PowerPoint</Application>
  <PresentationFormat>Widescreen</PresentationFormat>
  <Paragraphs>277</Paragraphs>
  <Slides>20</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Aptos</vt:lpstr>
      <vt:lpstr>Arial</vt:lpstr>
      <vt:lpstr>Arial (Headings)</vt:lpstr>
      <vt:lpstr>Arial Body</vt:lpstr>
      <vt:lpstr>Calibri</vt:lpstr>
      <vt:lpstr>Wingdings</vt:lpstr>
      <vt:lpstr>Office Theme</vt:lpstr>
      <vt:lpstr>PowerPoint Presentation</vt:lpstr>
      <vt:lpstr>Paramos paraiškų priėmimas</vt:lpstr>
      <vt:lpstr>Priemonės „Tvarios investicijos į žemės ūkio valdas“ taisyklių pakeitimai</vt:lpstr>
      <vt:lpstr>Pagal priemonę remiamos trys veiklos</vt:lpstr>
      <vt:lpstr>Galimi pareiškėjai</vt:lpstr>
      <vt:lpstr>Investicijos galimos į šiuos gyvulininkystės sektorius</vt:lpstr>
      <vt:lpstr>Tinkamumo gauti paramą sąlygos ir reikalavimai</vt:lpstr>
      <vt:lpstr>Projekto atrankos kriterijai</vt:lpstr>
      <vt:lpstr>Paramos dydžiai (I)</vt:lpstr>
      <vt:lpstr>Paramos dydžiai (II)</vt:lpstr>
      <vt:lpstr>PowerPoint Presentation</vt:lpstr>
      <vt:lpstr>Reikalavimai investicijoms 12.1 veikloje (ŠESD)</vt:lpstr>
      <vt:lpstr>Reikalavimai investicijoms 12.2 veikloje (biodujos)</vt:lpstr>
      <vt:lpstr>Reikalavimai investicijoms 12.3 veikloje (gyvūnų gerovė)</vt:lpstr>
      <vt:lpstr>Pareiškėjo įsipareigojimai (I)</vt:lpstr>
      <vt:lpstr>Pareiškėjo įsipareigojimai (II)</vt:lpstr>
      <vt:lpstr>Tinkamų finansuoti išlaidų kategorijos</vt:lpstr>
      <vt:lpstr>Kita informacija</vt:lpstr>
      <vt:lpstr>Svarbu teikiant paraiškas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Marius Malaiska</dc:creator>
  <cp:lastModifiedBy>Ilma Grigaliūnaitė</cp:lastModifiedBy>
  <cp:revision>102</cp:revision>
  <dcterms:created xsi:type="dcterms:W3CDTF">2023-05-25T06:26:20Z</dcterms:created>
  <dcterms:modified xsi:type="dcterms:W3CDTF">2026-09-03T06:28:38Z</dcterms:modified>
</cp:coreProperties>
</file>