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image28.jpg" ContentType="image/png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  <p:sldMasterId id="2147483658" r:id="rId5"/>
    <p:sldMasterId id="2147483708" r:id="rId6"/>
    <p:sldMasterId id="2147483718" r:id="rId7"/>
    <p:sldMasterId id="2147483730" r:id="rId8"/>
    <p:sldMasterId id="2147483732" r:id="rId9"/>
    <p:sldMasterId id="2147483737" r:id="rId10"/>
  </p:sldMasterIdLst>
  <p:notesMasterIdLst>
    <p:notesMasterId r:id="rId22"/>
  </p:notesMasterIdLst>
  <p:handoutMasterIdLst>
    <p:handoutMasterId r:id="rId23"/>
  </p:handoutMasterIdLst>
  <p:sldIdLst>
    <p:sldId id="264" r:id="rId11"/>
    <p:sldId id="265" r:id="rId12"/>
    <p:sldId id="267" r:id="rId13"/>
    <p:sldId id="270" r:id="rId14"/>
    <p:sldId id="271" r:id="rId15"/>
    <p:sldId id="273" r:id="rId16"/>
    <p:sldId id="269" r:id="rId17"/>
    <p:sldId id="268" r:id="rId18"/>
    <p:sldId id="274" r:id="rId19"/>
    <p:sldId id="266" r:id="rId20"/>
    <p:sldId id="275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7E7370-380A-26B7-8BCC-7826F3B157DA}" name="Sara Matković" initials="SM" userId="S::sara.m@balkanecoinnovations.org::3d748903-7ccd-45f8-b72c-952c46d28ecf" providerId="AD"/>
  <p188:author id="{BAFCAC71-3724-B7DA-2E4B-9626676DDFD9}" name="Srđan Pavlović" initials="SP" userId="S::srdjan.p@balkanecoinnovations.org::6342893b-050f-4c10-aaa8-5129e9ade1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1920"/>
    <a:srgbClr val="32161C"/>
    <a:srgbClr val="64B69C"/>
    <a:srgbClr val="FDBC19"/>
    <a:srgbClr val="2D945F"/>
    <a:srgbClr val="84A195"/>
    <a:srgbClr val="3E2427"/>
    <a:srgbClr val="2D955F"/>
    <a:srgbClr val="22573B"/>
    <a:srgbClr val="2556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58" y="-1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ara Popovic" userId="a3bd60b6-8447-49f3-a208-b5d38b2bc720" providerId="ADAL" clId="{57D8E27A-14E8-45FA-BB3E-90C84811C3DD}"/>
    <pc:docChg chg="modSld sldOrd">
      <pc:chgData name="Tamara Popovic" userId="a3bd60b6-8447-49f3-a208-b5d38b2bc720" providerId="ADAL" clId="{57D8E27A-14E8-45FA-BB3E-90C84811C3DD}" dt="2026-05-15T07:57:10.946" v="13"/>
      <pc:docMkLst>
        <pc:docMk/>
      </pc:docMkLst>
      <pc:sldChg chg="ord">
        <pc:chgData name="Tamara Popovic" userId="a3bd60b6-8447-49f3-a208-b5d38b2bc720" providerId="ADAL" clId="{57D8E27A-14E8-45FA-BB3E-90C84811C3DD}" dt="2026-05-15T07:57:10.946" v="13"/>
        <pc:sldMkLst>
          <pc:docMk/>
          <pc:sldMk cId="1356870192" sldId="267"/>
        </pc:sldMkLst>
      </pc:sldChg>
      <pc:sldChg chg="ord">
        <pc:chgData name="Tamara Popovic" userId="a3bd60b6-8447-49f3-a208-b5d38b2bc720" providerId="ADAL" clId="{57D8E27A-14E8-45FA-BB3E-90C84811C3DD}" dt="2026-05-15T07:11:04.153" v="1"/>
        <pc:sldMkLst>
          <pc:docMk/>
          <pc:sldMk cId="901746786" sldId="268"/>
        </pc:sldMkLst>
      </pc:sldChg>
      <pc:sldChg chg="ord">
        <pc:chgData name="Tamara Popovic" userId="a3bd60b6-8447-49f3-a208-b5d38b2bc720" providerId="ADAL" clId="{57D8E27A-14E8-45FA-BB3E-90C84811C3DD}" dt="2026-05-15T07:26:11.869" v="11"/>
        <pc:sldMkLst>
          <pc:docMk/>
          <pc:sldMk cId="3110222138" sldId="269"/>
        </pc:sldMkLst>
      </pc:sldChg>
      <pc:sldChg chg="ord">
        <pc:chgData name="Tamara Popovic" userId="a3bd60b6-8447-49f3-a208-b5d38b2bc720" providerId="ADAL" clId="{57D8E27A-14E8-45FA-BB3E-90C84811C3DD}" dt="2026-05-15T07:13:48.157" v="5"/>
        <pc:sldMkLst>
          <pc:docMk/>
          <pc:sldMk cId="4203107139" sldId="270"/>
        </pc:sldMkLst>
      </pc:sldChg>
      <pc:sldChg chg="ord">
        <pc:chgData name="Tamara Popovic" userId="a3bd60b6-8447-49f3-a208-b5d38b2bc720" providerId="ADAL" clId="{57D8E27A-14E8-45FA-BB3E-90C84811C3DD}" dt="2026-05-15T07:18:34.033" v="7"/>
        <pc:sldMkLst>
          <pc:docMk/>
          <pc:sldMk cId="2847745602" sldId="271"/>
        </pc:sldMkLst>
      </pc:sldChg>
      <pc:sldChg chg="ord">
        <pc:chgData name="Tamara Popovic" userId="a3bd60b6-8447-49f3-a208-b5d38b2bc720" providerId="ADAL" clId="{57D8E27A-14E8-45FA-BB3E-90C84811C3DD}" dt="2026-05-15T07:18:42.520" v="9"/>
        <pc:sldMkLst>
          <pc:docMk/>
          <pc:sldMk cId="2374188839" sldId="27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5381A-C5B0-E946-B643-F4C850F8E2C3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A5B06-A7B4-624B-8701-691D2EE2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49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D7421-B7F1-F147-8DE1-C982273B43E0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  <a:p>
            <a:pPr lvl="3"/>
            <a:r>
              <a:rPr lang="sr-Latn-CS"/>
              <a:t>Fourth level</a:t>
            </a:r>
          </a:p>
          <a:p>
            <a:pPr lvl="4"/>
            <a:r>
              <a:rPr lang="sr-Latn-C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7F482-F7BE-D447-A1D4-9AC3B6C98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2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7F482-F7BE-D447-A1D4-9AC3B6C984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4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00340"/>
            <a:ext cx="6400800" cy="7197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CS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9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831" y="3305177"/>
            <a:ext cx="6896882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7831" y="2180035"/>
            <a:ext cx="6896882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4785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0579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7926" y="803614"/>
            <a:ext cx="7139030" cy="944991"/>
          </a:xfrm>
        </p:spPr>
        <p:txBody>
          <a:bodyPr/>
          <a:lstStyle>
            <a:lvl1pPr>
              <a:defRPr/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7770" y="2026740"/>
            <a:ext cx="3492406" cy="5976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63B89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7770" y="2708515"/>
            <a:ext cx="3492406" cy="18861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  <a:p>
            <a:pPr lvl="3"/>
            <a:r>
              <a:rPr lang="sr-Latn-C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9240" y="2026740"/>
            <a:ext cx="3527565" cy="5976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22573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9240" y="2708515"/>
            <a:ext cx="3527565" cy="18861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  <a:p>
            <a:pPr lvl="3"/>
            <a:r>
              <a:rPr lang="sr-Latn-C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80397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346" y="1715127"/>
            <a:ext cx="7218588" cy="1282211"/>
          </a:xfrm>
        </p:spPr>
        <p:txBody>
          <a:bodyPr/>
          <a:lstStyle>
            <a:lvl1pPr>
              <a:defRPr>
                <a:solidFill>
                  <a:srgbClr val="2D945F"/>
                </a:solidFill>
              </a:defRPr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64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506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64" y="944991"/>
            <a:ext cx="2522960" cy="673527"/>
          </a:xfrm>
        </p:spPr>
        <p:txBody>
          <a:bodyPr anchor="b">
            <a:noAutofit/>
          </a:bodyPr>
          <a:lstStyle>
            <a:lvl1pPr algn="l">
              <a:defRPr sz="1800" b="1">
                <a:solidFill>
                  <a:srgbClr val="2D945F"/>
                </a:solidFill>
              </a:defRPr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7004" y="944991"/>
            <a:ext cx="4589796" cy="36496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  <a:p>
            <a:pPr lvl="3"/>
            <a:r>
              <a:rPr lang="sr-Latn-CS"/>
              <a:t>Fourth level</a:t>
            </a:r>
          </a:p>
          <a:p>
            <a:pPr lvl="4"/>
            <a:r>
              <a:rPr lang="sr-Latn-C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164" y="1721827"/>
            <a:ext cx="2522960" cy="28727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570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831" y="3600450"/>
            <a:ext cx="7133182" cy="425055"/>
          </a:xfrm>
        </p:spPr>
        <p:txBody>
          <a:bodyPr anchor="b"/>
          <a:lstStyle>
            <a:lvl1pPr algn="l">
              <a:defRPr sz="2000" b="1">
                <a:solidFill>
                  <a:srgbClr val="63B89D"/>
                </a:solidFill>
              </a:defRPr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97831" y="688732"/>
            <a:ext cx="7133182" cy="28569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7831" y="4025504"/>
            <a:ext cx="7133182" cy="53184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3557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603" y="2444112"/>
            <a:ext cx="8263488" cy="1102519"/>
          </a:xfrm>
        </p:spPr>
        <p:txBody>
          <a:bodyPr/>
          <a:lstStyle>
            <a:lvl1pPr>
              <a:defRPr>
                <a:solidFill>
                  <a:srgbClr val="3E2427"/>
                </a:solidFill>
              </a:defRPr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08" y="1328644"/>
            <a:ext cx="4052277" cy="997311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84A195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CS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57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D945F"/>
                </a:solidFill>
              </a:defRPr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  <a:p>
            <a:pPr lvl="3"/>
            <a:r>
              <a:rPr lang="sr-Latn-CS"/>
              <a:t>Fourth level</a:t>
            </a:r>
          </a:p>
          <a:p>
            <a:pPr lvl="4"/>
            <a:r>
              <a:rPr lang="sr-Latn-CS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33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7" y="2693083"/>
            <a:ext cx="8274619" cy="1377340"/>
          </a:xfrm>
        </p:spPr>
        <p:txBody>
          <a:bodyPr anchor="t"/>
          <a:lstStyle>
            <a:lvl1pPr algn="l">
              <a:defRPr sz="4000" b="1" cap="all">
                <a:solidFill>
                  <a:srgbClr val="3E2427"/>
                </a:solidFill>
              </a:defRPr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477" y="1567941"/>
            <a:ext cx="8274619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3B89D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4637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89163"/>
            <a:ext cx="8229600" cy="1004049"/>
          </a:xfrm>
        </p:spPr>
        <p:txBody>
          <a:bodyPr/>
          <a:lstStyle>
            <a:lvl1pPr>
              <a:defRPr/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51652"/>
            <a:ext cx="4040188" cy="73979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3B89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62073"/>
            <a:ext cx="4040188" cy="1614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851652"/>
            <a:ext cx="4041775" cy="73979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762073"/>
            <a:ext cx="4041775" cy="1614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117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703" y="939338"/>
            <a:ext cx="8538674" cy="988757"/>
          </a:xfrm>
        </p:spPr>
        <p:txBody>
          <a:bodyPr/>
          <a:lstStyle/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703" y="2035212"/>
            <a:ext cx="8538674" cy="2452296"/>
          </a:xfrm>
        </p:spPr>
        <p:txBody>
          <a:bodyPr/>
          <a:lstStyle/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  <a:p>
            <a:pPr lvl="3"/>
            <a:r>
              <a:rPr lang="sr-Latn-CS"/>
              <a:t>Fourth level</a:t>
            </a:r>
          </a:p>
          <a:p>
            <a:pPr lvl="4"/>
            <a:r>
              <a:rPr lang="sr-Latn-CS"/>
              <a:t>Fifth level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57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340" y="2025766"/>
            <a:ext cx="8512737" cy="857250"/>
          </a:xfrm>
        </p:spPr>
        <p:txBody>
          <a:bodyPr/>
          <a:lstStyle>
            <a:lvl1pPr>
              <a:defRPr>
                <a:solidFill>
                  <a:srgbClr val="84A195"/>
                </a:solidFill>
              </a:defRPr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51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331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853655"/>
            <a:ext cx="3008313" cy="737789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rgbClr val="64B69C"/>
                </a:solidFill>
              </a:defRPr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3654"/>
            <a:ext cx="5111750" cy="3476909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sr-Latn-CS"/>
          </a:p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  <a:p>
            <a:pPr lvl="3"/>
            <a:r>
              <a:rPr lang="sr-Latn-CS"/>
              <a:t>Fourth level</a:t>
            </a:r>
          </a:p>
          <a:p>
            <a:pPr lvl="4"/>
            <a:r>
              <a:rPr lang="sr-Latn-C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721514"/>
            <a:ext cx="3008313" cy="26090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71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540924"/>
            <a:ext cx="5486400" cy="425055"/>
          </a:xfrm>
        </p:spPr>
        <p:txBody>
          <a:bodyPr anchor="b"/>
          <a:lstStyle>
            <a:lvl1pPr algn="l">
              <a:defRPr sz="2000" b="1">
                <a:solidFill>
                  <a:srgbClr val="84A195"/>
                </a:solidFill>
              </a:defRPr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48744"/>
            <a:ext cx="5486400" cy="25019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38693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982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9098"/>
            <a:ext cx="8229600" cy="857250"/>
          </a:xfrm>
          <a:prstGeom prst="rect">
            <a:avLst/>
          </a:prstGeom>
        </p:spPr>
        <p:txBody>
          <a:bodyPr vert="horz"/>
          <a:lstStyle>
            <a:lvl1pPr>
              <a:defRPr b="1">
                <a:solidFill>
                  <a:srgbClr val="3E2427"/>
                </a:solidFill>
                <a:latin typeface="Helvetica"/>
                <a:cs typeface="Helvetica"/>
              </a:defRPr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90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83786" y="1091640"/>
            <a:ext cx="1979391" cy="813023"/>
          </a:xfrm>
          <a:prstGeom prst="rect">
            <a:avLst/>
          </a:prstGeom>
        </p:spPr>
        <p:txBody>
          <a:bodyPr/>
          <a:lstStyle>
            <a:lvl1pPr algn="l">
              <a:defRPr sz="2000" b="1" i="0">
                <a:solidFill>
                  <a:srgbClr val="3E2427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/>
              <a:t>Contact</a:t>
            </a:r>
            <a:br>
              <a:rPr lang="en-US"/>
            </a:br>
            <a:r>
              <a:rPr lang="en-US"/>
              <a:t>09374992</a:t>
            </a:r>
            <a:br>
              <a:rPr lang="en-US"/>
            </a:br>
            <a:r>
              <a:rPr lang="en-US"/>
              <a:t>4567890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83786" y="2116515"/>
            <a:ext cx="1979391" cy="8578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Info</a:t>
            </a:r>
          </a:p>
          <a:p>
            <a:r>
              <a:rPr lang="en-US"/>
              <a:t>98653289302-0</a:t>
            </a:r>
          </a:p>
          <a:p>
            <a:r>
              <a:rPr lang="en-US"/>
              <a:t>456789</a:t>
            </a:r>
          </a:p>
        </p:txBody>
      </p:sp>
    </p:spTree>
    <p:extLst>
      <p:ext uri="{BB962C8B-B14F-4D97-AF65-F5344CB8AC3E}">
        <p14:creationId xmlns:p14="http://schemas.microsoft.com/office/powerpoint/2010/main" val="1731720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3156" y="1453723"/>
            <a:ext cx="8229600" cy="611998"/>
          </a:xfrm>
          <a:prstGeom prst="rect">
            <a:avLst/>
          </a:prstGeom>
        </p:spPr>
        <p:txBody>
          <a:bodyPr vert="horz"/>
          <a:lstStyle>
            <a:lvl1pPr algn="r">
              <a:defRPr sz="2800" b="1">
                <a:solidFill>
                  <a:srgbClr val="2D945F"/>
                </a:solidFill>
                <a:latin typeface="Helvetica"/>
                <a:cs typeface="Helvetica"/>
              </a:defRPr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3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83786" y="1091640"/>
            <a:ext cx="1979391" cy="813023"/>
          </a:xfrm>
          <a:prstGeom prst="rect">
            <a:avLst/>
          </a:prstGeom>
        </p:spPr>
        <p:txBody>
          <a:bodyPr/>
          <a:lstStyle>
            <a:lvl1pPr algn="l">
              <a:defRPr sz="2000" b="1" i="0">
                <a:solidFill>
                  <a:srgbClr val="3E2427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/>
              <a:t>Contact</a:t>
            </a:r>
            <a:br>
              <a:rPr lang="en-US"/>
            </a:br>
            <a:r>
              <a:rPr lang="en-US"/>
              <a:t>09374992</a:t>
            </a:r>
            <a:br>
              <a:rPr lang="en-US"/>
            </a:br>
            <a:r>
              <a:rPr lang="en-US"/>
              <a:t>4567890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78075" y="1091640"/>
            <a:ext cx="1979391" cy="8578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rgbClr val="84A195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Info</a:t>
            </a:r>
          </a:p>
          <a:p>
            <a:r>
              <a:rPr lang="en-US"/>
              <a:t>98653289302-0</a:t>
            </a:r>
          </a:p>
          <a:p>
            <a:r>
              <a:rPr lang="en-US"/>
              <a:t>456789</a:t>
            </a:r>
          </a:p>
        </p:txBody>
      </p:sp>
    </p:spTree>
    <p:extLst>
      <p:ext uri="{BB962C8B-B14F-4D97-AF65-F5344CB8AC3E}">
        <p14:creationId xmlns:p14="http://schemas.microsoft.com/office/powerpoint/2010/main" val="1115447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2459" y="2119374"/>
            <a:ext cx="4383612" cy="1086467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2800" b="1">
                <a:solidFill>
                  <a:srgbClr val="64B69C"/>
                </a:solidFill>
                <a:latin typeface="Helvetica"/>
                <a:cs typeface="Helvetica"/>
              </a:defRPr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0877" y="3274700"/>
            <a:ext cx="2463392" cy="127774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CS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3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8647" y="2736642"/>
            <a:ext cx="1979391" cy="813023"/>
          </a:xfrm>
          <a:prstGeom prst="rect">
            <a:avLst/>
          </a:prstGeom>
        </p:spPr>
        <p:txBody>
          <a:bodyPr/>
          <a:lstStyle>
            <a:lvl1pPr algn="l">
              <a:defRPr sz="2000" b="1" i="0">
                <a:solidFill>
                  <a:srgbClr val="3E2427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/>
              <a:t>Contact</a:t>
            </a:r>
            <a:br>
              <a:rPr lang="en-US"/>
            </a:br>
            <a:r>
              <a:rPr lang="en-US"/>
              <a:t>09374992</a:t>
            </a:r>
            <a:br>
              <a:rPr lang="en-US"/>
            </a:br>
            <a:r>
              <a:rPr lang="en-US"/>
              <a:t>4567890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8647" y="3899620"/>
            <a:ext cx="1979391" cy="8578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rgbClr val="84A195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Info</a:t>
            </a:r>
          </a:p>
          <a:p>
            <a:r>
              <a:rPr lang="en-US"/>
              <a:t>98653289302-0</a:t>
            </a:r>
          </a:p>
          <a:p>
            <a:r>
              <a:rPr lang="en-US"/>
              <a:t>456789</a:t>
            </a:r>
          </a:p>
        </p:txBody>
      </p:sp>
    </p:spTree>
    <p:extLst>
      <p:ext uri="{BB962C8B-B14F-4D97-AF65-F5344CB8AC3E}">
        <p14:creationId xmlns:p14="http://schemas.microsoft.com/office/powerpoint/2010/main" val="356114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192516"/>
            <a:ext cx="7772400" cy="125051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937309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5315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2459" y="2119374"/>
            <a:ext cx="4383612" cy="1086467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2800" b="1">
                <a:solidFill>
                  <a:srgbClr val="64B69C"/>
                </a:solidFill>
                <a:latin typeface="Helvetica"/>
                <a:cs typeface="Helvetica"/>
              </a:defRPr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0877" y="3274700"/>
            <a:ext cx="2463392" cy="127774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CS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40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22" y="816020"/>
            <a:ext cx="8521767" cy="1234853"/>
          </a:xfrm>
        </p:spPr>
        <p:txBody>
          <a:bodyPr/>
          <a:lstStyle/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522" y="2166090"/>
            <a:ext cx="4178283" cy="22211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  <a:p>
            <a:pPr lvl="3"/>
            <a:r>
              <a:rPr lang="sr-Latn-C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66090"/>
            <a:ext cx="4191084" cy="22211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  <a:p>
            <a:pPr lvl="3"/>
            <a:r>
              <a:rPr lang="sr-Latn-CS"/>
              <a:t>Fourth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77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20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95" y="798842"/>
            <a:ext cx="3178723" cy="7849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98843"/>
            <a:ext cx="5274478" cy="379578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  <a:p>
            <a:pPr lvl="3"/>
            <a:r>
              <a:rPr lang="sr-Latn-CS"/>
              <a:t>Fourth level</a:t>
            </a:r>
          </a:p>
          <a:p>
            <a:pPr lvl="4"/>
            <a:r>
              <a:rPr lang="sr-Latn-C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95" y="1706211"/>
            <a:ext cx="3178723" cy="24636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5285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98842"/>
            <a:ext cx="5486400" cy="2746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964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7457" y="1597821"/>
            <a:ext cx="6870743" cy="1102519"/>
          </a:xfrm>
        </p:spPr>
        <p:txBody>
          <a:bodyPr/>
          <a:lstStyle/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7456" y="2853362"/>
            <a:ext cx="6184944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2D955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CS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2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226" y="2379513"/>
            <a:ext cx="7054708" cy="2349043"/>
          </a:xfrm>
        </p:spPr>
        <p:txBody>
          <a:bodyPr/>
          <a:lstStyle/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  <a:p>
            <a:pPr lvl="3"/>
            <a:r>
              <a:rPr lang="sr-Latn-CS"/>
              <a:t>Fourth level</a:t>
            </a:r>
          </a:p>
          <a:p>
            <a:pPr lvl="4"/>
            <a:r>
              <a:rPr lang="sr-Latn-CS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3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heme" Target="../theme/theme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emf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10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703" y="924352"/>
            <a:ext cx="8543740" cy="988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703" y="2020226"/>
            <a:ext cx="8543740" cy="245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  <a:endParaRPr lang="en-US"/>
          </a:p>
        </p:txBody>
      </p:sp>
      <p:pic>
        <p:nvPicPr>
          <p:cNvPr id="12" name="Picture 11" descr="zelene krive sa braon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14" y="4106846"/>
            <a:ext cx="5146358" cy="988757"/>
          </a:xfrm>
          <a:prstGeom prst="rect">
            <a:avLst/>
          </a:prstGeom>
        </p:spPr>
      </p:pic>
      <p:pic>
        <p:nvPicPr>
          <p:cNvPr id="13" name="Picture 12" descr="zelene krive1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4501" y="64115"/>
            <a:ext cx="4730417" cy="606863"/>
          </a:xfrm>
          <a:prstGeom prst="rect">
            <a:avLst/>
          </a:prstGeom>
        </p:spPr>
      </p:pic>
      <p:pic>
        <p:nvPicPr>
          <p:cNvPr id="14" name="Picture 13" descr="sgat final logo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9" y="120274"/>
            <a:ext cx="1537307" cy="3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1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7" r:id="rId5"/>
    <p:sldLayoutId id="2147483728" r:id="rId6"/>
    <p:sldLayoutId id="2147483729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64B69C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41231" y="911512"/>
            <a:ext cx="7054707" cy="1282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1226" y="2239701"/>
            <a:ext cx="7054708" cy="2488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  <a:p>
            <a:pPr lvl="3"/>
            <a:r>
              <a:rPr lang="sr-Latn-CS"/>
              <a:t>Fourth level</a:t>
            </a:r>
          </a:p>
          <a:p>
            <a:pPr lvl="4"/>
            <a:r>
              <a:rPr lang="sr-Latn-CS"/>
              <a:t>Fifth level</a:t>
            </a:r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662334" y="472855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927CDE0-14D5-9947-81B4-861846ABA195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5" name="Picture 4" descr="zagl sa oblacima vert.jpg"/>
          <p:cNvPicPr>
            <a:picLocks noChangeAspect="1"/>
          </p:cNvPicPr>
          <p:nvPr userDrawn="1"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5"/>
          <a:stretch/>
        </p:blipFill>
        <p:spPr>
          <a:xfrm>
            <a:off x="0" y="0"/>
            <a:ext cx="1057868" cy="5143500"/>
          </a:xfrm>
          <a:prstGeom prst="rect">
            <a:avLst/>
          </a:prstGeom>
        </p:spPr>
      </p:pic>
      <p:pic>
        <p:nvPicPr>
          <p:cNvPr id="4" name="Picture 3" descr="sgat final logo.png">
            <a:extLst>
              <a:ext uri="{FF2B5EF4-FFF2-40B4-BE49-F238E27FC236}">
                <a16:creationId xmlns:a16="http://schemas.microsoft.com/office/drawing/2014/main" id="{A4B2EA02-13F0-7883-AB99-DEDBBDD864E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604" y="120274"/>
            <a:ext cx="1537307" cy="3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rgbClr val="3E2427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7340" y="857550"/>
            <a:ext cx="8512737" cy="1024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r-Latn-C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340" y="1981652"/>
            <a:ext cx="8512737" cy="2467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  <a:p>
            <a:pPr lvl="3"/>
            <a:r>
              <a:rPr lang="sr-Latn-CS"/>
              <a:t>Fourth level</a:t>
            </a:r>
          </a:p>
          <a:p>
            <a:pPr lvl="4"/>
            <a:r>
              <a:rPr lang="sr-Latn-CS"/>
              <a:t>Fifth level</a:t>
            </a:r>
            <a:endParaRPr lang="en-US"/>
          </a:p>
        </p:txBody>
      </p:sp>
      <p:pic>
        <p:nvPicPr>
          <p:cNvPr id="6" name="Picture 5" descr="gl22222222.jpg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" r="1247"/>
          <a:stretch/>
        </p:blipFill>
        <p:spPr>
          <a:xfrm>
            <a:off x="0" y="4518461"/>
            <a:ext cx="9144000" cy="625039"/>
          </a:xfrm>
          <a:prstGeom prst="rect">
            <a:avLst/>
          </a:prstGeom>
        </p:spPr>
      </p:pic>
      <p:pic>
        <p:nvPicPr>
          <p:cNvPr id="4" name="Picture 3" descr="sgat final logo.png">
            <a:extLst>
              <a:ext uri="{FF2B5EF4-FFF2-40B4-BE49-F238E27FC236}">
                <a16:creationId xmlns:a16="http://schemas.microsoft.com/office/drawing/2014/main" id="{3C8043FB-A5D2-72B0-5B7B-C5F7306159F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604" y="89016"/>
            <a:ext cx="1537307" cy="3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4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rgbClr val="3E2427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101F15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rm landscapes 02.jpg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746"/>
            <a:ext cx="9144000" cy="4665756"/>
          </a:xfrm>
          <a:prstGeom prst="rect">
            <a:avLst/>
          </a:prstGeom>
        </p:spPr>
      </p:pic>
      <p:pic>
        <p:nvPicPr>
          <p:cNvPr id="7" name="Picture 6" descr="sgat final log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3" y="226870"/>
            <a:ext cx="2645842" cy="659177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7221867" y="3440924"/>
            <a:ext cx="1643719" cy="1497249"/>
            <a:chOff x="7893000" y="4052253"/>
            <a:chExt cx="972586" cy="8859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93000" y="4052253"/>
              <a:ext cx="972586" cy="885920"/>
            </a:xfrm>
            <a:prstGeom prst="rect">
              <a:avLst/>
            </a:prstGeom>
          </p:spPr>
        </p:pic>
        <p:pic>
          <p:nvPicPr>
            <p:cNvPr id="11" name="Picture 10" descr="WBF_SBFI_EU_Frameworkprogramme_E_RGB_pos_hoch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541" y="4511073"/>
              <a:ext cx="519358" cy="387282"/>
            </a:xfrm>
            <a:prstGeom prst="rect">
              <a:avLst/>
            </a:prstGeom>
          </p:spPr>
        </p:pic>
      </p:grpSp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EF4105AD-6FF2-A10D-5B3D-16E2257EF47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713825" y="3494532"/>
            <a:ext cx="622009" cy="65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0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1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jiva sa oblacima copy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3812"/>
            <a:ext cx="9144000" cy="3169688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7221867" y="3440924"/>
            <a:ext cx="1643719" cy="1497249"/>
            <a:chOff x="7893000" y="4052253"/>
            <a:chExt cx="972586" cy="8859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3000" y="4052253"/>
              <a:ext cx="972586" cy="885920"/>
            </a:xfrm>
            <a:prstGeom prst="rect">
              <a:avLst/>
            </a:prstGeom>
          </p:spPr>
        </p:pic>
        <p:pic>
          <p:nvPicPr>
            <p:cNvPr id="15" name="Picture 14" descr="WBF_SBFI_EU_Frameworkprogramme_E_RGB_pos_hoch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541" y="4511073"/>
              <a:ext cx="519358" cy="387282"/>
            </a:xfrm>
            <a:prstGeom prst="rect">
              <a:avLst/>
            </a:prstGeom>
          </p:spPr>
        </p:pic>
      </p:grpSp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0A39192E-3116-6DF5-176E-C587CEC324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13825" y="3494532"/>
            <a:ext cx="622009" cy="654527"/>
          </a:xfrm>
          <a:prstGeom prst="rect">
            <a:avLst/>
          </a:prstGeom>
        </p:spPr>
      </p:pic>
      <p:pic>
        <p:nvPicPr>
          <p:cNvPr id="4" name="Picture 3" descr="sgat final logo.png">
            <a:extLst>
              <a:ext uri="{FF2B5EF4-FFF2-40B4-BE49-F238E27FC236}">
                <a16:creationId xmlns:a16="http://schemas.microsoft.com/office/drawing/2014/main" id="{A2928769-B8D0-8CDB-DC89-A683EE481E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0" y="172053"/>
            <a:ext cx="2645842" cy="65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6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1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za ppt tehnicki.jpg"/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33"/>
            <a:ext cx="9144000" cy="4733640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7221866" y="3440925"/>
            <a:ext cx="1643719" cy="1497250"/>
            <a:chOff x="7892991" y="4052251"/>
            <a:chExt cx="972585" cy="8859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2991" y="4052251"/>
              <a:ext cx="972585" cy="885920"/>
            </a:xfrm>
            <a:prstGeom prst="rect">
              <a:avLst/>
            </a:prstGeom>
          </p:spPr>
        </p:pic>
        <p:pic>
          <p:nvPicPr>
            <p:cNvPr id="10" name="Picture 9" descr="WBF_SBFI_EU_Frameworkprogramme_E_RGB_pos_hoch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534" y="4511071"/>
              <a:ext cx="519358" cy="387282"/>
            </a:xfrm>
            <a:prstGeom prst="rect">
              <a:avLst/>
            </a:prstGeom>
          </p:spPr>
        </p:pic>
      </p:grp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7FF2ABDC-B193-BD53-B64A-88615AE6593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13825" y="3494532"/>
            <a:ext cx="622009" cy="654527"/>
          </a:xfrm>
          <a:prstGeom prst="rect">
            <a:avLst/>
          </a:prstGeom>
        </p:spPr>
      </p:pic>
      <p:pic>
        <p:nvPicPr>
          <p:cNvPr id="6" name="Picture 5" descr="sgat final logo.png">
            <a:extLst>
              <a:ext uri="{FF2B5EF4-FFF2-40B4-BE49-F238E27FC236}">
                <a16:creationId xmlns:a16="http://schemas.microsoft.com/office/drawing/2014/main" id="{39BC5E36-9971-E7F5-ACA4-FA4490A5713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0" y="172053"/>
            <a:ext cx="2645842" cy="65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1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za ppt tehnicki.jpg"/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33"/>
            <a:ext cx="9144000" cy="473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4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2179E7-ADDA-B07B-831D-D07B2223D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583" y="1360987"/>
            <a:ext cx="7654833" cy="2074545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0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Implementing Smart Farming Applications using EO Data, Soil Sensors &amp; Robotics</a:t>
            </a:r>
            <a:endParaRPr lang="en-GB" sz="4000" kern="100" dirty="0">
              <a:solidFill>
                <a:srgbClr val="3719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C1D5A-6630-D8C4-0A15-79815735C9AF}"/>
              </a:ext>
            </a:extLst>
          </p:cNvPr>
          <p:cNvSpPr txBox="1"/>
          <p:nvPr/>
        </p:nvSpPr>
        <p:spPr>
          <a:xfrm>
            <a:off x="163285" y="4506065"/>
            <a:ext cx="2579916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4500"/>
              </a:lnSpc>
            </a:pPr>
            <a:r>
              <a:rPr lang="en-GB" b="1" i="1" dirty="0">
                <a:solidFill>
                  <a:srgbClr val="2D955F"/>
                </a:solidFill>
                <a:latin typeface="Aptos" panose="020B0004020202020204" pitchFamily="34" charset="0"/>
              </a:rPr>
              <a:t>Laboratory in the field</a:t>
            </a:r>
            <a:endParaRPr lang="en-GB" b="1" i="1" dirty="0">
              <a:solidFill>
                <a:srgbClr val="2D955F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4170A-7341-EE58-83E1-048D080339F2}"/>
              </a:ext>
            </a:extLst>
          </p:cNvPr>
          <p:cNvSpPr txBox="1"/>
          <p:nvPr/>
        </p:nvSpPr>
        <p:spPr>
          <a:xfrm>
            <a:off x="1880839" y="4081346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HE Liaison Webinar on Precision Agriculture&amp; DSS </a:t>
            </a:r>
          </a:p>
          <a:p>
            <a:pPr algn="ctr"/>
            <a:r>
              <a:rPr lang="en-US" sz="1600" dirty="0"/>
              <a:t>May 15, 2026</a:t>
            </a:r>
          </a:p>
        </p:txBody>
      </p:sp>
    </p:spTree>
    <p:extLst>
      <p:ext uri="{BB962C8B-B14F-4D97-AF65-F5344CB8AC3E}">
        <p14:creationId xmlns:p14="http://schemas.microsoft.com/office/powerpoint/2010/main" val="2513709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89308A-0005-B3EF-5BBA-3588E710FF9B}"/>
              </a:ext>
            </a:extLst>
          </p:cNvPr>
          <p:cNvSpPr txBox="1"/>
          <p:nvPr/>
        </p:nvSpPr>
        <p:spPr>
          <a:xfrm>
            <a:off x="3758789" y="743035"/>
            <a:ext cx="150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D955F"/>
                </a:solidFill>
                <a:latin typeface="Aptos" panose="020B0004020202020204" pitchFamily="34" charset="0"/>
              </a:rPr>
              <a:t>Partners:</a:t>
            </a:r>
            <a:endParaRPr lang="en-US" sz="2400" b="1" dirty="0">
              <a:solidFill>
                <a:srgbClr val="2D955F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 descr="A blue square with black lines and eyes&#10;&#10;AI-generated content may be incorrect.">
            <a:extLst>
              <a:ext uri="{FF2B5EF4-FFF2-40B4-BE49-F238E27FC236}">
                <a16:creationId xmlns:a16="http://schemas.microsoft.com/office/drawing/2014/main" id="{97D4B415-4AF2-2839-136D-2D713B1A5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168" y="1843306"/>
            <a:ext cx="777215" cy="907729"/>
          </a:xfrm>
          <a:prstGeom prst="rect">
            <a:avLst/>
          </a:prstGeom>
        </p:spPr>
      </p:pic>
      <p:pic>
        <p:nvPicPr>
          <p:cNvPr id="10" name="Picture 9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253F5EED-CF37-E58F-F9E7-550B2742F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064" y="2138360"/>
            <a:ext cx="1312843" cy="520761"/>
          </a:xfrm>
          <a:prstGeom prst="rect">
            <a:avLst/>
          </a:prstGeom>
        </p:spPr>
      </p:pic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4097BFA7-55A9-F715-92FC-238035B7B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802" y="4358721"/>
            <a:ext cx="1350256" cy="293681"/>
          </a:xfrm>
          <a:prstGeom prst="rect">
            <a:avLst/>
          </a:prstGeom>
        </p:spPr>
      </p:pic>
      <p:pic>
        <p:nvPicPr>
          <p:cNvPr id="14" name="Picture 13" descr="A black background with red and black text&#10;&#10;AI-generated content may be incorrect.">
            <a:extLst>
              <a:ext uri="{FF2B5EF4-FFF2-40B4-BE49-F238E27FC236}">
                <a16:creationId xmlns:a16="http://schemas.microsoft.com/office/drawing/2014/main" id="{E2581E6C-9851-C808-B24E-1379FABD3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671" y="3154546"/>
            <a:ext cx="1222943" cy="516747"/>
          </a:xfrm>
          <a:prstGeom prst="rect">
            <a:avLst/>
          </a:prstGeom>
        </p:spPr>
      </p:pic>
      <p:pic>
        <p:nvPicPr>
          <p:cNvPr id="16" name="Picture 15" descr="A logo for a company&#10;&#10;AI-generated content may be incorrect.">
            <a:extLst>
              <a:ext uri="{FF2B5EF4-FFF2-40B4-BE49-F238E27FC236}">
                <a16:creationId xmlns:a16="http://schemas.microsoft.com/office/drawing/2014/main" id="{71CA6D5A-2916-4B0D-A610-FBADC9078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0902" y="2957621"/>
            <a:ext cx="983897" cy="809093"/>
          </a:xfrm>
          <a:prstGeom prst="rect">
            <a:avLst/>
          </a:prstGeom>
        </p:spPr>
      </p:pic>
      <p:pic>
        <p:nvPicPr>
          <p:cNvPr id="18" name="Picture 17" descr="A green and black logo&#10;&#10;AI-generated content may be incorrect.">
            <a:extLst>
              <a:ext uri="{FF2B5EF4-FFF2-40B4-BE49-F238E27FC236}">
                <a16:creationId xmlns:a16="http://schemas.microsoft.com/office/drawing/2014/main" id="{C9DE1DA2-F103-8A05-0C78-ABFAB18E9A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915" y="2100273"/>
            <a:ext cx="1312843" cy="659357"/>
          </a:xfrm>
          <a:prstGeom prst="rect">
            <a:avLst/>
          </a:prstGeom>
        </p:spPr>
      </p:pic>
      <p:pic>
        <p:nvPicPr>
          <p:cNvPr id="20" name="Picture 1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5F3C41B-D811-FF65-0BE8-377BB470AD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713" y="4165285"/>
            <a:ext cx="1725999" cy="521251"/>
          </a:xfrm>
          <a:prstGeom prst="rect">
            <a:avLst/>
          </a:prstGeom>
        </p:spPr>
      </p:pic>
      <p:pic>
        <p:nvPicPr>
          <p:cNvPr id="22" name="Picture 21" descr="A green and black logo&#10;&#10;AI-generated content may be incorrect.">
            <a:extLst>
              <a:ext uri="{FF2B5EF4-FFF2-40B4-BE49-F238E27FC236}">
                <a16:creationId xmlns:a16="http://schemas.microsoft.com/office/drawing/2014/main" id="{B1D83ACC-2BFE-ABE3-7FB1-CB55189AFA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4490" y="2246844"/>
            <a:ext cx="1725999" cy="303792"/>
          </a:xfrm>
          <a:prstGeom prst="rect">
            <a:avLst/>
          </a:prstGeom>
        </p:spPr>
      </p:pic>
      <p:pic>
        <p:nvPicPr>
          <p:cNvPr id="24" name="Picture 23" descr="A graphic of a plant growing&#10;&#10;AI-generated content may be incorrect.">
            <a:extLst>
              <a:ext uri="{FF2B5EF4-FFF2-40B4-BE49-F238E27FC236}">
                <a16:creationId xmlns:a16="http://schemas.microsoft.com/office/drawing/2014/main" id="{B8D8535C-3F28-3F9D-4B45-6B00B4AF2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5933" y="3059914"/>
            <a:ext cx="1251557" cy="673408"/>
          </a:xfrm>
          <a:prstGeom prst="rect">
            <a:avLst/>
          </a:prstGeom>
        </p:spPr>
      </p:pic>
      <p:pic>
        <p:nvPicPr>
          <p:cNvPr id="26" name="Picture 25" descr="A red and white sign with black background&#10;&#10;AI-generated content may be incorrect.">
            <a:extLst>
              <a:ext uri="{FF2B5EF4-FFF2-40B4-BE49-F238E27FC236}">
                <a16:creationId xmlns:a16="http://schemas.microsoft.com/office/drawing/2014/main" id="{55136696-B7F1-B1D0-F442-4316F57BCB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1486" y="3120749"/>
            <a:ext cx="1706507" cy="766735"/>
          </a:xfrm>
          <a:prstGeom prst="rect">
            <a:avLst/>
          </a:prstGeom>
        </p:spPr>
      </p:pic>
      <p:pic>
        <p:nvPicPr>
          <p:cNvPr id="28" name="Picture 27" descr="A logo of a company&#10;&#10;AI-generated content may be incorrect.">
            <a:extLst>
              <a:ext uri="{FF2B5EF4-FFF2-40B4-BE49-F238E27FC236}">
                <a16:creationId xmlns:a16="http://schemas.microsoft.com/office/drawing/2014/main" id="{AF22ECDA-D5B3-284F-BF69-F5A54B572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8590" y="4165285"/>
            <a:ext cx="1251557" cy="680555"/>
          </a:xfrm>
          <a:prstGeom prst="rect">
            <a:avLst/>
          </a:prstGeom>
        </p:spPr>
      </p:pic>
      <p:pic>
        <p:nvPicPr>
          <p:cNvPr id="30" name="Picture 29" descr="A green circle with grey text&#10;&#10;AI-generated content may be incorrect.">
            <a:extLst>
              <a:ext uri="{FF2B5EF4-FFF2-40B4-BE49-F238E27FC236}">
                <a16:creationId xmlns:a16="http://schemas.microsoft.com/office/drawing/2014/main" id="{0308C01C-3394-D059-8D61-C7668BF4D0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217" y="1880145"/>
            <a:ext cx="1420325" cy="764791"/>
          </a:xfrm>
          <a:prstGeom prst="rect">
            <a:avLst/>
          </a:prstGeom>
        </p:spPr>
      </p:pic>
      <p:pic>
        <p:nvPicPr>
          <p:cNvPr id="32" name="Picture 31" descr="A logo with a green and brown design&#10;&#10;AI-generated content may be incorrect.">
            <a:extLst>
              <a:ext uri="{FF2B5EF4-FFF2-40B4-BE49-F238E27FC236}">
                <a16:creationId xmlns:a16="http://schemas.microsoft.com/office/drawing/2014/main" id="{A19091A1-9B9D-9110-D773-349E370287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3840" y="182492"/>
            <a:ext cx="1052613" cy="100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0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08E6-0C22-E4D9-122D-71EA32F12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33" y="1180529"/>
            <a:ext cx="8102230" cy="1391221"/>
          </a:xfrm>
        </p:spPr>
        <p:txBody>
          <a:bodyPr/>
          <a:lstStyle/>
          <a:p>
            <a:r>
              <a:rPr lang="en-GB" dirty="0">
                <a:latin typeface="Aptos" panose="020B0004020202020204" pitchFamily="34" charset="0"/>
              </a:rPr>
              <a:t>📩 </a:t>
            </a:r>
            <a:r>
              <a:rPr lang="en-GB" b="1" dirty="0">
                <a:solidFill>
                  <a:srgbClr val="64B69C"/>
                </a:solidFill>
                <a:latin typeface="Aptos" panose="020B0004020202020204" pitchFamily="34" charset="0"/>
              </a:rPr>
              <a:t>Stay connected!</a:t>
            </a:r>
            <a:r>
              <a:rPr lang="en-GB" dirty="0">
                <a:solidFill>
                  <a:srgbClr val="64B69C"/>
                </a:solidFill>
                <a:latin typeface="Aptos" panose="020B0004020202020204" pitchFamily="34" charset="0"/>
              </a:rPr>
              <a:t> </a:t>
            </a:r>
            <a:br>
              <a:rPr lang="en-GB" dirty="0">
                <a:latin typeface="Aptos" panose="020B0004020202020204" pitchFamily="34" charset="0"/>
              </a:rPr>
            </a:br>
            <a:br>
              <a:rPr lang="en-GB" dirty="0">
                <a:latin typeface="Aptos" panose="020B0004020202020204" pitchFamily="34" charset="0"/>
              </a:rPr>
            </a:br>
            <a:r>
              <a:rPr lang="en-GB" dirty="0">
                <a:latin typeface="Aptos" panose="020B0004020202020204" pitchFamily="34" charset="0"/>
              </a:rPr>
              <a:t>Follow us for updates, insights, and collaboration opportunities!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5" name="Picture 4" descr="A person and person riding a scooter&#10;&#10;AI-generated content may be incorrect.">
            <a:extLst>
              <a:ext uri="{FF2B5EF4-FFF2-40B4-BE49-F238E27FC236}">
                <a16:creationId xmlns:a16="http://schemas.microsoft.com/office/drawing/2014/main" id="{53FFAC54-5683-1A91-0814-31F6BAED9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4" y="2902490"/>
            <a:ext cx="2257017" cy="2241010"/>
          </a:xfrm>
          <a:prstGeom prst="rect">
            <a:avLst/>
          </a:prstGeom>
        </p:spPr>
      </p:pic>
      <p:pic>
        <p:nvPicPr>
          <p:cNvPr id="7" name="Picture 6" descr="A qr code with a green circle and a black arrow&#10;&#10;AI-generated content may be incorrect.">
            <a:extLst>
              <a:ext uri="{FF2B5EF4-FFF2-40B4-BE49-F238E27FC236}">
                <a16:creationId xmlns:a16="http://schemas.microsoft.com/office/drawing/2014/main" id="{B0DF2C24-9259-FA5B-FEB2-FA6604C05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562" y="2571750"/>
            <a:ext cx="1728887" cy="22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57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D7FAE1-7F09-5C68-FFA6-F779503FF26E}"/>
              </a:ext>
            </a:extLst>
          </p:cNvPr>
          <p:cNvSpPr txBox="1"/>
          <p:nvPr/>
        </p:nvSpPr>
        <p:spPr>
          <a:xfrm>
            <a:off x="2662293" y="1499904"/>
            <a:ext cx="2364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2D955F"/>
                </a:solidFill>
                <a:latin typeface="Aptos" panose="020B0004020202020204" pitchFamily="34" charset="0"/>
              </a:rPr>
              <a:t>Project </a:t>
            </a:r>
            <a:r>
              <a:rPr lang="en-GB" sz="2400" b="1" dirty="0">
                <a:solidFill>
                  <a:srgbClr val="2D955F"/>
                </a:solidFill>
                <a:latin typeface="Aptos" panose="020B0004020202020204" pitchFamily="34" charset="0"/>
              </a:rPr>
              <a:t>details:</a:t>
            </a:r>
            <a:endParaRPr lang="en-US" sz="2400" b="1" dirty="0">
              <a:solidFill>
                <a:srgbClr val="2D955F"/>
              </a:solidFill>
              <a:latin typeface="Aptos" panose="020B00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D80732-1A1D-BD45-C558-CFB1DD8919D2}"/>
              </a:ext>
            </a:extLst>
          </p:cNvPr>
          <p:cNvSpPr txBox="1"/>
          <p:nvPr/>
        </p:nvSpPr>
        <p:spPr>
          <a:xfrm>
            <a:off x="2470215" y="2151103"/>
            <a:ext cx="4937760" cy="2233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71920"/>
                </a:solidFill>
                <a:latin typeface="Aptos" panose="020B0004020202020204" pitchFamily="34" charset="0"/>
              </a:rPr>
              <a:t>01.02.2024.</a:t>
            </a:r>
            <a:r>
              <a:rPr lang="sr-Latn-RS" dirty="0">
                <a:solidFill>
                  <a:srgbClr val="371920"/>
                </a:solidFill>
                <a:latin typeface="Aptos" panose="020B0004020202020204" pitchFamily="34" charset="0"/>
              </a:rPr>
              <a:t> - </a:t>
            </a:r>
            <a:r>
              <a:rPr lang="en-GB" dirty="0">
                <a:solidFill>
                  <a:srgbClr val="371920"/>
                </a:solidFill>
                <a:latin typeface="Aptos" panose="020B0004020202020204" pitchFamily="34" charset="0"/>
              </a:rPr>
              <a:t>31.07.2027. (42 months)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71920"/>
                </a:solidFill>
                <a:latin typeface="Aptos" panose="020B0004020202020204" pitchFamily="34" charset="0"/>
              </a:rPr>
              <a:t>12 partners from 8 countries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71920"/>
                </a:solidFill>
                <a:latin typeface="Aptos" panose="020B0004020202020204" pitchFamily="34" charset="0"/>
              </a:rPr>
              <a:t>7 Use Cases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371920"/>
                </a:solidFill>
                <a:effectLst/>
                <a:latin typeface="Aptos" panose="020B0004020202020204" pitchFamily="34" charset="0"/>
              </a:rPr>
              <a:t>€ 3 586 760,00</a:t>
            </a:r>
            <a:endParaRPr lang="en-US" dirty="0">
              <a:solidFill>
                <a:srgbClr val="371920"/>
              </a:solidFill>
              <a:latin typeface="Aptos" panose="020B0004020202020204" pitchFamily="34" charset="0"/>
            </a:endParaRPr>
          </a:p>
        </p:txBody>
      </p:sp>
      <p:pic>
        <p:nvPicPr>
          <p:cNvPr id="28" name="Picture 27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4D4C0646-F1B2-32F4-F2A0-22996BE39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277" y="-4255"/>
            <a:ext cx="995560" cy="1879776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753CAB6-218F-0EFA-B707-579E182EB54B}"/>
              </a:ext>
            </a:extLst>
          </p:cNvPr>
          <p:cNvSpPr/>
          <p:nvPr/>
        </p:nvSpPr>
        <p:spPr>
          <a:xfrm>
            <a:off x="2442038" y="2403930"/>
            <a:ext cx="220257" cy="233606"/>
          </a:xfrm>
          <a:prstGeom prst="ellipse">
            <a:avLst/>
          </a:prstGeom>
          <a:solidFill>
            <a:srgbClr val="84A195"/>
          </a:solidFill>
          <a:ln>
            <a:solidFill>
              <a:srgbClr val="3216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6916BD-7D34-A6B1-059F-8654BB6614B6}"/>
              </a:ext>
            </a:extLst>
          </p:cNvPr>
          <p:cNvSpPr/>
          <p:nvPr/>
        </p:nvSpPr>
        <p:spPr>
          <a:xfrm>
            <a:off x="2442037" y="2932339"/>
            <a:ext cx="220257" cy="233606"/>
          </a:xfrm>
          <a:prstGeom prst="ellipse">
            <a:avLst/>
          </a:prstGeom>
          <a:solidFill>
            <a:srgbClr val="84A195"/>
          </a:solidFill>
          <a:ln>
            <a:solidFill>
              <a:srgbClr val="3216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C07C779-253E-1499-A4E5-82DC875D15C5}"/>
              </a:ext>
            </a:extLst>
          </p:cNvPr>
          <p:cNvSpPr/>
          <p:nvPr/>
        </p:nvSpPr>
        <p:spPr>
          <a:xfrm>
            <a:off x="2457533" y="3478269"/>
            <a:ext cx="220257" cy="233606"/>
          </a:xfrm>
          <a:prstGeom prst="ellipse">
            <a:avLst/>
          </a:prstGeom>
          <a:solidFill>
            <a:srgbClr val="84A195"/>
          </a:solidFill>
          <a:ln>
            <a:solidFill>
              <a:srgbClr val="3216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9B20803-2808-D557-1128-2F9405AA8AA4}"/>
              </a:ext>
            </a:extLst>
          </p:cNvPr>
          <p:cNvSpPr/>
          <p:nvPr/>
        </p:nvSpPr>
        <p:spPr>
          <a:xfrm>
            <a:off x="2442036" y="4024199"/>
            <a:ext cx="220257" cy="233606"/>
          </a:xfrm>
          <a:prstGeom prst="ellipse">
            <a:avLst/>
          </a:prstGeom>
          <a:solidFill>
            <a:srgbClr val="84A195"/>
          </a:solidFill>
          <a:ln>
            <a:solidFill>
              <a:srgbClr val="3216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B361EA-E62E-ABAF-8E61-E4E2F28951B4}"/>
              </a:ext>
            </a:extLst>
          </p:cNvPr>
          <p:cNvSpPr txBox="1"/>
          <p:nvPr/>
        </p:nvSpPr>
        <p:spPr>
          <a:xfrm>
            <a:off x="2979976" y="1018022"/>
            <a:ext cx="247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D955F"/>
                </a:solidFill>
                <a:latin typeface="Aptos" panose="020B0004020202020204" pitchFamily="34" charset="0"/>
              </a:rPr>
              <a:t>Main objectives:</a:t>
            </a:r>
            <a:endParaRPr lang="en-US" sz="2400" b="1" dirty="0">
              <a:solidFill>
                <a:srgbClr val="2D955F"/>
              </a:solidFill>
              <a:latin typeface="Aptos" panose="020B0004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CA22830-FFD9-2930-5FA4-A50A6932B3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35024" y="1806274"/>
            <a:ext cx="3829362" cy="25596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D70FF8-4E7D-E856-1B9C-7C75142F3EB7}"/>
              </a:ext>
            </a:extLst>
          </p:cNvPr>
          <p:cNvSpPr txBox="1"/>
          <p:nvPr/>
        </p:nvSpPr>
        <p:spPr>
          <a:xfrm>
            <a:off x="157085" y="1806274"/>
            <a:ext cx="491907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400" kern="100" dirty="0">
                <a:solidFill>
                  <a:srgbClr val="32161C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Improving access to better soil data in agriculture and leveraging its use to make farming more efficient and profitable.</a:t>
            </a:r>
            <a:endParaRPr lang="sr-Latn-RS" sz="1400" kern="100" dirty="0">
              <a:solidFill>
                <a:srgbClr val="32161C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endParaRPr lang="en-GB" sz="1400" kern="100" dirty="0">
              <a:solidFill>
                <a:srgbClr val="32161C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400" kern="100" dirty="0">
                <a:solidFill>
                  <a:srgbClr val="32161C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Combining advanced technologies to ensures accuracy, quality, and cost-effectiveness of high-resolution soil data (this includes the unique benefits of Copernicus and Galileo satellite data).</a:t>
            </a:r>
            <a:endParaRPr lang="sr-Latn-RS" sz="1400" kern="100" dirty="0">
              <a:solidFill>
                <a:srgbClr val="32161C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endParaRPr lang="en-GB" sz="1400" kern="100" dirty="0">
              <a:solidFill>
                <a:srgbClr val="32161C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400" kern="100" dirty="0">
                <a:solidFill>
                  <a:srgbClr val="32161C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novel data we produce to enable new precision agriculture applications.</a:t>
            </a:r>
            <a:endParaRPr lang="sr-Latn-RS" sz="1400" kern="100" dirty="0">
              <a:solidFill>
                <a:srgbClr val="32161C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endParaRPr lang="en-GB" sz="1400" kern="100" dirty="0">
              <a:solidFill>
                <a:srgbClr val="32161C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400" kern="100" dirty="0">
                <a:solidFill>
                  <a:srgbClr val="32161C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Creating and bringing to market project results.</a:t>
            </a:r>
            <a:endParaRPr lang="en-GB" sz="1400" kern="100" dirty="0">
              <a:solidFill>
                <a:srgbClr val="32161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erson looking through binoculars&#10;&#10;AI-generated content may be incorrect.">
            <a:extLst>
              <a:ext uri="{FF2B5EF4-FFF2-40B4-BE49-F238E27FC236}">
                <a16:creationId xmlns:a16="http://schemas.microsoft.com/office/drawing/2014/main" id="{883E494E-FF84-D579-185E-CFE20CA3C2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829"/>
          <a:stretch/>
        </p:blipFill>
        <p:spPr>
          <a:xfrm>
            <a:off x="433839" y="-108656"/>
            <a:ext cx="3610879" cy="14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70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a megaphone&#10;&#10;AI-generated content may be incorrect.">
            <a:extLst>
              <a:ext uri="{FF2B5EF4-FFF2-40B4-BE49-F238E27FC236}">
                <a16:creationId xmlns:a16="http://schemas.microsoft.com/office/drawing/2014/main" id="{110952CD-9AA6-E9F2-202A-66D033D65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017" r="34188"/>
          <a:stretch/>
        </p:blipFill>
        <p:spPr>
          <a:xfrm>
            <a:off x="150223" y="156754"/>
            <a:ext cx="1753452" cy="1449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C2B1BF-0F96-82A0-CACF-B94BAF1A6ABE}"/>
              </a:ext>
            </a:extLst>
          </p:cNvPr>
          <p:cNvSpPr txBox="1"/>
          <p:nvPr/>
        </p:nvSpPr>
        <p:spPr>
          <a:xfrm>
            <a:off x="1606974" y="241661"/>
            <a:ext cx="459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2D955F"/>
                </a:solidFill>
                <a:latin typeface="Aptos" panose="020B0004020202020204" pitchFamily="34" charset="0"/>
              </a:rPr>
              <a:t>The </a:t>
            </a:r>
            <a:r>
              <a:rPr lang="en-GB" sz="2400" b="1" dirty="0">
                <a:solidFill>
                  <a:srgbClr val="2D955F"/>
                </a:solidFill>
                <a:latin typeface="Aptos" panose="020B0004020202020204" pitchFamily="34" charset="0"/>
              </a:rPr>
              <a:t>need for SQAT</a:t>
            </a:r>
            <a:endParaRPr lang="en-US" sz="2400" b="1" dirty="0">
              <a:solidFill>
                <a:srgbClr val="2D955F"/>
              </a:solidFill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BEBA33-0593-F184-B4F1-B03EDD9E2474}"/>
              </a:ext>
            </a:extLst>
          </p:cNvPr>
          <p:cNvSpPr txBox="1"/>
          <p:nvPr/>
        </p:nvSpPr>
        <p:spPr>
          <a:xfrm>
            <a:off x="875454" y="176421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64B69C"/>
                </a:solidFill>
                <a:latin typeface="Aptos" panose="020B0004020202020204" pitchFamily="34" charset="0"/>
              </a:rPr>
              <a:t>Challenges in soil management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51B3D-5C51-3D56-5198-7651736F8E91}"/>
              </a:ext>
            </a:extLst>
          </p:cNvPr>
          <p:cNvSpPr txBox="1"/>
          <p:nvPr/>
        </p:nvSpPr>
        <p:spPr>
          <a:xfrm>
            <a:off x="607666" y="2291023"/>
            <a:ext cx="613276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371920"/>
                </a:solidFill>
                <a:latin typeface="Aptos" panose="020B0004020202020204" pitchFamily="34" charset="0"/>
              </a:rPr>
              <a:t>Soil degradation</a:t>
            </a:r>
            <a:r>
              <a:rPr lang="en-GB" sz="1400" dirty="0">
                <a:solidFill>
                  <a:srgbClr val="371920"/>
                </a:solidFill>
                <a:latin typeface="Aptos" panose="020B0004020202020204" pitchFamily="34" charset="0"/>
              </a:rPr>
              <a:t>: Due to intensive agriculture, soil health is declining, leading to lower productivity and increased environmental risks.</a:t>
            </a:r>
            <a:endParaRPr lang="sr-Latn-RS" sz="1400" dirty="0">
              <a:solidFill>
                <a:srgbClr val="371920"/>
              </a:solidFill>
              <a:latin typeface="Aptos" panose="020B0004020202020204" pitchFamily="34" charset="0"/>
            </a:endParaRPr>
          </a:p>
          <a:p>
            <a:endParaRPr lang="en-GB" sz="1400" dirty="0">
              <a:solidFill>
                <a:srgbClr val="371920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371920"/>
                </a:solidFill>
                <a:latin typeface="Aptos" panose="020B0004020202020204" pitchFamily="34" charset="0"/>
              </a:rPr>
              <a:t>Lack of precision data</a:t>
            </a:r>
            <a:r>
              <a:rPr lang="en-GB" sz="1400" dirty="0">
                <a:solidFill>
                  <a:srgbClr val="371920"/>
                </a:solidFill>
                <a:latin typeface="Aptos" panose="020B0004020202020204" pitchFamily="34" charset="0"/>
              </a:rPr>
              <a:t>: Many farmers rely on generalized soil data rather than site-specific insights.</a:t>
            </a:r>
            <a:endParaRPr lang="sr-Latn-RS" sz="1400" dirty="0">
              <a:solidFill>
                <a:srgbClr val="371920"/>
              </a:solidFill>
              <a:latin typeface="Aptos" panose="020B0004020202020204" pitchFamily="34" charset="0"/>
            </a:endParaRPr>
          </a:p>
          <a:p>
            <a:endParaRPr lang="en-GB" sz="1400" dirty="0">
              <a:solidFill>
                <a:srgbClr val="371920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371920"/>
                </a:solidFill>
                <a:latin typeface="Aptos" panose="020B0004020202020204" pitchFamily="34" charset="0"/>
              </a:rPr>
              <a:t>Time-consuming &amp; costly analyses</a:t>
            </a:r>
            <a:r>
              <a:rPr lang="en-GB" sz="1400" dirty="0">
                <a:solidFill>
                  <a:srgbClr val="371920"/>
                </a:solidFill>
                <a:latin typeface="Aptos" panose="020B0004020202020204" pitchFamily="34" charset="0"/>
              </a:rPr>
              <a:t>: Traditional soil testing methods are expensive and labour-intensive.</a:t>
            </a:r>
            <a:endParaRPr lang="sr-Latn-RS" sz="1400" dirty="0">
              <a:solidFill>
                <a:srgbClr val="371920"/>
              </a:solidFill>
              <a:latin typeface="Aptos" panose="020B0004020202020204" pitchFamily="34" charset="0"/>
            </a:endParaRPr>
          </a:p>
          <a:p>
            <a:endParaRPr lang="en-GB" sz="1400" dirty="0">
              <a:solidFill>
                <a:srgbClr val="371920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371920"/>
                </a:solidFill>
                <a:latin typeface="Aptos" panose="020B0004020202020204" pitchFamily="34" charset="0"/>
              </a:rPr>
              <a:t>Climate change impact</a:t>
            </a:r>
            <a:r>
              <a:rPr lang="en-GB" sz="1400" dirty="0">
                <a:solidFill>
                  <a:srgbClr val="371920"/>
                </a:solidFill>
                <a:latin typeface="Aptos" panose="020B0004020202020204" pitchFamily="34" charset="0"/>
              </a:rPr>
              <a:t>: Unpredictable weather patterns are affecting soil conditions, requiring adaptive management strategies.</a:t>
            </a:r>
          </a:p>
        </p:txBody>
      </p:sp>
    </p:spTree>
    <p:extLst>
      <p:ext uri="{BB962C8B-B14F-4D97-AF65-F5344CB8AC3E}">
        <p14:creationId xmlns:p14="http://schemas.microsoft.com/office/powerpoint/2010/main" val="420310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00DE62-5638-62D2-E902-32AC53633702}"/>
              </a:ext>
            </a:extLst>
          </p:cNvPr>
          <p:cNvSpPr txBox="1"/>
          <p:nvPr/>
        </p:nvSpPr>
        <p:spPr>
          <a:xfrm>
            <a:off x="3187579" y="47056"/>
            <a:ext cx="2004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D955F"/>
                </a:solidFill>
                <a:latin typeface="Aptos" panose="020B0004020202020204" pitchFamily="34" charset="0"/>
              </a:rPr>
              <a:t>Our solution:</a:t>
            </a:r>
            <a:endParaRPr lang="en-US" sz="2400" b="1" dirty="0">
              <a:solidFill>
                <a:srgbClr val="2D955F"/>
              </a:solidFill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C5A020-08C8-4093-0ED0-47CB02A32688}"/>
              </a:ext>
            </a:extLst>
          </p:cNvPr>
          <p:cNvSpPr txBox="1"/>
          <p:nvPr/>
        </p:nvSpPr>
        <p:spPr>
          <a:xfrm>
            <a:off x="150222" y="1089326"/>
            <a:ext cx="4376058" cy="3081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400" b="1" i="1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Combining satellite data and on-field sensing techniques</a:t>
            </a:r>
            <a:r>
              <a:rPr lang="en-GB" sz="1400" b="1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07000"/>
              </a:lnSpc>
            </a:pPr>
            <a:r>
              <a:rPr lang="sr-Latn-RS" sz="14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sr-Latn-RS" sz="1400" kern="100" dirty="0">
                <a:solidFill>
                  <a:srgbClr val="37192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GB" sz="14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satellite images (from EU’s Copernicus programme) to estimate soil variability within a field.</a:t>
            </a:r>
          </a:p>
          <a:p>
            <a:pPr marL="800100" lvl="1" indent="-342900">
              <a:lnSpc>
                <a:spcPct val="107000"/>
              </a:lnSpc>
              <a:buAutoNum type="arabicPeriod" startAt="2"/>
            </a:pPr>
            <a:r>
              <a:rPr lang="sr-Latn-RS" sz="1400" kern="100" dirty="0">
                <a:solidFill>
                  <a:srgbClr val="37192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GB" sz="14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this estimate to more efficiently “drive” proximal sensors on the field (route width, track planning) and obtain precise measurements of field values.</a:t>
            </a:r>
            <a:endParaRPr lang="sr-Latn-RS" sz="1400" kern="100" dirty="0">
              <a:solidFill>
                <a:srgbClr val="37192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AutoNum type="arabicPeriod" startAt="2"/>
            </a:pPr>
            <a:r>
              <a:rPr lang="en-GB" sz="14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combine satellite images from in field measurements (as covariates through data fusion) to generate high quality soil property maps at a lower cost than current practice.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000A09-534E-824E-E188-76C50D972762}"/>
              </a:ext>
            </a:extLst>
          </p:cNvPr>
          <p:cNvSpPr txBox="1"/>
          <p:nvPr/>
        </p:nvSpPr>
        <p:spPr>
          <a:xfrm>
            <a:off x="4918166" y="1089326"/>
            <a:ext cx="4075612" cy="2159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400" b="1" i="1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Automating field operations using robotics</a:t>
            </a:r>
            <a:r>
              <a:rPr lang="en-GB" sz="1400" b="1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4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Autonomous sensor-based soil mapping mounted to a field robot, and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on-site “laboratory in the field” with a robotic soil drill and an extraction chamber for wet chemical nutrients extraction and analysis, including ion-selective electrodes and a colorimeter for assessing soil properties.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9F57AA-75BD-A4CF-873F-0ED40D4336EF}"/>
              </a:ext>
            </a:extLst>
          </p:cNvPr>
          <p:cNvSpPr txBox="1"/>
          <p:nvPr/>
        </p:nvSpPr>
        <p:spPr>
          <a:xfrm>
            <a:off x="300448" y="4231364"/>
            <a:ext cx="8667205" cy="314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1400" b="1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Smart Farming Applications</a:t>
            </a:r>
            <a:r>
              <a:rPr lang="en-GB" sz="1400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making use of improved soil mapping to deliver novel value to farmers.</a:t>
            </a:r>
            <a:endParaRPr lang="en-GB" sz="1400" kern="100" dirty="0">
              <a:solidFill>
                <a:srgbClr val="2D945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80DCDD-9AF7-DD07-3DB8-7AB56D683B86}"/>
              </a:ext>
            </a:extLst>
          </p:cNvPr>
          <p:cNvSpPr txBox="1"/>
          <p:nvPr/>
        </p:nvSpPr>
        <p:spPr>
          <a:xfrm>
            <a:off x="1750423" y="417802"/>
            <a:ext cx="5385163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kern="100" dirty="0">
                <a:solidFill>
                  <a:srgbClr val="37192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18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evelop a flexible </a:t>
            </a:r>
            <a:r>
              <a:rPr lang="en-GB" sz="1800" b="1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smart soil mapping system</a:t>
            </a:r>
            <a:r>
              <a:rPr lang="en-GB" sz="18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by:</a:t>
            </a:r>
            <a:endParaRPr lang="en-GB" sz="1800" kern="100" dirty="0">
              <a:solidFill>
                <a:srgbClr val="37192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B3B460-92E4-623D-1D9B-F0F7B64E9C6F}"/>
              </a:ext>
            </a:extLst>
          </p:cNvPr>
          <p:cNvSpPr/>
          <p:nvPr/>
        </p:nvSpPr>
        <p:spPr>
          <a:xfrm>
            <a:off x="440871" y="4219722"/>
            <a:ext cx="8464731" cy="326152"/>
          </a:xfrm>
          <a:prstGeom prst="rect">
            <a:avLst/>
          </a:prstGeom>
          <a:noFill/>
          <a:ln w="19050">
            <a:solidFill>
              <a:srgbClr val="FDBC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45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field&#10;&#10;AI-generated content may be incorrect.">
            <a:extLst>
              <a:ext uri="{FF2B5EF4-FFF2-40B4-BE49-F238E27FC236}">
                <a16:creationId xmlns:a16="http://schemas.microsoft.com/office/drawing/2014/main" id="{31337218-8074-4833-C6D4-080E838EC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09" y="0"/>
            <a:ext cx="4979781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3BC51A-163D-2CB1-5D8C-92AB626FFFF7}"/>
              </a:ext>
            </a:extLst>
          </p:cNvPr>
          <p:cNvSpPr txBox="1"/>
          <p:nvPr/>
        </p:nvSpPr>
        <p:spPr>
          <a:xfrm>
            <a:off x="189655" y="177684"/>
            <a:ext cx="283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2D955F"/>
                </a:solidFill>
                <a:latin typeface="Aptos" panose="020B0004020202020204" pitchFamily="34" charset="0"/>
              </a:rPr>
              <a:t>SQAT at a g</a:t>
            </a:r>
            <a:r>
              <a:rPr lang="en-GB" sz="2400" b="1" dirty="0">
                <a:solidFill>
                  <a:srgbClr val="2D955F"/>
                </a:solidFill>
                <a:latin typeface="Aptos" panose="020B0004020202020204" pitchFamily="34" charset="0"/>
              </a:rPr>
              <a:t>lance</a:t>
            </a:r>
            <a:r>
              <a:rPr lang="sr-Latn-RS" sz="2400" b="1" dirty="0">
                <a:solidFill>
                  <a:srgbClr val="2D955F"/>
                </a:solidFill>
                <a:latin typeface="Aptos" panose="020B0004020202020204" pitchFamily="34" charset="0"/>
              </a:rPr>
              <a:t>:</a:t>
            </a:r>
            <a:endParaRPr lang="en-US" sz="2400" b="1" dirty="0">
              <a:solidFill>
                <a:srgbClr val="2D955F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88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5A0B93-75C9-7F60-9323-4B8FABA96306}"/>
              </a:ext>
            </a:extLst>
          </p:cNvPr>
          <p:cNvSpPr txBox="1"/>
          <p:nvPr/>
        </p:nvSpPr>
        <p:spPr>
          <a:xfrm>
            <a:off x="248680" y="190082"/>
            <a:ext cx="459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D955F"/>
                </a:solidFill>
                <a:latin typeface="Aptos" panose="020B0004020202020204" pitchFamily="34" charset="0"/>
              </a:rPr>
              <a:t>5 Smart Farming Applications</a:t>
            </a:r>
            <a:endParaRPr lang="en-US" sz="2400" b="1" dirty="0">
              <a:solidFill>
                <a:srgbClr val="2D955F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6DB63C45-FF55-963D-804E-FA12CF920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80" y="940978"/>
            <a:ext cx="1170185" cy="1352475"/>
          </a:xfrm>
          <a:prstGeom prst="rect">
            <a:avLst/>
          </a:prstGeom>
        </p:spPr>
      </p:pic>
      <p:pic>
        <p:nvPicPr>
          <p:cNvPr id="10" name="Picture 9" descr="A logo of a company&#10;&#10;AI-generated content may be incorrect.">
            <a:extLst>
              <a:ext uri="{FF2B5EF4-FFF2-40B4-BE49-F238E27FC236}">
                <a16:creationId xmlns:a16="http://schemas.microsoft.com/office/drawing/2014/main" id="{92798B71-DFCB-2A6E-199A-A3F772475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417" y="886142"/>
            <a:ext cx="1138365" cy="1316594"/>
          </a:xfrm>
          <a:prstGeom prst="rect">
            <a:avLst/>
          </a:prstGeom>
        </p:spPr>
      </p:pic>
      <p:pic>
        <p:nvPicPr>
          <p:cNvPr id="12" name="Picture 11" descr="A green bag with a plant in it&#10;&#10;AI-generated content may be incorrect.">
            <a:extLst>
              <a:ext uri="{FF2B5EF4-FFF2-40B4-BE49-F238E27FC236}">
                <a16:creationId xmlns:a16="http://schemas.microsoft.com/office/drawing/2014/main" id="{BF053429-32DE-9955-F882-297782E7B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889" y="795425"/>
            <a:ext cx="1197219" cy="1498028"/>
          </a:xfrm>
          <a:prstGeom prst="rect">
            <a:avLst/>
          </a:prstGeom>
        </p:spPr>
      </p:pic>
      <p:pic>
        <p:nvPicPr>
          <p:cNvPr id="14" name="Picture 13" descr="A green tractor with black wheels&#10;&#10;AI-generated content may be incorrect.">
            <a:extLst>
              <a:ext uri="{FF2B5EF4-FFF2-40B4-BE49-F238E27FC236}">
                <a16:creationId xmlns:a16="http://schemas.microsoft.com/office/drawing/2014/main" id="{711B9A88-2879-0381-D80A-FC1FBF39D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0" b="97788" l="0" r="95789">
                        <a14:foregroundMark x1="13684" y1="62389" x2="23158" y2="69912"/>
                        <a14:foregroundMark x1="16316" y1="59292" x2="13158" y2="71239"/>
                        <a14:foregroundMark x1="13158" y1="57080" x2="13158" y2="71239"/>
                        <a14:foregroundMark x1="11053" y1="10177" x2="11053" y2="19469"/>
                        <a14:foregroundMark x1="15789" y1="5752" x2="30000" y2="9292"/>
                        <a14:foregroundMark x1="18421" y1="9735" x2="526" y2="25664"/>
                        <a14:foregroundMark x1="16316" y1="4867" x2="13158" y2="19027"/>
                        <a14:foregroundMark x1="13158" y1="7522" x2="11579" y2="22124"/>
                        <a14:foregroundMark x1="21579" y1="7965" x2="14737" y2="21239"/>
                        <a14:foregroundMark x1="16842" y1="5310" x2="13158" y2="25664"/>
                        <a14:foregroundMark x1="16316" y1="2212" x2="7368" y2="26991"/>
                        <a14:foregroundMark x1="6316" y1="9735" x2="18947" y2="41150"/>
                        <a14:foregroundMark x1="13684" y1="23894" x2="18421" y2="65044"/>
                        <a14:foregroundMark x1="34737" y1="27434" x2="31053" y2="57965"/>
                        <a14:foregroundMark x1="35789" y1="19912" x2="38421" y2="64159"/>
                        <a14:foregroundMark x1="54737" y1="30973" x2="62105" y2="64159"/>
                        <a14:foregroundMark x1="74211" y1="19469" x2="75789" y2="64159"/>
                        <a14:foregroundMark x1="82632" y1="32301" x2="58421" y2="46018"/>
                        <a14:foregroundMark x1="53684" y1="29204" x2="52105" y2="29646"/>
                        <a14:foregroundMark x1="81053" y1="53097" x2="38421" y2="40265"/>
                        <a14:foregroundMark x1="37895" y1="39823" x2="34737" y2="71239"/>
                        <a14:foregroundMark x1="27895" y1="38938" x2="18421" y2="64159"/>
                        <a14:foregroundMark x1="16842" y1="35398" x2="17895" y2="60177"/>
                        <a14:foregroundMark x1="30526" y1="31858" x2="44737" y2="67699"/>
                        <a14:foregroundMark x1="64211" y1="41150" x2="63684" y2="65487"/>
                        <a14:foregroundMark x1="75789" y1="37611" x2="75789" y2="63274"/>
                        <a14:foregroundMark x1="18947" y1="85398" x2="74211" y2="84071"/>
                        <a14:foregroundMark x1="74211" y1="84071" x2="74211" y2="83186"/>
                        <a14:foregroundMark x1="23684" y1="84071" x2="74737" y2="86726"/>
                        <a14:foregroundMark x1="74737" y1="86726" x2="68947" y2="81858"/>
                        <a14:foregroundMark x1="13158" y1="83628" x2="68947" y2="81858"/>
                        <a14:foregroundMark x1="68947" y1="81858" x2="68947" y2="81858"/>
                        <a14:foregroundMark x1="19474" y1="89381" x2="71579" y2="84956"/>
                        <a14:foregroundMark x1="21053" y1="89381" x2="81579" y2="84071"/>
                        <a14:foregroundMark x1="81579" y1="84071" x2="81579" y2="83628"/>
                        <a14:foregroundMark x1="86316" y1="87168" x2="63158" y2="85841"/>
                        <a14:foregroundMark x1="86316" y1="84071" x2="66316" y2="81858"/>
                        <a14:foregroundMark x1="83684" y1="89381" x2="33684" y2="87611"/>
                        <a14:foregroundMark x1="68947" y1="92035" x2="38421" y2="91593"/>
                        <a14:foregroundMark x1="70526" y1="93363" x2="36316" y2="93363"/>
                        <a14:foregroundMark x1="76842" y1="95575" x2="33684" y2="97788"/>
                        <a14:foregroundMark x1="36316" y1="89823" x2="33684" y2="96018"/>
                        <a14:foregroundMark x1="12105" y1="86283" x2="14737" y2="95575"/>
                        <a14:foregroundMark x1="15789" y1="84071" x2="25263" y2="91593"/>
                        <a14:foregroundMark x1="85263" y1="86283" x2="85263" y2="92478"/>
                        <a14:foregroundMark x1="15789" y1="6195" x2="12105" y2="34071"/>
                        <a14:foregroundMark x1="9474" y1="61062" x2="9474" y2="75221"/>
                        <a14:foregroundMark x1="16316" y1="59735" x2="21053" y2="72124"/>
                        <a14:foregroundMark x1="22632" y1="61062" x2="23684" y2="71681"/>
                        <a14:foregroundMark x1="25263" y1="57080" x2="31053" y2="67257"/>
                        <a14:foregroundMark x1="44211" y1="47788" x2="50000" y2="63717"/>
                        <a14:foregroundMark x1="61053" y1="12832" x2="59474" y2="34956"/>
                        <a14:foregroundMark x1="52632" y1="13717" x2="52632" y2="37168"/>
                        <a14:foregroundMark x1="71579" y1="16814" x2="76316" y2="34071"/>
                        <a14:foregroundMark x1="81579" y1="7080" x2="78947" y2="24779"/>
                        <a14:foregroundMark x1="85263" y1="9735" x2="86316" y2="21681"/>
                        <a14:foregroundMark x1="90000" y1="7965" x2="92105" y2="23894"/>
                        <a14:foregroundMark x1="94211" y1="12832" x2="95789" y2="25664"/>
                        <a14:foregroundMark x1="90000" y1="55752" x2="91053" y2="71239"/>
                        <a14:foregroundMark x1="86316" y1="59735" x2="87895" y2="73009"/>
                        <a14:foregroundMark x1="83158" y1="57522" x2="78421" y2="67699"/>
                        <a14:foregroundMark x1="76842" y1="61062" x2="84737" y2="75664"/>
                        <a14:foregroundMark x1="87368" y1="67257" x2="90526" y2="74336"/>
                        <a14:foregroundMark x1="93158" y1="56195" x2="95263" y2="59292"/>
                        <a14:foregroundMark x1="90000" y1="38938" x2="90526" y2="55752"/>
                        <a14:foregroundMark x1="85263" y1="27876" x2="84737" y2="50000"/>
                        <a14:foregroundMark x1="92632" y1="19912" x2="82632" y2="43363"/>
                        <a14:foregroundMark x1="84737" y1="19469" x2="73684" y2="33186"/>
                        <a14:foregroundMark x1="66842" y1="13274" x2="58421" y2="29646"/>
                        <a14:foregroundMark x1="58947" y1="11947" x2="47895" y2="31416"/>
                        <a14:foregroundMark x1="51579" y1="14159" x2="38421" y2="27876"/>
                        <a14:foregroundMark x1="42632" y1="19469" x2="28421" y2="29204"/>
                        <a14:foregroundMark x1="23158" y1="27434" x2="16842" y2="39381"/>
                        <a14:foregroundMark x1="20526" y1="21681" x2="17895" y2="34071"/>
                        <a14:foregroundMark x1="24211" y1="6195" x2="21053" y2="22124"/>
                        <a14:foregroundMark x1="16842" y1="10177" x2="14211" y2="23009"/>
                        <a14:foregroundMark x1="7368" y1="9735" x2="4211" y2="25664"/>
                        <a14:foregroundMark x1="14211" y1="5752" x2="10000" y2="13717"/>
                        <a14:foregroundMark x1="12105" y1="59735" x2="4211" y2="76106"/>
                        <a14:foregroundMark x1="13684" y1="57965" x2="19474" y2="72124"/>
                        <a14:foregroundMark x1="28947" y1="61947" x2="30000" y2="72124"/>
                        <a14:foregroundMark x1="23158" y1="69027" x2="22632" y2="84071"/>
                        <a14:foregroundMark x1="50526" y1="57080" x2="50526" y2="68142"/>
                        <a14:foregroundMark x1="59474" y1="53097" x2="57368" y2="69912"/>
                        <a14:foregroundMark x1="68421" y1="54867" x2="67895" y2="75664"/>
                        <a14:foregroundMark x1="71053" y1="65044" x2="73158" y2="75664"/>
                        <a14:foregroundMark x1="78421" y1="11504" x2="68947" y2="22124"/>
                        <a14:foregroundMark x1="56842" y1="9735" x2="53684" y2="19912"/>
                        <a14:foregroundMark x1="50526" y1="8850" x2="58421" y2="17699"/>
                        <a14:foregroundMark x1="71053" y1="16814" x2="73684" y2="216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1091" y="939399"/>
            <a:ext cx="1138365" cy="1354054"/>
          </a:xfrm>
          <a:prstGeom prst="rect">
            <a:avLst/>
          </a:prstGeom>
        </p:spPr>
      </p:pic>
      <p:pic>
        <p:nvPicPr>
          <p:cNvPr id="16" name="Picture 15" descr="A graphic of a plant and a cloud&#10;&#10;AI-generated content may be incorrect.">
            <a:extLst>
              <a:ext uri="{FF2B5EF4-FFF2-40B4-BE49-F238E27FC236}">
                <a16:creationId xmlns:a16="http://schemas.microsoft.com/office/drawing/2014/main" id="{4208BB14-A6B8-1FF7-F6DD-55E7881301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92" b="94850" l="513" r="91795">
                        <a14:foregroundMark x1="9231" y1="54506" x2="513" y2="70386"/>
                        <a14:foregroundMark x1="7692" y1="54506" x2="15897" y2="73391"/>
                        <a14:foregroundMark x1="15897" y1="63090" x2="20000" y2="73820"/>
                        <a14:foregroundMark x1="22564" y1="57940" x2="26154" y2="73820"/>
                        <a14:foregroundMark x1="13846" y1="47639" x2="14359" y2="71245"/>
                        <a14:foregroundMark x1="9744" y1="8155" x2="9744" y2="25322"/>
                        <a14:foregroundMark x1="14359" y1="8155" x2="14359" y2="22747"/>
                        <a14:foregroundMark x1="22564" y1="4292" x2="21538" y2="17597"/>
                        <a14:foregroundMark x1="72821" y1="5150" x2="74872" y2="21030"/>
                        <a14:foregroundMark x1="76923" y1="6438" x2="87692" y2="25322"/>
                        <a14:foregroundMark x1="89231" y1="30043" x2="86667" y2="57511"/>
                        <a14:foregroundMark x1="86667" y1="63948" x2="90769" y2="71245"/>
                        <a14:foregroundMark x1="89744" y1="60515" x2="86667" y2="73820"/>
                        <a14:foregroundMark x1="81538" y1="61373" x2="75897" y2="71245"/>
                        <a14:foregroundMark x1="63590" y1="42060" x2="45128" y2="71245"/>
                        <a14:foregroundMark x1="36923" y1="41202" x2="26154" y2="55794"/>
                        <a14:foregroundMark x1="28205" y1="12446" x2="25641" y2="28326"/>
                        <a14:foregroundMark x1="46667" y1="19313" x2="54872" y2="39485"/>
                        <a14:foregroundMark x1="68205" y1="20172" x2="70769" y2="36910"/>
                        <a14:foregroundMark x1="64615" y1="17167" x2="56923" y2="30043"/>
                        <a14:foregroundMark x1="46667" y1="17167" x2="30256" y2="30043"/>
                        <a14:foregroundMark x1="8718" y1="9442" x2="5641" y2="25751"/>
                        <a14:foregroundMark x1="13846" y1="81974" x2="58462" y2="82403"/>
                        <a14:foregroundMark x1="36923" y1="85837" x2="73846" y2="83691"/>
                        <a14:foregroundMark x1="24615" y1="89700" x2="60000" y2="87124"/>
                        <a14:foregroundMark x1="64615" y1="89270" x2="36923" y2="94850"/>
                        <a14:foregroundMark x1="3590" y1="82833" x2="17436" y2="85837"/>
                        <a14:foregroundMark x1="91795" y1="85837" x2="74872" y2="87554"/>
                        <a14:foregroundMark x1="67692" y1="89270" x2="54872" y2="905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6414" y="939399"/>
            <a:ext cx="1138365" cy="1360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42CFFF-9F99-2548-9909-4593507424B7}"/>
              </a:ext>
            </a:extLst>
          </p:cNvPr>
          <p:cNvSpPr txBox="1"/>
          <p:nvPr/>
        </p:nvSpPr>
        <p:spPr>
          <a:xfrm>
            <a:off x="72475" y="2293453"/>
            <a:ext cx="15068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i="0" dirty="0">
                <a:solidFill>
                  <a:srgbClr val="371920"/>
                </a:solidFill>
                <a:effectLst/>
                <a:latin typeface="Aptos" panose="020B0004020202020204" pitchFamily="34" charset="0"/>
              </a:rPr>
              <a:t>Calculate precise liming needs in different field zones and apply lime in different quantities for each zone to meet needs.</a:t>
            </a:r>
            <a:endParaRPr lang="en-US" sz="1400" dirty="0">
              <a:solidFill>
                <a:srgbClr val="371920"/>
              </a:solidFill>
              <a:latin typeface="Aptos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8E2592-EEB3-3591-E0A9-DE8B6088AC6E}"/>
              </a:ext>
            </a:extLst>
          </p:cNvPr>
          <p:cNvSpPr txBox="1"/>
          <p:nvPr/>
        </p:nvSpPr>
        <p:spPr>
          <a:xfrm>
            <a:off x="1756438" y="2297834"/>
            <a:ext cx="15821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0" dirty="0">
                <a:solidFill>
                  <a:srgbClr val="37192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GB" sz="1400" b="0" i="0" dirty="0">
                <a:solidFill>
                  <a:srgbClr val="371920"/>
                </a:solidFill>
                <a:effectLst/>
                <a:latin typeface="Aptos" panose="020B0004020202020204" pitchFamily="34" charset="0"/>
              </a:rPr>
              <a:t>Automate on-field soil properties testing for select macro</a:t>
            </a:r>
          </a:p>
          <a:p>
            <a:pPr algn="ctr"/>
            <a:r>
              <a:rPr lang="en-GB" sz="1400" b="0" i="0" dirty="0">
                <a:solidFill>
                  <a:srgbClr val="371920"/>
                </a:solidFill>
                <a:effectLst/>
                <a:latin typeface="Aptos" panose="020B0004020202020204" pitchFamily="34" charset="0"/>
              </a:rPr>
              <a:t>nutrients to automate/</a:t>
            </a:r>
          </a:p>
          <a:p>
            <a:pPr algn="ctr"/>
            <a:r>
              <a:rPr lang="en-GB" sz="1400" b="0" i="0" dirty="0">
                <a:solidFill>
                  <a:srgbClr val="371920"/>
                </a:solidFill>
                <a:effectLst/>
                <a:latin typeface="Aptos" panose="020B0004020202020204" pitchFamily="34" charset="0"/>
              </a:rPr>
              <a:t>optimize mapping operations.</a:t>
            </a:r>
            <a:endParaRPr lang="en-US" sz="1400" dirty="0">
              <a:solidFill>
                <a:srgbClr val="371920"/>
              </a:solidFill>
              <a:latin typeface="Aptos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9C5443-3D1A-00C1-9BD1-C35D0E881A0B}"/>
              </a:ext>
            </a:extLst>
          </p:cNvPr>
          <p:cNvSpPr txBox="1"/>
          <p:nvPr/>
        </p:nvSpPr>
        <p:spPr>
          <a:xfrm>
            <a:off x="3595002" y="2293453"/>
            <a:ext cx="15746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371920"/>
                </a:solidFill>
                <a:latin typeface="Aptos" panose="020B0004020202020204" pitchFamily="34" charset="0"/>
              </a:rPr>
              <a:t>Optimized seeding density based on soil properties, reducing costs while enhancing plant yield and quality</a:t>
            </a:r>
            <a:endParaRPr lang="en-US" sz="1400" dirty="0">
              <a:solidFill>
                <a:srgbClr val="371920"/>
              </a:solidFill>
              <a:latin typeface="Aptos" panose="020B00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0606FF-9101-4DB6-39F7-ADDAAA9E08F4}"/>
              </a:ext>
            </a:extLst>
          </p:cNvPr>
          <p:cNvSpPr txBox="1"/>
          <p:nvPr/>
        </p:nvSpPr>
        <p:spPr>
          <a:xfrm>
            <a:off x="5362064" y="2297834"/>
            <a:ext cx="1757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i="0" dirty="0">
                <a:solidFill>
                  <a:srgbClr val="371920"/>
                </a:solidFill>
                <a:effectLst/>
                <a:latin typeface="Aptos" panose="020B0004020202020204" pitchFamily="34" charset="0"/>
              </a:rPr>
              <a:t>To avoid soil compaction and optimize fuel efficiency, subsoiling is performed only where needed and at the correct depth.</a:t>
            </a:r>
            <a:endParaRPr lang="en-US" sz="1400" dirty="0">
              <a:solidFill>
                <a:srgbClr val="371920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EE2930-416D-3780-7E3B-9E1EE22F4FCE}"/>
              </a:ext>
            </a:extLst>
          </p:cNvPr>
          <p:cNvSpPr txBox="1"/>
          <p:nvPr/>
        </p:nvSpPr>
        <p:spPr>
          <a:xfrm>
            <a:off x="7338642" y="2297834"/>
            <a:ext cx="16339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32161C"/>
                </a:solidFill>
                <a:latin typeface="Aptos" panose="020B0004020202020204" pitchFamily="34" charset="0"/>
              </a:rPr>
              <a:t>High-resolution, accurate soil carbon estimation for a science-based, practical, and cost-effective carbon monitoring approach</a:t>
            </a:r>
            <a:endParaRPr lang="en-US" sz="1400" dirty="0">
              <a:solidFill>
                <a:srgbClr val="32161C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22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5620FC-EB51-E56F-0FE6-6667DF551C0C}"/>
              </a:ext>
            </a:extLst>
          </p:cNvPr>
          <p:cNvSpPr txBox="1"/>
          <p:nvPr/>
        </p:nvSpPr>
        <p:spPr>
          <a:xfrm>
            <a:off x="268274" y="386025"/>
            <a:ext cx="247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2D955F"/>
                </a:solidFill>
                <a:latin typeface="Aptos" panose="020B0004020202020204" pitchFamily="34" charset="0"/>
              </a:rPr>
              <a:t>7 </a:t>
            </a:r>
            <a:r>
              <a:rPr lang="en-GB" sz="2400" b="1" dirty="0">
                <a:solidFill>
                  <a:srgbClr val="2D955F"/>
                </a:solidFill>
                <a:latin typeface="Aptos" panose="020B0004020202020204" pitchFamily="34" charset="0"/>
              </a:rPr>
              <a:t>Use Cases</a:t>
            </a:r>
            <a:endParaRPr lang="en-US" sz="2400" b="1" dirty="0">
              <a:solidFill>
                <a:srgbClr val="2D955F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BB9BAE-C30D-4D18-68F1-E07A37FBE0E2}"/>
              </a:ext>
            </a:extLst>
          </p:cNvPr>
          <p:cNvSpPr txBox="1"/>
          <p:nvPr/>
        </p:nvSpPr>
        <p:spPr>
          <a:xfrm>
            <a:off x="133488" y="1286055"/>
            <a:ext cx="7803503" cy="305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1400" b="1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Belgium</a:t>
            </a:r>
            <a:r>
              <a:rPr lang="en-GB" sz="1400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4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Prevention &amp; remediation of soil compaction and acidity</a:t>
            </a:r>
            <a:endParaRPr lang="en-GB" sz="1400" kern="100" dirty="0">
              <a:solidFill>
                <a:srgbClr val="3719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1400" b="1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Germany</a:t>
            </a:r>
            <a:r>
              <a:rPr lang="en-GB" sz="1400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4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Variable-Rate Liming to Optimize Crop Yields and Improve Resource Efficiency </a:t>
            </a:r>
            <a:endParaRPr lang="en-GB" sz="1400" kern="100" dirty="0">
              <a:solidFill>
                <a:srgbClr val="3719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1400" b="1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Ireland</a:t>
            </a:r>
            <a:r>
              <a:rPr lang="en-GB" sz="1400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4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Milk supply chain sustainability with Regenerative Agriculture practices</a:t>
            </a:r>
            <a:endParaRPr lang="en-GB" sz="1400" kern="100" dirty="0">
              <a:solidFill>
                <a:srgbClr val="3719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1400" b="1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Netherlands</a:t>
            </a:r>
            <a:r>
              <a:rPr lang="en-GB" sz="1400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4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Improved soil management &amp; profitability for intensive potato farming</a:t>
            </a:r>
            <a:endParaRPr lang="en-GB" sz="1400" kern="100" dirty="0">
              <a:solidFill>
                <a:srgbClr val="3719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1400" b="1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Serbia</a:t>
            </a:r>
            <a:r>
              <a:rPr lang="en-GB" sz="1400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4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Improving soil management to reverse long-term trends of declining fertility.</a:t>
            </a:r>
            <a:endParaRPr lang="en-GB" sz="1400" kern="100" dirty="0">
              <a:solidFill>
                <a:srgbClr val="3719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1400" b="1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Switzerland</a:t>
            </a:r>
            <a:r>
              <a:rPr lang="en-GB" sz="1400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4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 soil sample collection and on-field nutrient analysis in Switzerland</a:t>
            </a:r>
            <a:endParaRPr lang="en-GB" sz="1400" kern="100" dirty="0">
              <a:solidFill>
                <a:srgbClr val="3719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400" b="1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Ukraine</a:t>
            </a:r>
            <a:r>
              <a:rPr lang="en-GB" sz="1400" kern="100" dirty="0">
                <a:solidFill>
                  <a:srgbClr val="2D945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400" kern="100" dirty="0">
                <a:solidFill>
                  <a:srgbClr val="37192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Higher resource efficiency and yield resilience to safeguard food security.</a:t>
            </a:r>
            <a:endParaRPr lang="en-GB" sz="1400" kern="100" dirty="0">
              <a:solidFill>
                <a:srgbClr val="3719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46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0DB90C-99AD-FB7D-B67A-34D79623C2DD}"/>
              </a:ext>
            </a:extLst>
          </p:cNvPr>
          <p:cNvSpPr txBox="1"/>
          <p:nvPr/>
        </p:nvSpPr>
        <p:spPr>
          <a:xfrm>
            <a:off x="254969" y="269124"/>
            <a:ext cx="283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D955F"/>
                </a:solidFill>
                <a:latin typeface="Aptos" panose="020B0004020202020204" pitchFamily="34" charset="0"/>
              </a:rPr>
              <a:t>Future of SQAT:</a:t>
            </a:r>
            <a:endParaRPr lang="en-US" sz="2400" b="1" dirty="0">
              <a:solidFill>
                <a:srgbClr val="2D955F"/>
              </a:solidFill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7C683-0B0B-F1A5-5ACF-3BBDC8DF9A4C}"/>
              </a:ext>
            </a:extLst>
          </p:cNvPr>
          <p:cNvSpPr txBox="1"/>
          <p:nvPr/>
        </p:nvSpPr>
        <p:spPr>
          <a:xfrm>
            <a:off x="254969" y="1228303"/>
            <a:ext cx="615889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64B69C"/>
                </a:solidFill>
                <a:latin typeface="Aptos" panose="020B0004020202020204" pitchFamily="34" charset="0"/>
              </a:rPr>
              <a:t>Scaling up and commercialization</a:t>
            </a:r>
          </a:p>
          <a:p>
            <a:endParaRPr lang="en-GB" sz="1400" b="1" dirty="0">
              <a:solidFill>
                <a:srgbClr val="371920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371920"/>
                </a:solidFill>
                <a:latin typeface="Aptos" panose="020B0004020202020204" pitchFamily="34" charset="0"/>
              </a:rPr>
              <a:t>Refining algorithms</a:t>
            </a:r>
            <a:r>
              <a:rPr lang="en-GB" sz="1400" dirty="0">
                <a:solidFill>
                  <a:srgbClr val="371920"/>
                </a:solidFill>
                <a:latin typeface="Aptos" panose="020B0004020202020204" pitchFamily="34" charset="0"/>
              </a:rPr>
              <a:t> for broader geographical adaptability.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371920"/>
                </a:solidFill>
                <a:latin typeface="Aptos" panose="020B0004020202020204" pitchFamily="34" charset="0"/>
              </a:rPr>
              <a:t>Developing </a:t>
            </a:r>
            <a:r>
              <a:rPr lang="en-GB" sz="1400" b="1" dirty="0">
                <a:solidFill>
                  <a:srgbClr val="371920"/>
                </a:solidFill>
                <a:latin typeface="Aptos" panose="020B0004020202020204" pitchFamily="34" charset="0"/>
              </a:rPr>
              <a:t>user-friendly smart farming applications</a:t>
            </a:r>
            <a:r>
              <a:rPr lang="en-GB" sz="1400" dirty="0">
                <a:solidFill>
                  <a:srgbClr val="371920"/>
                </a:solidFill>
                <a:latin typeface="Aptos" panose="020B0004020202020204" pitchFamily="34" charset="0"/>
              </a:rPr>
              <a:t> for farmers.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371920"/>
                </a:solidFill>
                <a:latin typeface="Aptos" panose="020B0004020202020204" pitchFamily="34" charset="0"/>
              </a:rPr>
              <a:t>Expanding partnerships for </a:t>
            </a:r>
            <a:r>
              <a:rPr lang="en-GB" sz="1400" b="1" dirty="0">
                <a:solidFill>
                  <a:srgbClr val="371920"/>
                </a:solidFill>
                <a:latin typeface="Aptos" panose="020B0004020202020204" pitchFamily="34" charset="0"/>
              </a:rPr>
              <a:t>cross-border implementation</a:t>
            </a:r>
            <a:r>
              <a:rPr lang="en-GB" sz="1400" dirty="0">
                <a:solidFill>
                  <a:srgbClr val="371920"/>
                </a:solidFill>
                <a:latin typeface="Aptos" panose="020B0004020202020204" pitchFamily="34" charset="0"/>
              </a:rPr>
              <a:t>.</a:t>
            </a:r>
          </a:p>
          <a:p>
            <a:endParaRPr lang="en-GB" sz="1400" dirty="0">
              <a:solidFill>
                <a:srgbClr val="371920"/>
              </a:solidFill>
              <a:latin typeface="Aptos" panose="020B0004020202020204" pitchFamily="34" charset="0"/>
            </a:endParaRPr>
          </a:p>
          <a:p>
            <a:r>
              <a:rPr lang="en-GB" sz="1400" b="1" dirty="0">
                <a:solidFill>
                  <a:srgbClr val="64B69C"/>
                </a:solidFill>
                <a:latin typeface="Aptos" panose="020B0004020202020204" pitchFamily="34" charset="0"/>
              </a:rPr>
              <a:t>Integration with EU and global Initiatives</a:t>
            </a:r>
          </a:p>
          <a:p>
            <a:endParaRPr lang="en-GB" sz="1400" b="1" dirty="0">
              <a:solidFill>
                <a:srgbClr val="64B69C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371920"/>
                </a:solidFill>
                <a:latin typeface="Aptos" panose="020B0004020202020204" pitchFamily="34" charset="0"/>
              </a:rPr>
              <a:t>Aligning with </a:t>
            </a:r>
            <a:r>
              <a:rPr lang="en-GB" sz="1400" b="1" dirty="0">
                <a:solidFill>
                  <a:srgbClr val="371920"/>
                </a:solidFill>
                <a:latin typeface="Aptos" panose="020B0004020202020204" pitchFamily="34" charset="0"/>
              </a:rPr>
              <a:t>Horizon Europe’s soil health mission</a:t>
            </a:r>
            <a:r>
              <a:rPr lang="en-GB" sz="1400" dirty="0">
                <a:solidFill>
                  <a:srgbClr val="371920"/>
                </a:solidFill>
                <a:latin typeface="Aptos" panose="020B00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371920"/>
                </a:solidFill>
                <a:latin typeface="Aptos" panose="020B0004020202020204" pitchFamily="34" charset="0"/>
              </a:rPr>
              <a:t>Supporting </a:t>
            </a:r>
            <a:r>
              <a:rPr lang="en-GB" sz="1400" b="1" dirty="0">
                <a:solidFill>
                  <a:srgbClr val="371920"/>
                </a:solidFill>
                <a:latin typeface="Aptos" panose="020B0004020202020204" pitchFamily="34" charset="0"/>
              </a:rPr>
              <a:t>carbon farming</a:t>
            </a:r>
            <a:r>
              <a:rPr lang="en-GB" sz="1400" dirty="0">
                <a:solidFill>
                  <a:srgbClr val="371920"/>
                </a:solidFill>
                <a:latin typeface="Aptos" panose="020B0004020202020204" pitchFamily="34" charset="0"/>
              </a:rPr>
              <a:t> through improved soil monitoring.</a:t>
            </a:r>
          </a:p>
        </p:txBody>
      </p:sp>
      <p:pic>
        <p:nvPicPr>
          <p:cNvPr id="8" name="Picture 7" descr="A person knitting on a map&#10;&#10;AI-generated content may be incorrect.">
            <a:extLst>
              <a:ext uri="{FF2B5EF4-FFF2-40B4-BE49-F238E27FC236}">
                <a16:creationId xmlns:a16="http://schemas.microsoft.com/office/drawing/2014/main" id="{FC91F4A6-D2FE-52BD-F3A8-E65D53339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009" y="2403566"/>
            <a:ext cx="2010991" cy="273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27906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2984B2A30EEF4F9128A74A5E87D717" ma:contentTypeVersion="14" ma:contentTypeDescription="Create a new document." ma:contentTypeScope="" ma:versionID="f4346b0b14afeebb65eb7005d4862b34">
  <xsd:schema xmlns:xsd="http://www.w3.org/2001/XMLSchema" xmlns:xs="http://www.w3.org/2001/XMLSchema" xmlns:p="http://schemas.microsoft.com/office/2006/metadata/properties" xmlns:ns2="ebcd0d54-da84-4956-85a4-ff9fccb29f26" xmlns:ns3="23ff241c-d7e6-4a78-b2cf-3535fcd48d5c" targetNamespace="http://schemas.microsoft.com/office/2006/metadata/properties" ma:root="true" ma:fieldsID="06953f229ee227c24f8f722c969426b3" ns2:_="" ns3:_="">
    <xsd:import namespace="ebcd0d54-da84-4956-85a4-ff9fccb29f26"/>
    <xsd:import namespace="23ff241c-d7e6-4a78-b2cf-3535fcd48d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cd0d54-da84-4956-85a4-ff9fccb29f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05c2658-aa96-43ca-9b6c-9cdbb17a73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f241c-d7e6-4a78-b2cf-3535fcd48d5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3f30d6d-5f0f-4671-911d-fc5d36d3589d}" ma:internalName="TaxCatchAll" ma:showField="CatchAllData" ma:web="23ff241c-d7e6-4a78-b2cf-3535fcd48d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3ff241c-d7e6-4a78-b2cf-3535fcd48d5c" xsi:nil="true"/>
    <lcf76f155ced4ddcb4097134ff3c332f xmlns="ebcd0d54-da84-4956-85a4-ff9fccb29f2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D298333-FDC1-4946-9F1A-58B968AB1E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434864-280E-4805-9F08-38CB2443C4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cd0d54-da84-4956-85a4-ff9fccb29f26"/>
    <ds:schemaRef ds:uri="23ff241c-d7e6-4a78-b2cf-3535fcd48d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5412ED-AC98-40B1-93C9-5DAC1DC465C5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23ff241c-d7e6-4a78-b2cf-3535fcd48d5c"/>
    <ds:schemaRef ds:uri="ebcd0d54-da84-4956-85a4-ff9fccb29f26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629</Words>
  <Application>Microsoft Office PowerPoint</Application>
  <PresentationFormat>On-screen Show (16:9)</PresentationFormat>
  <Paragraphs>67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Aptos</vt:lpstr>
      <vt:lpstr>Arial</vt:lpstr>
      <vt:lpstr>Calibri</vt:lpstr>
      <vt:lpstr>Courier New</vt:lpstr>
      <vt:lpstr>Helvetica</vt:lpstr>
      <vt:lpstr>Helvetica Neue</vt:lpstr>
      <vt:lpstr>Symbol</vt:lpstr>
      <vt:lpstr>1_Custom Design</vt:lpstr>
      <vt:lpstr>Custom Design</vt:lpstr>
      <vt:lpstr>1_Office Theme</vt:lpstr>
      <vt:lpstr>5_Custom Design</vt:lpstr>
      <vt:lpstr>3_Custom Design</vt:lpstr>
      <vt:lpstr>4_Custom Design</vt:lpstr>
      <vt:lpstr>6_Custom Design</vt:lpstr>
      <vt:lpstr>Implementing Smart Farming Applications using EO Data, Soil Sensors &amp; Robotics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📩 Stay connected!   Follow us for updates, insights, and collaboration opportunities!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Hristina</dc:creator>
  <cp:lastModifiedBy>Tamara Popovic</cp:lastModifiedBy>
  <cp:revision>18</cp:revision>
  <dcterms:created xsi:type="dcterms:W3CDTF">2023-07-06T07:58:53Z</dcterms:created>
  <dcterms:modified xsi:type="dcterms:W3CDTF">2026-05-15T07:57:19Z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0x010100232984B2A30EEF4F9128A74A5E87D717</vt:lpwstr>
  </property>
  <property fmtid="{D5CDD505-2E9C-101B-9397-08002B2CF9AE}" pid="3" name="MediaServiceImageTags">
    <vt:lpwstr/>
  </property>
</Properties>
</file>