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00" r:id="rId1"/>
  </p:sldMasterIdLst>
  <p:notesMasterIdLst>
    <p:notesMasterId r:id="rId23"/>
  </p:notesMasterIdLst>
  <p:sldIdLst>
    <p:sldId id="256" r:id="rId2"/>
    <p:sldId id="257" r:id="rId3"/>
    <p:sldId id="274" r:id="rId4"/>
    <p:sldId id="281" r:id="rId5"/>
    <p:sldId id="27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83" r:id="rId21"/>
    <p:sldId id="282" r:id="rId22"/>
  </p:sldIdLst>
  <p:sldSz cx="14630400" cy="8229600"/>
  <p:notesSz cx="8229600" cy="14630400"/>
  <p:embeddedFontLst>
    <p:embeddedFont>
      <p:font typeface="Inter" panose="020B0604020202020204" charset="0"/>
      <p:regular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37"/>
    <a:srgbClr val="666666"/>
    <a:srgbClr val="13ED13"/>
    <a:srgbClr val="E7E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7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092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DA161-02AE-9822-FAE4-DB7BF21C4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6251CE-FCA0-EB92-E530-6B583A413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399E80-F081-59A6-1720-F0837BB5F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6DB27-40F4-5896-869C-31C9BE5E52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2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88567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8975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820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217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147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81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585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479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741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730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71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02649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789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521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724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764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551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123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02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835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996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65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60358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81163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8871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4927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3094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63245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51508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6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png"/><Relationship Id="rId3" Type="http://schemas.openxmlformats.org/officeDocument/2006/relationships/image" Target="../media/image32.jpg"/><Relationship Id="rId7" Type="http://schemas.openxmlformats.org/officeDocument/2006/relationships/image" Target="../media/image34.sv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11" Type="http://schemas.openxmlformats.org/officeDocument/2006/relationships/image" Target="../media/image28.png"/><Relationship Id="rId5" Type="http://schemas.openxmlformats.org/officeDocument/2006/relationships/image" Target="../media/image20.svg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Relationship Id="rId1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8.jp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11" Type="http://schemas.openxmlformats.org/officeDocument/2006/relationships/image" Target="../media/image31.svg"/><Relationship Id="rId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44.jpg"/><Relationship Id="rId9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0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51.png"/><Relationship Id="rId9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14.svg"/><Relationship Id="rId4" Type="http://schemas.openxmlformats.org/officeDocument/2006/relationships/image" Target="../media/image54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7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31.svg"/><Relationship Id="rId4" Type="http://schemas.openxmlformats.org/officeDocument/2006/relationships/image" Target="../media/image58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6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3.mp4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18" Type="http://schemas.openxmlformats.org/officeDocument/2006/relationships/image" Target="../media/image77.emf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17" Type="http://schemas.openxmlformats.org/officeDocument/2006/relationships/hyperlink" Target="http://www.nma.lt/" TargetMode="Externa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Cbt4yHKk3kM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sv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20.svg"/><Relationship Id="rId10" Type="http://schemas.openxmlformats.org/officeDocument/2006/relationships/image" Target="../media/image12.svg"/><Relationship Id="rId4" Type="http://schemas.openxmlformats.org/officeDocument/2006/relationships/image" Target="../media/image19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B6636B-BB15-0925-2BBC-524AE551180F}"/>
              </a:ext>
            </a:extLst>
          </p:cNvPr>
          <p:cNvSpPr/>
          <p:nvPr/>
        </p:nvSpPr>
        <p:spPr>
          <a:xfrm>
            <a:off x="-1" y="-1"/>
            <a:ext cx="14630400" cy="571523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E08D-FCB2-C780-E109-C008294141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52" b="22269"/>
          <a:stretch>
            <a:fillRect/>
          </a:stretch>
        </p:blipFill>
        <p:spPr>
          <a:xfrm>
            <a:off x="0" y="-1"/>
            <a:ext cx="14630401" cy="5572510"/>
          </a:xfrm>
          <a:prstGeom prst="rect">
            <a:avLst/>
          </a:prstGeom>
          <a:effectLst/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16C2D3BF-816D-F258-49A1-BCFD8B62C207}"/>
              </a:ext>
            </a:extLst>
          </p:cNvPr>
          <p:cNvSpPr/>
          <p:nvPr/>
        </p:nvSpPr>
        <p:spPr>
          <a:xfrm>
            <a:off x="582775" y="6655912"/>
            <a:ext cx="11534976" cy="1303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lt-LT" sz="2400" b="1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Aušrius Kučinskas</a:t>
            </a:r>
          </a:p>
          <a:p>
            <a:pPr>
              <a:lnSpc>
                <a:spcPts val="4850"/>
              </a:lnSpc>
            </a:pPr>
            <a:r>
              <a:rPr lang="lt-LT" sz="2400" dirty="0">
                <a:solidFill>
                  <a:srgbClr val="006837"/>
                </a:solidFill>
                <a:latin typeface="Arial" panose="020B0604020202020204"/>
                <a:ea typeface="+mn-lt"/>
                <a:cs typeface="+mn-lt"/>
              </a:rPr>
              <a:t>Kontrolės departamento Tiesioginės paramos kontrolės skyriaus vedėjas</a:t>
            </a:r>
            <a:endParaRPr lang="lt-LT" sz="2400" dirty="0">
              <a:solidFill>
                <a:srgbClr val="006837"/>
              </a:solidFill>
              <a:ea typeface="+mn-lt"/>
              <a:cs typeface="+mn-lt"/>
            </a:endParaRPr>
          </a:p>
          <a:p>
            <a:pPr marL="0" indent="0" algn="l">
              <a:lnSpc>
                <a:spcPts val="4850"/>
              </a:lnSpc>
              <a:buNone/>
            </a:pPr>
            <a:endParaRPr lang="en-US" sz="2400" dirty="0">
              <a:solidFill>
                <a:srgbClr val="006837"/>
              </a:solidFill>
            </a:endParaRPr>
          </a:p>
        </p:txBody>
      </p:sp>
      <p:sp>
        <p:nvSpPr>
          <p:cNvPr id="3" name="Text 0"/>
          <p:cNvSpPr/>
          <p:nvPr/>
        </p:nvSpPr>
        <p:spPr>
          <a:xfrm>
            <a:off x="582775" y="6010117"/>
            <a:ext cx="889480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Gilesnis žvilgsnis į tavo lauką šiandien</a:t>
            </a:r>
            <a:endParaRPr lang="en-US" sz="3900" dirty="0">
              <a:solidFill>
                <a:srgbClr val="006837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E8473-2F7B-73C2-D8B9-FBF5393A6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6497" y="7306653"/>
            <a:ext cx="1969011" cy="652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A1F8FC-E8DF-0134-FFD7-554D23F1D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97072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E7DCF5E3-38DA-3D30-3F89-FA3CEAB3AEF2}"/>
              </a:ext>
            </a:extLst>
          </p:cNvPr>
          <p:cNvSpPr/>
          <p:nvPr/>
        </p:nvSpPr>
        <p:spPr>
          <a:xfrm>
            <a:off x="8236032" y="313645"/>
            <a:ext cx="6433328" cy="1273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Organinė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anglis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– </a:t>
            </a:r>
            <a:endParaRPr lang="lt-LT" sz="3600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Jūsų</a:t>
            </a:r>
            <a:r>
              <a:rPr lang="lt-LT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dirvožemio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3600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sveikatos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rodiklis</a:t>
            </a:r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5FE086-D570-1DED-21FE-BDBC36DF6E6A}"/>
              </a:ext>
            </a:extLst>
          </p:cNvPr>
          <p:cNvSpPr/>
          <p:nvPr/>
        </p:nvSpPr>
        <p:spPr>
          <a:xfrm>
            <a:off x="9454287" y="2226241"/>
            <a:ext cx="3912380" cy="283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8992E3-23A5-7F2E-7CC8-E6DB7C42A1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96" r="20179" b="39765"/>
          <a:stretch>
            <a:fillRect/>
          </a:stretch>
        </p:blipFill>
        <p:spPr>
          <a:xfrm>
            <a:off x="9642575" y="2451019"/>
            <a:ext cx="3535801" cy="2381768"/>
          </a:xfrm>
          <a:prstGeom prst="rect">
            <a:avLst/>
          </a:prstGeom>
          <a:ln>
            <a:solidFill>
              <a:srgbClr val="666666"/>
            </a:solidFill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42F78EA-ACA9-AE7F-97BB-16F5E8F6D1C9}"/>
              </a:ext>
            </a:extLst>
          </p:cNvPr>
          <p:cNvSpPr/>
          <p:nvPr/>
        </p:nvSpPr>
        <p:spPr>
          <a:xfrm>
            <a:off x="9454287" y="4439820"/>
            <a:ext cx="3912379" cy="6177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050342-3534-AAEB-1D4B-9198403CE43D}"/>
              </a:ext>
            </a:extLst>
          </p:cNvPr>
          <p:cNvSpPr/>
          <p:nvPr/>
        </p:nvSpPr>
        <p:spPr>
          <a:xfrm>
            <a:off x="9454287" y="5133766"/>
            <a:ext cx="3912380" cy="283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2D774F-53CA-D5FC-5FBD-CE80894B7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2575" y="5404306"/>
            <a:ext cx="3535801" cy="2325060"/>
          </a:xfrm>
          <a:prstGeom prst="rect">
            <a:avLst/>
          </a:prstGeom>
          <a:ln>
            <a:solidFill>
              <a:srgbClr val="666666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3DE1575-268C-7F7F-0D7C-2C82765384BE}"/>
              </a:ext>
            </a:extLst>
          </p:cNvPr>
          <p:cNvSpPr/>
          <p:nvPr/>
        </p:nvSpPr>
        <p:spPr>
          <a:xfrm>
            <a:off x="9454287" y="7347345"/>
            <a:ext cx="3912379" cy="6177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7DB9EA-5DFE-04DE-A4F7-A216F71F3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2696" y="5801807"/>
            <a:ext cx="1725680" cy="1542202"/>
          </a:xfrm>
          <a:prstGeom prst="rect">
            <a:avLst/>
          </a:prstGeom>
          <a:ln>
            <a:solidFill>
              <a:srgbClr val="666666"/>
            </a:solidFill>
          </a:ln>
        </p:spPr>
      </p:pic>
      <p:pic>
        <p:nvPicPr>
          <p:cNvPr id="18" name="Graphic 17" descr="Farmer male outline">
            <a:extLst>
              <a:ext uri="{FF2B5EF4-FFF2-40B4-BE49-F238E27FC236}">
                <a16:creationId xmlns:a16="http://schemas.microsoft.com/office/drawing/2014/main" id="{9B56DBDA-B8E0-0C79-389E-D7A6E78C6A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2339" y="4480557"/>
            <a:ext cx="536271" cy="536271"/>
          </a:xfrm>
          <a:prstGeom prst="rect">
            <a:avLst/>
          </a:prstGeom>
        </p:spPr>
      </p:pic>
      <p:pic>
        <p:nvPicPr>
          <p:cNvPr id="19" name="Graphic 18" descr="Artificial Intelligence outline">
            <a:extLst>
              <a:ext uri="{FF2B5EF4-FFF2-40B4-BE49-F238E27FC236}">
                <a16:creationId xmlns:a16="http://schemas.microsoft.com/office/drawing/2014/main" id="{1B15028B-7148-E9D0-5726-784BF99942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53592" y="7373670"/>
            <a:ext cx="554664" cy="5546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DC524A-7980-6B37-FB08-131F52C9A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04966" cy="82296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793790" y="3494723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endParaRPr lang="en-US" sz="3900" dirty="0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ACE08DC5-89E3-BE63-F60A-5735A645574D}"/>
              </a:ext>
            </a:extLst>
          </p:cNvPr>
          <p:cNvSpPr/>
          <p:nvPr/>
        </p:nvSpPr>
        <p:spPr>
          <a:xfrm>
            <a:off x="7249899" y="235359"/>
            <a:ext cx="7425434" cy="1887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Žinodami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dirvos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drėgnumą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3600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geriau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valdome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3600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nuostolių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riziką</a:t>
            </a:r>
            <a:endParaRPr lang="en-US" sz="3600" dirty="0"/>
          </a:p>
        </p:txBody>
      </p:sp>
      <p:pic>
        <p:nvPicPr>
          <p:cNvPr id="14" name="Graphic 13" descr="Farmer male outline">
            <a:extLst>
              <a:ext uri="{FF2B5EF4-FFF2-40B4-BE49-F238E27FC236}">
                <a16:creationId xmlns:a16="http://schemas.microsoft.com/office/drawing/2014/main" id="{90B4372A-6919-92C5-3C0D-B62C21210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8005" y="4250601"/>
            <a:ext cx="509222" cy="509222"/>
          </a:xfrm>
          <a:prstGeom prst="rect">
            <a:avLst/>
          </a:prstGeom>
        </p:spPr>
      </p:pic>
      <p:pic>
        <p:nvPicPr>
          <p:cNvPr id="15" name="Graphic 14" descr="Artificial Intelligence outline">
            <a:extLst>
              <a:ext uri="{FF2B5EF4-FFF2-40B4-BE49-F238E27FC236}">
                <a16:creationId xmlns:a16="http://schemas.microsoft.com/office/drawing/2014/main" id="{0C7845FD-C64A-22E0-D28F-28572C37E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14686" y="7505714"/>
            <a:ext cx="509222" cy="50922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121C40A-A731-5DE1-3A93-BCFC89C92F65}"/>
              </a:ext>
            </a:extLst>
          </p:cNvPr>
          <p:cNvSpPr/>
          <p:nvPr/>
        </p:nvSpPr>
        <p:spPr>
          <a:xfrm>
            <a:off x="8957038" y="2204184"/>
            <a:ext cx="3912380" cy="283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721849-8E2E-1227-4A9A-CE7B8F12567C}"/>
              </a:ext>
            </a:extLst>
          </p:cNvPr>
          <p:cNvSpPr/>
          <p:nvPr/>
        </p:nvSpPr>
        <p:spPr>
          <a:xfrm>
            <a:off x="8957038" y="5194918"/>
            <a:ext cx="3912380" cy="283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11ED2-BC30-B2AD-04B5-F3A5DB9DDC6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6133" b="27364"/>
          <a:stretch>
            <a:fillRect/>
          </a:stretch>
        </p:blipFill>
        <p:spPr>
          <a:xfrm>
            <a:off x="9158698" y="2388982"/>
            <a:ext cx="3509058" cy="2455162"/>
          </a:xfrm>
          <a:prstGeom prst="rect">
            <a:avLst/>
          </a:prstGeom>
          <a:ln>
            <a:solidFill>
              <a:srgbClr val="666666"/>
            </a:solidFill>
          </a:ln>
          <a:effectLst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9125DD-3D9C-D26D-313E-B60AFA978B4A}"/>
              </a:ext>
            </a:extLst>
          </p:cNvPr>
          <p:cNvSpPr/>
          <p:nvPr/>
        </p:nvSpPr>
        <p:spPr>
          <a:xfrm>
            <a:off x="8957038" y="4417763"/>
            <a:ext cx="3912379" cy="6177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06DC3-9E7C-00B5-6B4D-1BC473F799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1138" y="5349844"/>
            <a:ext cx="3546618" cy="2483321"/>
          </a:xfrm>
          <a:prstGeom prst="rect">
            <a:avLst/>
          </a:prstGeom>
          <a:ln>
            <a:solidFill>
              <a:srgbClr val="666666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89F1E0-AC6D-0EAD-EA8D-3418DF912A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03696" y="5495663"/>
            <a:ext cx="1264060" cy="1912833"/>
          </a:xfrm>
          <a:prstGeom prst="rect">
            <a:avLst/>
          </a:prstGeom>
          <a:ln>
            <a:solidFill>
              <a:srgbClr val="666666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0E3FD5E-AE39-BC10-B874-2C14EB5BA1BD}"/>
              </a:ext>
            </a:extLst>
          </p:cNvPr>
          <p:cNvSpPr/>
          <p:nvPr/>
        </p:nvSpPr>
        <p:spPr>
          <a:xfrm>
            <a:off x="8957038" y="7408497"/>
            <a:ext cx="3912379" cy="6177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24" name="Graphic 23" descr="Farmer male outline">
            <a:extLst>
              <a:ext uri="{FF2B5EF4-FFF2-40B4-BE49-F238E27FC236}">
                <a16:creationId xmlns:a16="http://schemas.microsoft.com/office/drawing/2014/main" id="{01FE8CFB-0AF7-9353-E7CD-70D1248F68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45091" y="4458936"/>
            <a:ext cx="536271" cy="536271"/>
          </a:xfrm>
          <a:prstGeom prst="rect">
            <a:avLst/>
          </a:prstGeom>
        </p:spPr>
      </p:pic>
      <p:pic>
        <p:nvPicPr>
          <p:cNvPr id="25" name="Graphic 24" descr="Artificial Intelligence outline">
            <a:extLst>
              <a:ext uri="{FF2B5EF4-FFF2-40B4-BE49-F238E27FC236}">
                <a16:creationId xmlns:a16="http://schemas.microsoft.com/office/drawing/2014/main" id="{79E7E5F6-F465-BC98-954D-79AE6963F5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10901" y="7434822"/>
            <a:ext cx="554664" cy="5546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702178-0EF8-71D2-9C63-012D0923F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96187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8CAD9C46-455F-D02C-0943-B6BCA8851D8B}"/>
              </a:ext>
            </a:extLst>
          </p:cNvPr>
          <p:cNvSpPr/>
          <p:nvPr/>
        </p:nvSpPr>
        <p:spPr>
          <a:xfrm>
            <a:off x="7912221" y="228783"/>
            <a:ext cx="6734213" cy="195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Žinodami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dirvos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erozijos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3600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rodiklius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galime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savo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3600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žemę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geriau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puoselėti</a:t>
            </a:r>
            <a:endParaRPr lang="en-US" sz="3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BB240F-2691-4A98-1713-97BBC8597DC4}"/>
              </a:ext>
            </a:extLst>
          </p:cNvPr>
          <p:cNvSpPr/>
          <p:nvPr/>
        </p:nvSpPr>
        <p:spPr>
          <a:xfrm>
            <a:off x="9348133" y="2213879"/>
            <a:ext cx="3912380" cy="283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E2B181-E26D-AB84-884A-1D1598C806F3}"/>
              </a:ext>
            </a:extLst>
          </p:cNvPr>
          <p:cNvSpPr/>
          <p:nvPr/>
        </p:nvSpPr>
        <p:spPr>
          <a:xfrm>
            <a:off x="9348133" y="5204613"/>
            <a:ext cx="3912380" cy="283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C8CF4A-C454-B84C-CCAB-D1C19C704B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05" r="14217" b="24599"/>
          <a:stretch>
            <a:fillRect/>
          </a:stretch>
        </p:blipFill>
        <p:spPr>
          <a:xfrm>
            <a:off x="9512124" y="2390408"/>
            <a:ext cx="3584393" cy="2412802"/>
          </a:xfrm>
          <a:prstGeom prst="rect">
            <a:avLst/>
          </a:prstGeom>
          <a:ln>
            <a:solidFill>
              <a:srgbClr val="666666"/>
            </a:solidFill>
          </a:ln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65F7A15-E70A-65C1-90C3-A79ACEDBCECD}"/>
              </a:ext>
            </a:extLst>
          </p:cNvPr>
          <p:cNvSpPr/>
          <p:nvPr/>
        </p:nvSpPr>
        <p:spPr>
          <a:xfrm>
            <a:off x="9348133" y="4427458"/>
            <a:ext cx="3912379" cy="6177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6E365B-63FA-B5A3-0A79-24621280E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23" y="5432735"/>
            <a:ext cx="3584393" cy="2391649"/>
          </a:xfrm>
          <a:prstGeom prst="rect">
            <a:avLst/>
          </a:prstGeom>
          <a:ln>
            <a:solidFill>
              <a:srgbClr val="66666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6951335-2768-EBEA-4E40-73AB56A60FE0}"/>
              </a:ext>
            </a:extLst>
          </p:cNvPr>
          <p:cNvSpPr/>
          <p:nvPr/>
        </p:nvSpPr>
        <p:spPr>
          <a:xfrm>
            <a:off x="9348133" y="7418192"/>
            <a:ext cx="3912379" cy="6177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21" name="Graphic 20" descr="Farmer male outline">
            <a:extLst>
              <a:ext uri="{FF2B5EF4-FFF2-40B4-BE49-F238E27FC236}">
                <a16:creationId xmlns:a16="http://schemas.microsoft.com/office/drawing/2014/main" id="{89EC4FFB-4567-6F6A-A48F-C628E675F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6186" y="4468631"/>
            <a:ext cx="536271" cy="536271"/>
          </a:xfrm>
          <a:prstGeom prst="rect">
            <a:avLst/>
          </a:prstGeom>
        </p:spPr>
      </p:pic>
      <p:pic>
        <p:nvPicPr>
          <p:cNvPr id="22" name="Graphic 21" descr="Artificial Intelligence outline">
            <a:extLst>
              <a:ext uri="{FF2B5EF4-FFF2-40B4-BE49-F238E27FC236}">
                <a16:creationId xmlns:a16="http://schemas.microsoft.com/office/drawing/2014/main" id="{25214329-1836-C314-D7BE-F6C5B56650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01996" y="7444517"/>
            <a:ext cx="554664" cy="554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BDA96B-87D2-4AE3-91C6-62326A10F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87936" y="5616581"/>
            <a:ext cx="1608581" cy="1801611"/>
          </a:xfrm>
          <a:prstGeom prst="rect">
            <a:avLst/>
          </a:prstGeom>
          <a:ln>
            <a:solidFill>
              <a:srgbClr val="666666"/>
            </a:solidFill>
          </a:ln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C9B132A-6582-D759-C959-47AEF6C05E0C}"/>
              </a:ext>
            </a:extLst>
          </p:cNvPr>
          <p:cNvSpPr/>
          <p:nvPr/>
        </p:nvSpPr>
        <p:spPr>
          <a:xfrm>
            <a:off x="6647600" y="3658686"/>
            <a:ext cx="6163781" cy="428180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6946F0-91A4-C9EB-F99F-4CE73054FEA8}"/>
              </a:ext>
            </a:extLst>
          </p:cNvPr>
          <p:cNvSpPr/>
          <p:nvPr/>
        </p:nvSpPr>
        <p:spPr>
          <a:xfrm>
            <a:off x="6649836" y="1710239"/>
            <a:ext cx="6134100" cy="169125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8A506C-2212-1241-1979-030A0EC23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510" y="3841178"/>
            <a:ext cx="5931959" cy="3916822"/>
          </a:xfrm>
          <a:prstGeom prst="rect">
            <a:avLst/>
          </a:prstGeom>
          <a:ln>
            <a:solidFill>
              <a:srgbClr val="66666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32CE5B-EAB0-8443-D450-2CA373EFB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03372" cy="8229600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D5E8DAD5-7EF3-7EF6-8696-053B93D808C3}"/>
              </a:ext>
            </a:extLst>
          </p:cNvPr>
          <p:cNvSpPr/>
          <p:nvPr/>
        </p:nvSpPr>
        <p:spPr>
          <a:xfrm>
            <a:off x="4815973" y="313837"/>
            <a:ext cx="9827028" cy="13163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Laiku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pamatysime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reikšmingą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3900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lt-LT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asėlių</a:t>
            </a:r>
            <a:r>
              <a:rPr lang="lt-LT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netolygumą</a:t>
            </a:r>
            <a:endParaRPr lang="en-US" sz="3900" dirty="0"/>
          </a:p>
        </p:txBody>
      </p:sp>
      <p:pic>
        <p:nvPicPr>
          <p:cNvPr id="10" name="Paveikslėlis 10">
            <a:extLst>
              <a:ext uri="{FF2B5EF4-FFF2-40B4-BE49-F238E27FC236}">
                <a16:creationId xmlns:a16="http://schemas.microsoft.com/office/drawing/2014/main" id="{16E1D15D-1F73-5193-01BA-DAB8FA381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7745" r="2393" b="40626"/>
          <a:stretch>
            <a:fillRect/>
          </a:stretch>
        </p:blipFill>
        <p:spPr bwMode="auto">
          <a:xfrm>
            <a:off x="9687203" y="1918393"/>
            <a:ext cx="2903024" cy="124119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veikslėlis 9">
            <a:extLst>
              <a:ext uri="{FF2B5EF4-FFF2-40B4-BE49-F238E27FC236}">
                <a16:creationId xmlns:a16="http://schemas.microsoft.com/office/drawing/2014/main" id="{FBD7B75A-B9CF-16B7-77C3-DCAC8F350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r="15672" b="21277"/>
          <a:stretch>
            <a:fillRect/>
          </a:stretch>
        </p:blipFill>
        <p:spPr bwMode="auto">
          <a:xfrm>
            <a:off x="6783920" y="1918204"/>
            <a:ext cx="2758784" cy="122681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D70966-67FA-1650-ADEB-8CF1AA8FA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5237" y="4664251"/>
            <a:ext cx="1641993" cy="2345705"/>
          </a:xfrm>
          <a:prstGeom prst="rect">
            <a:avLst/>
          </a:prstGeom>
          <a:ln>
            <a:solidFill>
              <a:srgbClr val="666666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2F26E08-A2F3-9100-6285-8F5728D969D2}"/>
              </a:ext>
            </a:extLst>
          </p:cNvPr>
          <p:cNvSpPr/>
          <p:nvPr/>
        </p:nvSpPr>
        <p:spPr>
          <a:xfrm>
            <a:off x="6649836" y="3032161"/>
            <a:ext cx="6134100" cy="36933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29" name="Graphic 28" descr="Farmer male outline">
            <a:extLst>
              <a:ext uri="{FF2B5EF4-FFF2-40B4-BE49-F238E27FC236}">
                <a16:creationId xmlns:a16="http://schemas.microsoft.com/office/drawing/2014/main" id="{AF135167-57D2-9EFC-6E7C-AF7E753A9F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2715" y="2973500"/>
            <a:ext cx="437019" cy="43701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4838543-D472-5F2F-3AD8-0443489E7E6D}"/>
              </a:ext>
            </a:extLst>
          </p:cNvPr>
          <p:cNvSpPr/>
          <p:nvPr/>
        </p:nvSpPr>
        <p:spPr>
          <a:xfrm>
            <a:off x="6647599" y="6985205"/>
            <a:ext cx="6163779" cy="93421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3093BBA-B693-8943-97B5-13D729C79251}"/>
              </a:ext>
            </a:extLst>
          </p:cNvPr>
          <p:cNvCxnSpPr>
            <a:cxnSpLocks/>
          </p:cNvCxnSpPr>
          <p:nvPr/>
        </p:nvCxnSpPr>
        <p:spPr>
          <a:xfrm flipV="1">
            <a:off x="9859734" y="3032161"/>
            <a:ext cx="600188" cy="2599205"/>
          </a:xfrm>
          <a:prstGeom prst="straightConnector1">
            <a:avLst/>
          </a:prstGeom>
          <a:ln w="57150">
            <a:solidFill>
              <a:srgbClr val="E7E719"/>
            </a:solidFill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94DCC1-452F-7208-B968-C88F10973214}"/>
              </a:ext>
            </a:extLst>
          </p:cNvPr>
          <p:cNvCxnSpPr>
            <a:cxnSpLocks/>
          </p:cNvCxnSpPr>
          <p:nvPr/>
        </p:nvCxnSpPr>
        <p:spPr>
          <a:xfrm flipH="1" flipV="1">
            <a:off x="8770932" y="3025031"/>
            <a:ext cx="368176" cy="3050709"/>
          </a:xfrm>
          <a:prstGeom prst="straightConnector1">
            <a:avLst/>
          </a:prstGeom>
          <a:ln w="57150">
            <a:solidFill>
              <a:srgbClr val="E7E719"/>
            </a:solidFill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6" name="Graphic 35" descr="Artificial Intelligence outline">
            <a:extLst>
              <a:ext uri="{FF2B5EF4-FFF2-40B4-BE49-F238E27FC236}">
                <a16:creationId xmlns:a16="http://schemas.microsoft.com/office/drawing/2014/main" id="{26894A22-BD8C-8AA0-5766-C3A6CA293F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03377" y="7032194"/>
            <a:ext cx="852221" cy="8522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8D2C6A-9FA3-8609-8C0F-A068278FA415}"/>
              </a:ext>
            </a:extLst>
          </p:cNvPr>
          <p:cNvSpPr txBox="1"/>
          <p:nvPr/>
        </p:nvSpPr>
        <p:spPr>
          <a:xfrm>
            <a:off x="6681643" y="3025031"/>
            <a:ext cx="147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solidFill>
                  <a:srgbClr val="E7E719"/>
                </a:solidFill>
                <a:latin typeface="Inter" panose="020B0604020202020204" charset="0"/>
                <a:ea typeface="Inter" panose="020B0604020202020204" charset="0"/>
              </a:rPr>
              <a:t>Pieva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9BBF73-3E24-EC6A-49BB-4B2173BCC579}"/>
              </a:ext>
            </a:extLst>
          </p:cNvPr>
          <p:cNvSpPr txBox="1"/>
          <p:nvPr/>
        </p:nvSpPr>
        <p:spPr>
          <a:xfrm>
            <a:off x="10902275" y="3019420"/>
            <a:ext cx="1751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dirty="0">
                <a:solidFill>
                  <a:srgbClr val="E7E719"/>
                </a:solidFill>
                <a:latin typeface="Inter" panose="020B0604020202020204" charset="0"/>
                <a:ea typeface="Inter" panose="020B0604020202020204" charset="0"/>
              </a:rPr>
              <a:t>Žieminiai javai</a:t>
            </a: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F3BA7B-DFE5-12E0-CD68-11E00B974AF4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69000">
                <a:schemeClr val="bg1"/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DF476-73A3-4501-6B7D-76621B7EB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6288" y="352133"/>
            <a:ext cx="1969011" cy="652731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DB88C4FE-B470-B6DA-58FD-F3E8928B8119}"/>
              </a:ext>
            </a:extLst>
          </p:cNvPr>
          <p:cNvSpPr/>
          <p:nvPr/>
        </p:nvSpPr>
        <p:spPr>
          <a:xfrm>
            <a:off x="870508" y="3055779"/>
            <a:ext cx="12889385" cy="1583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90000"/>
              </a:lnSpc>
              <a:defRPr/>
            </a:pPr>
            <a:r>
              <a:rPr lang="lt-LT" sz="5400" dirty="0">
                <a:solidFill>
                  <a:srgbClr val="006837"/>
                </a:solidFill>
                <a:latin typeface="Inter" panose="020B0604020202020204" charset="0"/>
                <a:ea typeface="Inter" panose="020B0604020202020204" charset="0"/>
                <a:cs typeface="+mn-lt"/>
              </a:rPr>
              <a:t>Turėsime daugiau savikontrolės </a:t>
            </a:r>
          </a:p>
          <a:p>
            <a:pPr algn="ctr">
              <a:lnSpc>
                <a:spcPct val="90000"/>
              </a:lnSpc>
              <a:defRPr/>
            </a:pPr>
            <a:r>
              <a:rPr lang="lt-LT" sz="5400" dirty="0">
                <a:solidFill>
                  <a:srgbClr val="006837"/>
                </a:solidFill>
                <a:latin typeface="Inter" panose="020B0604020202020204" charset="0"/>
                <a:ea typeface="Inter" panose="020B0604020202020204" charset="0"/>
                <a:cs typeface="+mn-lt"/>
              </a:rPr>
              <a:t>įrankių klaidų prevencijai</a:t>
            </a:r>
            <a:endParaRPr lang="lt-LT" sz="5400" b="1" dirty="0">
              <a:solidFill>
                <a:srgbClr val="006837"/>
              </a:solidFill>
              <a:latin typeface="Inter" panose="020B0604020202020204" charset="0"/>
              <a:ea typeface="Inter" panose="020B0604020202020204" charset="0"/>
              <a:cs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8567D-B9A4-8875-D213-D73F94B258C4}"/>
              </a:ext>
            </a:extLst>
          </p:cNvPr>
          <p:cNvSpPr/>
          <p:nvPr/>
        </p:nvSpPr>
        <p:spPr>
          <a:xfrm>
            <a:off x="0" y="4639390"/>
            <a:ext cx="14630400" cy="17779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461923B-5F58-7576-B15D-EF51870043FD}"/>
              </a:ext>
            </a:extLst>
          </p:cNvPr>
          <p:cNvSpPr/>
          <p:nvPr/>
        </p:nvSpPr>
        <p:spPr>
          <a:xfrm>
            <a:off x="7562875" y="2679974"/>
            <a:ext cx="6566574" cy="447039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00696E74-5EC4-932D-AF3A-2760896C6B12}"/>
              </a:ext>
            </a:extLst>
          </p:cNvPr>
          <p:cNvSpPr/>
          <p:nvPr/>
        </p:nvSpPr>
        <p:spPr>
          <a:xfrm>
            <a:off x="0" y="1239580"/>
            <a:ext cx="14630400" cy="1386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Įrankis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padeda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išvengti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akivaizdžių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3900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klaidų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deklaruojant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pasėlius</a:t>
            </a:r>
            <a:endParaRPr lang="en-US" sz="3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6849E-11C7-D7B4-5DAA-CF36A1F34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6288" y="352133"/>
            <a:ext cx="1969011" cy="652731"/>
          </a:xfrm>
          <a:prstGeom prst="rect">
            <a:avLst/>
          </a:prstGeom>
        </p:spPr>
      </p:pic>
      <p:pic>
        <p:nvPicPr>
          <p:cNvPr id="7" name="Paveikslėlis 5">
            <a:extLst>
              <a:ext uri="{FF2B5EF4-FFF2-40B4-BE49-F238E27FC236}">
                <a16:creationId xmlns:a16="http://schemas.microsoft.com/office/drawing/2014/main" id="{E5DD027F-E996-4808-2712-D483415F0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3"/>
          <a:stretch>
            <a:fillRect/>
          </a:stretch>
        </p:blipFill>
        <p:spPr bwMode="auto">
          <a:xfrm>
            <a:off x="7783499" y="2962759"/>
            <a:ext cx="6125325" cy="3904827"/>
          </a:xfrm>
          <a:prstGeom prst="rect">
            <a:avLst/>
          </a:prstGeom>
          <a:ln>
            <a:solidFill>
              <a:srgbClr val="666666"/>
            </a:solidFill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8DF5F6-D170-2193-53E7-E0D162AA523F}"/>
              </a:ext>
            </a:extLst>
          </p:cNvPr>
          <p:cNvSpPr/>
          <p:nvPr/>
        </p:nvSpPr>
        <p:spPr>
          <a:xfrm>
            <a:off x="582776" y="2679974"/>
            <a:ext cx="6566574" cy="447039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B4E5D5-4F93-721A-5266-4839EB23FDC9}"/>
              </a:ext>
            </a:extLst>
          </p:cNvPr>
          <p:cNvSpPr/>
          <p:nvPr/>
        </p:nvSpPr>
        <p:spPr>
          <a:xfrm>
            <a:off x="582775" y="6506323"/>
            <a:ext cx="6566575" cy="6440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8BC3D2-526B-B483-4C66-079BC1DC7D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671" r="18919"/>
          <a:stretch>
            <a:fillRect/>
          </a:stretch>
        </p:blipFill>
        <p:spPr>
          <a:xfrm>
            <a:off x="864765" y="2962759"/>
            <a:ext cx="6002594" cy="3904827"/>
          </a:xfrm>
          <a:prstGeom prst="rect">
            <a:avLst/>
          </a:prstGeom>
          <a:ln>
            <a:solidFill>
              <a:srgbClr val="666666"/>
            </a:solidFill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FD0C2A-7CE3-37F3-0AEF-5726726C1922}"/>
              </a:ext>
            </a:extLst>
          </p:cNvPr>
          <p:cNvSpPr/>
          <p:nvPr/>
        </p:nvSpPr>
        <p:spPr>
          <a:xfrm>
            <a:off x="582775" y="6506323"/>
            <a:ext cx="6566575" cy="6440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4" name="Graphic 13" descr="Farmer male outline">
            <a:extLst>
              <a:ext uri="{FF2B5EF4-FFF2-40B4-BE49-F238E27FC236}">
                <a16:creationId xmlns:a16="http://schemas.microsoft.com/office/drawing/2014/main" id="{0829686C-B9D9-4009-E34A-D3FB028A32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7926" y="6560212"/>
            <a:ext cx="536271" cy="5362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2E6529C-8F6D-5183-5429-BB56689A27E0}"/>
              </a:ext>
            </a:extLst>
          </p:cNvPr>
          <p:cNvSpPr/>
          <p:nvPr/>
        </p:nvSpPr>
        <p:spPr>
          <a:xfrm>
            <a:off x="7562875" y="6519474"/>
            <a:ext cx="6566574" cy="6177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6" name="Graphic 15" descr="Artificial Intelligence outline">
            <a:extLst>
              <a:ext uri="{FF2B5EF4-FFF2-40B4-BE49-F238E27FC236}">
                <a16:creationId xmlns:a16="http://schemas.microsoft.com/office/drawing/2014/main" id="{626696A2-FE8F-843D-1F74-A98A14FA2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09739" y="6543731"/>
            <a:ext cx="554664" cy="5546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E5D471-E418-1CF5-7425-8ABBA9A31579}"/>
              </a:ext>
            </a:extLst>
          </p:cNvPr>
          <p:cNvSpPr/>
          <p:nvPr/>
        </p:nvSpPr>
        <p:spPr>
          <a:xfrm>
            <a:off x="7555076" y="2513399"/>
            <a:ext cx="6566574" cy="447039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664C61-4526-311D-D61E-5DE006D7F037}"/>
              </a:ext>
            </a:extLst>
          </p:cNvPr>
          <p:cNvSpPr/>
          <p:nvPr/>
        </p:nvSpPr>
        <p:spPr>
          <a:xfrm>
            <a:off x="481176" y="2513400"/>
            <a:ext cx="6566574" cy="447039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6C8985-65B3-F5E6-0D65-796B2DC91866}"/>
              </a:ext>
            </a:extLst>
          </p:cNvPr>
          <p:cNvSpPr/>
          <p:nvPr/>
        </p:nvSpPr>
        <p:spPr>
          <a:xfrm>
            <a:off x="481175" y="6339749"/>
            <a:ext cx="6566575" cy="6440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B96C605-D80A-1A9A-6E30-16F8DC9E2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6" t="5101" r="6489" b="17294"/>
          <a:stretch>
            <a:fillRect/>
          </a:stretch>
        </p:blipFill>
        <p:spPr bwMode="auto">
          <a:xfrm>
            <a:off x="7834813" y="2750805"/>
            <a:ext cx="6007099" cy="3913417"/>
          </a:xfrm>
          <a:prstGeom prst="rect">
            <a:avLst/>
          </a:prstGeom>
          <a:ln>
            <a:solidFill>
              <a:srgbClr val="6666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3DECDFA-084B-D88D-47C0-F45EDA62C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8" t="6116" r="7796" b="21453"/>
          <a:stretch>
            <a:fillRect/>
          </a:stretch>
        </p:blipFill>
        <p:spPr bwMode="auto">
          <a:xfrm>
            <a:off x="716059" y="2750805"/>
            <a:ext cx="6096806" cy="4000500"/>
          </a:xfrm>
          <a:prstGeom prst="rect">
            <a:avLst/>
          </a:prstGeom>
          <a:ln>
            <a:solidFill>
              <a:srgbClr val="6666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51C42C8C-FED4-61EC-A6B2-0240823F337C}"/>
              </a:ext>
            </a:extLst>
          </p:cNvPr>
          <p:cNvSpPr/>
          <p:nvPr/>
        </p:nvSpPr>
        <p:spPr>
          <a:xfrm>
            <a:off x="0" y="1426586"/>
            <a:ext cx="146304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850"/>
              </a:lnSpc>
            </a:pP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Pasėlių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ribas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įbraižome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lengviau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ir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greičiau</a:t>
            </a:r>
            <a:endParaRPr lang="en-US" sz="3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6A1E2-E33C-B63E-5A51-A2F2949DC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6288" y="352133"/>
            <a:ext cx="1969011" cy="6527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FF0F5D-610D-5A36-C4BB-D595F34A4CCB}"/>
              </a:ext>
            </a:extLst>
          </p:cNvPr>
          <p:cNvSpPr/>
          <p:nvPr/>
        </p:nvSpPr>
        <p:spPr>
          <a:xfrm>
            <a:off x="481175" y="6339749"/>
            <a:ext cx="6566575" cy="6440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543D06-7921-CB8E-A8EF-B57D6A5B34F4}"/>
              </a:ext>
            </a:extLst>
          </p:cNvPr>
          <p:cNvSpPr/>
          <p:nvPr/>
        </p:nvSpPr>
        <p:spPr>
          <a:xfrm>
            <a:off x="7555076" y="6355349"/>
            <a:ext cx="6566574" cy="6177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4" name="Graphic 13" descr="Farmer male outline">
            <a:extLst>
              <a:ext uri="{FF2B5EF4-FFF2-40B4-BE49-F238E27FC236}">
                <a16:creationId xmlns:a16="http://schemas.microsoft.com/office/drawing/2014/main" id="{892494EC-6465-DAE0-89DD-178D6D2B8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6326" y="6393638"/>
            <a:ext cx="536271" cy="536271"/>
          </a:xfrm>
          <a:prstGeom prst="rect">
            <a:avLst/>
          </a:prstGeom>
        </p:spPr>
      </p:pic>
      <p:pic>
        <p:nvPicPr>
          <p:cNvPr id="15" name="Graphic 14" descr="Artificial Intelligence outline">
            <a:extLst>
              <a:ext uri="{FF2B5EF4-FFF2-40B4-BE49-F238E27FC236}">
                <a16:creationId xmlns:a16="http://schemas.microsoft.com/office/drawing/2014/main" id="{D6E5CF44-FEAC-8EE4-ED84-CC2CCA7D65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61030" y="6392256"/>
            <a:ext cx="554664" cy="5546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22B29C-DC0B-C0DD-4BB5-235F66E779F1}"/>
              </a:ext>
            </a:extLst>
          </p:cNvPr>
          <p:cNvSpPr/>
          <p:nvPr/>
        </p:nvSpPr>
        <p:spPr>
          <a:xfrm>
            <a:off x="425554" y="2152277"/>
            <a:ext cx="13869743" cy="543374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8385E901-5670-0F8E-5C89-EA61AF38BC93}"/>
              </a:ext>
            </a:extLst>
          </p:cNvPr>
          <p:cNvSpPr/>
          <p:nvPr/>
        </p:nvSpPr>
        <p:spPr>
          <a:xfrm>
            <a:off x="0" y="1190402"/>
            <a:ext cx="146304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850"/>
              </a:lnSpc>
            </a:pP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Išvengiame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klaidų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įbraižymuose</a:t>
            </a:r>
            <a:endParaRPr lang="en-US" sz="3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972D0-C8AC-A01F-86A2-A234915DF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6288" y="352133"/>
            <a:ext cx="1969011" cy="652731"/>
          </a:xfrm>
          <a:prstGeom prst="rect">
            <a:avLst/>
          </a:prstGeom>
        </p:spPr>
      </p:pic>
      <p:pic>
        <p:nvPicPr>
          <p:cNvPr id="9" name="Picture 8" descr="A aerial view of a field&#10;&#10;AI-generated content may be incorrect.">
            <a:extLst>
              <a:ext uri="{FF2B5EF4-FFF2-40B4-BE49-F238E27FC236}">
                <a16:creationId xmlns:a16="http://schemas.microsoft.com/office/drawing/2014/main" id="{8F64C19D-2E12-6B55-2447-5030AB12F2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4" t="3388" r="25448" b="12182"/>
          <a:stretch>
            <a:fillRect/>
          </a:stretch>
        </p:blipFill>
        <p:spPr>
          <a:xfrm>
            <a:off x="714430" y="2477251"/>
            <a:ext cx="6534628" cy="4677629"/>
          </a:xfrm>
          <a:prstGeom prst="rect">
            <a:avLst/>
          </a:prstGeom>
          <a:ln>
            <a:solidFill>
              <a:srgbClr val="6666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aerial view of a field with buildings and a road&#10;&#10;AI-generated content may be incorrect.">
            <a:extLst>
              <a:ext uri="{FF2B5EF4-FFF2-40B4-BE49-F238E27FC236}">
                <a16:creationId xmlns:a16="http://schemas.microsoft.com/office/drawing/2014/main" id="{40EF57CA-DD85-D0D3-EFFB-ECBC163EEF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088" r="8659" b="12367"/>
          <a:stretch>
            <a:fillRect/>
          </a:stretch>
        </p:blipFill>
        <p:spPr>
          <a:xfrm>
            <a:off x="7537934" y="2477251"/>
            <a:ext cx="6534628" cy="4677629"/>
          </a:xfrm>
          <a:prstGeom prst="rect">
            <a:avLst/>
          </a:prstGeom>
          <a:ln>
            <a:solidFill>
              <a:srgbClr val="6666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EF97EB-F686-EA99-3B38-435C5BB8EE6F}"/>
              </a:ext>
            </a:extLst>
          </p:cNvPr>
          <p:cNvSpPr/>
          <p:nvPr/>
        </p:nvSpPr>
        <p:spPr>
          <a:xfrm>
            <a:off x="425554" y="6680200"/>
            <a:ext cx="13869744" cy="90581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96A55D-AC62-07D8-3309-0CD1907F2027}"/>
              </a:ext>
            </a:extLst>
          </p:cNvPr>
          <p:cNvSpPr txBox="1"/>
          <p:nvPr/>
        </p:nvSpPr>
        <p:spPr>
          <a:xfrm>
            <a:off x="610574" y="6849074"/>
            <a:ext cx="449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dirty="0">
                <a:solidFill>
                  <a:srgbClr val="13ED13"/>
                </a:solidFill>
                <a:latin typeface="Inter" panose="020B0604020202020204" charset="0"/>
                <a:ea typeface="Inter" panose="020B0604020202020204" charset="0"/>
              </a:rPr>
              <a:t>Nustatytas vandens telkinys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802BD0-750D-6300-D247-3C8EF541E379}"/>
              </a:ext>
            </a:extLst>
          </p:cNvPr>
          <p:cNvSpPr txBox="1"/>
          <p:nvPr/>
        </p:nvSpPr>
        <p:spPr>
          <a:xfrm>
            <a:off x="11386042" y="6844613"/>
            <a:ext cx="2725628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2400" dirty="0">
                <a:solidFill>
                  <a:srgbClr val="13ED13"/>
                </a:solidFill>
                <a:latin typeface="Inter" panose="020B0604020202020204" charset="0"/>
                <a:ea typeface="Inter" panose="020B0604020202020204" charset="0"/>
              </a:rPr>
              <a:t>Nustatyti pastatai</a:t>
            </a:r>
          </a:p>
        </p:txBody>
      </p:sp>
      <p:pic>
        <p:nvPicPr>
          <p:cNvPr id="6" name="Graphic 5" descr="Artificial Intelligence outline">
            <a:extLst>
              <a:ext uri="{FF2B5EF4-FFF2-40B4-BE49-F238E27FC236}">
                <a16:creationId xmlns:a16="http://schemas.microsoft.com/office/drawing/2014/main" id="{8831D420-C4B1-57FE-6A07-FBD6CCF05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9997" y="6714919"/>
            <a:ext cx="782689" cy="7826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EA1E4-F14F-21BF-484E-102FB7113900}"/>
              </a:ext>
            </a:extLst>
          </p:cNvPr>
          <p:cNvSpPr/>
          <p:nvPr/>
        </p:nvSpPr>
        <p:spPr>
          <a:xfrm>
            <a:off x="7562875" y="2384663"/>
            <a:ext cx="6566574" cy="447039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C50C9E-49EC-4F87-92CA-AF0D2A1D21DF}"/>
              </a:ext>
            </a:extLst>
          </p:cNvPr>
          <p:cNvSpPr/>
          <p:nvPr/>
        </p:nvSpPr>
        <p:spPr>
          <a:xfrm>
            <a:off x="582776" y="2384663"/>
            <a:ext cx="6566574" cy="447039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9B8336A7-5B39-5344-5F38-CB71DF16DB9C}"/>
              </a:ext>
            </a:extLst>
          </p:cNvPr>
          <p:cNvSpPr/>
          <p:nvPr/>
        </p:nvSpPr>
        <p:spPr>
          <a:xfrm>
            <a:off x="1" y="1415679"/>
            <a:ext cx="14630400" cy="690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850"/>
              </a:lnSpc>
            </a:pP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Ekologinio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ūkininkavimo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plotų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aiškesnis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nustatymas</a:t>
            </a:r>
            <a:endParaRPr lang="en-US" sz="3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77F4E8-F07B-00C8-E677-8EBCB8D18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6288" y="352133"/>
            <a:ext cx="1969011" cy="652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21ECBD-426C-7B49-B1E1-9CD6FF8E53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04" t="1442" r="9450" b="16428"/>
          <a:stretch>
            <a:fillRect/>
          </a:stretch>
        </p:blipFill>
        <p:spPr>
          <a:xfrm>
            <a:off x="859036" y="2642605"/>
            <a:ext cx="6014053" cy="3954514"/>
          </a:xfrm>
          <a:prstGeom prst="rect">
            <a:avLst/>
          </a:prstGeom>
          <a:ln>
            <a:solidFill>
              <a:srgbClr val="666666"/>
            </a:solidFill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7AAF3A-4E2C-D163-3701-20979D55F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261" y="2642605"/>
            <a:ext cx="6189801" cy="3954514"/>
          </a:xfrm>
          <a:prstGeom prst="rect">
            <a:avLst/>
          </a:prstGeom>
          <a:ln>
            <a:solidFill>
              <a:srgbClr val="666666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3EEC85-0182-A1A3-CD27-847EC8817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261" y="5014580"/>
            <a:ext cx="2181730" cy="1196432"/>
          </a:xfrm>
          <a:prstGeom prst="rect">
            <a:avLst/>
          </a:prstGeom>
          <a:ln>
            <a:solidFill>
              <a:srgbClr val="666666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AAF44A-5E5D-6E47-1C3A-458EEE481503}"/>
              </a:ext>
            </a:extLst>
          </p:cNvPr>
          <p:cNvSpPr/>
          <p:nvPr/>
        </p:nvSpPr>
        <p:spPr>
          <a:xfrm>
            <a:off x="582775" y="6211012"/>
            <a:ext cx="6566575" cy="6440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AE4C36-D1BF-FD05-7679-F93DCA4F57B9}"/>
              </a:ext>
            </a:extLst>
          </p:cNvPr>
          <p:cNvSpPr/>
          <p:nvPr/>
        </p:nvSpPr>
        <p:spPr>
          <a:xfrm>
            <a:off x="7562875" y="6211012"/>
            <a:ext cx="6566575" cy="6440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0" name="Graphic 9" descr="Farmer male outline">
            <a:extLst>
              <a:ext uri="{FF2B5EF4-FFF2-40B4-BE49-F238E27FC236}">
                <a16:creationId xmlns:a16="http://schemas.microsoft.com/office/drawing/2014/main" id="{87238D61-1550-A482-D0DD-F61D15452D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97926" y="6264901"/>
            <a:ext cx="536271" cy="536271"/>
          </a:xfrm>
          <a:prstGeom prst="rect">
            <a:avLst/>
          </a:prstGeom>
        </p:spPr>
      </p:pic>
      <p:pic>
        <p:nvPicPr>
          <p:cNvPr id="13" name="Graphic 12" descr="Artificial Intelligence outline">
            <a:extLst>
              <a:ext uri="{FF2B5EF4-FFF2-40B4-BE49-F238E27FC236}">
                <a16:creationId xmlns:a16="http://schemas.microsoft.com/office/drawing/2014/main" id="{7B39E380-7F7C-2D52-B2BC-8BE739D724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68829" y="6264901"/>
            <a:ext cx="554664" cy="5546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AF624FA-309A-380F-0C1F-2B40DEBE707C}"/>
              </a:ext>
            </a:extLst>
          </p:cNvPr>
          <p:cNvSpPr/>
          <p:nvPr/>
        </p:nvSpPr>
        <p:spPr>
          <a:xfrm>
            <a:off x="9568026" y="1975492"/>
            <a:ext cx="3912380" cy="283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5CECC3-3F5E-08CA-F6F6-74AE58EE902B}"/>
              </a:ext>
            </a:extLst>
          </p:cNvPr>
          <p:cNvSpPr/>
          <p:nvPr/>
        </p:nvSpPr>
        <p:spPr>
          <a:xfrm>
            <a:off x="9568026" y="4966226"/>
            <a:ext cx="3912380" cy="283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2151A8-0318-3F8F-79E9-DD3D3621D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35158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24EE95E5-FD6A-B7BA-17A6-F41A051E0B49}"/>
              </a:ext>
            </a:extLst>
          </p:cNvPr>
          <p:cNvSpPr/>
          <p:nvPr/>
        </p:nvSpPr>
        <p:spPr>
          <a:xfrm>
            <a:off x="8351580" y="312024"/>
            <a:ext cx="6278820" cy="1333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Visada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žinosime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kas </a:t>
            </a:r>
            <a:endParaRPr lang="lt-LT" sz="3900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vyksta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ražienomis</a:t>
            </a:r>
            <a:endParaRPr lang="en-US" sz="3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A5A192-CCCE-23DE-AFE5-1D1EA3D08D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234" b="29598"/>
          <a:stretch>
            <a:fillRect/>
          </a:stretch>
        </p:blipFill>
        <p:spPr>
          <a:xfrm>
            <a:off x="9690218" y="2152951"/>
            <a:ext cx="3667996" cy="2476405"/>
          </a:xfrm>
          <a:prstGeom prst="rect">
            <a:avLst/>
          </a:prstGeom>
          <a:ln>
            <a:solidFill>
              <a:srgbClr val="666666"/>
            </a:solidFill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47069A-EEE8-211D-F81B-8C2846B8E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218" y="5178434"/>
            <a:ext cx="3667996" cy="2406907"/>
          </a:xfrm>
          <a:prstGeom prst="rect">
            <a:avLst/>
          </a:prstGeom>
          <a:ln>
            <a:solidFill>
              <a:srgbClr val="66666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9C29B-C5BA-FDF9-CCD7-E7BC51AB4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5755" y="6254682"/>
            <a:ext cx="1712460" cy="925122"/>
          </a:xfrm>
          <a:prstGeom prst="rect">
            <a:avLst/>
          </a:prstGeom>
          <a:ln>
            <a:solidFill>
              <a:srgbClr val="666666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987A9B9-016A-0A3A-29B3-467FF7101AE2}"/>
              </a:ext>
            </a:extLst>
          </p:cNvPr>
          <p:cNvSpPr/>
          <p:nvPr/>
        </p:nvSpPr>
        <p:spPr>
          <a:xfrm>
            <a:off x="9568026" y="4189070"/>
            <a:ext cx="3912379" cy="6177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6CA15B-F10B-C7F6-E51C-1AD1BC2E892A}"/>
              </a:ext>
            </a:extLst>
          </p:cNvPr>
          <p:cNvSpPr/>
          <p:nvPr/>
        </p:nvSpPr>
        <p:spPr>
          <a:xfrm>
            <a:off x="9568026" y="7179804"/>
            <a:ext cx="3912379" cy="6177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8" name="Graphic 17" descr="Farmer male outline">
            <a:extLst>
              <a:ext uri="{FF2B5EF4-FFF2-40B4-BE49-F238E27FC236}">
                <a16:creationId xmlns:a16="http://schemas.microsoft.com/office/drawing/2014/main" id="{41419F78-368D-8C0E-6C4C-53B07E21FF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54282" y="4235530"/>
            <a:ext cx="536271" cy="536271"/>
          </a:xfrm>
          <a:prstGeom prst="rect">
            <a:avLst/>
          </a:prstGeom>
        </p:spPr>
      </p:pic>
      <p:pic>
        <p:nvPicPr>
          <p:cNvPr id="19" name="Graphic 18" descr="Artificial Intelligence outline">
            <a:extLst>
              <a:ext uri="{FF2B5EF4-FFF2-40B4-BE49-F238E27FC236}">
                <a16:creationId xmlns:a16="http://schemas.microsoft.com/office/drawing/2014/main" id="{8A1177F0-7B92-FFD8-F838-42F5FFED70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54282" y="7211345"/>
            <a:ext cx="554664" cy="5546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CF9404-928F-18E5-1B5A-F210CEDE4B79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4" name="Satellite_view_of_202603251351 (1)">
            <a:hlinkClick r:id="" action="ppaction://media"/>
            <a:extLst>
              <a:ext uri="{FF2B5EF4-FFF2-40B4-BE49-F238E27FC236}">
                <a16:creationId xmlns:a16="http://schemas.microsoft.com/office/drawing/2014/main" id="{BE1746E3-F941-ED8F-FEFE-0DED6B3534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0" y="157162"/>
            <a:ext cx="14071600" cy="79152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04761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endParaRPr lang="en-US" sz="39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01A1466-8C0F-1C25-4892-B9913D1CA1AD}"/>
              </a:ext>
            </a:extLst>
          </p:cNvPr>
          <p:cNvSpPr/>
          <p:nvPr/>
        </p:nvSpPr>
        <p:spPr>
          <a:xfrm>
            <a:off x="779902" y="378721"/>
            <a:ext cx="12490050" cy="1333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</a:t>
            </a:r>
            <a:r>
              <a:rPr lang="lt-LT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ą apie ALNSIS2 kalba nuomonės formuotojai?</a:t>
            </a:r>
            <a:endParaRPr lang="en-US" sz="3900" dirty="0"/>
          </a:p>
        </p:txBody>
      </p:sp>
      <p:pic>
        <p:nvPicPr>
          <p:cNvPr id="3" name="1video">
            <a:hlinkClick r:id="" action="ppaction://media"/>
            <a:extLst>
              <a:ext uri="{FF2B5EF4-FFF2-40B4-BE49-F238E27FC236}">
                <a16:creationId xmlns:a16="http://schemas.microsoft.com/office/drawing/2014/main" id="{1AB5F128-DF41-45AF-2EE2-B9BB63DDF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1025" y="1184609"/>
            <a:ext cx="3703902" cy="6666271"/>
          </a:xfrm>
          <a:prstGeom prst="rect">
            <a:avLst/>
          </a:prstGeom>
        </p:spPr>
      </p:pic>
      <p:pic>
        <p:nvPicPr>
          <p:cNvPr id="4" name="3video">
            <a:hlinkClick r:id="" action="ppaction://media"/>
            <a:extLst>
              <a:ext uri="{FF2B5EF4-FFF2-40B4-BE49-F238E27FC236}">
                <a16:creationId xmlns:a16="http://schemas.microsoft.com/office/drawing/2014/main" id="{33BFB174-1A33-4CD8-801A-D2DEFBC24A2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9913" y="1184609"/>
            <a:ext cx="3725046" cy="66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2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09F28-F68A-4FF0-708C-C89B6E5F4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458789-7A15-C07B-1150-5FC1571F364A}"/>
              </a:ext>
            </a:extLst>
          </p:cNvPr>
          <p:cNvSpPr/>
          <p:nvPr/>
        </p:nvSpPr>
        <p:spPr>
          <a:xfrm>
            <a:off x="1" y="5679"/>
            <a:ext cx="6640313" cy="6422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highlight>
                <a:srgbClr val="00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1998B-0F0B-4C89-34B9-A1039761F1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64" t="8177" r="6747" b="7899"/>
          <a:stretch>
            <a:fillRect/>
          </a:stretch>
        </p:blipFill>
        <p:spPr>
          <a:xfrm>
            <a:off x="540622" y="602148"/>
            <a:ext cx="5559069" cy="52293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D96142-FEBF-8D2E-072E-D0CB54B32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6342629"/>
            <a:ext cx="6640312" cy="1892650"/>
          </a:xfrm>
          <a:prstGeom prst="rect">
            <a:avLst/>
          </a:prstGeom>
        </p:spPr>
      </p:pic>
      <p:grpSp>
        <p:nvGrpSpPr>
          <p:cNvPr id="8" name="Group 7" descr="Lentelėje nurodyti NMA kontaktai">
            <a:extLst>
              <a:ext uri="{FF2B5EF4-FFF2-40B4-BE49-F238E27FC236}">
                <a16:creationId xmlns:a16="http://schemas.microsoft.com/office/drawing/2014/main" id="{746B5352-5CC7-EA3E-1D48-610C535C3182}"/>
              </a:ext>
            </a:extLst>
          </p:cNvPr>
          <p:cNvGrpSpPr/>
          <p:nvPr/>
        </p:nvGrpSpPr>
        <p:grpSpPr>
          <a:xfrm>
            <a:off x="8373551" y="2679391"/>
            <a:ext cx="4912840" cy="3152142"/>
            <a:chOff x="8207283" y="3178589"/>
            <a:chExt cx="4061836" cy="242005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067A3E-1AB2-33A8-B163-33D8972FA75B}"/>
                </a:ext>
              </a:extLst>
            </p:cNvPr>
            <p:cNvSpPr txBox="1"/>
            <p:nvPr/>
          </p:nvSpPr>
          <p:spPr>
            <a:xfrm>
              <a:off x="8220505" y="3178589"/>
              <a:ext cx="4048614" cy="1784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ts val="600"/>
                </a:spcBef>
                <a:buFontTx/>
                <a:buNone/>
              </a:pPr>
              <a:r>
                <a:rPr lang="lt-LT" sz="2400" b="0" i="0" u="none" strike="noStrike" dirty="0">
                  <a:solidFill>
                    <a:srgbClr val="7F7F7F"/>
                  </a:solidFill>
                  <a:effectLst/>
                  <a:latin typeface="Inter" panose="020B0604020202020204" charset="0"/>
                  <a:ea typeface="Inter" panose="020B0604020202020204" charset="0"/>
                  <a:cs typeface="Arial" panose="020B0604020202020204" pitchFamily="34" charset="0"/>
                </a:rPr>
                <a:t>Nacionalinė mokėjimo agentūra prie Žemės ūkio ministerijos</a:t>
              </a:r>
            </a:p>
            <a:p>
              <a:pPr marL="421200" lvl="1">
                <a:spcBef>
                  <a:spcPts val="1000"/>
                </a:spcBef>
              </a:pPr>
              <a:r>
                <a:rPr lang="lt-LT" sz="2400" b="0" i="0" u="none" strike="noStrike" dirty="0">
                  <a:solidFill>
                    <a:srgbClr val="7F7F7F"/>
                  </a:solidFill>
                  <a:effectLst/>
                  <a:latin typeface="Inter" panose="020B0604020202020204" charset="0"/>
                  <a:ea typeface="Inter" panose="020B0604020202020204" charset="0"/>
                </a:rPr>
                <a:t>Blindžių g. 17, 08111 Vilnius</a:t>
              </a:r>
            </a:p>
            <a:p>
              <a:pPr marL="421200" lvl="1">
                <a:spcBef>
                  <a:spcPts val="1000"/>
                </a:spcBef>
              </a:pPr>
              <a:r>
                <a:rPr lang="lt-LT" sz="2400" dirty="0">
                  <a:solidFill>
                    <a:srgbClr val="7F7F7F"/>
                  </a:solidFill>
                  <a:latin typeface="Inter" panose="020B0604020202020204" charset="0"/>
                  <a:ea typeface="Inter" panose="020B0604020202020204" charset="0"/>
                </a:rPr>
                <a:t>+370</a:t>
              </a:r>
              <a:r>
                <a:rPr lang="en-GB" sz="2400" dirty="0">
                  <a:solidFill>
                    <a:srgbClr val="7F7F7F"/>
                  </a:solidFill>
                  <a:latin typeface="Inter" panose="020B0604020202020204" charset="0"/>
                  <a:ea typeface="Inter" panose="020B0604020202020204" charset="0"/>
                </a:rPr>
                <a:t> 5</a:t>
              </a:r>
              <a:r>
                <a:rPr lang="lt-LT" sz="2400" dirty="0">
                  <a:solidFill>
                    <a:srgbClr val="7F7F7F"/>
                  </a:solidFill>
                  <a:latin typeface="Inter" panose="020B0604020202020204" charset="0"/>
                  <a:ea typeface="Inter" panose="020B0604020202020204" charset="0"/>
                </a:rPr>
                <a:t> </a:t>
              </a:r>
              <a:r>
                <a:rPr lang="en-GB" sz="2400" dirty="0">
                  <a:solidFill>
                    <a:srgbClr val="7F7F7F"/>
                  </a:solidFill>
                  <a:latin typeface="Inter" panose="020B0604020202020204" charset="0"/>
                  <a:ea typeface="Inter" panose="020B0604020202020204" charset="0"/>
                </a:rPr>
                <a:t>252 6999</a:t>
              </a:r>
            </a:p>
            <a:p>
              <a:pPr marL="421200" lvl="1">
                <a:spcBef>
                  <a:spcPts val="1000"/>
                </a:spcBef>
              </a:pPr>
              <a:r>
                <a:rPr lang="en-GB" sz="2400" b="0" i="0" u="none" strike="noStrike" dirty="0" err="1">
                  <a:solidFill>
                    <a:srgbClr val="7F7F7F"/>
                  </a:solidFill>
                  <a:effectLst/>
                  <a:latin typeface="Inter" panose="020B0604020202020204" charset="0"/>
                  <a:ea typeface="Inter" panose="020B0604020202020204" charset="0"/>
                </a:rPr>
                <a:t>info@nma.lt</a:t>
              </a:r>
              <a:r>
                <a:rPr lang="en-GB" sz="2400" b="0" i="0" u="none" strike="noStrike" dirty="0">
                  <a:solidFill>
                    <a:srgbClr val="7F7F7F"/>
                  </a:solidFill>
                  <a:effectLst/>
                  <a:latin typeface="Inter" panose="020B0604020202020204" charset="0"/>
                  <a:ea typeface="Inter" panose="020B0604020202020204" charset="0"/>
                </a:rPr>
                <a:t> </a:t>
              </a:r>
              <a:endParaRPr lang="en-LT" sz="2800" dirty="0">
                <a:solidFill>
                  <a:srgbClr val="7F7F7F"/>
                </a:solidFill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23" descr="Adreso simbolis">
              <a:extLst>
                <a:ext uri="{FF2B5EF4-FFF2-40B4-BE49-F238E27FC236}">
                  <a16:creationId xmlns:a16="http://schemas.microsoft.com/office/drawing/2014/main" id="{6DC99C67-67CF-E3EE-6C18-C5F05A02B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207283" y="3816640"/>
              <a:ext cx="427345" cy="341876"/>
            </a:xfrm>
            <a:prstGeom prst="rect">
              <a:avLst/>
            </a:prstGeom>
          </p:spPr>
        </p:pic>
        <p:pic>
          <p:nvPicPr>
            <p:cNvPr id="11" name="Picture 21" descr="Telefono simbolis">
              <a:extLst>
                <a:ext uri="{FF2B5EF4-FFF2-40B4-BE49-F238E27FC236}">
                  <a16:creationId xmlns:a16="http://schemas.microsoft.com/office/drawing/2014/main" id="{94136D86-064D-9EC8-E494-BE85F7A26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219306" y="4245587"/>
              <a:ext cx="403301" cy="322640"/>
            </a:xfrm>
            <a:prstGeom prst="rect">
              <a:avLst/>
            </a:prstGeom>
          </p:spPr>
        </p:pic>
        <p:pic>
          <p:nvPicPr>
            <p:cNvPr id="12" name="Picture 22" descr="Elektroninio pašto simbolis">
              <a:extLst>
                <a:ext uri="{FF2B5EF4-FFF2-40B4-BE49-F238E27FC236}">
                  <a16:creationId xmlns:a16="http://schemas.microsoft.com/office/drawing/2014/main" id="{1559A11D-CC07-5E84-CD93-DF086E37E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8219305" y="4628484"/>
              <a:ext cx="403302" cy="322641"/>
            </a:xfrm>
            <a:prstGeom prst="rect">
              <a:avLst/>
            </a:prstGeom>
          </p:spPr>
        </p:pic>
        <p:pic>
          <p:nvPicPr>
            <p:cNvPr id="13" name="Picture 26" descr="Facebook simbolis">
              <a:extLst>
                <a:ext uri="{FF2B5EF4-FFF2-40B4-BE49-F238E27FC236}">
                  <a16:creationId xmlns:a16="http://schemas.microsoft.com/office/drawing/2014/main" id="{01464203-2877-6D7F-168C-491DECC1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219305" y="5221242"/>
              <a:ext cx="317810" cy="377400"/>
            </a:xfrm>
            <a:prstGeom prst="rect">
              <a:avLst/>
            </a:prstGeom>
          </p:spPr>
        </p:pic>
        <p:pic>
          <p:nvPicPr>
            <p:cNvPr id="14" name="Picture 27" descr="Linkedin simbolis">
              <a:extLst>
                <a:ext uri="{FF2B5EF4-FFF2-40B4-BE49-F238E27FC236}">
                  <a16:creationId xmlns:a16="http://schemas.microsoft.com/office/drawing/2014/main" id="{F63A9600-BD7B-9B3D-CD49-6366C8993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8704132" y="5227430"/>
              <a:ext cx="288177" cy="365025"/>
            </a:xfrm>
            <a:prstGeom prst="rect">
              <a:avLst/>
            </a:prstGeom>
          </p:spPr>
        </p:pic>
        <p:pic>
          <p:nvPicPr>
            <p:cNvPr id="15" name="Picture 28" descr="Youtube simbolis">
              <a:extLst>
                <a:ext uri="{FF2B5EF4-FFF2-40B4-BE49-F238E27FC236}">
                  <a16:creationId xmlns:a16="http://schemas.microsoft.com/office/drawing/2014/main" id="{D8171E4E-6865-1F02-FB15-9944A22C5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9118319" y="5242897"/>
              <a:ext cx="351674" cy="334091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71EEE7-3864-0B9B-7BC4-11712C19E4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305" y="5028715"/>
              <a:ext cx="3208753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B030C33-1A97-6C28-08E9-279933826E69}"/>
              </a:ext>
            </a:extLst>
          </p:cNvPr>
          <p:cNvSpPr txBox="1"/>
          <p:nvPr/>
        </p:nvSpPr>
        <p:spPr>
          <a:xfrm>
            <a:off x="8389543" y="6180838"/>
            <a:ext cx="348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600"/>
              </a:spcBef>
              <a:buFontTx/>
              <a:buNone/>
            </a:pPr>
            <a:r>
              <a:rPr lang="lt-LT" sz="2400" b="0" i="0" strike="noStrike" dirty="0">
                <a:solidFill>
                  <a:srgbClr val="0096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www.nma.lt</a:t>
            </a:r>
            <a:endParaRPr lang="en-LT" sz="2800" dirty="0">
              <a:solidFill>
                <a:srgbClr val="00965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 descr="Nacionalinės mokėjimo agentūros logotipas ir šūkis Kurkime klestintį kraštą kartu">
            <a:extLst>
              <a:ext uri="{FF2B5EF4-FFF2-40B4-BE49-F238E27FC236}">
                <a16:creationId xmlns:a16="http://schemas.microsoft.com/office/drawing/2014/main" id="{CFE85E40-1641-2CFD-380D-BD98F53E705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543" y="1452281"/>
            <a:ext cx="4583906" cy="54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7623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C4612F-F83A-1C9B-829F-BA70FB242B7E}"/>
              </a:ext>
            </a:extLst>
          </p:cNvPr>
          <p:cNvSpPr/>
          <p:nvPr/>
        </p:nvSpPr>
        <p:spPr>
          <a:xfrm>
            <a:off x="-1" y="1905000"/>
            <a:ext cx="14630400" cy="63246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322D26-826D-BC96-8DC6-4C0A4FAC04FE}"/>
              </a:ext>
            </a:extLst>
          </p:cNvPr>
          <p:cNvSpPr/>
          <p:nvPr/>
        </p:nvSpPr>
        <p:spPr>
          <a:xfrm>
            <a:off x="0" y="2070100"/>
            <a:ext cx="14630400" cy="599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DD4EAB-A37B-137D-F65F-12069D4F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6288" y="352133"/>
            <a:ext cx="1969011" cy="652731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505A2366-A0B0-64C2-EB52-FF10569CD937}"/>
              </a:ext>
            </a:extLst>
          </p:cNvPr>
          <p:cNvSpPr/>
          <p:nvPr/>
        </p:nvSpPr>
        <p:spPr>
          <a:xfrm>
            <a:off x="582775" y="368459"/>
            <a:ext cx="923561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lt-LT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Prognozuojama 10 metų nauda</a:t>
            </a:r>
            <a:endParaRPr lang="en-US" sz="3900" dirty="0">
              <a:solidFill>
                <a:srgbClr val="006837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F73EF3-86BC-F8B2-4BE5-01C3F07D32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51" t="18046" r="6410"/>
          <a:stretch>
            <a:fillRect/>
          </a:stretch>
        </p:blipFill>
        <p:spPr>
          <a:xfrm>
            <a:off x="984738" y="2672862"/>
            <a:ext cx="12660923" cy="5188279"/>
          </a:xfrm>
          <a:prstGeom prst="rect">
            <a:avLst/>
          </a:prstGeom>
        </p:spPr>
      </p:pic>
      <p:sp>
        <p:nvSpPr>
          <p:cNvPr id="15" name="Text 0">
            <a:extLst>
              <a:ext uri="{FF2B5EF4-FFF2-40B4-BE49-F238E27FC236}">
                <a16:creationId xmlns:a16="http://schemas.microsoft.com/office/drawing/2014/main" id="{58D4D0BD-2B51-FA37-320F-9C82D9D522DE}"/>
              </a:ext>
            </a:extLst>
          </p:cNvPr>
          <p:cNvSpPr/>
          <p:nvPr/>
        </p:nvSpPr>
        <p:spPr>
          <a:xfrm>
            <a:off x="1391668" y="6173476"/>
            <a:ext cx="14453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lt-LT" sz="6000" b="1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 Eur</a:t>
            </a:r>
            <a:endParaRPr lang="en-US" sz="6000" b="1" dirty="0"/>
          </a:p>
        </p:txBody>
      </p:sp>
      <p:sp>
        <p:nvSpPr>
          <p:cNvPr id="16" name="Text 0">
            <a:extLst>
              <a:ext uri="{FF2B5EF4-FFF2-40B4-BE49-F238E27FC236}">
                <a16:creationId xmlns:a16="http://schemas.microsoft.com/office/drawing/2014/main" id="{E5C79D6D-8117-D0B5-7A83-6FC8E1CDE122}"/>
              </a:ext>
            </a:extLst>
          </p:cNvPr>
          <p:cNvSpPr/>
          <p:nvPr/>
        </p:nvSpPr>
        <p:spPr>
          <a:xfrm>
            <a:off x="10576170" y="2362823"/>
            <a:ext cx="14453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lt-LT" sz="6000" b="1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272 Eur</a:t>
            </a:r>
            <a:endParaRPr lang="en-US" sz="6000" b="1" dirty="0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FAEA42-C578-5F9A-981A-0B13967CB35F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2" name="Online Media 1" title="ALNSIS 2.0 pristatymas 2026 m.">
            <a:hlinkClick r:id="" action="ppaction://media"/>
            <a:extLst>
              <a:ext uri="{FF2B5EF4-FFF2-40B4-BE49-F238E27FC236}">
                <a16:creationId xmlns:a16="http://schemas.microsoft.com/office/drawing/2014/main" id="{ACB8D6B7-0D96-7BD1-E3B7-6870FCDBF9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9291"/>
            <a:ext cx="14630400" cy="826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0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FF5FD-B248-548B-2860-CB0165168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F9569B-201E-E0EB-A9BD-1A5212A9C1AA}"/>
              </a:ext>
            </a:extLst>
          </p:cNvPr>
          <p:cNvSpPr/>
          <p:nvPr/>
        </p:nvSpPr>
        <p:spPr>
          <a:xfrm>
            <a:off x="0" y="0"/>
            <a:ext cx="14630400" cy="427899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EA8FE0-8CB7-64DA-9DB0-DE502FC229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51" t="50000" b="7813"/>
          <a:stretch>
            <a:fillRect/>
          </a:stretch>
        </p:blipFill>
        <p:spPr>
          <a:xfrm>
            <a:off x="-80724" y="0"/>
            <a:ext cx="14711124" cy="4114800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7F2F3-2B64-504C-A70E-4A041FFE7AD4}"/>
              </a:ext>
            </a:extLst>
          </p:cNvPr>
          <p:cNvSpPr txBox="1"/>
          <p:nvPr/>
        </p:nvSpPr>
        <p:spPr>
          <a:xfrm>
            <a:off x="582775" y="5464169"/>
            <a:ext cx="125579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lt-LT" sz="28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Tikslus darbų planavimas padės uždirbti daugiau</a:t>
            </a:r>
          </a:p>
          <a:p>
            <a:endParaRPr lang="lt-LT" sz="2800" dirty="0">
              <a:solidFill>
                <a:srgbClr val="666666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lt-LT" sz="28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Turėsime daugiau savikontrolės įrankių klaidų prevencijai</a:t>
            </a:r>
            <a:endParaRPr lang="lt-LT" sz="2800" dirty="0">
              <a:solidFill>
                <a:srgbClr val="666666"/>
              </a:solidFill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9F46611-4CDF-A571-93BB-B222C7AC5C62}"/>
              </a:ext>
            </a:extLst>
          </p:cNvPr>
          <p:cNvSpPr/>
          <p:nvPr/>
        </p:nvSpPr>
        <p:spPr>
          <a:xfrm>
            <a:off x="582775" y="4580625"/>
            <a:ext cx="923561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lt-LT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Žemės </a:t>
            </a:r>
            <a:r>
              <a:rPr lang="lt-LT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sveikatomačio</a:t>
            </a:r>
            <a:r>
              <a:rPr lang="lt-LT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nauda</a:t>
            </a:r>
            <a:endParaRPr lang="en-US" sz="39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AE4639-2FEA-67DB-B428-CD8AE5D4B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497" y="7179653"/>
            <a:ext cx="1969011" cy="6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1200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0C08F45-3BD3-9EC8-F28C-A1BACA92485B}"/>
              </a:ext>
            </a:extLst>
          </p:cNvPr>
          <p:cNvSpPr/>
          <p:nvPr/>
        </p:nvSpPr>
        <p:spPr>
          <a:xfrm>
            <a:off x="-1" y="0"/>
            <a:ext cx="14630400" cy="8229600"/>
          </a:xfrm>
          <a:prstGeom prst="rect">
            <a:avLst/>
          </a:prstGeom>
          <a:gradFill>
            <a:gsLst>
              <a:gs pos="69000">
                <a:schemeClr val="bg1"/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Text 0"/>
          <p:cNvSpPr/>
          <p:nvPr/>
        </p:nvSpPr>
        <p:spPr>
          <a:xfrm>
            <a:off x="1632507" y="3053239"/>
            <a:ext cx="11365385" cy="1734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US" sz="54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Tikslu</a:t>
            </a:r>
            <a:r>
              <a:rPr lang="lt-LT" sz="54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 darbų planavimas padės </a:t>
            </a:r>
          </a:p>
          <a:p>
            <a:pPr algn="ctr"/>
            <a:r>
              <a:rPr lang="lt-LT" sz="54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uždirbti daugiau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C2610A-8A73-49A8-D254-122A41B8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6288" y="352133"/>
            <a:ext cx="1969011" cy="6527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11C0BD-5829-7AFE-32A2-93DC0295AB10}"/>
              </a:ext>
            </a:extLst>
          </p:cNvPr>
          <p:cNvSpPr/>
          <p:nvPr/>
        </p:nvSpPr>
        <p:spPr>
          <a:xfrm>
            <a:off x="-1" y="4787900"/>
            <a:ext cx="14630400" cy="17779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A4348FA-121C-A369-2DDE-93FC029FC7EF}"/>
              </a:ext>
            </a:extLst>
          </p:cNvPr>
          <p:cNvSpPr/>
          <p:nvPr/>
        </p:nvSpPr>
        <p:spPr>
          <a:xfrm>
            <a:off x="9474693" y="1901222"/>
            <a:ext cx="3912380" cy="283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9B15C9-1921-B348-D3CA-4427DE5A2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99488" cy="822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6B192-BBDC-D928-D0B7-AD9A231729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505"/>
          <a:stretch>
            <a:fillRect/>
          </a:stretch>
        </p:blipFill>
        <p:spPr>
          <a:xfrm>
            <a:off x="9645627" y="2028088"/>
            <a:ext cx="3570514" cy="2554399"/>
          </a:xfrm>
          <a:prstGeom prst="rect">
            <a:avLst/>
          </a:prstGeom>
          <a:ln>
            <a:solidFill>
              <a:srgbClr val="666666"/>
            </a:solidFill>
          </a:ln>
          <a:effectLst/>
        </p:spPr>
      </p:pic>
      <p:sp>
        <p:nvSpPr>
          <p:cNvPr id="2" name="Text 0"/>
          <p:cNvSpPr/>
          <p:nvPr/>
        </p:nvSpPr>
        <p:spPr>
          <a:xfrm>
            <a:off x="582775" y="893921"/>
            <a:ext cx="1280743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endParaRPr lang="en-US" sz="3900" dirty="0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77A03168-3DF6-1751-4E0C-62C52DB4A16A}"/>
              </a:ext>
            </a:extLst>
          </p:cNvPr>
          <p:cNvSpPr/>
          <p:nvPr/>
        </p:nvSpPr>
        <p:spPr>
          <a:xfrm>
            <a:off x="8099489" y="336762"/>
            <a:ext cx="6530912" cy="116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Pasėlių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kokybę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įvertinsime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3600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aiškiau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vieningiau</a:t>
            </a:r>
            <a:r>
              <a:rPr lang="en-US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</a:t>
            </a:r>
            <a:r>
              <a:rPr lang="lt-LT" sz="36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6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greičiau</a:t>
            </a:r>
            <a:endParaRPr lang="en-US" sz="3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E2FCF3-9217-08AD-B032-05EF7D04258B}"/>
              </a:ext>
            </a:extLst>
          </p:cNvPr>
          <p:cNvSpPr/>
          <p:nvPr/>
        </p:nvSpPr>
        <p:spPr>
          <a:xfrm>
            <a:off x="9474692" y="5018527"/>
            <a:ext cx="3912380" cy="283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CD9EED9-B56B-E390-93CD-DA7D50F29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628" y="5151766"/>
            <a:ext cx="3570514" cy="2564845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7D1674-803C-AA7E-EDC2-367695C51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3307" y="5483197"/>
            <a:ext cx="1332836" cy="1748908"/>
          </a:xfrm>
          <a:prstGeom prst="rect">
            <a:avLst/>
          </a:prstGeom>
          <a:ln>
            <a:solidFill>
              <a:srgbClr val="666666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B5F88BC-EEA5-6228-AFF6-4D6DE48417C2}"/>
              </a:ext>
            </a:extLst>
          </p:cNvPr>
          <p:cNvSpPr/>
          <p:nvPr/>
        </p:nvSpPr>
        <p:spPr>
          <a:xfrm>
            <a:off x="9474693" y="4114801"/>
            <a:ext cx="3912379" cy="6177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22" name="Graphic 21" descr="Farmer male outline">
            <a:extLst>
              <a:ext uri="{FF2B5EF4-FFF2-40B4-BE49-F238E27FC236}">
                <a16:creationId xmlns:a16="http://schemas.microsoft.com/office/drawing/2014/main" id="{3CB55C5C-B209-E821-139A-529C084B93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62746" y="4155538"/>
            <a:ext cx="536271" cy="53627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E5BA0C1-020C-EBFE-B41C-E30D5A872594}"/>
              </a:ext>
            </a:extLst>
          </p:cNvPr>
          <p:cNvSpPr/>
          <p:nvPr/>
        </p:nvSpPr>
        <p:spPr>
          <a:xfrm>
            <a:off x="9474694" y="7232105"/>
            <a:ext cx="3912379" cy="6177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24" name="Graphic 23" descr="Artificial Intelligence outline">
            <a:extLst>
              <a:ext uri="{FF2B5EF4-FFF2-40B4-BE49-F238E27FC236}">
                <a16:creationId xmlns:a16="http://schemas.microsoft.com/office/drawing/2014/main" id="{2A33E063-3B84-F778-37DB-EC694B25E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70999" y="7263646"/>
            <a:ext cx="554664" cy="5546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381977-E07A-11D3-A17B-599B622A3E00}"/>
              </a:ext>
            </a:extLst>
          </p:cNvPr>
          <p:cNvSpPr/>
          <p:nvPr/>
        </p:nvSpPr>
        <p:spPr>
          <a:xfrm>
            <a:off x="7460330" y="2441504"/>
            <a:ext cx="6566574" cy="447039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Text 0"/>
          <p:cNvSpPr/>
          <p:nvPr/>
        </p:nvSpPr>
        <p:spPr>
          <a:xfrm>
            <a:off x="990797" y="3343409"/>
            <a:ext cx="1149465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endParaRPr lang="en-US" sz="3900" dirty="0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9D1561AC-7661-DEFC-99A6-9B874A479BDB}"/>
              </a:ext>
            </a:extLst>
          </p:cNvPr>
          <p:cNvSpPr/>
          <p:nvPr/>
        </p:nvSpPr>
        <p:spPr>
          <a:xfrm>
            <a:off x="0" y="1470438"/>
            <a:ext cx="146304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850"/>
              </a:lnSpc>
            </a:pP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Žinant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derliaus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prognozę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lengviau</a:t>
            </a:r>
            <a:r>
              <a:rPr lang="lt-LT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planuoti</a:t>
            </a:r>
            <a:r>
              <a:rPr lang="en-US" sz="39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9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verslą</a:t>
            </a:r>
            <a:endParaRPr lang="en-US" sz="3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798BA0-5549-EFDF-9FB9-53F7EC7BF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6288" y="352133"/>
            <a:ext cx="1969011" cy="652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41EAFA-04F2-D796-D42D-493D1A294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493" y="2653096"/>
            <a:ext cx="5969156" cy="4020912"/>
          </a:xfrm>
          <a:prstGeom prst="rect">
            <a:avLst/>
          </a:prstGeom>
          <a:ln>
            <a:solidFill>
              <a:srgbClr val="666666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D71212-D9B2-2B51-484E-3059266EE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3278" y="4538804"/>
            <a:ext cx="2018371" cy="1755354"/>
          </a:xfrm>
          <a:prstGeom prst="rect">
            <a:avLst/>
          </a:prstGeom>
          <a:ln>
            <a:solidFill>
              <a:srgbClr val="666666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24B432-19F0-8388-C5F4-E64F1EAF6BCE}"/>
              </a:ext>
            </a:extLst>
          </p:cNvPr>
          <p:cNvSpPr/>
          <p:nvPr/>
        </p:nvSpPr>
        <p:spPr>
          <a:xfrm>
            <a:off x="582776" y="2441505"/>
            <a:ext cx="6566574" cy="447039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6C2A8-7AD1-6946-1424-CC87CFDA20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728" r="12085" b="12003"/>
          <a:stretch>
            <a:fillRect/>
          </a:stretch>
        </p:blipFill>
        <p:spPr>
          <a:xfrm>
            <a:off x="893756" y="2653096"/>
            <a:ext cx="5944613" cy="4004380"/>
          </a:xfrm>
          <a:prstGeom prst="rect">
            <a:avLst/>
          </a:prstGeom>
          <a:ln>
            <a:solidFill>
              <a:srgbClr val="666666"/>
            </a:solidFill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0180A2-534F-C115-90D8-9D8922D417E7}"/>
              </a:ext>
            </a:extLst>
          </p:cNvPr>
          <p:cNvSpPr/>
          <p:nvPr/>
        </p:nvSpPr>
        <p:spPr>
          <a:xfrm>
            <a:off x="582775" y="6267854"/>
            <a:ext cx="6566575" cy="6440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D895D5-7936-BC7D-82CC-1386FC0FB7BD}"/>
              </a:ext>
            </a:extLst>
          </p:cNvPr>
          <p:cNvSpPr/>
          <p:nvPr/>
        </p:nvSpPr>
        <p:spPr>
          <a:xfrm>
            <a:off x="7460330" y="6281005"/>
            <a:ext cx="6566574" cy="6177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3" name="Graphic 12" descr="Farmer male outline">
            <a:extLst>
              <a:ext uri="{FF2B5EF4-FFF2-40B4-BE49-F238E27FC236}">
                <a16:creationId xmlns:a16="http://schemas.microsoft.com/office/drawing/2014/main" id="{EEDD6BD4-8BCD-4742-B47E-98994AB3A1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97926" y="6321743"/>
            <a:ext cx="536271" cy="536271"/>
          </a:xfrm>
          <a:prstGeom prst="rect">
            <a:avLst/>
          </a:prstGeom>
        </p:spPr>
      </p:pic>
      <p:pic>
        <p:nvPicPr>
          <p:cNvPr id="14" name="Graphic 13" descr="Artificial Intelligence outline">
            <a:extLst>
              <a:ext uri="{FF2B5EF4-FFF2-40B4-BE49-F238E27FC236}">
                <a16:creationId xmlns:a16="http://schemas.microsoft.com/office/drawing/2014/main" id="{3B0B8DB0-2E6F-286E-6DBB-148D482492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09739" y="6305262"/>
            <a:ext cx="554664" cy="5546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72E152-6FD7-C3D4-0A93-003F35CA1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08266" cy="82296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793790" y="3494723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endParaRPr lang="en-US" sz="3900" dirty="0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E4A87755-3815-1AEA-0D7F-94ED2BEB9DFE}"/>
              </a:ext>
            </a:extLst>
          </p:cNvPr>
          <p:cNvSpPr/>
          <p:nvPr/>
        </p:nvSpPr>
        <p:spPr>
          <a:xfrm>
            <a:off x="7408266" y="320289"/>
            <a:ext cx="7222134" cy="1590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US" sz="32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Tiksliau</a:t>
            </a:r>
            <a:r>
              <a:rPr lang="en-US" sz="32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2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įvertinus</a:t>
            </a:r>
            <a:r>
              <a:rPr lang="en-US" sz="32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2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nuostolius</a:t>
            </a:r>
            <a:r>
              <a:rPr lang="lt-LT" sz="32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2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dėl</a:t>
            </a:r>
            <a:r>
              <a:rPr lang="en-US" sz="32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3200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en-US" sz="32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pasėlių</a:t>
            </a:r>
            <a:r>
              <a:rPr lang="lt-LT" sz="32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2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išguldymo</a:t>
            </a:r>
            <a:r>
              <a:rPr lang="en-US" sz="32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2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lengviau</a:t>
            </a:r>
            <a:r>
              <a:rPr lang="en-US" sz="32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3200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en-US" sz="32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planuoti</a:t>
            </a:r>
            <a:r>
              <a:rPr lang="en-US" sz="32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2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darbą</a:t>
            </a:r>
            <a:endParaRPr lang="en-US" sz="3200" dirty="0"/>
          </a:p>
        </p:txBody>
      </p:sp>
      <p:pic>
        <p:nvPicPr>
          <p:cNvPr id="9" name="Graphic 8" descr="Farmer male outline">
            <a:extLst>
              <a:ext uri="{FF2B5EF4-FFF2-40B4-BE49-F238E27FC236}">
                <a16:creationId xmlns:a16="http://schemas.microsoft.com/office/drawing/2014/main" id="{68AAA352-6A8C-206D-A5AB-8D32FC06F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39100" y="3909306"/>
            <a:ext cx="509222" cy="5092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34AC23-7C97-C427-1D5E-C9505C853C0E}"/>
              </a:ext>
            </a:extLst>
          </p:cNvPr>
          <p:cNvSpPr/>
          <p:nvPr/>
        </p:nvSpPr>
        <p:spPr>
          <a:xfrm>
            <a:off x="9002419" y="2134028"/>
            <a:ext cx="3912380" cy="283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963660-1A99-D220-56FD-844FE2D81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637" t="8601" r="8476" b="16944"/>
          <a:stretch>
            <a:fillRect/>
          </a:stretch>
        </p:blipFill>
        <p:spPr>
          <a:xfrm flipH="1">
            <a:off x="9175702" y="2285820"/>
            <a:ext cx="3554869" cy="2527739"/>
          </a:xfrm>
          <a:prstGeom prst="rect">
            <a:avLst/>
          </a:prstGeom>
          <a:ln>
            <a:solidFill>
              <a:srgbClr val="666666"/>
            </a:solidFill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C8E2BE-3CCA-6E44-73A8-6E170A84BDE1}"/>
              </a:ext>
            </a:extLst>
          </p:cNvPr>
          <p:cNvSpPr/>
          <p:nvPr/>
        </p:nvSpPr>
        <p:spPr>
          <a:xfrm>
            <a:off x="9002419" y="4347607"/>
            <a:ext cx="3912379" cy="6177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4083DF-0C38-244F-5423-196037496DB9}"/>
              </a:ext>
            </a:extLst>
          </p:cNvPr>
          <p:cNvSpPr/>
          <p:nvPr/>
        </p:nvSpPr>
        <p:spPr>
          <a:xfrm>
            <a:off x="8996946" y="5169884"/>
            <a:ext cx="3912380" cy="283132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8CBF8D-1A47-C024-2736-9695A521A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5702" y="5378568"/>
            <a:ext cx="3549395" cy="2194133"/>
          </a:xfrm>
          <a:prstGeom prst="rect">
            <a:avLst/>
          </a:prstGeom>
          <a:ln>
            <a:solidFill>
              <a:srgbClr val="666666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33276EF-7275-C836-9E8B-2CBC5456F264}"/>
              </a:ext>
            </a:extLst>
          </p:cNvPr>
          <p:cNvSpPr/>
          <p:nvPr/>
        </p:nvSpPr>
        <p:spPr>
          <a:xfrm>
            <a:off x="8996947" y="7383462"/>
            <a:ext cx="3912379" cy="6177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7B34D31-6A42-5CF2-0CF9-1F41F9167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2046" y="5905196"/>
            <a:ext cx="1953051" cy="1478266"/>
          </a:xfrm>
          <a:prstGeom prst="rect">
            <a:avLst/>
          </a:prstGeom>
          <a:ln>
            <a:solidFill>
              <a:srgbClr val="666666"/>
            </a:solidFill>
          </a:ln>
        </p:spPr>
      </p:pic>
      <p:pic>
        <p:nvPicPr>
          <p:cNvPr id="25" name="Graphic 24" descr="Farmer male outline">
            <a:extLst>
              <a:ext uri="{FF2B5EF4-FFF2-40B4-BE49-F238E27FC236}">
                <a16:creationId xmlns:a16="http://schemas.microsoft.com/office/drawing/2014/main" id="{5CE94E6F-51FB-97B1-FB88-082712E6F4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85000" y="4414542"/>
            <a:ext cx="536271" cy="536271"/>
          </a:xfrm>
          <a:prstGeom prst="rect">
            <a:avLst/>
          </a:prstGeom>
        </p:spPr>
      </p:pic>
      <p:pic>
        <p:nvPicPr>
          <p:cNvPr id="26" name="Graphic 25" descr="Artificial Intelligence outline">
            <a:extLst>
              <a:ext uri="{FF2B5EF4-FFF2-40B4-BE49-F238E27FC236}">
                <a16:creationId xmlns:a16="http://schemas.microsoft.com/office/drawing/2014/main" id="{AB7B7054-E570-1B2E-F3C2-F7DA664337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61133" y="7415003"/>
            <a:ext cx="554664" cy="5546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1735</TotalTime>
  <Words>194</Words>
  <Application>Microsoft Office PowerPoint</Application>
  <PresentationFormat>Custom</PresentationFormat>
  <Paragraphs>66</Paragraphs>
  <Slides>21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Inter</vt:lpstr>
      <vt:lpstr>Wingdings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Berta Šinkūnaitė</dc:creator>
  <cp:lastModifiedBy>Prezentacija</cp:lastModifiedBy>
  <cp:revision>22</cp:revision>
  <dcterms:created xsi:type="dcterms:W3CDTF">2026-03-23T12:21:16Z</dcterms:created>
  <dcterms:modified xsi:type="dcterms:W3CDTF">2026-05-08T05:46:37Z</dcterms:modified>
</cp:coreProperties>
</file>