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7" r:id="rId2"/>
    <p:sldId id="290" r:id="rId3"/>
    <p:sldId id="283" r:id="rId4"/>
    <p:sldId id="279" r:id="rId5"/>
    <p:sldId id="285" r:id="rId6"/>
    <p:sldId id="281" r:id="rId7"/>
    <p:sldId id="282" r:id="rId8"/>
    <p:sldId id="288" r:id="rId9"/>
    <p:sldId id="286" r:id="rId10"/>
    <p:sldId id="291" r:id="rId11"/>
    <p:sldId id="259" r:id="rId12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F04D47B-944D-41F1-A650-F877C4BEE922}">
          <p14:sldIdLst>
            <p14:sldId id="277"/>
            <p14:sldId id="290"/>
            <p14:sldId id="283"/>
            <p14:sldId id="279"/>
            <p14:sldId id="285"/>
            <p14:sldId id="281"/>
            <p14:sldId id="282"/>
            <p14:sldId id="288"/>
            <p14:sldId id="286"/>
            <p14:sldId id="291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09650"/>
    <a:srgbClr val="CEEBDB"/>
    <a:srgbClr val="B89352"/>
    <a:srgbClr val="E6E6E6"/>
    <a:srgbClr val="E9F5EF"/>
    <a:srgbClr val="006837"/>
    <a:srgbClr val="999999"/>
    <a:srgbClr val="C58B27"/>
    <a:srgbClr val="FF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247" autoAdjust="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>
        <p:guide orient="horz" pos="4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SVD\!_VARS\Rutos\Info%20skaidrems\Visa%20inf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[Visa info.xlsx]ismokėjimai pameciui!PivotTable25</c:name>
    <c:fmtId val="4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Išmokėta paramos suma pamečiui pagal fondus, Eur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ivotFmts>
      <c:pivotFmt>
        <c:idx val="0"/>
        <c:spPr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FFC000"/>
          </a:solidFill>
          <a:ln>
            <a:solidFill>
              <a:srgbClr val="FFC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C000"/>
          </a:solidFill>
          <a:ln>
            <a:solidFill>
              <a:srgbClr val="FFC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C000"/>
          </a:solidFill>
          <a:ln>
            <a:solidFill>
              <a:srgbClr val="FFC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'ismokėjimai pameciui'!$P$8:$P$9</c:f>
              <c:strCache>
                <c:ptCount val="1"/>
                <c:pt idx="0">
                  <c:v>KPP 2007-2013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/>
          </c:spPr>
          <c:invertIfNegative val="0"/>
          <c:cat>
            <c:strRef>
              <c:f>'ismokėjimai pameciui'!$O$10:$O$29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'ismokėjimai pameciui'!$P$10:$P$29</c:f>
              <c:numCache>
                <c:formatCode>_(* #,##0.00_);_(* \(#,##0.00\);_(* "-"??_);_(@_)</c:formatCode>
                <c:ptCount val="19"/>
                <c:pt idx="0">
                  <c:v>29387122.002432808</c:v>
                </c:pt>
                <c:pt idx="1">
                  <c:v>105806289.54761353</c:v>
                </c:pt>
                <c:pt idx="2">
                  <c:v>347452827.37230676</c:v>
                </c:pt>
                <c:pt idx="3">
                  <c:v>343007354.2516219</c:v>
                </c:pt>
                <c:pt idx="4">
                  <c:v>350875302.36909175</c:v>
                </c:pt>
                <c:pt idx="5">
                  <c:v>286253491.20713621</c:v>
                </c:pt>
                <c:pt idx="6">
                  <c:v>297576551.71165431</c:v>
                </c:pt>
                <c:pt idx="7">
                  <c:v>293980233.95215482</c:v>
                </c:pt>
                <c:pt idx="8">
                  <c:v>263591842.48999998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7-45A4-9DDF-DF42E2A5CB2A}"/>
            </c:ext>
          </c:extLst>
        </c:ser>
        <c:ser>
          <c:idx val="1"/>
          <c:order val="1"/>
          <c:tx>
            <c:strRef>
              <c:f>'ismokėjimai pameciui'!$Q$8:$Q$9</c:f>
              <c:strCache>
                <c:ptCount val="1"/>
                <c:pt idx="0">
                  <c:v>KPP 2014-2020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cat>
            <c:strRef>
              <c:f>'ismokėjimai pameciui'!$O$10:$O$29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'ismokėjimai pameciui'!$Q$10:$Q$29</c:f>
              <c:numCache>
                <c:formatCode>General</c:formatCode>
                <c:ptCount val="19"/>
                <c:pt idx="7" formatCode="_(* #,##0.00_);_(* \(#,##0.00\);_(* &quot;-&quot;??_);_(@_)">
                  <c:v>893639</c:v>
                </c:pt>
                <c:pt idx="8" formatCode="_(* #,##0.00_);_(* \(#,##0.00\);_(* &quot;-&quot;??_);_(@_)">
                  <c:v>112818656.01000001</c:v>
                </c:pt>
                <c:pt idx="9" formatCode="_(* #,##0.00_);_(* \(#,##0.00\);_(* &quot;-&quot;??_);_(@_)">
                  <c:v>304858082.28000003</c:v>
                </c:pt>
                <c:pt idx="10" formatCode="_(* #,##0.00_);_(* \(#,##0.00\);_(* &quot;-&quot;??_);_(@_)">
                  <c:v>328734520.64999998</c:v>
                </c:pt>
                <c:pt idx="11" formatCode="_(* #,##0.00_);_(* \(#,##0.00\);_(* &quot;-&quot;??_);_(@_)">
                  <c:v>248027729.05000001</c:v>
                </c:pt>
                <c:pt idx="12" formatCode="_(* #,##0.00_);_(* \(#,##0.00\);_(* &quot;-&quot;??_);_(@_)">
                  <c:v>239403925.08999994</c:v>
                </c:pt>
                <c:pt idx="13" formatCode="_(* #,##0.00_);_(* \(#,##0.00\);_(* &quot;-&quot;??_);_(@_)">
                  <c:v>300446885.6500001</c:v>
                </c:pt>
                <c:pt idx="14" formatCode="_(* #,##0.00_);_(* \(#,##0.00\);_(* &quot;-&quot;??_);_(@_)">
                  <c:v>316888892.23000002</c:v>
                </c:pt>
                <c:pt idx="15" formatCode="_(* #,##0.00_);_(* \(#,##0.00\);_(* &quot;-&quot;??_);_(@_)">
                  <c:v>296489271.66000003</c:v>
                </c:pt>
                <c:pt idx="16" formatCode="_(* #,##0.00_);_(* \(#,##0.00\);_(* &quot;-&quot;??_);_(@_)">
                  <c:v>229970820.08999991</c:v>
                </c:pt>
                <c:pt idx="17" formatCode="_(* #,##0.00_);_(* \(#,##0.00\);_(* &quot;-&quot;??_);_(@_)">
                  <c:v>208149247.19000003</c:v>
                </c:pt>
                <c:pt idx="18" formatCode="_(* #,##0.00_);_(* \(#,##0.00\);_(* &quot;-&quot;??_);_(@_)">
                  <c:v>262298808.80000001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87-45A4-9DDF-DF42E2A5CB2A}"/>
            </c:ext>
          </c:extLst>
        </c:ser>
        <c:ser>
          <c:idx val="2"/>
          <c:order val="2"/>
          <c:tx>
            <c:strRef>
              <c:f>'ismokėjimai pameciui'!$R$8:$R$9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'ismokėjimai pameciui'!$O$10:$O$29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'ismokėjimai pameciui'!$R$10:$R$29</c:f>
              <c:numCache>
                <c:formatCode>General</c:formatCode>
                <c:ptCount val="19"/>
                <c:pt idx="16" formatCode="_(* #,##0.00_);_(* \(#,##0.00\);_(* &quot;-&quot;??_);_(@_)">
                  <c:v>38506941.5</c:v>
                </c:pt>
                <c:pt idx="17" formatCode="_(* #,##0.00_);_(* \(#,##0.00\);_(* &quot;-&quot;??_);_(@_)">
                  <c:v>400590348.31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87-45A4-9DDF-DF42E2A5C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02966287"/>
        <c:axId val="702966767"/>
      </c:barChart>
      <c:catAx>
        <c:axId val="70296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02966767"/>
        <c:crosses val="autoZero"/>
        <c:auto val="1"/>
        <c:lblAlgn val="ctr"/>
        <c:lblOffset val="100"/>
        <c:noMultiLvlLbl val="0"/>
      </c:catAx>
      <c:valAx>
        <c:axId val="70296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0296628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lt-L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DE91D-92FC-EB47-9BF5-89E5781AEC6E}" type="datetimeFigureOut">
              <a:rPr lang="en-LT" smtClean="0"/>
              <a:t>05/11/2026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B443-908F-A545-B0E5-A9A2481DD13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27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6121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6723-2B17-BA2E-6579-4BF5F60E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8BCE4-0CE7-595D-DED6-47B0B2FF3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9EEB9-5ABE-CF61-2718-878006E38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56849-8977-C239-FD89-49D25B26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2513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F7F-805F-74B1-F919-835907B94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9FE4B-46DA-669C-DE01-2C60006DD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F783F-3832-FFD2-2786-03B35F5BC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6AD66-096F-1CEF-6C57-0534A90A2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614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2433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5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2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4" name="Picture 3" descr="A group of cows with tags on their ears&#10;&#10;Description automatically generated with low confidence">
            <a:extLst>
              <a:ext uri="{FF2B5EF4-FFF2-40B4-BE49-F238E27FC236}">
                <a16:creationId xmlns:a16="http://schemas.microsoft.com/office/drawing/2014/main" id="{CFE5A45D-1A05-2AF9-1751-0FFED103D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855934"/>
            <a:ext cx="6182720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4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6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6009283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7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0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BB98606-E5F5-BBED-133D-45F7270C79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30080" y="5247184"/>
            <a:ext cx="2661920" cy="1610816"/>
          </a:xfrm>
          <a:custGeom>
            <a:avLst/>
            <a:gdLst>
              <a:gd name="connsiteX0" fmla="*/ 2661920 w 2661920"/>
              <a:gd name="connsiteY0" fmla="*/ 0 h 1610816"/>
              <a:gd name="connsiteX1" fmla="*/ 2661920 w 2661920"/>
              <a:gd name="connsiteY1" fmla="*/ 1610816 h 1610816"/>
              <a:gd name="connsiteX2" fmla="*/ 921017 w 2661920"/>
              <a:gd name="connsiteY2" fmla="*/ 1610816 h 1610816"/>
              <a:gd name="connsiteX3" fmla="*/ 0 w 2661920"/>
              <a:gd name="connsiteY3" fmla="*/ 1196629 h 16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920" h="1610816">
                <a:moveTo>
                  <a:pt x="2661920" y="0"/>
                </a:moveTo>
                <a:lnTo>
                  <a:pt x="2661920" y="1610816"/>
                </a:lnTo>
                <a:lnTo>
                  <a:pt x="921017" y="1610816"/>
                </a:lnTo>
                <a:lnTo>
                  <a:pt x="0" y="1196629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769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5256B5-A71E-7A0D-76EE-8334EE35185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277A50-40D4-78A2-32C1-3854BBDF3F2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1997075"/>
            <a:ext cx="7848600" cy="2651125"/>
          </a:xfrm>
        </p:spPr>
        <p:txBody>
          <a:bodyPr/>
          <a:lstStyle/>
          <a:p>
            <a:endParaRPr lang="en-LT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0ABFF924-F17C-3678-71A7-395760638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C43D7-C80A-63F2-AC91-47E516AF9D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7855C-CDB4-1C72-EE6E-6F79583E8CD1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21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8870A9-7E0C-A07B-5862-0A705A2D14A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A84DB3BC-4053-7B03-6807-AB12ECDE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7157-DCFF-9A6C-805F-2640B71204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3AE6C-FAC0-0CF1-83BD-6B38CE4646D3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4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F02FE14A-F9C4-58FE-AB53-355924CD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83149-5E06-BE18-B87C-A3B1904DC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1EFD92-22A8-0985-F360-2F329AE382E9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7FA18-F4D1-EF9A-67FB-24CD638F77B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41797-6277-A69F-65D3-625410B02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690" y="362493"/>
            <a:ext cx="1324958" cy="435388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C9A1A44-752E-4C59-67DE-963DE281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0F374A-6D45-40C4-D5B8-9CD435F7F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A502F-0C25-9A3A-DF92-A597FE78C6AB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2D8776-0978-4A6F-98E3-38E991F76BD4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865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6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9E986-5B0B-4672-719F-B6842597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DE243-FCF4-FE08-1EF6-E5AE0A5B7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DF6B8-16B4-C393-A394-80279B6B7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B451-27B8-6345-960F-87648358F73F}" type="datetimeFigureOut">
              <a:rPr lang="en-LT" smtClean="0"/>
              <a:t>05/11/2026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AA6D2-99F1-1335-942A-D69147D4E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6663-05AE-9ACB-17C4-B8A2C29A8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93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8" r:id="rId3"/>
    <p:sldLayoutId id="2147483675" r:id="rId4"/>
    <p:sldLayoutId id="2147483676" r:id="rId5"/>
    <p:sldLayoutId id="2147483677" r:id="rId6"/>
    <p:sldLayoutId id="2147483682" r:id="rId7"/>
    <p:sldLayoutId id="2147483683" r:id="rId8"/>
    <p:sldLayoutId id="2147483673" r:id="rId9"/>
    <p:sldLayoutId id="2147483671" r:id="rId10"/>
    <p:sldLayoutId id="2147483679" r:id="rId11"/>
    <p:sldLayoutId id="2147483670" r:id="rId12"/>
    <p:sldLayoutId id="2147483680" r:id="rId13"/>
    <p:sldLayoutId id="2147483681" r:id="rId14"/>
    <p:sldLayoutId id="2147483669" r:id="rId15"/>
    <p:sldLayoutId id="2147483668" r:id="rId16"/>
    <p:sldLayoutId id="2147483684" r:id="rId17"/>
    <p:sldLayoutId id="2147483685" r:id="rId18"/>
    <p:sldLayoutId id="2147483672" r:id="rId19"/>
    <p:sldLayoutId id="2147483650" r:id="rId20"/>
    <p:sldLayoutId id="2147483667" r:id="rId21"/>
    <p:sldLayoutId id="2147483666" r:id="rId22"/>
    <p:sldLayoutId id="2147483660" r:id="rId23"/>
    <p:sldLayoutId id="2147483662" r:id="rId24"/>
    <p:sldLayoutId id="2147483665" r:id="rId25"/>
    <p:sldLayoutId id="2147483663" r:id="rId26"/>
    <p:sldLayoutId id="214748365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emf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10" Type="http://schemas.openxmlformats.org/officeDocument/2006/relationships/image" Target="../media/image39.svg"/><Relationship Id="rId4" Type="http://schemas.openxmlformats.org/officeDocument/2006/relationships/hyperlink" Target="http://www.nma.lt/" TargetMode="External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5F6F011-C774-3A13-5D47-03D09FD8C665}"/>
              </a:ext>
            </a:extLst>
          </p:cNvPr>
          <p:cNvSpPr txBox="1"/>
          <p:nvPr/>
        </p:nvSpPr>
        <p:spPr>
          <a:xfrm>
            <a:off x="2260925" y="3052183"/>
            <a:ext cx="604662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t-LT" sz="2800" b="1" dirty="0">
                <a:solidFill>
                  <a:srgbClr val="7F7F7F"/>
                </a:solidFill>
                <a:latin typeface="+mj-lt"/>
              </a:rPr>
              <a:t>Rimas Mizejus</a:t>
            </a:r>
            <a:endParaRPr lang="en-LT" sz="2800" b="1" dirty="0">
              <a:solidFill>
                <a:srgbClr val="7F7F7F"/>
              </a:solidFill>
              <a:latin typeface="+mj-lt"/>
            </a:endParaRPr>
          </a:p>
          <a:p>
            <a:pPr algn="ctr"/>
            <a:r>
              <a:rPr lang="lt-LT" sz="2400" dirty="0">
                <a:solidFill>
                  <a:srgbClr val="7F7F7F"/>
                </a:solidFill>
                <a:latin typeface="+mj-lt"/>
              </a:rPr>
              <a:t>Duomenų analizės ir valdymo skyriaus vedėjas</a:t>
            </a:r>
            <a:endParaRPr lang="en-LT" sz="2400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65956-851F-F4EE-CA10-ECEA1840D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56" y="583299"/>
            <a:ext cx="2843889" cy="932575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2A8E4421-C323-9E4B-046C-76B4F91E41CD}"/>
              </a:ext>
            </a:extLst>
          </p:cNvPr>
          <p:cNvSpPr txBox="1">
            <a:spLocks/>
          </p:cNvSpPr>
          <p:nvPr/>
        </p:nvSpPr>
        <p:spPr>
          <a:xfrm>
            <a:off x="1747520" y="1848903"/>
            <a:ext cx="8696960" cy="1393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L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1A59ED-36D7-3E16-79F5-4E2FF3F23F40}"/>
              </a:ext>
            </a:extLst>
          </p:cNvPr>
          <p:cNvSpPr txBox="1">
            <a:spLocks/>
          </p:cNvSpPr>
          <p:nvPr/>
        </p:nvSpPr>
        <p:spPr>
          <a:xfrm>
            <a:off x="871907" y="1912046"/>
            <a:ext cx="8696960" cy="1393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/>
              <a:t>Paramos panaudojimo statistika </a:t>
            </a:r>
            <a:endParaRPr lang="en-LT" b="1" dirty="0"/>
          </a:p>
        </p:txBody>
      </p:sp>
    </p:spTree>
    <p:extLst>
      <p:ext uri="{BB962C8B-B14F-4D97-AF65-F5344CB8AC3E}">
        <p14:creationId xmlns:p14="http://schemas.microsoft.com/office/powerpoint/2010/main" val="423931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F34F0762-2684-0E39-DF4C-C20DE74923D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D6834-E601-317D-2A34-21CC10A6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0FDA99-EBBE-CF39-D5E5-751D46B29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1783"/>
            <a:ext cx="12096749" cy="68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2C4A1-7461-0FFE-DC19-C958C48F8C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682" y="525469"/>
            <a:ext cx="4583906" cy="541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F8C8B-9779-7024-453A-77F9D5AE7A8E}"/>
              </a:ext>
            </a:extLst>
          </p:cNvPr>
          <p:cNvSpPr txBox="1"/>
          <p:nvPr/>
        </p:nvSpPr>
        <p:spPr>
          <a:xfrm>
            <a:off x="6096000" y="4158062"/>
            <a:ext cx="348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lt-LT" sz="1600" b="0" i="0" strike="noStrike" dirty="0">
                <a:solidFill>
                  <a:srgbClr val="0096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en-LT" dirty="0">
              <a:solidFill>
                <a:srgbClr val="00965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EE6941-D1A5-20F4-67EF-2CB4532DB1B5}"/>
              </a:ext>
            </a:extLst>
          </p:cNvPr>
          <p:cNvGrpSpPr/>
          <p:nvPr/>
        </p:nvGrpSpPr>
        <p:grpSpPr>
          <a:xfrm>
            <a:off x="6114638" y="1618983"/>
            <a:ext cx="3227392" cy="2420053"/>
            <a:chOff x="8200666" y="3178589"/>
            <a:chExt cx="3227392" cy="24200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C00309-350A-6ACC-76B0-5D6D7066108C}"/>
                </a:ext>
              </a:extLst>
            </p:cNvPr>
            <p:cNvSpPr txBox="1"/>
            <p:nvPr/>
          </p:nvSpPr>
          <p:spPr>
            <a:xfrm>
              <a:off x="8220505" y="3178589"/>
              <a:ext cx="3207553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Nacionalinė mokėjimo agentūra prie Žemės ūkio ministerijos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Blindžių g. 17, 08111 Vilnius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(8 5) 252 6999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info@nma.lt </a:t>
              </a:r>
              <a:endParaRPr lang="en-LT" dirty="0">
                <a:solidFill>
                  <a:srgbClr val="7F7F7F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65AA5567-678D-4F68-3787-16AB40AB7C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219305" y="4173155"/>
              <a:ext cx="403301" cy="322640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08609F8A-F6AF-0480-36F9-7173908952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219305" y="4540467"/>
              <a:ext cx="403302" cy="322641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id="{BFB91F88-36C1-943C-F4CA-1A3E5DC888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200666" y="3785852"/>
              <a:ext cx="427345" cy="341876"/>
            </a:xfrm>
            <a:prstGeom prst="rect">
              <a:avLst/>
            </a:prstGeom>
          </p:spPr>
        </p:pic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024D7AF8-2641-F9A8-E1A6-170C6A52C4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9AB0AB8D-88B2-93BE-D3E7-257CAD0B85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14" name="Picture 28">
              <a:extLst>
                <a:ext uri="{FF2B5EF4-FFF2-40B4-BE49-F238E27FC236}">
                  <a16:creationId xmlns:a16="http://schemas.microsoft.com/office/drawing/2014/main" id="{DA45C01A-1365-12B7-B225-F220280F9A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BA181E-A47B-ACB6-1C52-D837F89AE0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746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6B324DEB-3FF5-C782-9EA8-2026B640ACA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33F9EF-EF35-CF9D-C4CB-DAC23EF0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35186-788F-8985-2D7C-FE7175C53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3D396-10FE-17DE-55EF-759BA61A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7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64C83D08-EA25-62DF-849D-C9A3F900B07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3BB8E6-A207-3CB6-8041-CC72D9F2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8FE944-D5C6-3A8D-A6C5-E46AAAB1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" y="-1"/>
            <a:ext cx="12188761" cy="6859823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285871F-F0CB-66AE-8CA8-8F1CAC2D8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936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57B2-91A6-F4FE-CC19-4C4F4EA69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84142AF7-221D-C261-FDA6-9D07BA18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solidFill>
                  <a:srgbClr val="009650"/>
                </a:solidFill>
              </a:rPr>
              <a:t>Išmokėjimai pamečiui</a:t>
            </a:r>
            <a:endParaRPr lang="en-LT" sz="3200" dirty="0">
              <a:solidFill>
                <a:srgbClr val="0096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3E76A-BBED-1C04-5721-E2757C98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98"/>
          <a:stretch/>
        </p:blipFill>
        <p:spPr>
          <a:xfrm>
            <a:off x="8996039" y="5355733"/>
            <a:ext cx="3195961" cy="1502267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2FE4900-1559-F9A0-B18B-1393A07CAD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472217"/>
              </p:ext>
            </p:extLst>
          </p:nvPr>
        </p:nvGraphicFramePr>
        <p:xfrm>
          <a:off x="1822862" y="1557408"/>
          <a:ext cx="8546275" cy="374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17591BB-A9B9-5A79-4CCF-B1E40730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89"/>
            <a:ext cx="12192000" cy="68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E4AA7-6F3E-88AD-F79B-2A3302F63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955"/>
            <a:ext cx="12192000" cy="67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D793949A-09B5-00F4-028F-2C5523F6B54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AF3FEF-7D11-C539-C66C-24A02A9A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69A6C-5757-CA08-3533-2FE21F77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82"/>
            <a:ext cx="12191999" cy="68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BF0C0-3CA5-0F87-C278-68E3B662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C514196E-8D93-111F-041D-1B24819B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solidFill>
                  <a:srgbClr val="009650"/>
                </a:solidFill>
              </a:rPr>
              <a:t>ES parama</a:t>
            </a:r>
            <a:endParaRPr lang="en-LT" sz="3200" dirty="0">
              <a:solidFill>
                <a:srgbClr val="0096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4872C-7F38-1B03-401A-7918695A8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98"/>
          <a:stretch/>
        </p:blipFill>
        <p:spPr>
          <a:xfrm>
            <a:off x="8996039" y="5355733"/>
            <a:ext cx="3195961" cy="150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6262C9-FC83-CB51-E0B4-142594333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1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3CDE9-0699-7599-6284-F283CD0C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ES parama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7EA2D-659D-F1EC-5DBE-C542ACAE1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98"/>
          <a:stretch/>
        </p:blipFill>
        <p:spPr>
          <a:xfrm>
            <a:off x="8996039" y="5355733"/>
            <a:ext cx="3195961" cy="150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83B90-6FA2-F222-6D28-388C6B2F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" y="0"/>
            <a:ext cx="12188759" cy="68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1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9C1253C4-725E-C201-9ECF-D08356C3E29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E33385-F880-57BD-E172-EA470AEC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556B9-CF20-B512-9CDB-2A1265AA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5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1474AF1C-4180-14E6-36CC-F5F16117DC6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F16C81-90DA-2AF7-A0D8-36B6E9003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73E44-2F16-B3D9-50EA-17390FDF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3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6449</TotalTime>
  <Words>59</Words>
  <Application>Microsoft Office PowerPoint</Application>
  <PresentationFormat>Widescreen</PresentationFormat>
  <Paragraphs>16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Išmokėjimai pamečiui</vt:lpstr>
      <vt:lpstr>PowerPoint Presentation</vt:lpstr>
      <vt:lpstr>ES parama</vt:lpstr>
      <vt:lpstr>ES parama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Malaiska</dc:creator>
  <cp:lastModifiedBy>Simona Paspiešinskaitė</cp:lastModifiedBy>
  <cp:revision>107</cp:revision>
  <dcterms:created xsi:type="dcterms:W3CDTF">2023-05-25T06:26:20Z</dcterms:created>
  <dcterms:modified xsi:type="dcterms:W3CDTF">2026-05-11T11:39:57Z</dcterms:modified>
</cp:coreProperties>
</file>