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66" r:id="rId10"/>
    <p:sldId id="267" r:id="rId11"/>
    <p:sldId id="268" r:id="rId12"/>
    <p:sldId id="269" r:id="rId13"/>
    <p:sldId id="272" r:id="rId14"/>
    <p:sldId id="273" r:id="rId15"/>
    <p:sldId id="281" r:id="rId16"/>
    <p:sldId id="275" r:id="rId17"/>
    <p:sldId id="276" r:id="rId18"/>
    <p:sldId id="277" r:id="rId19"/>
    <p:sldId id="278" r:id="rId20"/>
    <p:sldId id="279" r:id="rId21"/>
    <p:sldId id="280" r:id="rId22"/>
  </p:sldIdLst>
  <p:sldSz cx="9144000" cy="5143500" type="screen16x9"/>
  <p:notesSz cx="6797675" cy="9926638"/>
  <p:embeddedFontLst>
    <p:embeddedFont>
      <p:font typeface="Inter" panose="020B0604020202020204" charset="0"/>
      <p:regular r:id="rId24"/>
    </p:embeddedFont>
  </p:embeddedFontLst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81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1550" autoAdjust="0"/>
  </p:normalViewPr>
  <p:slideViewPr>
    <p:cSldViewPr snapToGrid="0">
      <p:cViewPr varScale="1">
        <p:scale>
          <a:sx n="104" d="100"/>
          <a:sy n="104" d="100"/>
        </p:scale>
        <p:origin x="182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utauras Šimkus" userId="0528cdbb-cb5c-4fe1-8bd5-9a171cbe80e0" providerId="ADAL" clId="{73E2A307-9530-4A9A-9D57-4A53B83C4548}"/>
    <pc:docChg chg="delSld modSld">
      <pc:chgData name="Liutauras Šimkus" userId="0528cdbb-cb5c-4fe1-8bd5-9a171cbe80e0" providerId="ADAL" clId="{73E2A307-9530-4A9A-9D57-4A53B83C4548}" dt="2026-05-11T07:19:51.545" v="20" actId="6549"/>
      <pc:docMkLst>
        <pc:docMk/>
      </pc:docMkLst>
      <pc:sldChg chg="modNotesTx">
        <pc:chgData name="Liutauras Šimkus" userId="0528cdbb-cb5c-4fe1-8bd5-9a171cbe80e0" providerId="ADAL" clId="{73E2A307-9530-4A9A-9D57-4A53B83C4548}" dt="2026-05-11T07:18:28.656" v="0" actId="6549"/>
        <pc:sldMkLst>
          <pc:docMk/>
          <pc:sldMk cId="0" sldId="257"/>
        </pc:sldMkLst>
      </pc:sldChg>
      <pc:sldChg chg="modNotesTx">
        <pc:chgData name="Liutauras Šimkus" userId="0528cdbb-cb5c-4fe1-8bd5-9a171cbe80e0" providerId="ADAL" clId="{73E2A307-9530-4A9A-9D57-4A53B83C4548}" dt="2026-05-11T07:18:32.439" v="1" actId="6549"/>
        <pc:sldMkLst>
          <pc:docMk/>
          <pc:sldMk cId="0" sldId="258"/>
        </pc:sldMkLst>
      </pc:sldChg>
      <pc:sldChg chg="modNotesTx">
        <pc:chgData name="Liutauras Šimkus" userId="0528cdbb-cb5c-4fe1-8bd5-9a171cbe80e0" providerId="ADAL" clId="{73E2A307-9530-4A9A-9D57-4A53B83C4548}" dt="2026-05-11T07:18:35.497" v="2" actId="6549"/>
        <pc:sldMkLst>
          <pc:docMk/>
          <pc:sldMk cId="0" sldId="259"/>
        </pc:sldMkLst>
      </pc:sldChg>
      <pc:sldChg chg="modNotesTx">
        <pc:chgData name="Liutauras Šimkus" userId="0528cdbb-cb5c-4fe1-8bd5-9a171cbe80e0" providerId="ADAL" clId="{73E2A307-9530-4A9A-9D57-4A53B83C4548}" dt="2026-05-11T07:18:39.028" v="3" actId="6549"/>
        <pc:sldMkLst>
          <pc:docMk/>
          <pc:sldMk cId="0" sldId="260"/>
        </pc:sldMkLst>
      </pc:sldChg>
      <pc:sldChg chg="modNotesTx">
        <pc:chgData name="Liutauras Šimkus" userId="0528cdbb-cb5c-4fe1-8bd5-9a171cbe80e0" providerId="ADAL" clId="{73E2A307-9530-4A9A-9D57-4A53B83C4548}" dt="2026-05-11T07:18:41.883" v="4" actId="6549"/>
        <pc:sldMkLst>
          <pc:docMk/>
          <pc:sldMk cId="0" sldId="261"/>
        </pc:sldMkLst>
      </pc:sldChg>
      <pc:sldChg chg="del">
        <pc:chgData name="Liutauras Šimkus" userId="0528cdbb-cb5c-4fe1-8bd5-9a171cbe80e0" providerId="ADAL" clId="{73E2A307-9530-4A9A-9D57-4A53B83C4548}" dt="2026-05-11T07:18:45.289" v="5" actId="2696"/>
        <pc:sldMkLst>
          <pc:docMk/>
          <pc:sldMk cId="0" sldId="262"/>
        </pc:sldMkLst>
      </pc:sldChg>
      <pc:sldChg chg="del">
        <pc:chgData name="Liutauras Šimkus" userId="0528cdbb-cb5c-4fe1-8bd5-9a171cbe80e0" providerId="ADAL" clId="{73E2A307-9530-4A9A-9D57-4A53B83C4548}" dt="2026-05-11T07:18:47.860" v="6" actId="2696"/>
        <pc:sldMkLst>
          <pc:docMk/>
          <pc:sldMk cId="0" sldId="263"/>
        </pc:sldMkLst>
      </pc:sldChg>
      <pc:sldChg chg="modNotesTx">
        <pc:chgData name="Liutauras Šimkus" userId="0528cdbb-cb5c-4fe1-8bd5-9a171cbe80e0" providerId="ADAL" clId="{73E2A307-9530-4A9A-9D57-4A53B83C4548}" dt="2026-05-11T07:18:53.437" v="7" actId="6549"/>
        <pc:sldMkLst>
          <pc:docMk/>
          <pc:sldMk cId="0" sldId="264"/>
        </pc:sldMkLst>
      </pc:sldChg>
      <pc:sldChg chg="modNotesTx">
        <pc:chgData name="Liutauras Šimkus" userId="0528cdbb-cb5c-4fe1-8bd5-9a171cbe80e0" providerId="ADAL" clId="{73E2A307-9530-4A9A-9D57-4A53B83C4548}" dt="2026-05-11T07:19:02.390" v="8" actId="6549"/>
        <pc:sldMkLst>
          <pc:docMk/>
          <pc:sldMk cId="0" sldId="267"/>
        </pc:sldMkLst>
      </pc:sldChg>
      <pc:sldChg chg="modNotesTx">
        <pc:chgData name="Liutauras Šimkus" userId="0528cdbb-cb5c-4fe1-8bd5-9a171cbe80e0" providerId="ADAL" clId="{73E2A307-9530-4A9A-9D57-4A53B83C4548}" dt="2026-05-11T07:19:07.570" v="9" actId="6549"/>
        <pc:sldMkLst>
          <pc:docMk/>
          <pc:sldMk cId="0" sldId="268"/>
        </pc:sldMkLst>
      </pc:sldChg>
      <pc:sldChg chg="modNotesTx">
        <pc:chgData name="Liutauras Šimkus" userId="0528cdbb-cb5c-4fe1-8bd5-9a171cbe80e0" providerId="ADAL" clId="{73E2A307-9530-4A9A-9D57-4A53B83C4548}" dt="2026-05-11T07:19:11.963" v="10" actId="6549"/>
        <pc:sldMkLst>
          <pc:docMk/>
          <pc:sldMk cId="0" sldId="269"/>
        </pc:sldMkLst>
      </pc:sldChg>
      <pc:sldChg chg="del">
        <pc:chgData name="Liutauras Šimkus" userId="0528cdbb-cb5c-4fe1-8bd5-9a171cbe80e0" providerId="ADAL" clId="{73E2A307-9530-4A9A-9D57-4A53B83C4548}" dt="2026-05-11T07:19:15.545" v="11" actId="2696"/>
        <pc:sldMkLst>
          <pc:docMk/>
          <pc:sldMk cId="0" sldId="270"/>
        </pc:sldMkLst>
      </pc:sldChg>
      <pc:sldChg chg="del">
        <pc:chgData name="Liutauras Šimkus" userId="0528cdbb-cb5c-4fe1-8bd5-9a171cbe80e0" providerId="ADAL" clId="{73E2A307-9530-4A9A-9D57-4A53B83C4548}" dt="2026-05-11T07:19:20.940" v="12" actId="2696"/>
        <pc:sldMkLst>
          <pc:docMk/>
          <pc:sldMk cId="0" sldId="271"/>
        </pc:sldMkLst>
      </pc:sldChg>
      <pc:sldChg chg="modNotesTx">
        <pc:chgData name="Liutauras Šimkus" userId="0528cdbb-cb5c-4fe1-8bd5-9a171cbe80e0" providerId="ADAL" clId="{73E2A307-9530-4A9A-9D57-4A53B83C4548}" dt="2026-05-11T07:19:24.123" v="13" actId="6549"/>
        <pc:sldMkLst>
          <pc:docMk/>
          <pc:sldMk cId="0" sldId="272"/>
        </pc:sldMkLst>
      </pc:sldChg>
      <pc:sldChg chg="modNotesTx">
        <pc:chgData name="Liutauras Šimkus" userId="0528cdbb-cb5c-4fe1-8bd5-9a171cbe80e0" providerId="ADAL" clId="{73E2A307-9530-4A9A-9D57-4A53B83C4548}" dt="2026-05-11T07:19:28.004" v="14" actId="6549"/>
        <pc:sldMkLst>
          <pc:docMk/>
          <pc:sldMk cId="0" sldId="273"/>
        </pc:sldMkLst>
      </pc:sldChg>
      <pc:sldChg chg="del">
        <pc:chgData name="Liutauras Šimkus" userId="0528cdbb-cb5c-4fe1-8bd5-9a171cbe80e0" providerId="ADAL" clId="{73E2A307-9530-4A9A-9D57-4A53B83C4548}" dt="2026-05-11T07:19:31.480" v="15" actId="2696"/>
        <pc:sldMkLst>
          <pc:docMk/>
          <pc:sldMk cId="0" sldId="274"/>
        </pc:sldMkLst>
      </pc:sldChg>
      <pc:sldChg chg="modNotesTx">
        <pc:chgData name="Liutauras Šimkus" userId="0528cdbb-cb5c-4fe1-8bd5-9a171cbe80e0" providerId="ADAL" clId="{73E2A307-9530-4A9A-9D57-4A53B83C4548}" dt="2026-05-11T07:19:43.371" v="18" actId="6549"/>
        <pc:sldMkLst>
          <pc:docMk/>
          <pc:sldMk cId="0" sldId="275"/>
        </pc:sldMkLst>
      </pc:sldChg>
      <pc:sldChg chg="modNotesTx">
        <pc:chgData name="Liutauras Šimkus" userId="0528cdbb-cb5c-4fe1-8bd5-9a171cbe80e0" providerId="ADAL" clId="{73E2A307-9530-4A9A-9D57-4A53B83C4548}" dt="2026-05-11T07:19:47.868" v="19" actId="6549"/>
        <pc:sldMkLst>
          <pc:docMk/>
          <pc:sldMk cId="0" sldId="277"/>
        </pc:sldMkLst>
      </pc:sldChg>
      <pc:sldChg chg="modNotesTx">
        <pc:chgData name="Liutauras Šimkus" userId="0528cdbb-cb5c-4fe1-8bd5-9a171cbe80e0" providerId="ADAL" clId="{73E2A307-9530-4A9A-9D57-4A53B83C4548}" dt="2026-05-11T07:19:51.545" v="20" actId="6549"/>
        <pc:sldMkLst>
          <pc:docMk/>
          <pc:sldMk cId="0" sldId="279"/>
        </pc:sldMkLst>
      </pc:sldChg>
      <pc:sldChg chg="modNotesTx">
        <pc:chgData name="Liutauras Šimkus" userId="0528cdbb-cb5c-4fe1-8bd5-9a171cbe80e0" providerId="ADAL" clId="{73E2A307-9530-4A9A-9D57-4A53B83C4548}" dt="2026-05-11T07:19:35.773" v="16" actId="6549"/>
        <pc:sldMkLst>
          <pc:docMk/>
          <pc:sldMk cId="3919767897" sldId="281"/>
        </pc:sldMkLst>
      </pc:sldChg>
      <pc:sldChg chg="del">
        <pc:chgData name="Liutauras Šimkus" userId="0528cdbb-cb5c-4fe1-8bd5-9a171cbe80e0" providerId="ADAL" clId="{73E2A307-9530-4A9A-9D57-4A53B83C4548}" dt="2026-05-11T07:19:39.805" v="17" actId="2696"/>
        <pc:sldMkLst>
          <pc:docMk/>
          <pc:sldMk cId="2526003657" sldId="282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nma.lan\dfs\Z\KD\Kontroles%20departamentas\TPKS\ALNSIS\ALGORITMAI%202025\STATISTIK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nma.lan\dfs\Z\KD\Kontroles%20departamentas\TPKS\ALNSIS\ALGORITMAI%202025\STATISTIK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nmalt-my.sharepoint.com/personal/justina_subotoviciene_nma_lt/Documents/Desktop/ALNSIS/2025/PAM_raudoni%20zemelapiui_2025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160509894940823E-2"/>
          <c:y val="0.16769674495261641"/>
          <c:w val="0.90758696485253398"/>
          <c:h val="0.56972413367982899"/>
        </c:manualLayout>
      </c:layout>
      <c:barChart>
        <c:barDir val="col"/>
        <c:grouping val="clustered"/>
        <c:varyColors val="0"/>
        <c:ser>
          <c:idx val="0"/>
          <c:order val="0"/>
          <c:tx>
            <c:v>Žalias</c:v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99B5155B-563B-4016-8BD8-591EB9DE957E}" type="VALUE">
                      <a:rPr lang="en-US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546-426F-A451-C42E131F707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7943D35E-AD7B-409E-8EB4-392A7515791F}" type="VALUE">
                      <a:rPr lang="en-US"/>
                      <a:pPr/>
                      <a:t>[VALUE]</a:t>
                    </a:fld>
                    <a:r>
                      <a:rPr lang="en-US" sz="1400" b="0" i="0" u="none" strike="noStrike" kern="1200" baseline="0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</a:rPr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546-426F-A451-C42E131F707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97C1C833-7DA1-4BB3-BBEC-C3B3CE86DC9F}" type="VALUE">
                      <a:rPr lang="en-US"/>
                      <a:pPr/>
                      <a:t>[VALUE]</a:t>
                    </a:fld>
                    <a:r>
                      <a:rPr lang="en-US" sz="1400" b="0" i="0" u="none" strike="noStrike" kern="1200" baseline="0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</a:rPr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1546-426F-A451-C42E131F70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'2023_2024_2025'!$B$5:$B$7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'2023_2024_2025'!$C$5:$C$7</c:f>
              <c:numCache>
                <c:formatCode>General</c:formatCode>
                <c:ptCount val="3"/>
                <c:pt idx="0">
                  <c:v>91</c:v>
                </c:pt>
                <c:pt idx="1">
                  <c:v>89</c:v>
                </c:pt>
                <c:pt idx="2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546-426F-A451-C42E131F7070}"/>
            </c:ext>
          </c:extLst>
        </c:ser>
        <c:ser>
          <c:idx val="1"/>
          <c:order val="1"/>
          <c:tx>
            <c:strRef>
              <c:f>'2023_2024_2025'!$D$4</c:f>
              <c:strCache>
                <c:ptCount val="1"/>
                <c:pt idx="0">
                  <c:v>Geltonas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9930A2BF-EF6B-4918-A23F-2E32B3900ACA}" type="VALUE">
                      <a:rPr lang="en-US"/>
                      <a:pPr/>
                      <a:t>[VALUE]</a:t>
                    </a:fld>
                    <a:r>
                      <a:rPr lang="en-US" sz="1400" b="0" i="0" u="none" strike="noStrike" kern="1200" baseline="0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</a:rPr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1546-426F-A451-C42E131F707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79432D37-8DBE-4794-BB02-AB39B5B5A6FC}" type="VALUE">
                      <a:rPr lang="en-US"/>
                      <a:pPr/>
                      <a:t>[VALUE]</a:t>
                    </a:fld>
                    <a:r>
                      <a:rPr lang="en-US" sz="1400" b="0" i="0" u="none" strike="noStrike" kern="1200" baseline="0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</a:rPr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546-426F-A451-C42E131F707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19A6F4FA-10F2-496A-B8D1-33854608224E}" type="VALUE">
                      <a:rPr lang="en-US"/>
                      <a:pPr/>
                      <a:t>[VALUE]</a:t>
                    </a:fld>
                    <a:r>
                      <a:rPr lang="en-US" sz="1400" b="0" i="0" u="none" strike="noStrike" kern="1200" baseline="0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</a:rPr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1546-426F-A451-C42E131F70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'2023_2024_2025'!$B$5:$B$7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'2023_2024_2025'!$D$5:$D$7</c:f>
              <c:numCache>
                <c:formatCode>General</c:formatCode>
                <c:ptCount val="3"/>
                <c:pt idx="0">
                  <c:v>8</c:v>
                </c:pt>
                <c:pt idx="1">
                  <c:v>9</c:v>
                </c:pt>
                <c:pt idx="2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546-426F-A451-C42E131F7070}"/>
            </c:ext>
          </c:extLst>
        </c:ser>
        <c:ser>
          <c:idx val="2"/>
          <c:order val="2"/>
          <c:tx>
            <c:strRef>
              <c:f>'2023_2024_2025'!$E$4</c:f>
              <c:strCache>
                <c:ptCount val="1"/>
                <c:pt idx="0">
                  <c:v>Raudonas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8F0BDCC3-B683-42F1-9399-8554887906F6}" type="VALUE">
                      <a:rPr lang="en-US"/>
                      <a:pPr/>
                      <a:t>[VALUE]</a:t>
                    </a:fld>
                    <a:r>
                      <a:rPr lang="en-US" sz="1400" b="0" i="0" u="none" strike="noStrike" kern="1200" baseline="0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</a:rPr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1546-426F-A451-C42E131F707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378530CC-0014-4EAA-BBF4-F47B2ECF9A9F}" type="VALUE">
                      <a:rPr lang="en-US"/>
                      <a:pPr/>
                      <a:t>[VALUE]</a:t>
                    </a:fld>
                    <a:r>
                      <a:rPr lang="en-US" sz="1400" b="0" i="0" u="none" strike="noStrike" kern="1200" baseline="0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</a:rPr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1546-426F-A451-C42E131F707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7BE0D00B-4650-4BCC-8680-42A42B930B9E}" type="VALUE">
                      <a:rPr lang="en-US"/>
                      <a:pPr/>
                      <a:t>[VALUE]</a:t>
                    </a:fld>
                    <a:r>
                      <a:rPr lang="en-US" sz="1400" b="0" i="0" u="none" strike="noStrike" kern="1200" baseline="0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</a:rPr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1546-426F-A451-C42E131F70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'2023_2024_2025'!$B$5:$B$7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'2023_2024_2025'!$E$5:$E$7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1546-426F-A451-C42E131F70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81266304"/>
        <c:axId val="686779488"/>
      </c:barChart>
      <c:catAx>
        <c:axId val="681266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686779488"/>
        <c:crosses val="autoZero"/>
        <c:auto val="1"/>
        <c:lblAlgn val="ctr"/>
        <c:lblOffset val="100"/>
        <c:noMultiLvlLbl val="0"/>
      </c:catAx>
      <c:valAx>
        <c:axId val="68677948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81266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lt-L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033473535120691E-2"/>
          <c:y val="0.11059476721294345"/>
          <c:w val="0.9499330529297586"/>
          <c:h val="0.687853111737413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'2023_2024_2025'!$C$33</c:f>
              <c:strCache>
                <c:ptCount val="1"/>
                <c:pt idx="0">
                  <c:v>Žalias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9F8187E7-2768-40C1-971A-B4B2A2CDA137}" type="VALUE">
                      <a:rPr lang="en-US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135-4917-A1F1-A9252CF29036}"/>
                </c:ext>
              </c:extLst>
            </c:dLbl>
            <c:dLbl>
              <c:idx val="1"/>
              <c:layout>
                <c:manualLayout>
                  <c:x val="4.5515406427491332E-3"/>
                  <c:y val="7.8996262294959603E-3"/>
                </c:manualLayout>
              </c:layout>
              <c:tx>
                <c:rich>
                  <a:bodyPr/>
                  <a:lstStyle/>
                  <a:p>
                    <a:fld id="{78FA11B7-B3DC-47DD-87C8-A7F8E6CF7DBB}" type="VALUE">
                      <a:rPr lang="en-US" smtClean="0"/>
                      <a:pPr/>
                      <a:t>[VALUE]</a:t>
                    </a:fld>
                    <a:r>
                      <a:rPr lang="en-US" sz="1800" b="0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135-4917-A1F1-A9252CF29036}"/>
                </c:ext>
              </c:extLst>
            </c:dLbl>
            <c:dLbl>
              <c:idx val="2"/>
              <c:layout>
                <c:manualLayout>
                  <c:x val="6.8273109641239079E-3"/>
                  <c:y val="0"/>
                </c:manualLayout>
              </c:layout>
              <c:tx>
                <c:rich>
                  <a:bodyPr/>
                  <a:lstStyle/>
                  <a:p>
                    <a:fld id="{59CFB181-AC53-447C-940F-4641F902EC6A}" type="VALUE">
                      <a:rPr lang="en-US" smtClean="0"/>
                      <a:pPr/>
                      <a:t>[VALUE]</a:t>
                    </a:fld>
                    <a:r>
                      <a:rPr lang="en-US" sz="1800" b="0" i="0" u="none" strike="noStrike" kern="1200" baseline="0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</a:rPr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B135-4917-A1F1-A9252CF290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'2023_2024_2025'!$B$34:$B$36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'2023_2024_2025'!$C$34:$C$36</c:f>
              <c:numCache>
                <c:formatCode>General</c:formatCode>
                <c:ptCount val="3"/>
                <c:pt idx="0">
                  <c:v>61</c:v>
                </c:pt>
                <c:pt idx="1">
                  <c:v>69</c:v>
                </c:pt>
                <c:pt idx="2">
                  <c:v>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135-4917-A1F1-A9252CF29036}"/>
            </c:ext>
          </c:extLst>
        </c:ser>
        <c:ser>
          <c:idx val="1"/>
          <c:order val="1"/>
          <c:tx>
            <c:strRef>
              <c:f>'2023_2024_2025'!$D$33</c:f>
              <c:strCache>
                <c:ptCount val="1"/>
                <c:pt idx="0">
                  <c:v>Geltonas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7B1F5B06-F0B2-4606-ACE4-3764E69F802E}" type="VALUE">
                      <a:rPr lang="en-US" smtClean="0"/>
                      <a:pPr/>
                      <a:t>[VALUE]</a:t>
                    </a:fld>
                    <a:r>
                      <a:rPr lang="en-US" sz="1800" b="0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B135-4917-A1F1-A9252CF2903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7E2B0DC1-0E43-449D-9145-A812FED11CA3}" type="VALUE">
                      <a:rPr lang="en-US" smtClean="0"/>
                      <a:pPr/>
                      <a:t>[VALUE]</a:t>
                    </a:fld>
                    <a:r>
                      <a:rPr lang="en-US" sz="1800" b="0" i="0" u="none" strike="noStrike" kern="1200" baseline="0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</a:rPr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135-4917-A1F1-A9252CF29036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03EDC5BD-AC64-4569-8EF2-9565B6F6F7BC}" type="VALUE">
                      <a:rPr lang="en-US" smtClean="0"/>
                      <a:pPr/>
                      <a:t>[VALUE]</a:t>
                    </a:fld>
                    <a:r>
                      <a:rPr lang="en-US" sz="1800" b="0" i="0" u="none" strike="noStrike" kern="1200" baseline="0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</a:rPr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B135-4917-A1F1-A9252CF290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'2023_2024_2025'!$B$34:$B$36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'2023_2024_2025'!$D$34:$D$36</c:f>
              <c:numCache>
                <c:formatCode>General</c:formatCode>
                <c:ptCount val="3"/>
                <c:pt idx="0">
                  <c:v>11</c:v>
                </c:pt>
                <c:pt idx="1">
                  <c:v>1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135-4917-A1F1-A9252CF29036}"/>
            </c:ext>
          </c:extLst>
        </c:ser>
        <c:ser>
          <c:idx val="2"/>
          <c:order val="2"/>
          <c:tx>
            <c:strRef>
              <c:f>'2023_2024_2025'!$E$33</c:f>
              <c:strCache>
                <c:ptCount val="1"/>
                <c:pt idx="0">
                  <c:v>Raudonas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z="2400" b="0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27%</a:t>
                    </a:r>
                    <a:endParaRPr lang="en-US" sz="2400" b="0" i="0" u="none" strike="noStrike" kern="1200" baseline="0">
                      <a:solidFill>
                        <a:sysClr val="windowText" lastClr="000000">
                          <a:lumMod val="75000"/>
                          <a:lumOff val="25000"/>
                        </a:sysClr>
                      </a:solidFill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B135-4917-A1F1-A9252CF2903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CDB4A20D-E59E-44B9-8D3D-49CBE4765E96}" type="VALUE">
                      <a:rPr lang="en-US" smtClean="0"/>
                      <a:pPr/>
                      <a:t>[VALUE]</a:t>
                    </a:fld>
                    <a:r>
                      <a:rPr lang="en-US" sz="1800" b="0" i="0" u="none" strike="noStrike" kern="1200" baseline="0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</a:rPr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B135-4917-A1F1-A9252CF29036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65D38594-2E4C-4509-86BD-470D73D71ABD}" type="VALUE">
                      <a:rPr lang="en-US" smtClean="0"/>
                      <a:pPr/>
                      <a:t>[VALUE]</a:t>
                    </a:fld>
                    <a:r>
                      <a:rPr lang="en-US" sz="1800" b="0" i="0" u="none" strike="noStrike" kern="1200" baseline="0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</a:rPr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B135-4917-A1F1-A9252CF290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'2023_2024_2025'!$B$34:$B$36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'2023_2024_2025'!$E$34:$E$36</c:f>
              <c:numCache>
                <c:formatCode>General</c:formatCode>
                <c:ptCount val="3"/>
                <c:pt idx="0">
                  <c:v>27</c:v>
                </c:pt>
                <c:pt idx="1">
                  <c:v>30</c:v>
                </c:pt>
                <c:pt idx="2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B135-4917-A1F1-A9252CF2903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74421663"/>
        <c:axId val="646947391"/>
      </c:barChart>
      <c:catAx>
        <c:axId val="5744216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646947391"/>
        <c:crosses val="autoZero"/>
        <c:auto val="1"/>
        <c:lblAlgn val="ctr"/>
        <c:lblOffset val="100"/>
        <c:noMultiLvlLbl val="0"/>
      </c:catAx>
      <c:valAx>
        <c:axId val="646947391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744216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9845684693334393E-3"/>
          <c:y val="0.12574605098821781"/>
          <c:w val="0.95435445286688836"/>
          <c:h val="0.4330462973625169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6">
                <a:lumMod val="60000"/>
                <a:lumOff val="40000"/>
              </a:schemeClr>
            </a:soli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  <a:effectLst>
              <a:glow rad="101600">
                <a:schemeClr val="accent6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8.1520949841026123E-3"/>
                  <c:y val="-2.550064067324286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99A-4CE4-A980-2E9E1E3B2AA9}"/>
                </c:ext>
              </c:extLst>
            </c:dLbl>
            <c:dLbl>
              <c:idx val="1"/>
              <c:layout>
                <c:manualLayout>
                  <c:x val="-5.3232171927747969E-4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99A-4CE4-A980-2E9E1E3B2AA9}"/>
                </c:ext>
              </c:extLst>
            </c:dLbl>
            <c:dLbl>
              <c:idx val="2"/>
              <c:layout>
                <c:manualLayout>
                  <c:x val="-1.4945334821071601E-16"/>
                  <c:y val="-1.258037965929340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99A-4CE4-A980-2E9E1E3B2AA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Sheet2!$C$12:$E$12</c:f>
              <c:strCache>
                <c:ptCount val="3"/>
                <c:pt idx="0">
                  <c:v>Netinkamas paramai plotas</c:v>
                </c:pt>
                <c:pt idx="1">
                  <c:v>Pasėlio atpažinimas</c:v>
                </c:pt>
                <c:pt idx="2">
                  <c:v>Juodojo pūdymo įdirbimas</c:v>
                </c:pt>
              </c:strCache>
            </c:strRef>
          </c:cat>
          <c:val>
            <c:numRef>
              <c:f>Sheet2!$C$13:$E$13</c:f>
              <c:numCache>
                <c:formatCode>0.0</c:formatCode>
                <c:ptCount val="3"/>
                <c:pt idx="0">
                  <c:v>0.47039291643608189</c:v>
                </c:pt>
                <c:pt idx="1">
                  <c:v>93.497509684560043</c:v>
                </c:pt>
                <c:pt idx="2">
                  <c:v>6.0320973990038738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99A-4CE4-A980-2E9E1E3B2AA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064754127"/>
        <c:axId val="669869119"/>
      </c:barChart>
      <c:catAx>
        <c:axId val="10647541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lt-LT"/>
          </a:p>
        </c:txPr>
        <c:crossAx val="669869119"/>
        <c:crosses val="autoZero"/>
        <c:auto val="1"/>
        <c:lblAlgn val="ctr"/>
        <c:lblOffset val="100"/>
        <c:noMultiLvlLbl val="0"/>
      </c:catAx>
      <c:valAx>
        <c:axId val="669869119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1064754127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4349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 lIns="107031" tIns="53515" rIns="107031" bIns="53515"/>
          <a:lstStyle/>
          <a:p>
            <a:endParaRPr lang="lt-LT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7031" tIns="53515" rIns="107031" bIns="53515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7031" tIns="53515" rIns="107031" bIns="53515"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 lIns="107031" tIns="53515" rIns="107031" bIns="53515"/>
          <a:lstStyle/>
          <a:p>
            <a:endParaRPr lang="lt-LT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7031" tIns="53515" rIns="107031" bIns="53515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7031" tIns="53515" rIns="107031" bIns="53515"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 lIns="107031" tIns="53515" rIns="107031" bIns="53515"/>
          <a:lstStyle/>
          <a:p>
            <a:endParaRPr lang="lt-LT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7031" tIns="53515" rIns="107031" bIns="53515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7031" tIns="53515" rIns="107031" bIns="53515"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 lIns="107031" tIns="53515" rIns="107031" bIns="53515"/>
          <a:lstStyle/>
          <a:p>
            <a:endParaRPr lang="lt-LT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7031" tIns="53515" rIns="107031" bIns="53515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7031" tIns="53515" rIns="107031" bIns="53515"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 lIns="107031" tIns="53515" rIns="107031" bIns="53515"/>
          <a:lstStyle/>
          <a:p>
            <a:endParaRPr lang="lt-LT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7031" tIns="53515" rIns="107031" bIns="53515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7031" tIns="53515" rIns="107031" bIns="53515"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 lIns="107031" tIns="53515" rIns="107031" bIns="53515"/>
          <a:lstStyle/>
          <a:p>
            <a:endParaRPr lang="lt-LT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7031" tIns="53515" rIns="107031" bIns="53515"/>
          <a:lstStyle/>
          <a:p>
            <a:endParaRPr lang="en-US" sz="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7031" tIns="53515" rIns="107031" bIns="53515"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4ABDFE-0A35-0CF7-7047-E41163661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CEBE2B-7D9B-2C8B-D316-920061A8A3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 lIns="107031" tIns="53515" rIns="107031" bIns="53515"/>
          <a:lstStyle/>
          <a:p>
            <a:endParaRPr lang="lt-LT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46F2C1-C48D-8A5A-5E28-ABDF70EA44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107031" tIns="53515" rIns="107031" bIns="53515"/>
          <a:lstStyle/>
          <a:p>
            <a:pPr defTabSz="1070305">
              <a:defRPr/>
            </a:pPr>
            <a:endParaRPr lang="en-US" sz="1400" dirty="0">
              <a:solidFill>
                <a:srgbClr val="666666"/>
              </a:solidFill>
              <a:latin typeface="Inter"/>
              <a:ea typeface="Inter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AE9759-1785-A5AB-CE1C-FBBD87ED86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107031" tIns="53515" rIns="107031" bIns="53515"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43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 lIns="107031" tIns="53515" rIns="107031" bIns="53515"/>
          <a:lstStyle/>
          <a:p>
            <a:endParaRPr lang="lt-LT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7031" tIns="53515" rIns="107031" bIns="53515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7031" tIns="53515" rIns="107031" bIns="53515"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 lIns="107031" tIns="53515" rIns="107031" bIns="53515"/>
          <a:lstStyle/>
          <a:p>
            <a:endParaRPr lang="lt-LT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7031" tIns="53515" rIns="107031" bIns="53515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7031" tIns="53515" rIns="107031" bIns="53515"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 lIns="107031" tIns="53515" rIns="107031" bIns="53515"/>
          <a:lstStyle/>
          <a:p>
            <a:endParaRPr lang="lt-LT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7031" tIns="53515" rIns="107031" bIns="53515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7031" tIns="53515" rIns="107031" bIns="53515"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 lIns="107031" tIns="53515" rIns="107031" bIns="53515"/>
          <a:lstStyle/>
          <a:p>
            <a:endParaRPr lang="lt-LT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7031" tIns="53515" rIns="107031" bIns="53515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7031" tIns="53515" rIns="107031" bIns="53515"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 lIns="107031" tIns="53515" rIns="107031" bIns="53515"/>
          <a:lstStyle/>
          <a:p>
            <a:endParaRPr lang="lt-LT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7031" tIns="53515" rIns="107031" bIns="53515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7031" tIns="53515" rIns="107031" bIns="53515"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 lIns="107031" tIns="53515" rIns="107031" bIns="53515"/>
          <a:lstStyle/>
          <a:p>
            <a:endParaRPr lang="lt-LT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7031" tIns="53515" rIns="107031" bIns="53515"/>
          <a:lstStyle/>
          <a:p>
            <a:endParaRPr lang="en-US" sz="1400" dirty="0">
              <a:solidFill>
                <a:srgbClr val="006837"/>
              </a:solidFill>
              <a:latin typeface="Inter"/>
              <a:ea typeface="Inter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7031" tIns="53515" rIns="107031" bIns="53515"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 lIns="107031" tIns="53515" rIns="107031" bIns="53515"/>
          <a:lstStyle/>
          <a:p>
            <a:endParaRPr lang="lt-LT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7031" tIns="53515" rIns="107031" bIns="53515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7031" tIns="53515" rIns="107031" bIns="53515"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 lIns="107031" tIns="53515" rIns="107031" bIns="53515"/>
          <a:lstStyle/>
          <a:p>
            <a:endParaRPr lang="lt-LT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7031" tIns="53515" rIns="107031" bIns="53515"/>
          <a:lstStyle/>
          <a:p>
            <a:pPr defTabSz="1070305">
              <a:defRPr/>
            </a:pPr>
            <a:endParaRPr lang="en-US" sz="1400" dirty="0"/>
          </a:p>
          <a:p>
            <a:pPr defTabSz="1070305">
              <a:defRPr/>
            </a:pPr>
            <a:endParaRPr lang="en-US" sz="1400" dirty="0"/>
          </a:p>
          <a:p>
            <a:pPr defTabSz="1070305">
              <a:defRPr/>
            </a:pPr>
            <a:endParaRPr lang="en-US" sz="14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7031" tIns="53515" rIns="107031" bIns="53515"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 lIns="107031" tIns="53515" rIns="107031" bIns="53515"/>
          <a:lstStyle/>
          <a:p>
            <a:endParaRPr lang="lt-LT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7031" tIns="53515" rIns="107031" bIns="53515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7031" tIns="53515" rIns="107031" bIns="53515"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 lIns="107031" tIns="53515" rIns="107031" bIns="53515"/>
          <a:lstStyle/>
          <a:p>
            <a:endParaRPr lang="lt-LT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7031" tIns="53515" rIns="107031" bIns="53515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7031" tIns="53515" rIns="107031" bIns="53515"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 lIns="107031" tIns="53515" rIns="107031" bIns="53515"/>
          <a:lstStyle/>
          <a:p>
            <a:endParaRPr lang="lt-LT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7031" tIns="53515" rIns="107031" bIns="53515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7031" tIns="53515" rIns="107031" bIns="53515"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 lIns="107031" tIns="53515" rIns="107031" bIns="53515"/>
          <a:lstStyle/>
          <a:p>
            <a:endParaRPr lang="lt-LT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7031" tIns="53515" rIns="107031" bIns="53515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7031" tIns="53515" rIns="107031" bIns="53515"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 lIns="107031" tIns="53515" rIns="107031" bIns="53515"/>
          <a:lstStyle/>
          <a:p>
            <a:endParaRPr lang="lt-LT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7031" tIns="53515" rIns="107031" bIns="53515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7031" tIns="53515" rIns="107031" bIns="53515"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 lIns="107031" tIns="53515" rIns="107031" bIns="53515"/>
          <a:lstStyle/>
          <a:p>
            <a:endParaRPr lang="lt-LT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7031" tIns="53515" rIns="107031" bIns="53515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7031" tIns="53515" rIns="107031" bIns="53515"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lt-L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t-L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lt-L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t-L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lt-L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t-L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lt-L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t-L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lt-L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t-LT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lt-L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t-LT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lt-L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t-LT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lt-L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t-LT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lt-L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t-LT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lt-L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t-L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lt-L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t-L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lt-L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t-LT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lt-L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t-LT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lt-L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t-LT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lt-L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t-LT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lt-L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t-LT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lt-L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t-LT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lt-L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t-L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lt-L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t-L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lt-L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t-L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lt-L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t-L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lt-L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t-L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lt-L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t-L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lt-L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t-L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lt-L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lt-L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png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5" Type="http://schemas.openxmlformats.org/officeDocument/2006/relationships/chart" Target="../charts/char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5" Type="http://schemas.openxmlformats.org/officeDocument/2006/relationships/chart" Target="../charts/chart3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3550" y="0"/>
            <a:ext cx="360045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83133" y="1902340"/>
            <a:ext cx="3544119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44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Patikrų </a:t>
            </a:r>
            <a:r>
              <a:rPr lang="en-US" sz="44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aktualijos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496119" y="3206055"/>
            <a:ext cx="4722763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2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Kontrolės</a:t>
            </a:r>
            <a:r>
              <a:rPr lang="en-US" sz="12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2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departamento</a:t>
            </a:r>
            <a:r>
              <a:rPr lang="en-US" sz="12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2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direktorius</a:t>
            </a:r>
            <a:r>
              <a:rPr lang="en-US" sz="12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endParaRPr lang="en-US" sz="1200" dirty="0"/>
          </a:p>
        </p:txBody>
      </p:sp>
      <p:sp>
        <p:nvSpPr>
          <p:cNvPr id="5" name="Text 2"/>
          <p:cNvSpPr/>
          <p:nvPr/>
        </p:nvSpPr>
        <p:spPr>
          <a:xfrm>
            <a:off x="496119" y="2865834"/>
            <a:ext cx="4722763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Liutauras Šimkus</a:t>
            </a:r>
            <a:endParaRPr lang="en-US" sz="14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3467" y="4626154"/>
            <a:ext cx="1311702" cy="3827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328957"/>
            <a:ext cx="3337173" cy="3100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Paraiškos duomenų keitimas</a:t>
            </a:r>
            <a:endParaRPr lang="en-US" sz="2800"/>
          </a:p>
        </p:txBody>
      </p:sp>
      <p:sp>
        <p:nvSpPr>
          <p:cNvPr id="3" name="Text 1"/>
          <p:cNvSpPr/>
          <p:nvPr/>
        </p:nvSpPr>
        <p:spPr>
          <a:xfrm>
            <a:off x="618071" y="760186"/>
            <a:ext cx="3344391" cy="1860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60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Reaguojant į ALNSIS rezultatus pareiškėjas gali:</a:t>
            </a:r>
            <a:endParaRPr lang="en-US" sz="160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071" y="1067367"/>
            <a:ext cx="4107491" cy="3567318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5140374" y="1370119"/>
            <a:ext cx="3475119" cy="1297395"/>
          </a:xfrm>
          <a:prstGeom prst="roundRect">
            <a:avLst>
              <a:gd name="adj" fmla="val 7227"/>
            </a:avLst>
          </a:prstGeom>
          <a:solidFill>
            <a:srgbClr val="F2EEEE"/>
          </a:solidFill>
          <a:ln w="4763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t-LT" sz="3200"/>
          </a:p>
        </p:txBody>
      </p:sp>
      <p:sp>
        <p:nvSpPr>
          <p:cNvPr id="6" name="Text 3"/>
          <p:cNvSpPr/>
          <p:nvPr/>
        </p:nvSpPr>
        <p:spPr>
          <a:xfrm>
            <a:off x="5244332" y="1789600"/>
            <a:ext cx="1918812" cy="418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Iki rugpjūčio 15 d.</a:t>
            </a:r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5244332" y="2089108"/>
            <a:ext cx="2288704" cy="348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120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Keisti žemės ūkio augalo </a:t>
            </a:r>
            <a:r>
              <a:rPr lang="en-US" sz="1200" b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kodą</a:t>
            </a:r>
            <a:endParaRPr lang="en-US" sz="1200" b="1"/>
          </a:p>
        </p:txBody>
      </p:sp>
      <p:sp>
        <p:nvSpPr>
          <p:cNvPr id="8" name="Shape 5"/>
          <p:cNvSpPr/>
          <p:nvPr/>
        </p:nvSpPr>
        <p:spPr>
          <a:xfrm>
            <a:off x="5140374" y="2839057"/>
            <a:ext cx="3475119" cy="1297395"/>
          </a:xfrm>
          <a:prstGeom prst="roundRect">
            <a:avLst>
              <a:gd name="adj" fmla="val 7227"/>
            </a:avLst>
          </a:prstGeom>
          <a:solidFill>
            <a:srgbClr val="F2EEEE"/>
          </a:solidFill>
          <a:ln w="4763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t-LT" sz="3200"/>
          </a:p>
        </p:txBody>
      </p:sp>
      <p:sp>
        <p:nvSpPr>
          <p:cNvPr id="9" name="Text 6"/>
          <p:cNvSpPr/>
          <p:nvPr/>
        </p:nvSpPr>
        <p:spPr>
          <a:xfrm>
            <a:off x="5244332" y="3212884"/>
            <a:ext cx="1918812" cy="418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Iki rugsėjo 15 d.</a:t>
            </a:r>
            <a:endParaRPr lang="en-US"/>
          </a:p>
        </p:txBody>
      </p:sp>
      <p:sp>
        <p:nvSpPr>
          <p:cNvPr id="10" name="Text 7"/>
          <p:cNvSpPr/>
          <p:nvPr/>
        </p:nvSpPr>
        <p:spPr>
          <a:xfrm>
            <a:off x="5244332" y="3508816"/>
            <a:ext cx="3022635" cy="348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1200" b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Atsisakyti paramos </a:t>
            </a:r>
            <a:r>
              <a:rPr lang="en-US" sz="120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už deklaruotą lauką</a:t>
            </a:r>
            <a:endParaRPr lang="en-US" sz="1200"/>
          </a:p>
        </p:txBody>
      </p:sp>
      <p:pic>
        <p:nvPicPr>
          <p:cNvPr id="12" name="Image 1" descr="preencoded.png">
            <a:extLst>
              <a:ext uri="{FF2B5EF4-FFF2-40B4-BE49-F238E27FC236}">
                <a16:creationId xmlns:a16="http://schemas.microsoft.com/office/drawing/2014/main" id="{E1922DBF-6E02-2626-BBDB-1F229E5CDC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9664" y="137161"/>
            <a:ext cx="1311702" cy="3827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3550" y="0"/>
            <a:ext cx="360045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04679" y="217916"/>
            <a:ext cx="5075189" cy="6645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8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Pasėlio</a:t>
            </a:r>
            <a:r>
              <a:rPr lang="en-US" sz="28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8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atpažinimo</a:t>
            </a:r>
            <a:r>
              <a:rPr lang="en-US" sz="28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8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stebėjimo</a:t>
            </a:r>
            <a:r>
              <a:rPr lang="en-US" sz="28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8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rezultatai</a:t>
            </a:r>
            <a:r>
              <a:rPr lang="lt-LT" sz="28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laukais</a:t>
            </a:r>
            <a:endParaRPr lang="en-US" sz="2800" dirty="0"/>
          </a:p>
        </p:txBody>
      </p:sp>
      <p:sp>
        <p:nvSpPr>
          <p:cNvPr id="15" name="Text 8"/>
          <p:cNvSpPr/>
          <p:nvPr/>
        </p:nvSpPr>
        <p:spPr>
          <a:xfrm>
            <a:off x="2152245" y="2058492"/>
            <a:ext cx="88553" cy="90488"/>
          </a:xfrm>
          <a:prstGeom prst="rect">
            <a:avLst/>
          </a:prstGeom>
          <a:noFill/>
          <a:ln/>
        </p:spPr>
        <p:txBody>
          <a:bodyPr wrap="square" lIns="19050" tIns="19050" rIns="19050" bIns="19050" rtlCol="0" anchor="t"/>
          <a:lstStyle/>
          <a:p>
            <a:pPr marL="0" indent="0" algn="l">
              <a:lnSpc>
                <a:spcPts val="400"/>
              </a:lnSpc>
              <a:buNone/>
            </a:pPr>
            <a:r>
              <a:rPr lang="en-US" sz="400">
                <a:solidFill>
                  <a:srgbClr val="FFFFFF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91</a:t>
            </a:r>
            <a:endParaRPr lang="en-US" sz="400"/>
          </a:p>
        </p:txBody>
      </p:sp>
      <p:sp>
        <p:nvSpPr>
          <p:cNvPr id="16" name="Text 9"/>
          <p:cNvSpPr/>
          <p:nvPr/>
        </p:nvSpPr>
        <p:spPr>
          <a:xfrm>
            <a:off x="3789157" y="2058492"/>
            <a:ext cx="58564" cy="90488"/>
          </a:xfrm>
          <a:prstGeom prst="rect">
            <a:avLst/>
          </a:prstGeom>
          <a:noFill/>
          <a:ln/>
        </p:spPr>
        <p:txBody>
          <a:bodyPr wrap="square" lIns="19050" tIns="19050" rIns="19050" bIns="19050" rtlCol="0" anchor="t"/>
          <a:lstStyle/>
          <a:p>
            <a:pPr marL="0" indent="0" algn="l">
              <a:lnSpc>
                <a:spcPts val="400"/>
              </a:lnSpc>
              <a:buNone/>
            </a:pPr>
            <a:r>
              <a:rPr lang="en-US" sz="400">
                <a:solidFill>
                  <a:srgbClr val="FFFFFF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8</a:t>
            </a:r>
            <a:endParaRPr lang="en-US" sz="400"/>
          </a:p>
        </p:txBody>
      </p:sp>
      <p:sp>
        <p:nvSpPr>
          <p:cNvPr id="17" name="Text 10"/>
          <p:cNvSpPr/>
          <p:nvPr/>
        </p:nvSpPr>
        <p:spPr>
          <a:xfrm>
            <a:off x="2119479" y="2626816"/>
            <a:ext cx="88553" cy="90488"/>
          </a:xfrm>
          <a:prstGeom prst="rect">
            <a:avLst/>
          </a:prstGeom>
          <a:noFill/>
          <a:ln/>
        </p:spPr>
        <p:txBody>
          <a:bodyPr wrap="square" lIns="19050" tIns="19050" rIns="19050" bIns="19050" rtlCol="0" anchor="t"/>
          <a:lstStyle/>
          <a:p>
            <a:pPr marL="0" indent="0" algn="l">
              <a:lnSpc>
                <a:spcPts val="400"/>
              </a:lnSpc>
              <a:buNone/>
            </a:pPr>
            <a:r>
              <a:rPr lang="en-US" sz="400">
                <a:solidFill>
                  <a:srgbClr val="FFFFFF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89</a:t>
            </a:r>
            <a:endParaRPr lang="en-US" sz="400"/>
          </a:p>
        </p:txBody>
      </p:sp>
      <p:sp>
        <p:nvSpPr>
          <p:cNvPr id="18" name="Text 11"/>
          <p:cNvSpPr/>
          <p:nvPr/>
        </p:nvSpPr>
        <p:spPr>
          <a:xfrm>
            <a:off x="3740008" y="2626816"/>
            <a:ext cx="58564" cy="90488"/>
          </a:xfrm>
          <a:prstGeom prst="rect">
            <a:avLst/>
          </a:prstGeom>
          <a:noFill/>
          <a:ln/>
        </p:spPr>
        <p:txBody>
          <a:bodyPr wrap="square" lIns="19050" tIns="19050" rIns="19050" bIns="19050" rtlCol="0" anchor="t"/>
          <a:lstStyle/>
          <a:p>
            <a:pPr marL="0" indent="0" algn="l">
              <a:lnSpc>
                <a:spcPts val="400"/>
              </a:lnSpc>
              <a:buNone/>
            </a:pPr>
            <a:r>
              <a:rPr lang="en-US" sz="400">
                <a:solidFill>
                  <a:srgbClr val="FFFFFF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9</a:t>
            </a:r>
            <a:endParaRPr lang="en-US" sz="400"/>
          </a:p>
        </p:txBody>
      </p:sp>
      <p:sp>
        <p:nvSpPr>
          <p:cNvPr id="19" name="Text 12"/>
          <p:cNvSpPr/>
          <p:nvPr/>
        </p:nvSpPr>
        <p:spPr>
          <a:xfrm>
            <a:off x="3920221" y="2626816"/>
            <a:ext cx="58564" cy="90488"/>
          </a:xfrm>
          <a:prstGeom prst="rect">
            <a:avLst/>
          </a:prstGeom>
          <a:noFill/>
          <a:ln/>
        </p:spPr>
        <p:txBody>
          <a:bodyPr wrap="square" lIns="19050" tIns="19050" rIns="19050" bIns="19050" rtlCol="0" anchor="t"/>
          <a:lstStyle/>
          <a:p>
            <a:pPr marL="0" indent="0" algn="l">
              <a:lnSpc>
                <a:spcPts val="400"/>
              </a:lnSpc>
              <a:buNone/>
            </a:pPr>
            <a:endParaRPr lang="en-US" sz="400"/>
          </a:p>
        </p:txBody>
      </p:sp>
      <p:sp>
        <p:nvSpPr>
          <p:cNvPr id="20" name="Text 13"/>
          <p:cNvSpPr/>
          <p:nvPr/>
        </p:nvSpPr>
        <p:spPr>
          <a:xfrm>
            <a:off x="2135862" y="3195142"/>
            <a:ext cx="88553" cy="90488"/>
          </a:xfrm>
          <a:prstGeom prst="rect">
            <a:avLst/>
          </a:prstGeom>
          <a:noFill/>
          <a:ln/>
        </p:spPr>
        <p:txBody>
          <a:bodyPr wrap="square" lIns="19050" tIns="19050" rIns="19050" bIns="19050" rtlCol="0" anchor="t"/>
          <a:lstStyle/>
          <a:p>
            <a:pPr marL="0" indent="0" algn="l">
              <a:lnSpc>
                <a:spcPts val="400"/>
              </a:lnSpc>
              <a:buNone/>
            </a:pPr>
            <a:r>
              <a:rPr lang="en-US" sz="400">
                <a:solidFill>
                  <a:srgbClr val="FFFFFF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90</a:t>
            </a:r>
            <a:endParaRPr lang="en-US" sz="400"/>
          </a:p>
        </p:txBody>
      </p:sp>
      <p:sp>
        <p:nvSpPr>
          <p:cNvPr id="21" name="Text 14"/>
          <p:cNvSpPr/>
          <p:nvPr/>
        </p:nvSpPr>
        <p:spPr>
          <a:xfrm>
            <a:off x="3772773" y="3195142"/>
            <a:ext cx="58564" cy="90488"/>
          </a:xfrm>
          <a:prstGeom prst="rect">
            <a:avLst/>
          </a:prstGeom>
          <a:noFill/>
          <a:ln/>
        </p:spPr>
        <p:txBody>
          <a:bodyPr wrap="square" lIns="19050" tIns="19050" rIns="19050" bIns="19050" rtlCol="0" anchor="t"/>
          <a:lstStyle/>
          <a:p>
            <a:pPr marL="0" indent="0" algn="l">
              <a:lnSpc>
                <a:spcPts val="400"/>
              </a:lnSpc>
              <a:buNone/>
            </a:pPr>
            <a:r>
              <a:rPr lang="en-US" sz="400">
                <a:solidFill>
                  <a:srgbClr val="FFFFFF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9</a:t>
            </a:r>
            <a:endParaRPr lang="en-US" sz="400"/>
          </a:p>
        </p:txBody>
      </p:sp>
      <p:graphicFrame>
        <p:nvGraphicFramePr>
          <p:cNvPr id="31" name="Chart 30">
            <a:extLst>
              <a:ext uri="{FF2B5EF4-FFF2-40B4-BE49-F238E27FC236}">
                <a16:creationId xmlns:a16="http://schemas.microsoft.com/office/drawing/2014/main" id="{8C1ADFDD-7871-C682-C03F-5A10B46387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7166210"/>
              </p:ext>
            </p:extLst>
          </p:nvPr>
        </p:nvGraphicFramePr>
        <p:xfrm>
          <a:off x="281562" y="986325"/>
          <a:ext cx="4955774" cy="3904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" name="Image 1" descr="preencoded.png">
            <a:extLst>
              <a:ext uri="{FF2B5EF4-FFF2-40B4-BE49-F238E27FC236}">
                <a16:creationId xmlns:a16="http://schemas.microsoft.com/office/drawing/2014/main" id="{C56B0F4D-6416-B688-B8BC-E14CF75435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1121" y="4622415"/>
            <a:ext cx="1311702" cy="3827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8770" y="0"/>
            <a:ext cx="2645229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219018"/>
            <a:ext cx="5921459" cy="5759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8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Juodojo</a:t>
            </a:r>
            <a:r>
              <a:rPr lang="en-US" sz="28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8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pūdymo</a:t>
            </a:r>
            <a:r>
              <a:rPr lang="en-US" sz="28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8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įdirbimo</a:t>
            </a:r>
            <a:r>
              <a:rPr lang="en-US" sz="28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8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stebėjimo</a:t>
            </a:r>
            <a:r>
              <a:rPr lang="en-US" sz="28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8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rezultatai</a:t>
            </a:r>
            <a:r>
              <a:rPr lang="lt-LT" sz="28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laukais</a:t>
            </a:r>
            <a:endParaRPr lang="en-US" sz="2800" dirty="0"/>
          </a:p>
        </p:txBody>
      </p:sp>
      <p:sp>
        <p:nvSpPr>
          <p:cNvPr id="11" name="Text 5"/>
          <p:cNvSpPr/>
          <p:nvPr/>
        </p:nvSpPr>
        <p:spPr>
          <a:xfrm>
            <a:off x="3255615" y="2083159"/>
            <a:ext cx="88553" cy="90488"/>
          </a:xfrm>
          <a:prstGeom prst="rect">
            <a:avLst/>
          </a:prstGeom>
          <a:noFill/>
          <a:ln/>
        </p:spPr>
        <p:txBody>
          <a:bodyPr wrap="square" lIns="19050" tIns="19050" rIns="19050" bIns="19050" rtlCol="0" anchor="t"/>
          <a:lstStyle/>
          <a:p>
            <a:pPr marL="0" indent="0" algn="l">
              <a:lnSpc>
                <a:spcPts val="400"/>
              </a:lnSpc>
              <a:buNone/>
            </a:pPr>
            <a:r>
              <a:rPr lang="en-US" sz="400">
                <a:solidFill>
                  <a:srgbClr val="FFFFFF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85</a:t>
            </a:r>
            <a:endParaRPr lang="en-US" sz="400"/>
          </a:p>
        </p:txBody>
      </p:sp>
      <p:sp>
        <p:nvSpPr>
          <p:cNvPr id="12" name="Text 6"/>
          <p:cNvSpPr/>
          <p:nvPr/>
        </p:nvSpPr>
        <p:spPr>
          <a:xfrm>
            <a:off x="1227683" y="2550009"/>
            <a:ext cx="88553" cy="90488"/>
          </a:xfrm>
          <a:prstGeom prst="rect">
            <a:avLst/>
          </a:prstGeom>
          <a:noFill/>
          <a:ln/>
        </p:spPr>
        <p:txBody>
          <a:bodyPr wrap="square" lIns="19050" tIns="19050" rIns="19050" bIns="19050" rtlCol="0" anchor="t"/>
          <a:lstStyle/>
          <a:p>
            <a:pPr marL="0" indent="0" algn="l">
              <a:lnSpc>
                <a:spcPts val="400"/>
              </a:lnSpc>
              <a:buNone/>
            </a:pPr>
            <a:r>
              <a:rPr lang="en-US" sz="400">
                <a:solidFill>
                  <a:srgbClr val="FFFFFF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15</a:t>
            </a:r>
            <a:endParaRPr lang="en-US" sz="400"/>
          </a:p>
        </p:txBody>
      </p:sp>
      <p:sp>
        <p:nvSpPr>
          <p:cNvPr id="18" name="Text 11"/>
          <p:cNvSpPr/>
          <p:nvPr/>
        </p:nvSpPr>
        <p:spPr>
          <a:xfrm>
            <a:off x="795486" y="4174034"/>
            <a:ext cx="4331271" cy="1215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50"/>
              </a:lnSpc>
              <a:buNone/>
            </a:pPr>
            <a:endParaRPr lang="en-US" sz="700"/>
          </a:p>
        </p:txBody>
      </p:sp>
      <p:pic>
        <p:nvPicPr>
          <p:cNvPr id="4" name="Image 1" descr="preencoded.png">
            <a:extLst>
              <a:ext uri="{FF2B5EF4-FFF2-40B4-BE49-F238E27FC236}">
                <a16:creationId xmlns:a16="http://schemas.microsoft.com/office/drawing/2014/main" id="{9F957670-FCF8-B934-E078-7865B3023A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1727" y="4622415"/>
            <a:ext cx="1311702" cy="382700"/>
          </a:xfrm>
          <a:prstGeom prst="rect">
            <a:avLst/>
          </a:prstGeom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92A3E55-CB89-E2C8-8413-74B6732DDF0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8287634"/>
              </p:ext>
            </p:extLst>
          </p:nvPr>
        </p:nvGraphicFramePr>
        <p:xfrm>
          <a:off x="330925" y="1080285"/>
          <a:ext cx="5580528" cy="32153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2AE815A9-C523-8A5D-A984-13B7BF73EDB9}"/>
              </a:ext>
            </a:extLst>
          </p:cNvPr>
          <p:cNvSpPr txBox="1">
            <a:spLocks/>
          </p:cNvSpPr>
          <p:nvPr/>
        </p:nvSpPr>
        <p:spPr>
          <a:xfrm>
            <a:off x="584030" y="4063215"/>
            <a:ext cx="8102770" cy="1688170"/>
          </a:xfrm>
          <a:prstGeom prst="rect">
            <a:avLst/>
          </a:prstGeom>
          <a:ln/>
        </p:spPr>
        <p:txBody>
          <a:bodyPr vert="horz" lIns="91440" tIns="45720" rIns="91440" bIns="45720" rtlCol="0" anchor="t">
            <a:noAutofit/>
          </a:bodyPr>
          <a:lstStyle>
            <a:defPPr>
              <a:defRPr lang="en-LT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lt-LT" sz="1100" dirty="0">
              <a:latin typeface="Inter" panose="020B0604020202020204" charset="0"/>
              <a:ea typeface="Inter" panose="020B0604020202020204" charset="0"/>
            </a:endParaRPr>
          </a:p>
          <a:p>
            <a:r>
              <a:rPr lang="lt-LT" sz="1400" dirty="0">
                <a:solidFill>
                  <a:srgbClr val="006837"/>
                </a:solidFill>
                <a:latin typeface="Inter" panose="020B0604020202020204" charset="0"/>
                <a:ea typeface="Inter" panose="020B0604020202020204" charset="0"/>
              </a:rPr>
              <a:t>Priminimas prieš termino pabaigą:</a:t>
            </a:r>
            <a:endParaRPr lang="lt-LT" sz="1400" dirty="0">
              <a:solidFill>
                <a:schemeClr val="tx1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  <a:p>
            <a:r>
              <a:rPr lang="lt-LT" dirty="0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</a:rPr>
              <a:t>1984 laukams išsiųsti pranešimai</a:t>
            </a:r>
            <a:endParaRPr lang="lt-LT" dirty="0">
              <a:solidFill>
                <a:schemeClr val="tx1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  <a:p>
            <a:r>
              <a:rPr lang="lt-LT" b="1" dirty="0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</a:rPr>
              <a:t>Po informavimo 85% šių laukų buvo įdirbta</a:t>
            </a:r>
            <a:endParaRPr lang="lt-LT" b="1" dirty="0">
              <a:solidFill>
                <a:schemeClr val="tx1"/>
              </a:solidFill>
              <a:latin typeface="Inter" panose="020B0604020202020204" charset="0"/>
              <a:ea typeface="Inter" panose="020B0604020202020204" charset="0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5"/>
          <p:cNvSpPr/>
          <p:nvPr/>
        </p:nvSpPr>
        <p:spPr>
          <a:xfrm>
            <a:off x="4048958" y="1440691"/>
            <a:ext cx="88553" cy="90488"/>
          </a:xfrm>
          <a:prstGeom prst="rect">
            <a:avLst/>
          </a:prstGeom>
          <a:noFill/>
          <a:ln/>
        </p:spPr>
        <p:txBody>
          <a:bodyPr wrap="square" lIns="19050" tIns="19050" rIns="19050" bIns="19050" rtlCol="0" anchor="t"/>
          <a:lstStyle/>
          <a:p>
            <a:pPr marL="0" indent="0" algn="l">
              <a:lnSpc>
                <a:spcPts val="400"/>
              </a:lnSpc>
              <a:buNone/>
            </a:pPr>
            <a:r>
              <a:rPr lang="en-US" sz="400">
                <a:solidFill>
                  <a:srgbClr val="FFFFFF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92</a:t>
            </a:r>
            <a:endParaRPr lang="en-US" sz="400"/>
          </a:p>
        </p:txBody>
      </p:sp>
      <p:sp>
        <p:nvSpPr>
          <p:cNvPr id="12" name="Text 6"/>
          <p:cNvSpPr/>
          <p:nvPr/>
        </p:nvSpPr>
        <p:spPr>
          <a:xfrm>
            <a:off x="919780" y="1674778"/>
            <a:ext cx="58564" cy="90488"/>
          </a:xfrm>
          <a:prstGeom prst="rect">
            <a:avLst/>
          </a:prstGeom>
          <a:noFill/>
          <a:ln/>
        </p:spPr>
        <p:txBody>
          <a:bodyPr wrap="square" lIns="19050" tIns="19050" rIns="19050" bIns="19050" rtlCol="0" anchor="t"/>
          <a:lstStyle/>
          <a:p>
            <a:pPr marL="0" indent="0" algn="l">
              <a:lnSpc>
                <a:spcPts val="400"/>
              </a:lnSpc>
              <a:buNone/>
            </a:pPr>
            <a:r>
              <a:rPr lang="en-US" sz="400">
                <a:solidFill>
                  <a:srgbClr val="FFFFFF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8</a:t>
            </a:r>
            <a:endParaRPr lang="en-US" sz="400"/>
          </a:p>
        </p:txBody>
      </p:sp>
      <p:sp>
        <p:nvSpPr>
          <p:cNvPr id="13" name="Text 7"/>
          <p:cNvSpPr/>
          <p:nvPr/>
        </p:nvSpPr>
        <p:spPr>
          <a:xfrm>
            <a:off x="3973116" y="2091566"/>
            <a:ext cx="88553" cy="90488"/>
          </a:xfrm>
          <a:prstGeom prst="rect">
            <a:avLst/>
          </a:prstGeom>
          <a:noFill/>
          <a:ln/>
        </p:spPr>
        <p:txBody>
          <a:bodyPr wrap="square" lIns="19050" tIns="19050" rIns="19050" bIns="19050" rtlCol="0" anchor="t"/>
          <a:lstStyle/>
          <a:p>
            <a:pPr marL="0" indent="0" algn="l">
              <a:lnSpc>
                <a:spcPts val="400"/>
              </a:lnSpc>
              <a:buNone/>
            </a:pPr>
            <a:r>
              <a:rPr lang="en-US" sz="400">
                <a:solidFill>
                  <a:srgbClr val="FFFFFF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90</a:t>
            </a:r>
            <a:endParaRPr lang="en-US" sz="400"/>
          </a:p>
        </p:txBody>
      </p:sp>
      <p:sp>
        <p:nvSpPr>
          <p:cNvPr id="14" name="Text 8"/>
          <p:cNvSpPr/>
          <p:nvPr/>
        </p:nvSpPr>
        <p:spPr>
          <a:xfrm>
            <a:off x="968722" y="2325653"/>
            <a:ext cx="88553" cy="90488"/>
          </a:xfrm>
          <a:prstGeom prst="rect">
            <a:avLst/>
          </a:prstGeom>
          <a:noFill/>
          <a:ln/>
        </p:spPr>
        <p:txBody>
          <a:bodyPr wrap="square" lIns="19050" tIns="19050" rIns="19050" bIns="19050" rtlCol="0" anchor="t"/>
          <a:lstStyle/>
          <a:p>
            <a:pPr marL="0" indent="0" algn="l">
              <a:lnSpc>
                <a:spcPts val="400"/>
              </a:lnSpc>
              <a:buNone/>
            </a:pPr>
            <a:r>
              <a:rPr lang="en-US" sz="400">
                <a:solidFill>
                  <a:srgbClr val="FFFFFF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10</a:t>
            </a:r>
            <a:endParaRPr lang="en-US" sz="400"/>
          </a:p>
        </p:txBody>
      </p:sp>
      <p:sp>
        <p:nvSpPr>
          <p:cNvPr id="15" name="Text 9"/>
          <p:cNvSpPr/>
          <p:nvPr/>
        </p:nvSpPr>
        <p:spPr>
          <a:xfrm>
            <a:off x="3935789" y="2742441"/>
            <a:ext cx="88553" cy="90488"/>
          </a:xfrm>
          <a:prstGeom prst="rect">
            <a:avLst/>
          </a:prstGeom>
          <a:noFill/>
          <a:ln/>
        </p:spPr>
        <p:txBody>
          <a:bodyPr wrap="square" lIns="19050" tIns="19050" rIns="19050" bIns="19050" rtlCol="0" anchor="t"/>
          <a:lstStyle/>
          <a:p>
            <a:pPr marL="0" indent="0" algn="l">
              <a:lnSpc>
                <a:spcPts val="400"/>
              </a:lnSpc>
              <a:buNone/>
            </a:pPr>
            <a:r>
              <a:rPr lang="en-US" sz="400">
                <a:solidFill>
                  <a:srgbClr val="FFFFFF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89</a:t>
            </a:r>
            <a:endParaRPr lang="en-US" sz="400"/>
          </a:p>
        </p:txBody>
      </p:sp>
      <p:sp>
        <p:nvSpPr>
          <p:cNvPr id="16" name="Text 10"/>
          <p:cNvSpPr/>
          <p:nvPr/>
        </p:nvSpPr>
        <p:spPr>
          <a:xfrm>
            <a:off x="1012448" y="2976528"/>
            <a:ext cx="88553" cy="90488"/>
          </a:xfrm>
          <a:prstGeom prst="rect">
            <a:avLst/>
          </a:prstGeom>
          <a:noFill/>
          <a:ln/>
        </p:spPr>
        <p:txBody>
          <a:bodyPr wrap="square" lIns="19050" tIns="19050" rIns="19050" bIns="19050" rtlCol="0" anchor="t"/>
          <a:lstStyle/>
          <a:p>
            <a:pPr marL="0" indent="0" algn="l">
              <a:lnSpc>
                <a:spcPts val="400"/>
              </a:lnSpc>
              <a:buNone/>
            </a:pPr>
            <a:r>
              <a:rPr lang="en-US" sz="400">
                <a:solidFill>
                  <a:srgbClr val="FFFFFF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11</a:t>
            </a:r>
            <a:endParaRPr lang="en-US" sz="40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914F0CC-E566-3E44-4853-C233180E8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5789" y="722362"/>
            <a:ext cx="5129560" cy="4272099"/>
          </a:xfrm>
          <a:prstGeom prst="rect">
            <a:avLst/>
          </a:prstGeom>
        </p:spPr>
      </p:pic>
      <p:pic>
        <p:nvPicPr>
          <p:cNvPr id="2" name="Image 1" descr="preencoded.png">
            <a:extLst>
              <a:ext uri="{FF2B5EF4-FFF2-40B4-BE49-F238E27FC236}">
                <a16:creationId xmlns:a16="http://schemas.microsoft.com/office/drawing/2014/main" id="{3A8C13BB-0F87-1FC7-F8E6-964916FA83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9371" y="160356"/>
            <a:ext cx="1311702" cy="3827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83958" y="351706"/>
            <a:ext cx="3962772" cy="370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8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ALNSIS </a:t>
            </a:r>
            <a:r>
              <a:rPr lang="en-US" sz="28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neatitikimai</a:t>
            </a:r>
            <a:r>
              <a:rPr lang="en-US" sz="28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2025 m.</a:t>
            </a:r>
            <a:endParaRPr lang="en-US" sz="2800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7BB9C4A-E930-65BA-747E-9C80BC91FE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2875261"/>
              </p:ext>
            </p:extLst>
          </p:nvPr>
        </p:nvGraphicFramePr>
        <p:xfrm>
          <a:off x="0" y="1266091"/>
          <a:ext cx="5259977" cy="39513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3550" y="0"/>
            <a:ext cx="360045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75120" y="350182"/>
            <a:ext cx="5168430" cy="6201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lt-LT" sz="28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Kontrolės </a:t>
            </a:r>
            <a:r>
              <a:rPr lang="en-US" sz="28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kokybės</a:t>
            </a:r>
            <a:r>
              <a:rPr lang="en-US" sz="28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8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vertinimas</a:t>
            </a:r>
            <a:r>
              <a:rPr lang="en-US" sz="28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endParaRPr lang="en-US" sz="2800" dirty="0"/>
          </a:p>
        </p:txBody>
      </p:sp>
      <p:sp>
        <p:nvSpPr>
          <p:cNvPr id="4" name="Text 1"/>
          <p:cNvSpPr/>
          <p:nvPr/>
        </p:nvSpPr>
        <p:spPr>
          <a:xfrm>
            <a:off x="505495" y="1685921"/>
            <a:ext cx="5038055" cy="11438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000" b="1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Siekiamybė</a:t>
            </a:r>
            <a:r>
              <a:rPr lang="lt-LT" sz="2000" b="1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- </a:t>
            </a:r>
            <a:r>
              <a:rPr lang="en-US" sz="2000" b="1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bendras</a:t>
            </a:r>
            <a:r>
              <a:rPr lang="en-US" sz="2000" b="1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000" b="1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kiekvienos</a:t>
            </a:r>
            <a:r>
              <a:rPr lang="en-US" sz="2000" b="1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endParaRPr lang="lt-LT" sz="2000" b="1" dirty="0">
              <a:solidFill>
                <a:srgbClr val="666666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l">
              <a:buNone/>
            </a:pPr>
            <a:r>
              <a:rPr lang="en-US" sz="2000" b="1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priemonės</a:t>
            </a:r>
            <a:r>
              <a:rPr lang="en-US" sz="2000" b="1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000" b="1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ploto</a:t>
            </a:r>
            <a:r>
              <a:rPr lang="en-US" sz="2000" b="1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000" b="1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nuokrypis</a:t>
            </a:r>
            <a:r>
              <a:rPr lang="en-US" sz="2000" b="1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ne </a:t>
            </a:r>
            <a:r>
              <a:rPr lang="en-US" sz="2000" b="1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didesnis</a:t>
            </a:r>
            <a:r>
              <a:rPr lang="en-US" sz="2000" b="1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endParaRPr lang="lt-LT" sz="2000" b="1" dirty="0">
              <a:solidFill>
                <a:srgbClr val="666666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l">
              <a:buNone/>
            </a:pPr>
            <a:r>
              <a:rPr lang="en-US" sz="2000" b="1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kaip</a:t>
            </a:r>
            <a:r>
              <a:rPr lang="en-US" sz="2000" b="1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2 proc.</a:t>
            </a:r>
            <a:endParaRPr lang="en-US" sz="2000" dirty="0"/>
          </a:p>
        </p:txBody>
      </p:sp>
      <p:sp>
        <p:nvSpPr>
          <p:cNvPr id="5" name="Shape 2"/>
          <p:cNvSpPr/>
          <p:nvPr/>
        </p:nvSpPr>
        <p:spPr>
          <a:xfrm>
            <a:off x="505495" y="1487553"/>
            <a:ext cx="4722763" cy="7441"/>
          </a:xfrm>
          <a:prstGeom prst="rect">
            <a:avLst/>
          </a:prstGeom>
          <a:solidFill>
            <a:srgbClr val="666666">
              <a:alpha val="50000"/>
            </a:srgbClr>
          </a:solidFill>
          <a:ln/>
        </p:spPr>
        <p:txBody>
          <a:bodyPr/>
          <a:lstStyle/>
          <a:p>
            <a:endParaRPr lang="lt-LT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906226C-3440-DFEA-5A3A-F338C11D1B6F}"/>
              </a:ext>
            </a:extLst>
          </p:cNvPr>
          <p:cNvSpPr txBox="1"/>
          <p:nvPr/>
        </p:nvSpPr>
        <p:spPr>
          <a:xfrm>
            <a:off x="491765" y="3170837"/>
            <a:ext cx="4572000" cy="7078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lt-LT"/>
            </a:defPPr>
            <a:lvl1pPr indent="0">
              <a:buNone/>
              <a:defRPr sz="2000" b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defRPr>
            </a:lvl1pPr>
          </a:lstStyle>
          <a:p>
            <a:r>
              <a:rPr lang="lt-LT" dirty="0"/>
              <a:t>S</a:t>
            </a:r>
            <a:r>
              <a:rPr lang="en-US" dirty="0" err="1"/>
              <a:t>varbu</a:t>
            </a:r>
            <a:r>
              <a:rPr lang="en-US" dirty="0"/>
              <a:t> – </a:t>
            </a:r>
            <a:r>
              <a:rPr lang="en-US" dirty="0" err="1"/>
              <a:t>tiksliai</a:t>
            </a:r>
            <a:r>
              <a:rPr lang="en-US" dirty="0"/>
              <a:t> </a:t>
            </a:r>
            <a:r>
              <a:rPr lang="en-US" dirty="0" err="1"/>
              <a:t>deklaruoti</a:t>
            </a:r>
            <a:r>
              <a:rPr lang="en-US" dirty="0"/>
              <a:t> </a:t>
            </a:r>
            <a:r>
              <a:rPr lang="en-US" dirty="0" err="1"/>
              <a:t>laukus</a:t>
            </a:r>
            <a:r>
              <a:rPr lang="en-US" dirty="0"/>
              <a:t> </a:t>
            </a:r>
            <a:endParaRPr lang="lt-LT" dirty="0"/>
          </a:p>
          <a:p>
            <a:r>
              <a:rPr lang="en-US" dirty="0" err="1"/>
              <a:t>ir</a:t>
            </a:r>
            <a:r>
              <a:rPr lang="en-US" dirty="0"/>
              <a:t> </a:t>
            </a:r>
            <a:r>
              <a:rPr lang="en-US" dirty="0" err="1"/>
              <a:t>laikytis</a:t>
            </a:r>
            <a:r>
              <a:rPr lang="en-US" dirty="0"/>
              <a:t> </a:t>
            </a:r>
            <a:r>
              <a:rPr lang="en-US" dirty="0" err="1"/>
              <a:t>įsipareigojimų</a:t>
            </a:r>
            <a:r>
              <a:rPr lang="en-US" dirty="0"/>
              <a:t>.</a:t>
            </a:r>
          </a:p>
        </p:txBody>
      </p:sp>
      <p:pic>
        <p:nvPicPr>
          <p:cNvPr id="29" name="Image 1" descr="preencoded.png">
            <a:extLst>
              <a:ext uri="{FF2B5EF4-FFF2-40B4-BE49-F238E27FC236}">
                <a16:creationId xmlns:a16="http://schemas.microsoft.com/office/drawing/2014/main" id="{61440848-7FF7-250E-D133-CE5AC5386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1121" y="4622415"/>
            <a:ext cx="1311702" cy="382700"/>
          </a:xfrm>
          <a:prstGeom prst="rect">
            <a:avLst/>
          </a:prstGeom>
        </p:spPr>
      </p:pic>
      <p:sp>
        <p:nvSpPr>
          <p:cNvPr id="30" name="Shape 2">
            <a:extLst>
              <a:ext uri="{FF2B5EF4-FFF2-40B4-BE49-F238E27FC236}">
                <a16:creationId xmlns:a16="http://schemas.microsoft.com/office/drawing/2014/main" id="{E275CA83-44F5-E278-034F-C0276A80EF76}"/>
              </a:ext>
            </a:extLst>
          </p:cNvPr>
          <p:cNvSpPr/>
          <p:nvPr/>
        </p:nvSpPr>
        <p:spPr>
          <a:xfrm>
            <a:off x="505495" y="2860651"/>
            <a:ext cx="4722763" cy="7441"/>
          </a:xfrm>
          <a:prstGeom prst="rect">
            <a:avLst/>
          </a:prstGeom>
          <a:solidFill>
            <a:srgbClr val="666666">
              <a:alpha val="50000"/>
            </a:srgbClr>
          </a:solidFill>
          <a:ln/>
        </p:spPr>
        <p:txBody>
          <a:bodyPr/>
          <a:lstStyle/>
          <a:p>
            <a:endParaRPr lang="lt-LT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4796B9-A991-DD4D-A64F-FE496145D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9EAA131E-C218-4C33-D458-4E07C3FC5688}"/>
              </a:ext>
            </a:extLst>
          </p:cNvPr>
          <p:cNvSpPr/>
          <p:nvPr/>
        </p:nvSpPr>
        <p:spPr>
          <a:xfrm>
            <a:off x="413496" y="392776"/>
            <a:ext cx="6656933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8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Didžiausia</a:t>
            </a:r>
            <a:r>
              <a:rPr lang="lt-LT" sz="28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įtaka </a:t>
            </a:r>
            <a:r>
              <a:rPr lang="en-US" sz="28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finansin</a:t>
            </a:r>
            <a:r>
              <a:rPr lang="lt-LT" sz="28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ei</a:t>
            </a:r>
            <a:r>
              <a:rPr lang="en-US" sz="28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8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žala</a:t>
            </a:r>
            <a:r>
              <a:rPr lang="lt-LT" sz="28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</a:t>
            </a:r>
            <a:endParaRPr lang="en-US" sz="2800" dirty="0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AB9F3353-82F7-8BDD-0513-F6A1D408CD90}"/>
              </a:ext>
            </a:extLst>
          </p:cNvPr>
          <p:cNvSpPr/>
          <p:nvPr/>
        </p:nvSpPr>
        <p:spPr>
          <a:xfrm>
            <a:off x="427108" y="4045736"/>
            <a:ext cx="8147549" cy="5230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endParaRPr lang="en-US" sz="1100"/>
          </a:p>
        </p:txBody>
      </p:sp>
      <p:pic>
        <p:nvPicPr>
          <p:cNvPr id="9" name="Image 1" descr="preencoded.png">
            <a:extLst>
              <a:ext uri="{FF2B5EF4-FFF2-40B4-BE49-F238E27FC236}">
                <a16:creationId xmlns:a16="http://schemas.microsoft.com/office/drawing/2014/main" id="{428B4BC5-8F54-CAFA-3466-703F32968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5884" y="150540"/>
            <a:ext cx="1311702" cy="382700"/>
          </a:xfrm>
          <a:prstGeom prst="rect">
            <a:avLst/>
          </a:prstGeom>
        </p:spPr>
      </p:pic>
      <p:sp>
        <p:nvSpPr>
          <p:cNvPr id="5" name="Shape 51">
            <a:extLst>
              <a:ext uri="{FF2B5EF4-FFF2-40B4-BE49-F238E27FC236}">
                <a16:creationId xmlns:a16="http://schemas.microsoft.com/office/drawing/2014/main" id="{FB24FD0D-D9A5-4F48-A3F4-1179D04F5A90}"/>
              </a:ext>
            </a:extLst>
          </p:cNvPr>
          <p:cNvSpPr/>
          <p:nvPr/>
        </p:nvSpPr>
        <p:spPr>
          <a:xfrm>
            <a:off x="724508" y="1536441"/>
            <a:ext cx="3685032" cy="1348626"/>
          </a:xfrm>
          <a:prstGeom prst="roundRect">
            <a:avLst>
              <a:gd name="adj" fmla="val 3846"/>
            </a:avLst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AAB5C8"/>
            </a:solidFill>
            <a:prstDash val="solid"/>
          </a:ln>
        </p:spPr>
        <p:txBody>
          <a:bodyPr/>
          <a:lstStyle/>
          <a:p>
            <a:endParaRPr lang="lt-LT" sz="1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52">
            <a:extLst>
              <a:ext uri="{FF2B5EF4-FFF2-40B4-BE49-F238E27FC236}">
                <a16:creationId xmlns:a16="http://schemas.microsoft.com/office/drawing/2014/main" id="{BAE0E74D-430F-5C78-6242-88A9BD7085B7}"/>
              </a:ext>
            </a:extLst>
          </p:cNvPr>
          <p:cNvSpPr/>
          <p:nvPr/>
        </p:nvSpPr>
        <p:spPr>
          <a:xfrm>
            <a:off x="730685" y="1196646"/>
            <a:ext cx="3685032" cy="438912"/>
          </a:xfrm>
          <a:prstGeom prst="roundRect">
            <a:avLst>
              <a:gd name="adj" fmla="val 18750"/>
            </a:avLst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  <a:prstDash val="solid"/>
          </a:ln>
        </p:spPr>
        <p:txBody>
          <a:bodyPr/>
          <a:lstStyle/>
          <a:p>
            <a:endParaRPr lang="lt-L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54">
            <a:extLst>
              <a:ext uri="{FF2B5EF4-FFF2-40B4-BE49-F238E27FC236}">
                <a16:creationId xmlns:a16="http://schemas.microsoft.com/office/drawing/2014/main" id="{B68A6ACB-A96D-0298-94DB-07AE42F575DC}"/>
              </a:ext>
            </a:extLst>
          </p:cNvPr>
          <p:cNvSpPr/>
          <p:nvPr/>
        </p:nvSpPr>
        <p:spPr>
          <a:xfrm>
            <a:off x="861697" y="1262586"/>
            <a:ext cx="3044564" cy="2743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Autofit/>
          </a:bodyPr>
          <a:lstStyle/>
          <a:p>
            <a:pPr marL="0" indent="0" algn="l">
              <a:buNone/>
            </a:pP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202</a:t>
            </a:r>
            <a:r>
              <a:rPr lang="lt-LT" b="1" dirty="0">
                <a:solidFill>
                  <a:srgbClr val="FFFFFF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3</a:t>
            </a: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 m.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55">
            <a:extLst>
              <a:ext uri="{FF2B5EF4-FFF2-40B4-BE49-F238E27FC236}">
                <a16:creationId xmlns:a16="http://schemas.microsoft.com/office/drawing/2014/main" id="{D16A6D25-BBF4-4C75-11E7-54E59C839C80}"/>
              </a:ext>
            </a:extLst>
          </p:cNvPr>
          <p:cNvSpPr/>
          <p:nvPr/>
        </p:nvSpPr>
        <p:spPr>
          <a:xfrm>
            <a:off x="843073" y="1777631"/>
            <a:ext cx="219456" cy="21945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rgbClr val="02716D"/>
            </a:solidFill>
            <a:prstDash val="solid"/>
          </a:ln>
        </p:spPr>
        <p:txBody>
          <a:bodyPr/>
          <a:lstStyle/>
          <a:p>
            <a:endParaRPr lang="lt-LT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56">
            <a:extLst>
              <a:ext uri="{FF2B5EF4-FFF2-40B4-BE49-F238E27FC236}">
                <a16:creationId xmlns:a16="http://schemas.microsoft.com/office/drawing/2014/main" id="{78E5F132-3F90-53AC-7C48-B34EE2C35462}"/>
              </a:ext>
            </a:extLst>
          </p:cNvPr>
          <p:cNvSpPr/>
          <p:nvPr/>
        </p:nvSpPr>
        <p:spPr>
          <a:xfrm>
            <a:off x="843073" y="1800491"/>
            <a:ext cx="219456" cy="14630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Autofit/>
          </a:bodyPr>
          <a:lstStyle/>
          <a:p>
            <a:pPr marL="0" indent="0" algn="ctr">
              <a:buNone/>
            </a:pPr>
            <a:r>
              <a:rPr lang="en-US" sz="1600" b="1">
                <a:solidFill>
                  <a:srgbClr val="FFFFFF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1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57">
            <a:extLst>
              <a:ext uri="{FF2B5EF4-FFF2-40B4-BE49-F238E27FC236}">
                <a16:creationId xmlns:a16="http://schemas.microsoft.com/office/drawing/2014/main" id="{F0F695DF-060E-B02B-C430-BA52ADBE73EC}"/>
              </a:ext>
            </a:extLst>
          </p:cNvPr>
          <p:cNvSpPr/>
          <p:nvPr/>
        </p:nvSpPr>
        <p:spPr>
          <a:xfrm>
            <a:off x="1178192" y="1770914"/>
            <a:ext cx="3685032" cy="22860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Autofit/>
          </a:bodyPr>
          <a:lstStyle/>
          <a:p>
            <a:pPr marL="0" indent="0" algn="l">
              <a:buNone/>
            </a:pPr>
            <a:r>
              <a:rPr lang="lt-LT" sz="1600" dirty="0">
                <a:solidFill>
                  <a:srgbClr val="071433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Neariminės technologijos </a:t>
            </a:r>
            <a:r>
              <a:rPr lang="en-US" sz="1600" dirty="0">
                <a:solidFill>
                  <a:srgbClr val="071433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— 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59 %</a:t>
            </a:r>
            <a:endParaRPr 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59">
            <a:extLst>
              <a:ext uri="{FF2B5EF4-FFF2-40B4-BE49-F238E27FC236}">
                <a16:creationId xmlns:a16="http://schemas.microsoft.com/office/drawing/2014/main" id="{6DAC9659-3578-7F49-8987-487B9D68A165}"/>
              </a:ext>
            </a:extLst>
          </p:cNvPr>
          <p:cNvSpPr/>
          <p:nvPr/>
        </p:nvSpPr>
        <p:spPr>
          <a:xfrm>
            <a:off x="769921" y="2024519"/>
            <a:ext cx="3502152" cy="3355"/>
          </a:xfrm>
          <a:prstGeom prst="line">
            <a:avLst/>
          </a:prstGeom>
          <a:noFill/>
          <a:ln w="7620">
            <a:solidFill>
              <a:srgbClr val="D7DDE8"/>
            </a:solidFill>
            <a:prstDash val="solid"/>
          </a:ln>
        </p:spPr>
        <p:txBody>
          <a:bodyPr/>
          <a:lstStyle/>
          <a:p>
            <a:endParaRPr lang="lt-LT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60">
            <a:extLst>
              <a:ext uri="{FF2B5EF4-FFF2-40B4-BE49-F238E27FC236}">
                <a16:creationId xmlns:a16="http://schemas.microsoft.com/office/drawing/2014/main" id="{84F61BD7-0CDE-210E-9A11-C73F02B2D8E7}"/>
              </a:ext>
            </a:extLst>
          </p:cNvPr>
          <p:cNvSpPr/>
          <p:nvPr/>
        </p:nvSpPr>
        <p:spPr>
          <a:xfrm>
            <a:off x="843073" y="2088527"/>
            <a:ext cx="219456" cy="21945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rgbClr val="02716D"/>
            </a:solidFill>
            <a:prstDash val="solid"/>
          </a:ln>
        </p:spPr>
        <p:txBody>
          <a:bodyPr/>
          <a:lstStyle/>
          <a:p>
            <a:endParaRPr lang="lt-LT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61">
            <a:extLst>
              <a:ext uri="{FF2B5EF4-FFF2-40B4-BE49-F238E27FC236}">
                <a16:creationId xmlns:a16="http://schemas.microsoft.com/office/drawing/2014/main" id="{BBE824E1-E9FA-5F76-29D7-1F94A5584A5B}"/>
              </a:ext>
            </a:extLst>
          </p:cNvPr>
          <p:cNvSpPr/>
          <p:nvPr/>
        </p:nvSpPr>
        <p:spPr>
          <a:xfrm>
            <a:off x="843073" y="2111387"/>
            <a:ext cx="219456" cy="14630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Autofit/>
          </a:bodyPr>
          <a:lstStyle/>
          <a:p>
            <a:pPr marL="0" indent="0" algn="ctr">
              <a:buNone/>
            </a:pPr>
            <a:r>
              <a:rPr lang="en-US" sz="1600" b="1">
                <a:solidFill>
                  <a:srgbClr val="FFFFFF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2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62">
            <a:extLst>
              <a:ext uri="{FF2B5EF4-FFF2-40B4-BE49-F238E27FC236}">
                <a16:creationId xmlns:a16="http://schemas.microsoft.com/office/drawing/2014/main" id="{A3C30AB1-D93E-B909-1A31-CE05E2F3A995}"/>
              </a:ext>
            </a:extLst>
          </p:cNvPr>
          <p:cNvSpPr/>
          <p:nvPr/>
        </p:nvSpPr>
        <p:spPr>
          <a:xfrm>
            <a:off x="1178192" y="2081810"/>
            <a:ext cx="3685032" cy="22860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Autofit/>
          </a:bodyPr>
          <a:lstStyle/>
          <a:p>
            <a:pPr marL="0" indent="0" algn="l">
              <a:buNone/>
            </a:pPr>
            <a:r>
              <a:rPr lang="en-US" sz="1600" dirty="0" err="1">
                <a:solidFill>
                  <a:srgbClr val="071433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Tarpiniai</a:t>
            </a:r>
            <a:r>
              <a:rPr lang="en-US" sz="1600" dirty="0">
                <a:solidFill>
                  <a:srgbClr val="071433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 pas</a:t>
            </a:r>
            <a:r>
              <a:rPr lang="lt-LT" sz="1600" dirty="0" err="1">
                <a:solidFill>
                  <a:srgbClr val="071433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ėliai</a:t>
            </a:r>
            <a:r>
              <a:rPr lang="lt-LT" sz="1600" dirty="0">
                <a:solidFill>
                  <a:srgbClr val="071433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071433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— </a:t>
            </a:r>
            <a:r>
              <a:rPr lang="lt-LT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2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9</a:t>
            </a:r>
            <a:r>
              <a:rPr lang="lt-LT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%</a:t>
            </a:r>
            <a:endParaRPr 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hape 64">
            <a:extLst>
              <a:ext uri="{FF2B5EF4-FFF2-40B4-BE49-F238E27FC236}">
                <a16:creationId xmlns:a16="http://schemas.microsoft.com/office/drawing/2014/main" id="{80FD9545-F6F3-2397-89FC-21725F34E109}"/>
              </a:ext>
            </a:extLst>
          </p:cNvPr>
          <p:cNvSpPr/>
          <p:nvPr/>
        </p:nvSpPr>
        <p:spPr>
          <a:xfrm>
            <a:off x="769921" y="2335414"/>
            <a:ext cx="3502152" cy="22861"/>
          </a:xfrm>
          <a:prstGeom prst="line">
            <a:avLst/>
          </a:prstGeom>
          <a:noFill/>
          <a:ln w="7620">
            <a:solidFill>
              <a:srgbClr val="D7DDE8"/>
            </a:solidFill>
            <a:prstDash val="solid"/>
          </a:ln>
        </p:spPr>
        <p:txBody>
          <a:bodyPr/>
          <a:lstStyle/>
          <a:p>
            <a:endParaRPr lang="lt-LT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Shape 65">
            <a:extLst>
              <a:ext uri="{FF2B5EF4-FFF2-40B4-BE49-F238E27FC236}">
                <a16:creationId xmlns:a16="http://schemas.microsoft.com/office/drawing/2014/main" id="{BA7AF7DD-971F-97B4-6086-7EC7F89052C9}"/>
              </a:ext>
            </a:extLst>
          </p:cNvPr>
          <p:cNvSpPr/>
          <p:nvPr/>
        </p:nvSpPr>
        <p:spPr>
          <a:xfrm>
            <a:off x="843073" y="2399423"/>
            <a:ext cx="219456" cy="21945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rgbClr val="02716D"/>
            </a:solidFill>
            <a:prstDash val="solid"/>
          </a:ln>
        </p:spPr>
        <p:txBody>
          <a:bodyPr/>
          <a:lstStyle/>
          <a:p>
            <a:endParaRPr lang="lt-LT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66">
            <a:extLst>
              <a:ext uri="{FF2B5EF4-FFF2-40B4-BE49-F238E27FC236}">
                <a16:creationId xmlns:a16="http://schemas.microsoft.com/office/drawing/2014/main" id="{C0C23B51-54CB-E2BB-4732-C9FA703C267A}"/>
              </a:ext>
            </a:extLst>
          </p:cNvPr>
          <p:cNvSpPr/>
          <p:nvPr/>
        </p:nvSpPr>
        <p:spPr>
          <a:xfrm>
            <a:off x="843073" y="2422283"/>
            <a:ext cx="219456" cy="14630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Autofit/>
          </a:bodyPr>
          <a:lstStyle/>
          <a:p>
            <a:pPr marL="0" indent="0" algn="ctr">
              <a:buNone/>
            </a:pPr>
            <a:r>
              <a:rPr lang="en-US" sz="1600" b="1">
                <a:solidFill>
                  <a:srgbClr val="FFFFFF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3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67">
            <a:extLst>
              <a:ext uri="{FF2B5EF4-FFF2-40B4-BE49-F238E27FC236}">
                <a16:creationId xmlns:a16="http://schemas.microsoft.com/office/drawing/2014/main" id="{11FC499D-4CAF-C319-8AC4-CF21484837F6}"/>
              </a:ext>
            </a:extLst>
          </p:cNvPr>
          <p:cNvSpPr/>
          <p:nvPr/>
        </p:nvSpPr>
        <p:spPr>
          <a:xfrm>
            <a:off x="1178192" y="2392706"/>
            <a:ext cx="3685032" cy="22860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Autofit/>
          </a:bodyPr>
          <a:lstStyle/>
          <a:p>
            <a:pPr marL="0" indent="0" algn="l">
              <a:buNone/>
            </a:pPr>
            <a:r>
              <a:rPr lang="en-US" sz="1600" dirty="0" err="1">
                <a:solidFill>
                  <a:srgbClr val="071433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Jaunieji</a:t>
            </a:r>
            <a:r>
              <a:rPr lang="en-US" sz="1600" dirty="0">
                <a:solidFill>
                  <a:srgbClr val="071433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 </a:t>
            </a:r>
            <a:r>
              <a:rPr lang="lt-LT" sz="1600" dirty="0">
                <a:solidFill>
                  <a:srgbClr val="071433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ū</a:t>
            </a:r>
            <a:r>
              <a:rPr lang="en-US" sz="1600" dirty="0" err="1">
                <a:solidFill>
                  <a:srgbClr val="071433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kininkai</a:t>
            </a:r>
            <a:r>
              <a:rPr lang="lt-LT" sz="1600" dirty="0">
                <a:solidFill>
                  <a:srgbClr val="071433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071433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 — 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6</a:t>
            </a:r>
            <a:r>
              <a:rPr lang="lt-LT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%</a:t>
            </a:r>
            <a:endParaRPr 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Shape 51">
            <a:extLst>
              <a:ext uri="{FF2B5EF4-FFF2-40B4-BE49-F238E27FC236}">
                <a16:creationId xmlns:a16="http://schemas.microsoft.com/office/drawing/2014/main" id="{2303F5AC-1B84-E033-F316-00F9E24AB700}"/>
              </a:ext>
            </a:extLst>
          </p:cNvPr>
          <p:cNvSpPr/>
          <p:nvPr/>
        </p:nvSpPr>
        <p:spPr>
          <a:xfrm>
            <a:off x="4806528" y="1547098"/>
            <a:ext cx="3685032" cy="1337969"/>
          </a:xfrm>
          <a:prstGeom prst="roundRect">
            <a:avLst>
              <a:gd name="adj" fmla="val 3846"/>
            </a:avLst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rgbClr val="AAB5C8"/>
            </a:solidFill>
            <a:prstDash val="solid"/>
          </a:ln>
        </p:spPr>
        <p:txBody>
          <a:bodyPr/>
          <a:lstStyle/>
          <a:p>
            <a:endParaRPr lang="lt-LT" sz="1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Shape 52">
            <a:extLst>
              <a:ext uri="{FF2B5EF4-FFF2-40B4-BE49-F238E27FC236}">
                <a16:creationId xmlns:a16="http://schemas.microsoft.com/office/drawing/2014/main" id="{51863E9B-E20C-85A9-F1CA-0BF926D4508C}"/>
              </a:ext>
            </a:extLst>
          </p:cNvPr>
          <p:cNvSpPr/>
          <p:nvPr/>
        </p:nvSpPr>
        <p:spPr>
          <a:xfrm>
            <a:off x="4806528" y="1206090"/>
            <a:ext cx="3685032" cy="438912"/>
          </a:xfrm>
          <a:prstGeom prst="roundRect">
            <a:avLst>
              <a:gd name="adj" fmla="val 18750"/>
            </a:avLst>
          </a:prstGeom>
          <a:solidFill>
            <a:schemeClr val="accent6">
              <a:lumMod val="75000"/>
            </a:schemeClr>
          </a:solidFill>
          <a:ln w="12700">
            <a:solidFill>
              <a:schemeClr val="tx1"/>
            </a:solidFill>
            <a:prstDash val="solid"/>
          </a:ln>
        </p:spPr>
        <p:txBody>
          <a:bodyPr/>
          <a:lstStyle/>
          <a:p>
            <a:endParaRPr lang="lt-L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 54">
            <a:extLst>
              <a:ext uri="{FF2B5EF4-FFF2-40B4-BE49-F238E27FC236}">
                <a16:creationId xmlns:a16="http://schemas.microsoft.com/office/drawing/2014/main" id="{2A67B625-ED73-C255-44F9-D47C9BCFC214}"/>
              </a:ext>
            </a:extLst>
          </p:cNvPr>
          <p:cNvSpPr/>
          <p:nvPr/>
        </p:nvSpPr>
        <p:spPr>
          <a:xfrm>
            <a:off x="5028644" y="1280360"/>
            <a:ext cx="3044564" cy="2743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Autofit/>
          </a:bodyPr>
          <a:lstStyle/>
          <a:p>
            <a:pPr marL="0" indent="0" algn="l">
              <a:buNone/>
            </a:pP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202</a:t>
            </a:r>
            <a:r>
              <a:rPr lang="lt-LT" b="1" dirty="0">
                <a:solidFill>
                  <a:srgbClr val="FFFFFF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4</a:t>
            </a:r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 m.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Shape 55">
            <a:extLst>
              <a:ext uri="{FF2B5EF4-FFF2-40B4-BE49-F238E27FC236}">
                <a16:creationId xmlns:a16="http://schemas.microsoft.com/office/drawing/2014/main" id="{DAFADCC3-09C9-34EB-5744-4ADB316C7207}"/>
              </a:ext>
            </a:extLst>
          </p:cNvPr>
          <p:cNvSpPr/>
          <p:nvPr/>
        </p:nvSpPr>
        <p:spPr>
          <a:xfrm>
            <a:off x="4918916" y="1787075"/>
            <a:ext cx="219456" cy="219456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accent1">
                <a:lumMod val="75000"/>
              </a:schemeClr>
            </a:solidFill>
            <a:prstDash val="solid"/>
          </a:ln>
        </p:spPr>
        <p:txBody>
          <a:bodyPr/>
          <a:lstStyle/>
          <a:p>
            <a:endParaRPr lang="lt-LT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Text 56">
            <a:extLst>
              <a:ext uri="{FF2B5EF4-FFF2-40B4-BE49-F238E27FC236}">
                <a16:creationId xmlns:a16="http://schemas.microsoft.com/office/drawing/2014/main" id="{6E189C45-45E4-49F3-9537-B3005CB57485}"/>
              </a:ext>
            </a:extLst>
          </p:cNvPr>
          <p:cNvSpPr/>
          <p:nvPr/>
        </p:nvSpPr>
        <p:spPr>
          <a:xfrm>
            <a:off x="4918916" y="1809935"/>
            <a:ext cx="219456" cy="14630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Autofit/>
          </a:bodyPr>
          <a:lstStyle/>
          <a:p>
            <a:pPr marL="0" indent="0" algn="ctr">
              <a:buNone/>
            </a:pPr>
            <a:r>
              <a:rPr lang="en-US" sz="1600" b="1">
                <a:solidFill>
                  <a:srgbClr val="FFFFFF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1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Text 57">
            <a:extLst>
              <a:ext uri="{FF2B5EF4-FFF2-40B4-BE49-F238E27FC236}">
                <a16:creationId xmlns:a16="http://schemas.microsoft.com/office/drawing/2014/main" id="{C62C5213-F4DE-6AAD-54F9-55A0668DCB26}"/>
              </a:ext>
            </a:extLst>
          </p:cNvPr>
          <p:cNvSpPr/>
          <p:nvPr/>
        </p:nvSpPr>
        <p:spPr>
          <a:xfrm>
            <a:off x="5266388" y="1759643"/>
            <a:ext cx="3685032" cy="22860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Autofit/>
          </a:bodyPr>
          <a:lstStyle/>
          <a:p>
            <a:pPr marL="0" indent="0" algn="l">
              <a:buNone/>
            </a:pPr>
            <a:r>
              <a:rPr lang="lt-LT" sz="1600" dirty="0">
                <a:solidFill>
                  <a:srgbClr val="071433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Neariminės technologijos </a:t>
            </a:r>
            <a:r>
              <a:rPr lang="en-US" sz="1600" dirty="0">
                <a:solidFill>
                  <a:srgbClr val="071433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— </a:t>
            </a:r>
            <a:r>
              <a:rPr lang="lt-LT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72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 %</a:t>
            </a:r>
            <a:endParaRPr 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Shape 59">
            <a:extLst>
              <a:ext uri="{FF2B5EF4-FFF2-40B4-BE49-F238E27FC236}">
                <a16:creationId xmlns:a16="http://schemas.microsoft.com/office/drawing/2014/main" id="{ADD55B50-A45B-0057-E9B5-873922800C8F}"/>
              </a:ext>
            </a:extLst>
          </p:cNvPr>
          <p:cNvSpPr/>
          <p:nvPr/>
        </p:nvSpPr>
        <p:spPr>
          <a:xfrm>
            <a:off x="4845764" y="2033963"/>
            <a:ext cx="3502152" cy="3355"/>
          </a:xfrm>
          <a:prstGeom prst="line">
            <a:avLst/>
          </a:prstGeom>
          <a:noFill/>
          <a:ln w="7620">
            <a:solidFill>
              <a:srgbClr val="D7DDE8"/>
            </a:solidFill>
            <a:prstDash val="solid"/>
          </a:ln>
        </p:spPr>
        <p:txBody>
          <a:bodyPr/>
          <a:lstStyle/>
          <a:p>
            <a:endParaRPr lang="lt-LT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Shape 60">
            <a:extLst>
              <a:ext uri="{FF2B5EF4-FFF2-40B4-BE49-F238E27FC236}">
                <a16:creationId xmlns:a16="http://schemas.microsoft.com/office/drawing/2014/main" id="{F2342819-EB58-6183-23C9-10EDC364D625}"/>
              </a:ext>
            </a:extLst>
          </p:cNvPr>
          <p:cNvSpPr/>
          <p:nvPr/>
        </p:nvSpPr>
        <p:spPr>
          <a:xfrm>
            <a:off x="4918916" y="2097971"/>
            <a:ext cx="219456" cy="219456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>
            <a:solidFill>
              <a:srgbClr val="02716D"/>
            </a:solidFill>
            <a:prstDash val="solid"/>
          </a:ln>
        </p:spPr>
        <p:txBody>
          <a:bodyPr/>
          <a:lstStyle/>
          <a:p>
            <a:endParaRPr lang="lt-LT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ext 61">
            <a:extLst>
              <a:ext uri="{FF2B5EF4-FFF2-40B4-BE49-F238E27FC236}">
                <a16:creationId xmlns:a16="http://schemas.microsoft.com/office/drawing/2014/main" id="{3A865472-0C51-2B88-EA8D-C625934822EE}"/>
              </a:ext>
            </a:extLst>
          </p:cNvPr>
          <p:cNvSpPr/>
          <p:nvPr/>
        </p:nvSpPr>
        <p:spPr>
          <a:xfrm>
            <a:off x="4918916" y="2120831"/>
            <a:ext cx="219456" cy="14630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Autofit/>
          </a:bodyPr>
          <a:lstStyle/>
          <a:p>
            <a:pPr marL="0" indent="0" algn="ctr">
              <a:buNone/>
            </a:pPr>
            <a:r>
              <a:rPr lang="en-US" sz="1600" b="1">
                <a:solidFill>
                  <a:srgbClr val="FFFFFF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2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Text 62">
            <a:extLst>
              <a:ext uri="{FF2B5EF4-FFF2-40B4-BE49-F238E27FC236}">
                <a16:creationId xmlns:a16="http://schemas.microsoft.com/office/drawing/2014/main" id="{3AF7DD64-933A-C51C-CFA6-97533DAD84C1}"/>
              </a:ext>
            </a:extLst>
          </p:cNvPr>
          <p:cNvSpPr/>
          <p:nvPr/>
        </p:nvSpPr>
        <p:spPr>
          <a:xfrm>
            <a:off x="5266388" y="2070539"/>
            <a:ext cx="3685032" cy="22860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Autofit/>
          </a:bodyPr>
          <a:lstStyle/>
          <a:p>
            <a:pPr marL="0" indent="0" algn="l">
              <a:buNone/>
            </a:pPr>
            <a:r>
              <a:rPr lang="lt-LT" sz="1600" dirty="0">
                <a:solidFill>
                  <a:srgbClr val="071433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Tarpiniai pasėliai </a:t>
            </a:r>
            <a:r>
              <a:rPr lang="en-US" sz="1600" dirty="0">
                <a:solidFill>
                  <a:srgbClr val="071433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— </a:t>
            </a:r>
            <a:r>
              <a:rPr lang="lt-LT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21 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%</a:t>
            </a:r>
            <a:endParaRPr 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Shape 64">
            <a:extLst>
              <a:ext uri="{FF2B5EF4-FFF2-40B4-BE49-F238E27FC236}">
                <a16:creationId xmlns:a16="http://schemas.microsoft.com/office/drawing/2014/main" id="{8F33247B-654A-543D-9610-1BED65C656E0}"/>
              </a:ext>
            </a:extLst>
          </p:cNvPr>
          <p:cNvSpPr/>
          <p:nvPr/>
        </p:nvSpPr>
        <p:spPr>
          <a:xfrm>
            <a:off x="4845764" y="2344858"/>
            <a:ext cx="3502152" cy="22861"/>
          </a:xfrm>
          <a:prstGeom prst="line">
            <a:avLst/>
          </a:prstGeom>
          <a:noFill/>
          <a:ln w="7620">
            <a:solidFill>
              <a:srgbClr val="D7DDE8"/>
            </a:solidFill>
            <a:prstDash val="solid"/>
          </a:ln>
        </p:spPr>
        <p:txBody>
          <a:bodyPr/>
          <a:lstStyle/>
          <a:p>
            <a:endParaRPr lang="lt-LT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Shape 65">
            <a:extLst>
              <a:ext uri="{FF2B5EF4-FFF2-40B4-BE49-F238E27FC236}">
                <a16:creationId xmlns:a16="http://schemas.microsoft.com/office/drawing/2014/main" id="{1B0B7BC9-3391-6E2F-8065-AD879026356B}"/>
              </a:ext>
            </a:extLst>
          </p:cNvPr>
          <p:cNvSpPr/>
          <p:nvPr/>
        </p:nvSpPr>
        <p:spPr>
          <a:xfrm>
            <a:off x="4918916" y="2408867"/>
            <a:ext cx="219456" cy="219456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>
            <a:solidFill>
              <a:srgbClr val="02716D"/>
            </a:solidFill>
            <a:prstDash val="solid"/>
          </a:ln>
        </p:spPr>
        <p:txBody>
          <a:bodyPr/>
          <a:lstStyle/>
          <a:p>
            <a:endParaRPr lang="lt-LT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Text 66">
            <a:extLst>
              <a:ext uri="{FF2B5EF4-FFF2-40B4-BE49-F238E27FC236}">
                <a16:creationId xmlns:a16="http://schemas.microsoft.com/office/drawing/2014/main" id="{FFE2C583-E163-DCB5-24EC-5E7819F7F094}"/>
              </a:ext>
            </a:extLst>
          </p:cNvPr>
          <p:cNvSpPr/>
          <p:nvPr/>
        </p:nvSpPr>
        <p:spPr>
          <a:xfrm>
            <a:off x="4918916" y="2431727"/>
            <a:ext cx="219456" cy="14630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Autofit/>
          </a:bodyPr>
          <a:lstStyle/>
          <a:p>
            <a:pPr marL="0" indent="0" algn="ctr">
              <a:buNone/>
            </a:pPr>
            <a:r>
              <a:rPr lang="en-US" sz="1600" b="1">
                <a:solidFill>
                  <a:srgbClr val="FFFFFF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3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Text 67">
            <a:extLst>
              <a:ext uri="{FF2B5EF4-FFF2-40B4-BE49-F238E27FC236}">
                <a16:creationId xmlns:a16="http://schemas.microsoft.com/office/drawing/2014/main" id="{90CC4C48-AB66-D412-A13C-811CF5E3EE16}"/>
              </a:ext>
            </a:extLst>
          </p:cNvPr>
          <p:cNvSpPr/>
          <p:nvPr/>
        </p:nvSpPr>
        <p:spPr>
          <a:xfrm>
            <a:off x="5266388" y="2381435"/>
            <a:ext cx="3685032" cy="22860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Autofit/>
          </a:bodyPr>
          <a:lstStyle/>
          <a:p>
            <a:pPr marL="0" indent="0" algn="l">
              <a:buNone/>
            </a:pPr>
            <a:r>
              <a:rPr lang="lt-LT" sz="1600" dirty="0">
                <a:solidFill>
                  <a:srgbClr val="071433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Daržovių auginimas </a:t>
            </a:r>
            <a:r>
              <a:rPr lang="en-US" sz="1600" dirty="0">
                <a:solidFill>
                  <a:srgbClr val="071433"/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— </a:t>
            </a:r>
            <a:r>
              <a:rPr lang="lt-LT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2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ptos" pitchFamily="34" charset="-122"/>
                <a:cs typeface="Arial" panose="020B0604020202020204" pitchFamily="34" charset="0"/>
              </a:rPr>
              <a:t>%</a:t>
            </a:r>
            <a:endParaRPr 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7D11ECB6-E4C8-0BDD-33C7-DA8BB8FC2981}"/>
              </a:ext>
            </a:extLst>
          </p:cNvPr>
          <p:cNvSpPr/>
          <p:nvPr/>
        </p:nvSpPr>
        <p:spPr>
          <a:xfrm>
            <a:off x="427108" y="3468652"/>
            <a:ext cx="8342872" cy="921446"/>
          </a:xfrm>
          <a:prstGeom prst="roundRect">
            <a:avLst>
              <a:gd name="adj" fmla="val 10785"/>
            </a:avLst>
          </a:prstGeom>
          <a:solidFill>
            <a:schemeClr val="bg1"/>
          </a:solidFill>
          <a:ln w="12700">
            <a:solidFill>
              <a:schemeClr val="accent6">
                <a:lumMod val="75000"/>
              </a:schemeClr>
            </a:solidFill>
          </a:ln>
          <a:effectLst>
            <a:outerShdw blurRad="177800" dist="152400" dir="5400000" algn="t" rotWithShape="0">
              <a:prstClr val="black">
                <a:alpha val="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B66D5505-4E33-F74B-D70A-8E4BDCD70225}"/>
              </a:ext>
            </a:extLst>
          </p:cNvPr>
          <p:cNvSpPr/>
          <p:nvPr/>
        </p:nvSpPr>
        <p:spPr>
          <a:xfrm>
            <a:off x="556616" y="3568078"/>
            <a:ext cx="7888532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lt-LT" sz="2400" b="1" dirty="0">
                <a:solidFill>
                  <a:srgbClr val="666666"/>
                </a:solidFill>
                <a:latin typeface="Inter" pitchFamily="34" charset="0"/>
                <a:ea typeface="Inter" pitchFamily="34" charset="-122"/>
              </a:rPr>
              <a:t>Tikslus deklaravimas ir reikalavimų laikymasis – apsauga nuo finansinės žalos visai Lietuvai</a:t>
            </a:r>
            <a:endParaRPr lang="en-US" sz="2400" b="1" dirty="0">
              <a:solidFill>
                <a:srgbClr val="666666"/>
              </a:solidFill>
              <a:latin typeface="Inter" pitchFamily="34" charset="0"/>
              <a:ea typeface="Inter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197678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309041"/>
            <a:ext cx="6380559" cy="3987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8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NMA </a:t>
            </a:r>
            <a:r>
              <a:rPr lang="en-US" sz="28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Agro</a:t>
            </a:r>
            <a:r>
              <a:rPr lang="en-US" sz="28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8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žemėlapiai</a:t>
            </a:r>
            <a:r>
              <a:rPr lang="en-US" sz="28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8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ir</a:t>
            </a:r>
            <a:r>
              <a:rPr lang="en-US" sz="28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8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teminiai</a:t>
            </a:r>
            <a:r>
              <a:rPr lang="en-US" sz="28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8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sluoksniai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496119" y="1068139"/>
            <a:ext cx="1594842" cy="199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4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Foniniai</a:t>
            </a:r>
            <a:r>
              <a:rPr lang="en-US" sz="14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4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žemėlapiai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496119" y="1382241"/>
            <a:ext cx="2859477" cy="5817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Ortofoto</a:t>
            </a:r>
            <a:r>
              <a:rPr lang="en-US" sz="11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en-US" sz="11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pagrindo</a:t>
            </a:r>
            <a:r>
              <a:rPr lang="en-US" sz="11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1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žemėlapis</a:t>
            </a:r>
            <a:r>
              <a:rPr lang="en-US" sz="11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1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arba</a:t>
            </a:r>
            <a:r>
              <a:rPr lang="en-US" sz="11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Sentinel 1 m </a:t>
            </a:r>
            <a:r>
              <a:rPr lang="en-US" sz="11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rezoliucijos</a:t>
            </a:r>
            <a:r>
              <a:rPr lang="en-US" sz="11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1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vaizdai</a:t>
            </a:r>
            <a:r>
              <a:rPr lang="en-US" sz="11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</a:t>
            </a:r>
            <a:r>
              <a:rPr lang="en-US" sz="11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Pagrindiniai</a:t>
            </a:r>
            <a:r>
              <a:rPr lang="en-US" sz="11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1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duomenys</a:t>
            </a:r>
            <a:r>
              <a:rPr lang="en-US" sz="11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– KŽS, </a:t>
            </a:r>
            <a:r>
              <a:rPr lang="en-US" sz="11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laukų</a:t>
            </a:r>
            <a:r>
              <a:rPr lang="en-US" sz="11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1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ribos</a:t>
            </a:r>
            <a:r>
              <a:rPr lang="en-US" sz="11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lt-LT" sz="1100" dirty="0">
              <a:solidFill>
                <a:srgbClr val="666666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</p:txBody>
      </p:sp>
      <p:sp>
        <p:nvSpPr>
          <p:cNvPr id="5" name="Text 3"/>
          <p:cNvSpPr/>
          <p:nvPr/>
        </p:nvSpPr>
        <p:spPr>
          <a:xfrm>
            <a:off x="496119" y="2270522"/>
            <a:ext cx="1609130" cy="199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40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25 teminiai sluoksniai</a:t>
            </a:r>
            <a:endParaRPr lang="en-US" sz="1400"/>
          </a:p>
        </p:txBody>
      </p:sp>
      <p:sp>
        <p:nvSpPr>
          <p:cNvPr id="6" name="Text 4"/>
          <p:cNvSpPr/>
          <p:nvPr/>
        </p:nvSpPr>
        <p:spPr>
          <a:xfrm>
            <a:off x="496119" y="2584624"/>
            <a:ext cx="2650778" cy="3878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0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Atnaujinami 1–2 kartus per metus. Skirti tvaresniam ūkininkavimui.</a:t>
            </a:r>
            <a:endParaRPr lang="en-US" sz="1100"/>
          </a:p>
        </p:txBody>
      </p:sp>
      <p:sp>
        <p:nvSpPr>
          <p:cNvPr id="7" name="Text 5"/>
          <p:cNvSpPr/>
          <p:nvPr/>
        </p:nvSpPr>
        <p:spPr>
          <a:xfrm>
            <a:off x="496119" y="3075756"/>
            <a:ext cx="2650778" cy="1130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110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Dirvožemio našumo balas</a:t>
            </a:r>
            <a:endParaRPr lang="en-US" sz="1100"/>
          </a:p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110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Potvynių rizika</a:t>
            </a:r>
            <a:endParaRPr lang="en-US" sz="1100"/>
          </a:p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110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Kadastriniai sklypai</a:t>
            </a:r>
            <a:endParaRPr lang="en-US" sz="1100"/>
          </a:p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110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Mineralinis azotas</a:t>
            </a:r>
            <a:endParaRPr lang="en-US" sz="1100"/>
          </a:p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110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Sugeneruotos laukų ribos</a:t>
            </a:r>
            <a:endParaRPr lang="en-US" sz="110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1606" y="1001110"/>
            <a:ext cx="5707855" cy="3337173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496119" y="4375472"/>
            <a:ext cx="8151763" cy="1939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2025 m. </a:t>
            </a:r>
            <a:r>
              <a:rPr lang="en-US" sz="12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pavasario</a:t>
            </a:r>
            <a:r>
              <a:rPr lang="en-US" sz="12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2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ir</a:t>
            </a:r>
            <a:r>
              <a:rPr lang="en-US" sz="12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2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rudens</a:t>
            </a:r>
            <a:r>
              <a:rPr lang="en-US" sz="12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2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vaizdai</a:t>
            </a:r>
            <a:r>
              <a:rPr lang="en-US" sz="12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2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prieinami</a:t>
            </a:r>
            <a:r>
              <a:rPr lang="en-US" sz="12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NMA </a:t>
            </a:r>
            <a:r>
              <a:rPr lang="en-US" sz="12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Agro</a:t>
            </a:r>
            <a:r>
              <a:rPr lang="en-US" sz="12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2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programėlėje</a:t>
            </a:r>
            <a:endParaRPr lang="en-US" sz="1200" dirty="0"/>
          </a:p>
        </p:txBody>
      </p:sp>
      <p:pic>
        <p:nvPicPr>
          <p:cNvPr id="11" name="Image 1" descr="preencoded.png">
            <a:extLst>
              <a:ext uri="{FF2B5EF4-FFF2-40B4-BE49-F238E27FC236}">
                <a16:creationId xmlns:a16="http://schemas.microsoft.com/office/drawing/2014/main" id="{7761AC20-50EB-F4BD-C79F-19B6BF766D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7759" y="4606584"/>
            <a:ext cx="1311702" cy="3827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328314"/>
            <a:ext cx="5345683" cy="3987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80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NMA Agro pranešimų registravimas</a:t>
            </a:r>
            <a:endParaRPr lang="en-US" sz="2800"/>
          </a:p>
        </p:txBody>
      </p:sp>
      <p:sp>
        <p:nvSpPr>
          <p:cNvPr id="3" name="Text 1"/>
          <p:cNvSpPr/>
          <p:nvPr/>
        </p:nvSpPr>
        <p:spPr>
          <a:xfrm>
            <a:off x="496119" y="972294"/>
            <a:ext cx="3451399" cy="199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40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Ar tikrai mano siųsta nuotrauka pasiekė NMA?</a:t>
            </a:r>
            <a:endParaRPr lang="en-US" sz="140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30" y="1302500"/>
            <a:ext cx="5444018" cy="3512686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6173986" y="2110385"/>
            <a:ext cx="287015" cy="287015"/>
          </a:xfrm>
          <a:prstGeom prst="roundRect">
            <a:avLst>
              <a:gd name="adj" fmla="val 18671"/>
            </a:avLst>
          </a:prstGeom>
          <a:solidFill>
            <a:srgbClr val="F2EEEE"/>
          </a:solidFill>
          <a:ln w="4763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t-LT" sz="1400"/>
          </a:p>
        </p:txBody>
      </p:sp>
      <p:sp>
        <p:nvSpPr>
          <p:cNvPr id="6" name="Text 3"/>
          <p:cNvSpPr/>
          <p:nvPr/>
        </p:nvSpPr>
        <p:spPr>
          <a:xfrm>
            <a:off x="6221797" y="2134272"/>
            <a:ext cx="191319" cy="23916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140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</a:t>
            </a:r>
            <a:endParaRPr lang="en-US" sz="1400"/>
          </a:p>
        </p:txBody>
      </p:sp>
      <p:sp>
        <p:nvSpPr>
          <p:cNvPr id="7" name="Text 4"/>
          <p:cNvSpPr/>
          <p:nvPr/>
        </p:nvSpPr>
        <p:spPr>
          <a:xfrm>
            <a:off x="6575822" y="2154215"/>
            <a:ext cx="1692176" cy="199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40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Žinutė telefono ekrane</a:t>
            </a:r>
            <a:endParaRPr lang="en-US" sz="1400"/>
          </a:p>
        </p:txBody>
      </p:sp>
      <p:sp>
        <p:nvSpPr>
          <p:cNvPr id="8" name="Text 5"/>
          <p:cNvSpPr/>
          <p:nvPr/>
        </p:nvSpPr>
        <p:spPr>
          <a:xfrm>
            <a:off x="6575822" y="2468316"/>
            <a:ext cx="2248942" cy="1939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4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Apie</a:t>
            </a:r>
            <a:r>
              <a:rPr lang="en-US" sz="14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4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sėkmingą</a:t>
            </a:r>
            <a:r>
              <a:rPr lang="en-US" sz="14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4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išsiuntimą</a:t>
            </a:r>
            <a:endParaRPr lang="en-US" sz="1400" dirty="0"/>
          </a:p>
        </p:txBody>
      </p:sp>
      <p:sp>
        <p:nvSpPr>
          <p:cNvPr id="9" name="Shape 6"/>
          <p:cNvSpPr/>
          <p:nvPr/>
        </p:nvSpPr>
        <p:spPr>
          <a:xfrm>
            <a:off x="6173986" y="2891881"/>
            <a:ext cx="287015" cy="287015"/>
          </a:xfrm>
          <a:prstGeom prst="roundRect">
            <a:avLst>
              <a:gd name="adj" fmla="val 18671"/>
            </a:avLst>
          </a:prstGeom>
          <a:solidFill>
            <a:srgbClr val="F2EEEE"/>
          </a:solidFill>
          <a:ln w="4763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t-LT" sz="1400"/>
          </a:p>
        </p:txBody>
      </p:sp>
      <p:sp>
        <p:nvSpPr>
          <p:cNvPr id="10" name="Text 7"/>
          <p:cNvSpPr/>
          <p:nvPr/>
        </p:nvSpPr>
        <p:spPr>
          <a:xfrm>
            <a:off x="6221797" y="2915768"/>
            <a:ext cx="191319" cy="23916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140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</a:t>
            </a:r>
            <a:endParaRPr lang="en-US" sz="1400"/>
          </a:p>
        </p:txBody>
      </p:sp>
      <p:sp>
        <p:nvSpPr>
          <p:cNvPr id="11" name="Text 8"/>
          <p:cNvSpPr/>
          <p:nvPr/>
        </p:nvSpPr>
        <p:spPr>
          <a:xfrm>
            <a:off x="6575822" y="2935711"/>
            <a:ext cx="1594842" cy="199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40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Nuotraukų peržiūra</a:t>
            </a:r>
            <a:endParaRPr lang="en-US" sz="1400"/>
          </a:p>
        </p:txBody>
      </p:sp>
      <p:sp>
        <p:nvSpPr>
          <p:cNvPr id="12" name="Text 9"/>
          <p:cNvSpPr/>
          <p:nvPr/>
        </p:nvSpPr>
        <p:spPr>
          <a:xfrm>
            <a:off x="6575822" y="3249813"/>
            <a:ext cx="2248942" cy="1939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40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NMA informaciniame portale</a:t>
            </a:r>
            <a:endParaRPr lang="en-US" sz="1400"/>
          </a:p>
        </p:txBody>
      </p:sp>
      <p:pic>
        <p:nvPicPr>
          <p:cNvPr id="14" name="Image 1" descr="preencoded.png">
            <a:extLst>
              <a:ext uri="{FF2B5EF4-FFF2-40B4-BE49-F238E27FC236}">
                <a16:creationId xmlns:a16="http://schemas.microsoft.com/office/drawing/2014/main" id="{B7BF78A1-5225-7624-7177-7A52CF1686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0648" y="226583"/>
            <a:ext cx="1311702" cy="3827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367212"/>
            <a:ext cx="4174554" cy="3765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8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Dažnai</a:t>
            </a:r>
            <a:r>
              <a:rPr lang="en-US" sz="28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8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pasitaikančios</a:t>
            </a:r>
            <a:r>
              <a:rPr lang="en-US" sz="28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8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klaidos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496119" y="968042"/>
            <a:ext cx="8151763" cy="1782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6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Kodėl</a:t>
            </a:r>
            <a:r>
              <a:rPr lang="en-US" sz="16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mano </a:t>
            </a:r>
            <a:r>
              <a:rPr lang="en-US" sz="16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siųstos</a:t>
            </a:r>
            <a:r>
              <a:rPr lang="en-US" sz="16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6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nuotraukos</a:t>
            </a:r>
            <a:r>
              <a:rPr lang="en-US" sz="16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6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neatvaizduotos</a:t>
            </a:r>
            <a:r>
              <a:rPr lang="en-US" sz="16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NMA </a:t>
            </a:r>
            <a:r>
              <a:rPr lang="en-US" sz="16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informaciniame</a:t>
            </a:r>
            <a:r>
              <a:rPr lang="en-US" sz="16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6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portale</a:t>
            </a:r>
            <a:r>
              <a:rPr lang="en-US" sz="16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?</a:t>
            </a:r>
            <a:endParaRPr lang="en-US" sz="16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18" y="1370632"/>
            <a:ext cx="1428741" cy="883007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496119" y="2300511"/>
            <a:ext cx="1518419" cy="1882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6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Naudotojo</a:t>
            </a:r>
            <a:r>
              <a:rPr lang="en-US" sz="16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6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duomenys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496119" y="2550170"/>
            <a:ext cx="2631877" cy="1782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10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Neteisingai suvesti naudotojo duomenys</a:t>
            </a:r>
            <a:endParaRPr lang="en-US" sz="110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5986" y="1370633"/>
            <a:ext cx="1428743" cy="88300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3255987" y="2300511"/>
            <a:ext cx="1549078" cy="1882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6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Kito </a:t>
            </a:r>
            <a:r>
              <a:rPr lang="en-US" sz="16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pareiškėjo</a:t>
            </a:r>
            <a:r>
              <a:rPr lang="en-US" sz="16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6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laukas</a:t>
            </a:r>
            <a:endParaRPr lang="en-US" sz="1600" dirty="0"/>
          </a:p>
        </p:txBody>
      </p:sp>
      <p:sp>
        <p:nvSpPr>
          <p:cNvPr id="9" name="Text 5"/>
          <p:cNvSpPr/>
          <p:nvPr/>
        </p:nvSpPr>
        <p:spPr>
          <a:xfrm>
            <a:off x="3255987" y="2550170"/>
            <a:ext cx="2631951" cy="1782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10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Fotografuota kito pareiškėjo lauke</a:t>
            </a:r>
            <a:endParaRPr lang="en-US" sz="110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5929" y="1370633"/>
            <a:ext cx="1428743" cy="883008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6015930" y="2300511"/>
            <a:ext cx="1506215" cy="1882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6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Pranešimo</a:t>
            </a:r>
            <a:r>
              <a:rPr lang="en-US" sz="16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6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tipas</a:t>
            </a:r>
            <a:endParaRPr lang="en-US" sz="1600" dirty="0"/>
          </a:p>
        </p:txBody>
      </p:sp>
      <p:sp>
        <p:nvSpPr>
          <p:cNvPr id="12" name="Text 7"/>
          <p:cNvSpPr/>
          <p:nvPr/>
        </p:nvSpPr>
        <p:spPr>
          <a:xfrm>
            <a:off x="6015930" y="2550170"/>
            <a:ext cx="2631877" cy="3565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1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Pasirinktas</a:t>
            </a:r>
            <a:r>
              <a:rPr lang="en-US" sz="11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ne </a:t>
            </a:r>
            <a:r>
              <a:rPr lang="en-US" sz="11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tas</a:t>
            </a:r>
            <a:r>
              <a:rPr lang="en-US" sz="11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1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pranešimo</a:t>
            </a:r>
            <a:r>
              <a:rPr lang="en-US" sz="11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1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tipas</a:t>
            </a:r>
            <a:r>
              <a:rPr lang="en-US" sz="11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en-US" sz="11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potipis</a:t>
            </a:r>
            <a:r>
              <a:rPr lang="en-US" sz="11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1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ar</a:t>
            </a:r>
            <a:r>
              <a:rPr lang="en-US" sz="11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1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institucija</a:t>
            </a:r>
            <a:endParaRPr lang="en-US" sz="110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119" y="3111550"/>
            <a:ext cx="1428740" cy="883006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496119" y="4041428"/>
            <a:ext cx="1627510" cy="1882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6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Technologiniai</a:t>
            </a:r>
            <a:r>
              <a:rPr lang="en-US" sz="16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6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trikdžiai</a:t>
            </a:r>
            <a:endParaRPr lang="en-US" sz="1600" dirty="0"/>
          </a:p>
        </p:txBody>
      </p:sp>
      <p:sp>
        <p:nvSpPr>
          <p:cNvPr id="15" name="Text 9"/>
          <p:cNvSpPr/>
          <p:nvPr/>
        </p:nvSpPr>
        <p:spPr>
          <a:xfrm>
            <a:off x="496119" y="4291087"/>
            <a:ext cx="2631877" cy="3565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10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GPS signalo slopinimas pasienyje su nedraugiškomis valstybėmis</a:t>
            </a:r>
            <a:endParaRPr lang="en-US" sz="1100"/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5987" y="3111550"/>
            <a:ext cx="1428740" cy="883006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3255987" y="4041428"/>
            <a:ext cx="1717402" cy="1882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6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Parduotuvės</a:t>
            </a:r>
            <a:r>
              <a:rPr lang="en-US" sz="16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6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nustatymai</a:t>
            </a:r>
            <a:endParaRPr lang="en-US" sz="1600" dirty="0"/>
          </a:p>
        </p:txBody>
      </p:sp>
      <p:sp>
        <p:nvSpPr>
          <p:cNvPr id="18" name="Text 11"/>
          <p:cNvSpPr/>
          <p:nvPr/>
        </p:nvSpPr>
        <p:spPr>
          <a:xfrm>
            <a:off x="3255987" y="4291087"/>
            <a:ext cx="2631951" cy="3565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1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Telefono</a:t>
            </a:r>
            <a:r>
              <a:rPr lang="en-US" sz="11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„Google Play" </a:t>
            </a:r>
            <a:r>
              <a:rPr lang="en-US" sz="11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ar</a:t>
            </a:r>
            <a:r>
              <a:rPr lang="en-US" sz="11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„App Store" </a:t>
            </a:r>
            <a:r>
              <a:rPr lang="en-US" sz="11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nurodyta</a:t>
            </a:r>
            <a:r>
              <a:rPr lang="en-US" sz="11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1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kita</a:t>
            </a:r>
            <a:r>
              <a:rPr lang="en-US" sz="11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1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valstybė</a:t>
            </a:r>
            <a:endParaRPr lang="en-US" sz="1100" dirty="0"/>
          </a:p>
        </p:txBody>
      </p:sp>
      <p:pic>
        <p:nvPicPr>
          <p:cNvPr id="20" name="Image 1" descr="preencoded.png">
            <a:extLst>
              <a:ext uri="{FF2B5EF4-FFF2-40B4-BE49-F238E27FC236}">
                <a16:creationId xmlns:a16="http://schemas.microsoft.com/office/drawing/2014/main" id="{AA7D3BFC-01A8-D437-1DA2-0E58ADDD86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3104" y="4538525"/>
            <a:ext cx="1311702" cy="3827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3764309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568598"/>
            <a:ext cx="4722763" cy="13289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80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Patikrinimus atliekančių institucijų optimizavimas 2026 m.</a:t>
            </a:r>
            <a:endParaRPr lang="en-US" sz="2800"/>
          </a:p>
        </p:txBody>
      </p:sp>
      <p:sp>
        <p:nvSpPr>
          <p:cNvPr id="4" name="Text 1"/>
          <p:cNvSpPr/>
          <p:nvPr/>
        </p:nvSpPr>
        <p:spPr>
          <a:xfrm>
            <a:off x="3925119" y="2110160"/>
            <a:ext cx="4722763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2026 m. </a:t>
            </a:r>
            <a:r>
              <a:rPr lang="en-US" sz="14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sausio</a:t>
            </a:r>
            <a:r>
              <a:rPr lang="en-US" sz="14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27 d. </a:t>
            </a:r>
            <a:r>
              <a:rPr lang="en-US" sz="14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įsigaliojo</a:t>
            </a:r>
            <a:r>
              <a:rPr lang="en-US" sz="14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400" b="1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Vyriausybės</a:t>
            </a:r>
            <a:r>
              <a:rPr lang="en-US" sz="1400" b="1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400" b="1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nutarimas</a:t>
            </a:r>
            <a:r>
              <a:rPr lang="en-US" sz="1400" b="1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Nr. 218</a:t>
            </a:r>
            <a:endParaRPr lang="en-US" sz="1400" dirty="0"/>
          </a:p>
        </p:txBody>
      </p:sp>
      <p:sp>
        <p:nvSpPr>
          <p:cNvPr id="5" name="Shape 2"/>
          <p:cNvSpPr/>
          <p:nvPr/>
        </p:nvSpPr>
        <p:spPr>
          <a:xfrm>
            <a:off x="3925119" y="2496443"/>
            <a:ext cx="4722763" cy="1081757"/>
          </a:xfrm>
          <a:prstGeom prst="roundRect">
            <a:avLst>
              <a:gd name="adj" fmla="val 5504"/>
            </a:avLst>
          </a:prstGeom>
          <a:solidFill>
            <a:srgbClr val="FFFFFF"/>
          </a:solidFill>
          <a:ln w="1905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t-LT" sz="2000"/>
          </a:p>
        </p:txBody>
      </p:sp>
      <p:sp>
        <p:nvSpPr>
          <p:cNvPr id="6" name="Text 3"/>
          <p:cNvSpPr/>
          <p:nvPr/>
        </p:nvSpPr>
        <p:spPr>
          <a:xfrm>
            <a:off x="4085927" y="2657252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Nuo 2026-01-27</a:t>
            </a:r>
            <a:endParaRPr lang="en-US" sz="1400"/>
          </a:p>
        </p:txBody>
      </p:sp>
      <p:sp>
        <p:nvSpPr>
          <p:cNvPr id="7" name="Text 4"/>
          <p:cNvSpPr/>
          <p:nvPr/>
        </p:nvSpPr>
        <p:spPr>
          <a:xfrm>
            <a:off x="4085927" y="2963763"/>
            <a:ext cx="4401145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2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Miškų</a:t>
            </a:r>
            <a:r>
              <a:rPr lang="en-US" sz="12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2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patikras</a:t>
            </a:r>
            <a:r>
              <a:rPr lang="en-US" sz="12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2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pirmais</a:t>
            </a:r>
            <a:r>
              <a:rPr lang="en-US" sz="12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2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įveisimo</a:t>
            </a:r>
            <a:r>
              <a:rPr lang="en-US" sz="12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2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metais</a:t>
            </a:r>
            <a:r>
              <a:rPr lang="en-US" sz="12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2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atlieka</a:t>
            </a:r>
            <a:r>
              <a:rPr lang="en-US" sz="12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2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viena</a:t>
            </a:r>
            <a:r>
              <a:rPr lang="en-US" sz="12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2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institucija</a:t>
            </a:r>
            <a:r>
              <a:rPr lang="en-US" sz="12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– </a:t>
            </a:r>
            <a:r>
              <a:rPr lang="en-US" sz="1200" b="1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NMA</a:t>
            </a:r>
            <a:endParaRPr lang="en-US" sz="1200" dirty="0"/>
          </a:p>
        </p:txBody>
      </p:sp>
      <p:sp>
        <p:nvSpPr>
          <p:cNvPr id="8" name="Shape 5"/>
          <p:cNvSpPr/>
          <p:nvPr/>
        </p:nvSpPr>
        <p:spPr>
          <a:xfrm>
            <a:off x="3925119" y="3719959"/>
            <a:ext cx="4722763" cy="854943"/>
          </a:xfrm>
          <a:prstGeom prst="roundRect">
            <a:avLst>
              <a:gd name="adj" fmla="val 6964"/>
            </a:avLst>
          </a:prstGeom>
          <a:solidFill>
            <a:srgbClr val="FFFFFF"/>
          </a:solidFill>
          <a:ln w="1905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t-LT" sz="2000"/>
          </a:p>
        </p:txBody>
      </p:sp>
      <p:sp>
        <p:nvSpPr>
          <p:cNvPr id="9" name="Text 6"/>
          <p:cNvSpPr/>
          <p:nvPr/>
        </p:nvSpPr>
        <p:spPr>
          <a:xfrm>
            <a:off x="4085927" y="3880768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Nuo 2026-07-01</a:t>
            </a:r>
            <a:endParaRPr lang="en-US" sz="1400"/>
          </a:p>
        </p:txBody>
      </p:sp>
      <p:sp>
        <p:nvSpPr>
          <p:cNvPr id="10" name="Text 7"/>
          <p:cNvSpPr/>
          <p:nvPr/>
        </p:nvSpPr>
        <p:spPr>
          <a:xfrm>
            <a:off x="4085927" y="4187279"/>
            <a:ext cx="4401145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2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Mokymų</a:t>
            </a:r>
            <a:r>
              <a:rPr lang="en-US" sz="12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2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patikras</a:t>
            </a:r>
            <a:r>
              <a:rPr lang="en-US" sz="12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2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atliks</a:t>
            </a:r>
            <a:r>
              <a:rPr lang="en-US" sz="12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2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viena</a:t>
            </a:r>
            <a:r>
              <a:rPr lang="en-US" sz="12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2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institucija</a:t>
            </a:r>
            <a:r>
              <a:rPr lang="en-US" sz="12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– </a:t>
            </a:r>
            <a:r>
              <a:rPr lang="en-US" sz="1200" b="1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Žemės ūkio agentūra</a:t>
            </a:r>
            <a:endParaRPr lang="en-US" sz="1200" dirty="0"/>
          </a:p>
        </p:txBody>
      </p:sp>
      <p:pic>
        <p:nvPicPr>
          <p:cNvPr id="12" name="Image 1" descr="preencoded.png">
            <a:extLst>
              <a:ext uri="{FF2B5EF4-FFF2-40B4-BE49-F238E27FC236}">
                <a16:creationId xmlns:a16="http://schemas.microsoft.com/office/drawing/2014/main" id="{E34645C8-747C-94C8-8B24-64F8882E20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1221" y="115019"/>
            <a:ext cx="1311702" cy="3827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387" y="350044"/>
            <a:ext cx="4650953" cy="3100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Reikalavimų / įsipareigojimų tikrinimas</a:t>
            </a:r>
            <a:endParaRPr lang="en-US" sz="280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675" y="1056400"/>
            <a:ext cx="2484760" cy="248476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91318" y="3777016"/>
            <a:ext cx="4067473" cy="6201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400"/>
              </a:lnSpc>
            </a:pPr>
            <a:r>
              <a:rPr lang="lt-LT" sz="1950" b="1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Stebimi reikalavimai</a:t>
            </a:r>
            <a:r>
              <a:rPr lang="en-US" sz="1950" b="1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endParaRPr lang="lt-LT" sz="1950" b="1" dirty="0">
              <a:solidFill>
                <a:srgbClr val="00683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ALNSIS</a:t>
            </a:r>
            <a:endParaRPr lang="lt-LT" sz="1950" b="1" dirty="0">
              <a:solidFill>
                <a:srgbClr val="00683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100% paramos </a:t>
            </a:r>
            <a:r>
              <a:rPr lang="en-US" sz="195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gavėjų</a:t>
            </a:r>
            <a:endParaRPr lang="en-US" sz="19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9980" y="1056400"/>
            <a:ext cx="2547149" cy="248476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485655" y="3777016"/>
            <a:ext cx="2695798" cy="930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400"/>
              </a:lnSpc>
            </a:pPr>
            <a:r>
              <a:rPr lang="lt-LT" sz="1950" b="1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</a:t>
            </a:r>
            <a:r>
              <a:rPr lang="en-US" sz="1950" b="1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estebimi</a:t>
            </a:r>
            <a:r>
              <a:rPr lang="en-US" sz="1950" b="1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950" b="1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reikalavimai</a:t>
            </a:r>
            <a:endParaRPr lang="lt-LT" sz="1950" b="1" dirty="0">
              <a:solidFill>
                <a:srgbClr val="00683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Patikra</a:t>
            </a:r>
            <a:r>
              <a:rPr lang="en-US" sz="1950" b="1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vietoje</a:t>
            </a:r>
            <a:endParaRPr lang="en-US" sz="1950" b="1" dirty="0"/>
          </a:p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1–10% paramos </a:t>
            </a:r>
            <a:r>
              <a:rPr lang="en-US" sz="195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gavėjų</a:t>
            </a:r>
            <a:endParaRPr lang="en-US" sz="19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0328" y="175860"/>
            <a:ext cx="1194029" cy="34836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056" y="0"/>
            <a:ext cx="2759944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48076" y="246067"/>
            <a:ext cx="5865763" cy="5184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8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Daugiau</a:t>
            </a:r>
            <a:r>
              <a:rPr lang="en-US" sz="28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8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nuotolinių</a:t>
            </a:r>
            <a:r>
              <a:rPr lang="en-US" sz="28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patikrų</a:t>
            </a:r>
            <a:endParaRPr lang="lt-LT" sz="2800" dirty="0">
              <a:solidFill>
                <a:srgbClr val="00683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74410" y="979935"/>
            <a:ext cx="2651955" cy="2085519"/>
          </a:xfrm>
          <a:prstGeom prst="roundRect">
            <a:avLst>
              <a:gd name="adj" fmla="val 3459"/>
            </a:avLst>
          </a:prstGeom>
          <a:solidFill>
            <a:srgbClr val="F2EEEE"/>
          </a:solidFill>
          <a:ln w="4763">
            <a:solidFill>
              <a:srgbClr val="1E8449"/>
            </a:solidFill>
            <a:prstDash val="solid"/>
          </a:ln>
        </p:spPr>
        <p:txBody>
          <a:bodyPr/>
          <a:lstStyle/>
          <a:p>
            <a:endParaRPr lang="lt-LT"/>
          </a:p>
        </p:txBody>
      </p:sp>
      <p:sp>
        <p:nvSpPr>
          <p:cNvPr id="7" name="Text 3"/>
          <p:cNvSpPr/>
          <p:nvPr/>
        </p:nvSpPr>
        <p:spPr>
          <a:xfrm>
            <a:off x="941609" y="1204340"/>
            <a:ext cx="2126456" cy="2658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Ūkininkui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Text 4"/>
          <p:cNvSpPr/>
          <p:nvPr/>
        </p:nvSpPr>
        <p:spPr>
          <a:xfrm>
            <a:off x="959464" y="1646594"/>
            <a:ext cx="2466901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2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Mažiau</a:t>
            </a:r>
            <a:r>
              <a:rPr lang="en-US" sz="12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2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fizinių</a:t>
            </a:r>
            <a:r>
              <a:rPr lang="en-US" sz="12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patikrų vietoje – </a:t>
            </a:r>
            <a:r>
              <a:rPr lang="en-US" sz="12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patogiau</a:t>
            </a:r>
            <a:r>
              <a:rPr lang="en-US" sz="12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2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ir</a:t>
            </a:r>
            <a:r>
              <a:rPr lang="en-US" sz="12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2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greičiau</a:t>
            </a:r>
            <a:r>
              <a:rPr lang="lt-LT" sz="12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</a:p>
          <a:p>
            <a:pPr>
              <a:lnSpc>
                <a:spcPts val="1750"/>
              </a:lnSpc>
            </a:pPr>
            <a:r>
              <a:rPr lang="lt-LT" sz="12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Greitesnis paraiškos administravimas, sprendimų priėmimas</a:t>
            </a:r>
            <a:endParaRPr lang="en-US" sz="1200" dirty="0"/>
          </a:p>
          <a:p>
            <a:pPr marL="0" indent="0" algn="l">
              <a:lnSpc>
                <a:spcPts val="1750"/>
              </a:lnSpc>
              <a:buNone/>
            </a:pPr>
            <a:endParaRPr lang="lt-LT" sz="1200" dirty="0">
              <a:solidFill>
                <a:srgbClr val="666666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l">
              <a:lnSpc>
                <a:spcPts val="1750"/>
              </a:lnSpc>
              <a:buNone/>
            </a:pPr>
            <a:endParaRPr lang="en-US" sz="1200" dirty="0"/>
          </a:p>
        </p:txBody>
      </p:sp>
      <p:sp>
        <p:nvSpPr>
          <p:cNvPr id="9" name="Shape 5"/>
          <p:cNvSpPr/>
          <p:nvPr/>
        </p:nvSpPr>
        <p:spPr>
          <a:xfrm>
            <a:off x="3055653" y="2293042"/>
            <a:ext cx="2759943" cy="2021678"/>
          </a:xfrm>
          <a:prstGeom prst="roundRect">
            <a:avLst>
              <a:gd name="adj" fmla="val 3459"/>
            </a:avLst>
          </a:prstGeom>
          <a:solidFill>
            <a:srgbClr val="F2EEEE"/>
          </a:solidFill>
          <a:ln w="4763">
            <a:solidFill>
              <a:srgbClr val="1A5276"/>
            </a:solidFill>
            <a:prstDash val="solid"/>
          </a:ln>
        </p:spPr>
        <p:txBody>
          <a:bodyPr/>
          <a:lstStyle/>
          <a:p>
            <a:endParaRPr lang="lt-LT"/>
          </a:p>
        </p:txBody>
      </p:sp>
      <p:sp>
        <p:nvSpPr>
          <p:cNvPr id="12" name="Text 7"/>
          <p:cNvSpPr/>
          <p:nvPr/>
        </p:nvSpPr>
        <p:spPr>
          <a:xfrm>
            <a:off x="3248340" y="2501074"/>
            <a:ext cx="2126456" cy="2658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Institucijai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Text 8"/>
          <p:cNvSpPr/>
          <p:nvPr/>
        </p:nvSpPr>
        <p:spPr>
          <a:xfrm>
            <a:off x="3248340" y="2959701"/>
            <a:ext cx="2466901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2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Efektyvesn</a:t>
            </a:r>
            <a:r>
              <a:rPr lang="lt-LT" sz="12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is</a:t>
            </a:r>
            <a:r>
              <a:rPr lang="lt-LT" sz="12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administravimas </a:t>
            </a:r>
            <a:r>
              <a:rPr lang="en-US" sz="12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– </a:t>
            </a:r>
            <a:r>
              <a:rPr lang="en-US" sz="12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patogiau</a:t>
            </a:r>
            <a:r>
              <a:rPr lang="en-US" sz="12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en-US" sz="12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greičiau</a:t>
            </a:r>
            <a:r>
              <a:rPr lang="en-US" sz="12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en-US" sz="12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mažesnėmis</a:t>
            </a:r>
            <a:r>
              <a:rPr lang="en-US" sz="120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20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sąnaudomis</a:t>
            </a:r>
            <a:endParaRPr lang="en-US" sz="1200" dirty="0"/>
          </a:p>
        </p:txBody>
      </p:sp>
      <p:pic>
        <p:nvPicPr>
          <p:cNvPr id="15" name="Image 1" descr="preencoded.png">
            <a:extLst>
              <a:ext uri="{FF2B5EF4-FFF2-40B4-BE49-F238E27FC236}">
                <a16:creationId xmlns:a16="http://schemas.microsoft.com/office/drawing/2014/main" id="{A6AF2417-0E25-D1DD-0F2B-ED1438A09D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3382" y="4637944"/>
            <a:ext cx="1311702" cy="3827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3550" y="0"/>
            <a:ext cx="360045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2046312"/>
            <a:ext cx="4722763" cy="611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Ačiū už dėmesį</a:t>
            </a:r>
            <a:endParaRPr lang="en-US" sz="385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366" y="0"/>
            <a:ext cx="360045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18801" y="272407"/>
            <a:ext cx="4738241" cy="7850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80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Mūsų rezultatas – mažiau tikrinamų ūkių</a:t>
            </a:r>
            <a:endParaRPr lang="en-US" sz="2800"/>
          </a:p>
        </p:txBody>
      </p:sp>
      <p:sp>
        <p:nvSpPr>
          <p:cNvPr id="4" name="Text 1"/>
          <p:cNvSpPr/>
          <p:nvPr/>
        </p:nvSpPr>
        <p:spPr>
          <a:xfrm>
            <a:off x="418801" y="1270374"/>
            <a:ext cx="4738241" cy="3924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Tikrintų</a:t>
            </a:r>
            <a:r>
              <a:rPr lang="en-US" sz="120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ūkių </a:t>
            </a:r>
            <a:r>
              <a:rPr lang="en-US" sz="120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skaičiaus</a:t>
            </a:r>
            <a:r>
              <a:rPr lang="en-US" sz="120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20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pokytis</a:t>
            </a:r>
            <a:r>
              <a:rPr lang="en-US" sz="120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2022 → 2025 m. </a:t>
            </a:r>
            <a:br>
              <a:rPr lang="lt-LT" sz="120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</a:br>
            <a:r>
              <a:rPr lang="en-US" sz="120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Mažiausia</a:t>
            </a:r>
            <a:r>
              <a:rPr lang="en-US" sz="120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tikrinimo norma E</a:t>
            </a:r>
            <a:r>
              <a:rPr lang="lt-LT" sz="120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uropos</a:t>
            </a:r>
            <a:r>
              <a:rPr lang="lt-LT" sz="120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Sąjungoje</a:t>
            </a:r>
            <a:endParaRPr lang="en-US" sz="120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D7969A8-5602-19CD-12F1-A1A02C31E09B}"/>
              </a:ext>
            </a:extLst>
          </p:cNvPr>
          <p:cNvGrpSpPr/>
          <p:nvPr/>
        </p:nvGrpSpPr>
        <p:grpSpPr>
          <a:xfrm>
            <a:off x="84100" y="2338653"/>
            <a:ext cx="3203083" cy="1241365"/>
            <a:chOff x="295126" y="1986094"/>
            <a:chExt cx="2438623" cy="806536"/>
          </a:xfrm>
        </p:grpSpPr>
        <p:sp>
          <p:nvSpPr>
            <p:cNvPr id="5" name="Text 2"/>
            <p:cNvSpPr/>
            <p:nvPr/>
          </p:nvSpPr>
          <p:spPr>
            <a:xfrm>
              <a:off x="295126" y="1986094"/>
              <a:ext cx="2438623" cy="806536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3250"/>
                </a:lnSpc>
                <a:buNone/>
              </a:pPr>
              <a:r>
                <a:rPr lang="en-US" sz="4800" b="1">
                  <a:solidFill>
                    <a:srgbClr val="666666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70%</a:t>
              </a:r>
              <a:endParaRPr lang="en-US" sz="4800" b="1"/>
            </a:p>
          </p:txBody>
        </p:sp>
        <p:sp>
          <p:nvSpPr>
            <p:cNvPr id="6" name="Text 3"/>
            <p:cNvSpPr/>
            <p:nvPr/>
          </p:nvSpPr>
          <p:spPr>
            <a:xfrm>
              <a:off x="561222" y="2255337"/>
              <a:ext cx="1849902" cy="381906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1500"/>
                </a:lnSpc>
                <a:buNone/>
              </a:pPr>
              <a:r>
                <a:rPr lang="lt-LT">
                  <a:solidFill>
                    <a:srgbClr val="666666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Mažiau u</a:t>
              </a:r>
              <a:r>
                <a:rPr lang="en-US" err="1">
                  <a:solidFill>
                    <a:srgbClr val="666666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nikal</a:t>
              </a:r>
              <a:r>
                <a:rPr lang="lt-LT" err="1">
                  <a:solidFill>
                    <a:srgbClr val="666666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ių</a:t>
              </a:r>
              <a:r>
                <a:rPr lang="en-US">
                  <a:solidFill>
                    <a:srgbClr val="666666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 </a:t>
              </a:r>
              <a:r>
                <a:rPr lang="en-US" err="1">
                  <a:solidFill>
                    <a:srgbClr val="666666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ūki</a:t>
              </a:r>
              <a:r>
                <a:rPr lang="lt-LT">
                  <a:solidFill>
                    <a:srgbClr val="666666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ų</a:t>
              </a:r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AA63DC0-9F54-3EFA-1631-9816D0576B2A}"/>
              </a:ext>
            </a:extLst>
          </p:cNvPr>
          <p:cNvGrpSpPr/>
          <p:nvPr/>
        </p:nvGrpSpPr>
        <p:grpSpPr>
          <a:xfrm>
            <a:off x="2787921" y="2698360"/>
            <a:ext cx="2655368" cy="864947"/>
            <a:chOff x="3042009" y="1967135"/>
            <a:chExt cx="2069604" cy="414412"/>
          </a:xfrm>
        </p:grpSpPr>
        <p:sp>
          <p:nvSpPr>
            <p:cNvPr id="8" name="Text 5"/>
            <p:cNvSpPr/>
            <p:nvPr/>
          </p:nvSpPr>
          <p:spPr>
            <a:xfrm>
              <a:off x="3042009" y="1967135"/>
              <a:ext cx="2069604" cy="414412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3250"/>
                </a:lnSpc>
                <a:buNone/>
              </a:pPr>
              <a:r>
                <a:rPr lang="en-US" sz="4400" b="1">
                  <a:solidFill>
                    <a:srgbClr val="666666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63%</a:t>
              </a:r>
              <a:endParaRPr lang="en-US" sz="4400" b="1"/>
            </a:p>
          </p:txBody>
        </p:sp>
        <p:sp>
          <p:nvSpPr>
            <p:cNvPr id="9" name="Text 6"/>
            <p:cNvSpPr/>
            <p:nvPr/>
          </p:nvSpPr>
          <p:spPr>
            <a:xfrm>
              <a:off x="3291855" y="2167957"/>
              <a:ext cx="1569913" cy="19623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1500"/>
                </a:lnSpc>
                <a:buNone/>
              </a:pPr>
              <a:r>
                <a:rPr lang="lt-LT">
                  <a:solidFill>
                    <a:srgbClr val="666666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Mažiau g</a:t>
              </a:r>
              <a:r>
                <a:rPr lang="en-US" err="1">
                  <a:solidFill>
                    <a:srgbClr val="666666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yvulių</a:t>
              </a:r>
              <a:r>
                <a:rPr lang="en-US">
                  <a:solidFill>
                    <a:srgbClr val="666666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 </a:t>
              </a:r>
              <a:r>
                <a:rPr lang="en-US" err="1">
                  <a:solidFill>
                    <a:srgbClr val="666666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ūki</a:t>
              </a:r>
              <a:r>
                <a:rPr lang="lt-LT">
                  <a:solidFill>
                    <a:srgbClr val="666666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ų</a:t>
              </a:r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B695093-D663-463E-C92F-A2FB7624CDB0}"/>
              </a:ext>
            </a:extLst>
          </p:cNvPr>
          <p:cNvGrpSpPr/>
          <p:nvPr/>
        </p:nvGrpSpPr>
        <p:grpSpPr>
          <a:xfrm>
            <a:off x="1181934" y="3939725"/>
            <a:ext cx="2671886" cy="728389"/>
            <a:chOff x="1816224" y="3440162"/>
            <a:chExt cx="2082478" cy="470756"/>
          </a:xfrm>
        </p:grpSpPr>
        <p:sp>
          <p:nvSpPr>
            <p:cNvPr id="11" name="Text 8"/>
            <p:cNvSpPr/>
            <p:nvPr/>
          </p:nvSpPr>
          <p:spPr>
            <a:xfrm>
              <a:off x="1822624" y="3440162"/>
              <a:ext cx="2069604" cy="414412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3250"/>
                </a:lnSpc>
                <a:buNone/>
              </a:pPr>
              <a:r>
                <a:rPr lang="en-US" sz="4400" b="1">
                  <a:solidFill>
                    <a:srgbClr val="666666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60%</a:t>
              </a:r>
              <a:endParaRPr lang="en-US" sz="4400" b="1"/>
            </a:p>
          </p:txBody>
        </p:sp>
        <p:sp>
          <p:nvSpPr>
            <p:cNvPr id="12" name="Text 9"/>
            <p:cNvSpPr/>
            <p:nvPr/>
          </p:nvSpPr>
          <p:spPr>
            <a:xfrm>
              <a:off x="1816224" y="3714688"/>
              <a:ext cx="2082478" cy="19623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1500"/>
                </a:lnSpc>
                <a:buNone/>
              </a:pPr>
              <a:r>
                <a:rPr lang="lt-LT">
                  <a:solidFill>
                    <a:srgbClr val="666666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Mažiau p</a:t>
              </a:r>
              <a:r>
                <a:rPr lang="en-US" err="1">
                  <a:solidFill>
                    <a:srgbClr val="666666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aramos</a:t>
              </a:r>
              <a:r>
                <a:rPr lang="en-US">
                  <a:solidFill>
                    <a:srgbClr val="666666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 </a:t>
              </a:r>
              <a:r>
                <a:rPr lang="en-US" err="1">
                  <a:solidFill>
                    <a:srgbClr val="666666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sąlygų</a:t>
              </a:r>
              <a:r>
                <a:rPr lang="en-US">
                  <a:solidFill>
                    <a:srgbClr val="666666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 </a:t>
              </a:r>
              <a:r>
                <a:rPr lang="en-US" err="1">
                  <a:solidFill>
                    <a:srgbClr val="666666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ūki</a:t>
              </a:r>
              <a:r>
                <a:rPr lang="lt-LT">
                  <a:solidFill>
                    <a:srgbClr val="666666"/>
                  </a:solidFill>
                  <a:latin typeface="Inter" pitchFamily="34" charset="0"/>
                  <a:ea typeface="Inter" pitchFamily="34" charset="-122"/>
                  <a:cs typeface="Inter" pitchFamily="34" charset="-120"/>
                </a:rPr>
                <a:t>ų</a:t>
              </a:r>
              <a:endParaRPr lang="en-US"/>
            </a:p>
          </p:txBody>
        </p:sp>
      </p:grpSp>
      <p:pic>
        <p:nvPicPr>
          <p:cNvPr id="15" name="Image 1" descr="preencoded.png">
            <a:extLst>
              <a:ext uri="{FF2B5EF4-FFF2-40B4-BE49-F238E27FC236}">
                <a16:creationId xmlns:a16="http://schemas.microsoft.com/office/drawing/2014/main" id="{17A7CD5C-5017-4ACF-A68E-1E73222A3D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6539" y="4625674"/>
            <a:ext cx="1311702" cy="3827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3700" y="0"/>
            <a:ext cx="24003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399939"/>
            <a:ext cx="3138562" cy="2879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8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NMA </a:t>
            </a:r>
            <a:r>
              <a:rPr lang="en-US" sz="28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įdirbi</a:t>
            </a:r>
            <a:r>
              <a:rPr lang="lt-LT" sz="28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</a:t>
            </a:r>
            <a:r>
              <a:rPr lang="en-US" sz="28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8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rezultat</a:t>
            </a:r>
            <a:r>
              <a:rPr lang="lt-LT" sz="28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as</a:t>
            </a:r>
            <a:endParaRPr lang="en-US" sz="28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119" y="927125"/>
            <a:ext cx="589062" cy="58906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190004" y="1106463"/>
            <a:ext cx="1842939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Algoritmai</a:t>
            </a:r>
            <a:endParaRPr lang="en-US" sz="1450"/>
          </a:p>
        </p:txBody>
      </p:sp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119" y="1635919"/>
            <a:ext cx="589062" cy="589062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1160041" y="1815257"/>
            <a:ext cx="1842939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NMA laikraštis</a:t>
            </a:r>
            <a:endParaRPr lang="en-US" sz="1450"/>
          </a:p>
        </p:txBody>
      </p:sp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119" y="2344713"/>
            <a:ext cx="589062" cy="589062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1160041" y="2527816"/>
            <a:ext cx="1842939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Viešinimas</a:t>
            </a:r>
            <a:endParaRPr lang="en-US" sz="1450"/>
          </a:p>
        </p:txBody>
      </p:sp>
      <p:pic>
        <p:nvPicPr>
          <p:cNvPr id="10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119" y="3053507"/>
            <a:ext cx="589062" cy="589062"/>
          </a:xfrm>
          <a:prstGeom prst="rect">
            <a:avLst/>
          </a:prstGeom>
        </p:spPr>
      </p:pic>
      <p:sp>
        <p:nvSpPr>
          <p:cNvPr id="11" name="Text 4"/>
          <p:cNvSpPr/>
          <p:nvPr/>
        </p:nvSpPr>
        <p:spPr>
          <a:xfrm>
            <a:off x="1150032" y="3232845"/>
            <a:ext cx="1842939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Taisyklės</a:t>
            </a:r>
            <a:endParaRPr lang="en-US" sz="1450"/>
          </a:p>
        </p:txBody>
      </p:sp>
      <p:pic>
        <p:nvPicPr>
          <p:cNvPr id="12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119" y="3762301"/>
            <a:ext cx="589062" cy="589062"/>
          </a:xfrm>
          <a:prstGeom prst="rect">
            <a:avLst/>
          </a:prstGeom>
        </p:spPr>
      </p:pic>
      <p:sp>
        <p:nvSpPr>
          <p:cNvPr id="13" name="Text 5"/>
          <p:cNvSpPr/>
          <p:nvPr/>
        </p:nvSpPr>
        <p:spPr>
          <a:xfrm>
            <a:off x="1160041" y="3937874"/>
            <a:ext cx="1842939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NMA agro</a:t>
            </a:r>
            <a:endParaRPr lang="en-US" sz="1450"/>
          </a:p>
        </p:txBody>
      </p:sp>
      <p:sp>
        <p:nvSpPr>
          <p:cNvPr id="14" name="Text 6"/>
          <p:cNvSpPr/>
          <p:nvPr/>
        </p:nvSpPr>
        <p:spPr>
          <a:xfrm>
            <a:off x="3850630" y="1589484"/>
            <a:ext cx="2515939" cy="8637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800"/>
              </a:lnSpc>
              <a:buNone/>
            </a:pPr>
            <a:endParaRPr lang="en-US" sz="5400"/>
          </a:p>
        </p:txBody>
      </p:sp>
      <p:sp>
        <p:nvSpPr>
          <p:cNvPr id="16" name="Text 8"/>
          <p:cNvSpPr/>
          <p:nvPr/>
        </p:nvSpPr>
        <p:spPr>
          <a:xfrm>
            <a:off x="4111975" y="1567826"/>
            <a:ext cx="3099010" cy="21428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24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5 proc. </a:t>
            </a:r>
            <a:br>
              <a:rPr lang="lt-LT" sz="24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</a:br>
            <a:r>
              <a:rPr lang="en-US" sz="24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mažiau</a:t>
            </a:r>
            <a:r>
              <a:rPr lang="en-US" sz="24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4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ūkių</a:t>
            </a:r>
            <a:r>
              <a:rPr lang="en-US" sz="24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4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su</a:t>
            </a:r>
            <a:r>
              <a:rPr lang="en-US" sz="24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4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neatitikimais</a:t>
            </a:r>
            <a:r>
              <a:rPr lang="en-US" sz="24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br>
              <a:rPr lang="lt-LT" sz="24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</a:br>
            <a:r>
              <a:rPr lang="en-US" sz="24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nei</a:t>
            </a:r>
            <a:r>
              <a:rPr lang="en-US" sz="24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2024 m.</a:t>
            </a:r>
            <a:endParaRPr lang="en-US" sz="2400" dirty="0"/>
          </a:p>
        </p:txBody>
      </p:sp>
      <p:pic>
        <p:nvPicPr>
          <p:cNvPr id="18" name="Image 1" descr="preencoded.png">
            <a:extLst>
              <a:ext uri="{FF2B5EF4-FFF2-40B4-BE49-F238E27FC236}">
                <a16:creationId xmlns:a16="http://schemas.microsoft.com/office/drawing/2014/main" id="{A9A74B13-43C2-44B5-00D9-79F4318AE9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99284" y="4619244"/>
            <a:ext cx="1311702" cy="382700"/>
          </a:xfrm>
          <a:prstGeom prst="rect">
            <a:avLst/>
          </a:prstGeom>
        </p:spPr>
      </p:pic>
      <p:sp>
        <p:nvSpPr>
          <p:cNvPr id="17" name="Arrow: Chevron 16">
            <a:extLst>
              <a:ext uri="{FF2B5EF4-FFF2-40B4-BE49-F238E27FC236}">
                <a16:creationId xmlns:a16="http://schemas.microsoft.com/office/drawing/2014/main" id="{84CE2B69-7773-30D2-987D-DA552F15D871}"/>
              </a:ext>
            </a:extLst>
          </p:cNvPr>
          <p:cNvSpPr/>
          <p:nvPr/>
        </p:nvSpPr>
        <p:spPr>
          <a:xfrm>
            <a:off x="2400301" y="1162564"/>
            <a:ext cx="1437086" cy="3005696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>
              <a:solidFill>
                <a:srgbClr val="218183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3104" y="0"/>
            <a:ext cx="2530896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45145" y="350304"/>
            <a:ext cx="4126855" cy="269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lt-LT" sz="280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</a:t>
            </a:r>
            <a:r>
              <a:rPr lang="en-US" sz="280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eatitikimai</a:t>
            </a:r>
            <a:r>
              <a:rPr lang="en-US" sz="280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ūkiuose 2025 m.</a:t>
            </a:r>
            <a:endParaRPr lang="en-US" sz="2800"/>
          </a:p>
        </p:txBody>
      </p:sp>
      <p:sp>
        <p:nvSpPr>
          <p:cNvPr id="6" name="Text 2"/>
          <p:cNvSpPr/>
          <p:nvPr/>
        </p:nvSpPr>
        <p:spPr>
          <a:xfrm>
            <a:off x="448540" y="864840"/>
            <a:ext cx="3883075" cy="215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TOP 10 </a:t>
            </a:r>
            <a:r>
              <a:rPr lang="en-US" sz="1600" b="1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sudaro</a:t>
            </a:r>
            <a:r>
              <a:rPr lang="en-US" sz="160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79% </a:t>
            </a:r>
            <a:r>
              <a:rPr lang="en-US" sz="1600" b="1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visų</a:t>
            </a:r>
            <a:r>
              <a:rPr lang="en-US" sz="160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nustatytų</a:t>
            </a:r>
            <a:r>
              <a:rPr lang="en-US" sz="160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neatitikimų</a:t>
            </a:r>
            <a:endParaRPr lang="en-US" sz="1600" dirty="0"/>
          </a:p>
        </p:txBody>
      </p:sp>
      <p:sp>
        <p:nvSpPr>
          <p:cNvPr id="7" name="Shape 3"/>
          <p:cNvSpPr/>
          <p:nvPr/>
        </p:nvSpPr>
        <p:spPr>
          <a:xfrm>
            <a:off x="465162" y="1304925"/>
            <a:ext cx="2858467" cy="614065"/>
          </a:xfrm>
          <a:prstGeom prst="roundRect">
            <a:avLst>
              <a:gd name="adj" fmla="val 5909"/>
            </a:avLst>
          </a:prstGeom>
          <a:solidFill>
            <a:schemeClr val="accent6">
              <a:lumMod val="20000"/>
              <a:lumOff val="80000"/>
            </a:schemeClr>
          </a:solidFill>
          <a:ln w="4763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t-LT"/>
          </a:p>
        </p:txBody>
      </p:sp>
      <p:sp>
        <p:nvSpPr>
          <p:cNvPr id="8" name="Text 4"/>
          <p:cNvSpPr/>
          <p:nvPr/>
        </p:nvSpPr>
        <p:spPr>
          <a:xfrm>
            <a:off x="556245" y="1396008"/>
            <a:ext cx="2676302" cy="4318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21%</a:t>
            </a:r>
            <a:r>
              <a:rPr lang="en-US" sz="135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35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Auginamas</a:t>
            </a:r>
            <a:r>
              <a:rPr lang="en-US" sz="135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35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kitas</a:t>
            </a:r>
            <a:r>
              <a:rPr lang="en-US" sz="135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35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pasėlis</a:t>
            </a:r>
            <a:r>
              <a:rPr lang="en-US" sz="135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35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nei</a:t>
            </a:r>
            <a:r>
              <a:rPr lang="en-US" sz="135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35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deklaruota</a:t>
            </a:r>
            <a:endParaRPr lang="en-US" sz="1350" dirty="0"/>
          </a:p>
        </p:txBody>
      </p:sp>
      <p:sp>
        <p:nvSpPr>
          <p:cNvPr id="9" name="Shape 5"/>
          <p:cNvSpPr/>
          <p:nvPr/>
        </p:nvSpPr>
        <p:spPr>
          <a:xfrm>
            <a:off x="465162" y="1971601"/>
            <a:ext cx="2858467" cy="398115"/>
          </a:xfrm>
          <a:prstGeom prst="roundRect">
            <a:avLst>
              <a:gd name="adj" fmla="val 9114"/>
            </a:avLst>
          </a:prstGeom>
          <a:solidFill>
            <a:schemeClr val="accent6">
              <a:lumMod val="20000"/>
              <a:lumOff val="80000"/>
            </a:schemeClr>
          </a:solidFill>
          <a:ln w="4763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t-LT"/>
          </a:p>
        </p:txBody>
      </p:sp>
      <p:sp>
        <p:nvSpPr>
          <p:cNvPr id="10" name="Text 6"/>
          <p:cNvSpPr/>
          <p:nvPr/>
        </p:nvSpPr>
        <p:spPr>
          <a:xfrm>
            <a:off x="556245" y="2062683"/>
            <a:ext cx="2542580" cy="2159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13%</a:t>
            </a:r>
            <a:r>
              <a:rPr lang="en-US" sz="135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GAAB </a:t>
            </a:r>
            <a:r>
              <a:rPr lang="en-US" sz="135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neatitikimai</a:t>
            </a:r>
            <a:endParaRPr lang="en-US" sz="1350" dirty="0"/>
          </a:p>
        </p:txBody>
      </p:sp>
      <p:sp>
        <p:nvSpPr>
          <p:cNvPr id="11" name="Shape 7"/>
          <p:cNvSpPr/>
          <p:nvPr/>
        </p:nvSpPr>
        <p:spPr>
          <a:xfrm>
            <a:off x="465162" y="2422327"/>
            <a:ext cx="2858467" cy="614065"/>
          </a:xfrm>
          <a:prstGeom prst="roundRect">
            <a:avLst>
              <a:gd name="adj" fmla="val 5909"/>
            </a:avLst>
          </a:prstGeom>
          <a:solidFill>
            <a:schemeClr val="accent6">
              <a:lumMod val="20000"/>
              <a:lumOff val="80000"/>
            </a:schemeClr>
          </a:solidFill>
          <a:ln w="4763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t-LT"/>
          </a:p>
        </p:txBody>
      </p:sp>
      <p:sp>
        <p:nvSpPr>
          <p:cNvPr id="12" name="Text 8"/>
          <p:cNvSpPr/>
          <p:nvPr/>
        </p:nvSpPr>
        <p:spPr>
          <a:xfrm>
            <a:off x="556245" y="2513409"/>
            <a:ext cx="2676302" cy="4318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10%</a:t>
            </a:r>
            <a:r>
              <a:rPr lang="en-US" sz="135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Iki </a:t>
            </a:r>
            <a:r>
              <a:rPr lang="en-US" sz="135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rugsėjo</a:t>
            </a:r>
            <a:r>
              <a:rPr lang="en-US" sz="135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15 d. </a:t>
            </a:r>
            <a:r>
              <a:rPr lang="en-US" sz="135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nepasėti</a:t>
            </a:r>
            <a:r>
              <a:rPr lang="en-US" sz="135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35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tarpiniai</a:t>
            </a:r>
            <a:r>
              <a:rPr lang="en-US" sz="135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35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pasėliai</a:t>
            </a:r>
            <a:endParaRPr lang="en-US" sz="1350" dirty="0"/>
          </a:p>
        </p:txBody>
      </p:sp>
      <p:sp>
        <p:nvSpPr>
          <p:cNvPr id="13" name="Shape 9"/>
          <p:cNvSpPr/>
          <p:nvPr/>
        </p:nvSpPr>
        <p:spPr>
          <a:xfrm>
            <a:off x="465162" y="3089002"/>
            <a:ext cx="2858467" cy="614065"/>
          </a:xfrm>
          <a:prstGeom prst="roundRect">
            <a:avLst>
              <a:gd name="adj" fmla="val 5909"/>
            </a:avLst>
          </a:prstGeom>
          <a:solidFill>
            <a:schemeClr val="accent6">
              <a:lumMod val="20000"/>
              <a:lumOff val="80000"/>
            </a:schemeClr>
          </a:solidFill>
          <a:ln w="4763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t-LT"/>
          </a:p>
        </p:txBody>
      </p:sp>
      <p:sp>
        <p:nvSpPr>
          <p:cNvPr id="14" name="Text 10"/>
          <p:cNvSpPr/>
          <p:nvPr/>
        </p:nvSpPr>
        <p:spPr>
          <a:xfrm>
            <a:off x="556245" y="3180085"/>
            <a:ext cx="2676302" cy="4318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8%</a:t>
            </a:r>
            <a:r>
              <a:rPr lang="en-US" sz="135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35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Dirbama</a:t>
            </a:r>
            <a:r>
              <a:rPr lang="en-US" sz="135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35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plūgu</a:t>
            </a:r>
            <a:r>
              <a:rPr lang="en-US" sz="135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35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neariminių</a:t>
            </a:r>
            <a:r>
              <a:rPr lang="en-US" sz="135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35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technologijų</a:t>
            </a:r>
            <a:r>
              <a:rPr lang="en-US" sz="135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35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ekoschemoje</a:t>
            </a:r>
            <a:endParaRPr lang="en-US" sz="1350" dirty="0"/>
          </a:p>
        </p:txBody>
      </p:sp>
      <p:sp>
        <p:nvSpPr>
          <p:cNvPr id="15" name="Shape 11"/>
          <p:cNvSpPr/>
          <p:nvPr/>
        </p:nvSpPr>
        <p:spPr>
          <a:xfrm>
            <a:off x="465162" y="3755678"/>
            <a:ext cx="2858467" cy="614065"/>
          </a:xfrm>
          <a:prstGeom prst="roundRect">
            <a:avLst>
              <a:gd name="adj" fmla="val 5909"/>
            </a:avLst>
          </a:prstGeom>
          <a:solidFill>
            <a:schemeClr val="accent6">
              <a:lumMod val="20000"/>
              <a:lumOff val="80000"/>
            </a:schemeClr>
          </a:solidFill>
          <a:ln w="4763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t-LT"/>
          </a:p>
        </p:txBody>
      </p:sp>
      <p:sp>
        <p:nvSpPr>
          <p:cNvPr id="16" name="Text 12"/>
          <p:cNvSpPr/>
          <p:nvPr/>
        </p:nvSpPr>
        <p:spPr>
          <a:xfrm>
            <a:off x="556245" y="3846761"/>
            <a:ext cx="2676302" cy="4318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8%</a:t>
            </a:r>
            <a:r>
              <a:rPr lang="en-US" sz="135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35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Valdymo</a:t>
            </a:r>
            <a:r>
              <a:rPr lang="en-US" sz="135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35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reikalavimų</a:t>
            </a:r>
            <a:r>
              <a:rPr lang="en-US" sz="135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35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neatitikimai</a:t>
            </a:r>
            <a:endParaRPr lang="en-US" sz="1350" dirty="0"/>
          </a:p>
        </p:txBody>
      </p:sp>
      <p:sp>
        <p:nvSpPr>
          <p:cNvPr id="17" name="Shape 13"/>
          <p:cNvSpPr/>
          <p:nvPr/>
        </p:nvSpPr>
        <p:spPr>
          <a:xfrm>
            <a:off x="3539133" y="1304925"/>
            <a:ext cx="2858467" cy="614065"/>
          </a:xfrm>
          <a:prstGeom prst="roundRect">
            <a:avLst>
              <a:gd name="adj" fmla="val 5909"/>
            </a:avLst>
          </a:prstGeom>
          <a:solidFill>
            <a:schemeClr val="accent6">
              <a:lumMod val="20000"/>
              <a:lumOff val="80000"/>
            </a:schemeClr>
          </a:solidFill>
          <a:ln w="4763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t-LT"/>
          </a:p>
        </p:txBody>
      </p:sp>
      <p:sp>
        <p:nvSpPr>
          <p:cNvPr id="18" name="Text 14"/>
          <p:cNvSpPr/>
          <p:nvPr/>
        </p:nvSpPr>
        <p:spPr>
          <a:xfrm>
            <a:off x="3630216" y="1396008"/>
            <a:ext cx="2676302" cy="4318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5%</a:t>
            </a:r>
            <a:r>
              <a:rPr lang="en-US" sz="135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Lauke </a:t>
            </a:r>
            <a:r>
              <a:rPr lang="en-US" sz="135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auginami</a:t>
            </a:r>
            <a:r>
              <a:rPr lang="en-US" sz="135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35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keli</a:t>
            </a:r>
            <a:r>
              <a:rPr lang="en-US" sz="135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35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pasėliai</a:t>
            </a:r>
            <a:endParaRPr lang="en-US" sz="1350" dirty="0"/>
          </a:p>
        </p:txBody>
      </p:sp>
      <p:sp>
        <p:nvSpPr>
          <p:cNvPr id="19" name="Shape 15"/>
          <p:cNvSpPr/>
          <p:nvPr/>
        </p:nvSpPr>
        <p:spPr>
          <a:xfrm>
            <a:off x="3539133" y="1971601"/>
            <a:ext cx="2858467" cy="614065"/>
          </a:xfrm>
          <a:prstGeom prst="roundRect">
            <a:avLst>
              <a:gd name="adj" fmla="val 5909"/>
            </a:avLst>
          </a:prstGeom>
          <a:solidFill>
            <a:schemeClr val="accent6">
              <a:lumMod val="20000"/>
              <a:lumOff val="80000"/>
            </a:schemeClr>
          </a:solidFill>
          <a:ln w="4763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t-LT"/>
          </a:p>
        </p:txBody>
      </p:sp>
      <p:sp>
        <p:nvSpPr>
          <p:cNvPr id="20" name="Text 16"/>
          <p:cNvSpPr/>
          <p:nvPr/>
        </p:nvSpPr>
        <p:spPr>
          <a:xfrm>
            <a:off x="3630216" y="2062683"/>
            <a:ext cx="2676302" cy="4318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5%</a:t>
            </a:r>
            <a:r>
              <a:rPr lang="en-US" sz="135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Iki </a:t>
            </a:r>
            <a:r>
              <a:rPr lang="en-US" sz="135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rugpjūčio</a:t>
            </a:r>
            <a:r>
              <a:rPr lang="en-US" sz="135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1 d. </a:t>
            </a:r>
            <a:r>
              <a:rPr lang="en-US" sz="135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neišlaikytas</a:t>
            </a:r>
            <a:r>
              <a:rPr lang="en-US" sz="135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35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pasėlis</a:t>
            </a:r>
            <a:endParaRPr lang="en-US" sz="1350" dirty="0"/>
          </a:p>
        </p:txBody>
      </p:sp>
      <p:sp>
        <p:nvSpPr>
          <p:cNvPr id="21" name="Shape 17"/>
          <p:cNvSpPr/>
          <p:nvPr/>
        </p:nvSpPr>
        <p:spPr>
          <a:xfrm>
            <a:off x="3539133" y="2638276"/>
            <a:ext cx="2858467" cy="614065"/>
          </a:xfrm>
          <a:prstGeom prst="roundRect">
            <a:avLst>
              <a:gd name="adj" fmla="val 5909"/>
            </a:avLst>
          </a:prstGeom>
          <a:solidFill>
            <a:schemeClr val="accent6">
              <a:lumMod val="20000"/>
              <a:lumOff val="80000"/>
            </a:schemeClr>
          </a:solidFill>
          <a:ln w="4763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t-LT"/>
          </a:p>
        </p:txBody>
      </p:sp>
      <p:sp>
        <p:nvSpPr>
          <p:cNvPr id="22" name="Text 18"/>
          <p:cNvSpPr/>
          <p:nvPr/>
        </p:nvSpPr>
        <p:spPr>
          <a:xfrm>
            <a:off x="3630216" y="2729359"/>
            <a:ext cx="2676302" cy="4318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4%</a:t>
            </a:r>
            <a:r>
              <a:rPr lang="en-US" sz="135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35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Lapkričio</a:t>
            </a:r>
            <a:r>
              <a:rPr lang="en-US" sz="135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15 d. – </a:t>
            </a:r>
            <a:r>
              <a:rPr lang="en-US" sz="135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kovo</a:t>
            </a:r>
            <a:r>
              <a:rPr lang="en-US" sz="135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1 d. </a:t>
            </a:r>
            <a:r>
              <a:rPr lang="en-US" sz="135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neišlaikyta</a:t>
            </a:r>
            <a:r>
              <a:rPr lang="en-US" sz="135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žemės </a:t>
            </a:r>
            <a:r>
              <a:rPr lang="en-US" sz="135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danga</a:t>
            </a:r>
            <a:endParaRPr lang="en-US" sz="1350" dirty="0"/>
          </a:p>
        </p:txBody>
      </p:sp>
      <p:sp>
        <p:nvSpPr>
          <p:cNvPr id="23" name="Shape 19"/>
          <p:cNvSpPr/>
          <p:nvPr/>
        </p:nvSpPr>
        <p:spPr>
          <a:xfrm>
            <a:off x="3539133" y="3304952"/>
            <a:ext cx="2858467" cy="614065"/>
          </a:xfrm>
          <a:prstGeom prst="roundRect">
            <a:avLst>
              <a:gd name="adj" fmla="val 5909"/>
            </a:avLst>
          </a:prstGeom>
          <a:solidFill>
            <a:schemeClr val="accent6">
              <a:lumMod val="20000"/>
              <a:lumOff val="80000"/>
            </a:schemeClr>
          </a:solidFill>
          <a:ln w="4763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t-LT"/>
          </a:p>
        </p:txBody>
      </p:sp>
      <p:sp>
        <p:nvSpPr>
          <p:cNvPr id="24" name="Text 20"/>
          <p:cNvSpPr/>
          <p:nvPr/>
        </p:nvSpPr>
        <p:spPr>
          <a:xfrm>
            <a:off x="3630216" y="3396035"/>
            <a:ext cx="2676302" cy="4318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3%</a:t>
            </a:r>
            <a:r>
              <a:rPr lang="en-US" sz="135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35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Nesilaikoma</a:t>
            </a:r>
            <a:r>
              <a:rPr lang="en-US" sz="135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35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šienavimo</a:t>
            </a:r>
            <a:r>
              <a:rPr lang="en-US" sz="135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35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reikalavimų</a:t>
            </a:r>
            <a:endParaRPr lang="en-US" sz="1350" dirty="0"/>
          </a:p>
        </p:txBody>
      </p:sp>
      <p:sp>
        <p:nvSpPr>
          <p:cNvPr id="25" name="Shape 21"/>
          <p:cNvSpPr/>
          <p:nvPr/>
        </p:nvSpPr>
        <p:spPr>
          <a:xfrm>
            <a:off x="3539133" y="3971627"/>
            <a:ext cx="2858467" cy="614065"/>
          </a:xfrm>
          <a:prstGeom prst="roundRect">
            <a:avLst>
              <a:gd name="adj" fmla="val 5909"/>
            </a:avLst>
          </a:prstGeom>
          <a:solidFill>
            <a:schemeClr val="accent6">
              <a:lumMod val="20000"/>
              <a:lumOff val="80000"/>
            </a:schemeClr>
          </a:solidFill>
          <a:ln w="4763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t-LT"/>
          </a:p>
        </p:txBody>
      </p:sp>
      <p:sp>
        <p:nvSpPr>
          <p:cNvPr id="26" name="Text 22"/>
          <p:cNvSpPr/>
          <p:nvPr/>
        </p:nvSpPr>
        <p:spPr>
          <a:xfrm>
            <a:off x="3630216" y="4062710"/>
            <a:ext cx="2676302" cy="4318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2%</a:t>
            </a:r>
            <a:r>
              <a:rPr lang="en-US" sz="135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35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Nepateiktos</a:t>
            </a:r>
            <a:r>
              <a:rPr lang="en-US" sz="135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NMA </a:t>
            </a:r>
            <a:r>
              <a:rPr lang="en-US" sz="135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agro</a:t>
            </a:r>
            <a:r>
              <a:rPr lang="en-US" sz="135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35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nuotraukos</a:t>
            </a:r>
            <a:endParaRPr lang="en-US" sz="1350" dirty="0"/>
          </a:p>
        </p:txBody>
      </p:sp>
      <p:pic>
        <p:nvPicPr>
          <p:cNvPr id="28" name="Image 1" descr="preencoded.png">
            <a:extLst>
              <a:ext uri="{FF2B5EF4-FFF2-40B4-BE49-F238E27FC236}">
                <a16:creationId xmlns:a16="http://schemas.microsoft.com/office/drawing/2014/main" id="{9EB0BB4C-8E0B-C0B3-AE69-819121C680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3200" y="4656389"/>
            <a:ext cx="1311702" cy="3827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6327" y="0"/>
            <a:ext cx="2507673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59288" y="222399"/>
            <a:ext cx="4937968" cy="2744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lt-LT" sz="280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</a:t>
            </a:r>
            <a:r>
              <a:rPr lang="en-US" sz="280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eatitikimai</a:t>
            </a:r>
            <a:r>
              <a:rPr lang="en-US" sz="280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80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ploto</a:t>
            </a:r>
            <a:r>
              <a:rPr lang="en-US" sz="280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lygmeniu 2025 m.</a:t>
            </a:r>
            <a:endParaRPr lang="en-US" sz="2800"/>
          </a:p>
        </p:txBody>
      </p:sp>
      <p:sp>
        <p:nvSpPr>
          <p:cNvPr id="6" name="Text 2"/>
          <p:cNvSpPr/>
          <p:nvPr/>
        </p:nvSpPr>
        <p:spPr>
          <a:xfrm>
            <a:off x="359288" y="4519082"/>
            <a:ext cx="2610415" cy="2230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00"/>
              </a:lnSpc>
            </a:pPr>
            <a:r>
              <a:rPr lang="en-US" sz="160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</a:rPr>
              <a:t>TOP 10 </a:t>
            </a:r>
            <a:r>
              <a:rPr lang="en-US" sz="1600" b="1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</a:rPr>
              <a:t>sudaro</a:t>
            </a:r>
            <a:r>
              <a:rPr lang="en-US" sz="160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</a:rPr>
              <a:t> 74% </a:t>
            </a:r>
            <a:r>
              <a:rPr lang="en-US" sz="1600" b="1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</a:rPr>
              <a:t>visų</a:t>
            </a:r>
            <a:r>
              <a:rPr lang="en-US" sz="160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Inter" pitchFamily="34" charset="0"/>
                <a:ea typeface="Inter" pitchFamily="34" charset="-122"/>
              </a:rPr>
              <a:t>neatitikimų</a:t>
            </a:r>
            <a:endParaRPr lang="en-US" sz="1600" b="1" dirty="0">
              <a:solidFill>
                <a:srgbClr val="000000"/>
              </a:solidFill>
              <a:latin typeface="Inter" pitchFamily="34" charset="0"/>
              <a:ea typeface="Inter" pitchFamily="34" charset="-122"/>
            </a:endParaRPr>
          </a:p>
        </p:txBody>
      </p:sp>
      <p:sp>
        <p:nvSpPr>
          <p:cNvPr id="7" name="Shape 3"/>
          <p:cNvSpPr/>
          <p:nvPr/>
        </p:nvSpPr>
        <p:spPr>
          <a:xfrm>
            <a:off x="359288" y="892526"/>
            <a:ext cx="2849017" cy="624334"/>
          </a:xfrm>
          <a:prstGeom prst="roundRect">
            <a:avLst>
              <a:gd name="adj" fmla="val 5908"/>
            </a:avLst>
          </a:prstGeom>
          <a:solidFill>
            <a:schemeClr val="accent6">
              <a:lumMod val="20000"/>
              <a:lumOff val="80000"/>
            </a:schemeClr>
          </a:solidFill>
          <a:ln w="4763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t-LT"/>
          </a:p>
        </p:txBody>
      </p:sp>
      <p:sp>
        <p:nvSpPr>
          <p:cNvPr id="8" name="Text 4"/>
          <p:cNvSpPr/>
          <p:nvPr/>
        </p:nvSpPr>
        <p:spPr>
          <a:xfrm>
            <a:off x="451859" y="985097"/>
            <a:ext cx="2663875" cy="4391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23%</a:t>
            </a:r>
            <a:r>
              <a:rPr lang="en-US" sz="135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35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Nesilaikoma</a:t>
            </a:r>
            <a:r>
              <a:rPr lang="en-US" sz="135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35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tiesioginės</a:t>
            </a:r>
            <a:r>
              <a:rPr lang="en-US" sz="135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35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sėjos</a:t>
            </a:r>
            <a:r>
              <a:rPr lang="en-US" sz="1350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350" dirty="0" err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reikalavimo</a:t>
            </a:r>
            <a:endParaRPr lang="en-US" sz="1350" dirty="0"/>
          </a:p>
        </p:txBody>
      </p:sp>
      <p:sp>
        <p:nvSpPr>
          <p:cNvPr id="9" name="Shape 5"/>
          <p:cNvSpPr/>
          <p:nvPr/>
        </p:nvSpPr>
        <p:spPr>
          <a:xfrm>
            <a:off x="359288" y="1571257"/>
            <a:ext cx="2849017" cy="624334"/>
          </a:xfrm>
          <a:prstGeom prst="roundRect">
            <a:avLst>
              <a:gd name="adj" fmla="val 5908"/>
            </a:avLst>
          </a:prstGeom>
          <a:solidFill>
            <a:schemeClr val="accent6">
              <a:lumMod val="20000"/>
              <a:lumOff val="80000"/>
            </a:schemeClr>
          </a:solidFill>
          <a:ln w="4763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t-LT"/>
          </a:p>
        </p:txBody>
      </p:sp>
      <p:sp>
        <p:nvSpPr>
          <p:cNvPr id="10" name="Text 6"/>
          <p:cNvSpPr/>
          <p:nvPr/>
        </p:nvSpPr>
        <p:spPr>
          <a:xfrm>
            <a:off x="451859" y="1663828"/>
            <a:ext cx="2663875" cy="4391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20%</a:t>
            </a:r>
            <a:r>
              <a:rPr lang="en-US" sz="135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Iki rugsėjo 15 d. nepasėti tarpiniai pasėliai</a:t>
            </a:r>
            <a:endParaRPr lang="en-US" sz="1350"/>
          </a:p>
        </p:txBody>
      </p:sp>
      <p:sp>
        <p:nvSpPr>
          <p:cNvPr id="11" name="Shape 7"/>
          <p:cNvSpPr/>
          <p:nvPr/>
        </p:nvSpPr>
        <p:spPr>
          <a:xfrm>
            <a:off x="359288" y="2249988"/>
            <a:ext cx="2849017" cy="624334"/>
          </a:xfrm>
          <a:prstGeom prst="roundRect">
            <a:avLst>
              <a:gd name="adj" fmla="val 5908"/>
            </a:avLst>
          </a:prstGeom>
          <a:solidFill>
            <a:schemeClr val="accent6">
              <a:lumMod val="20000"/>
              <a:lumOff val="80000"/>
            </a:schemeClr>
          </a:solidFill>
          <a:ln w="4763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t-LT"/>
          </a:p>
        </p:txBody>
      </p:sp>
      <p:sp>
        <p:nvSpPr>
          <p:cNvPr id="12" name="Text 8"/>
          <p:cNvSpPr/>
          <p:nvPr/>
        </p:nvSpPr>
        <p:spPr>
          <a:xfrm>
            <a:off x="451859" y="2342558"/>
            <a:ext cx="2663875" cy="4391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14%</a:t>
            </a:r>
            <a:r>
              <a:rPr lang="en-US" sz="135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Dirbama plūgu neariminių technologijų ekoschemoje</a:t>
            </a:r>
            <a:endParaRPr lang="en-US" sz="1350"/>
          </a:p>
        </p:txBody>
      </p:sp>
      <p:sp>
        <p:nvSpPr>
          <p:cNvPr id="13" name="Shape 9"/>
          <p:cNvSpPr/>
          <p:nvPr/>
        </p:nvSpPr>
        <p:spPr>
          <a:xfrm>
            <a:off x="359288" y="2928718"/>
            <a:ext cx="2849017" cy="624334"/>
          </a:xfrm>
          <a:prstGeom prst="roundRect">
            <a:avLst>
              <a:gd name="adj" fmla="val 5908"/>
            </a:avLst>
          </a:prstGeom>
          <a:solidFill>
            <a:schemeClr val="accent6">
              <a:lumMod val="20000"/>
              <a:lumOff val="80000"/>
            </a:schemeClr>
          </a:solidFill>
          <a:ln w="4763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t-LT"/>
          </a:p>
        </p:txBody>
      </p:sp>
      <p:sp>
        <p:nvSpPr>
          <p:cNvPr id="14" name="Text 10"/>
          <p:cNvSpPr/>
          <p:nvPr/>
        </p:nvSpPr>
        <p:spPr>
          <a:xfrm>
            <a:off x="451859" y="3021290"/>
            <a:ext cx="2663875" cy="4391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4%</a:t>
            </a:r>
            <a:r>
              <a:rPr lang="en-US" sz="135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Iki rugpjūčio 1 d. neišlaikytas pasėlis</a:t>
            </a:r>
            <a:endParaRPr lang="en-US" sz="1350"/>
          </a:p>
        </p:txBody>
      </p:sp>
      <p:sp>
        <p:nvSpPr>
          <p:cNvPr id="15" name="Shape 11"/>
          <p:cNvSpPr/>
          <p:nvPr/>
        </p:nvSpPr>
        <p:spPr>
          <a:xfrm>
            <a:off x="359288" y="3607448"/>
            <a:ext cx="2849017" cy="624334"/>
          </a:xfrm>
          <a:prstGeom prst="roundRect">
            <a:avLst>
              <a:gd name="adj" fmla="val 5908"/>
            </a:avLst>
          </a:prstGeom>
          <a:solidFill>
            <a:schemeClr val="accent6">
              <a:lumMod val="20000"/>
              <a:lumOff val="80000"/>
            </a:schemeClr>
          </a:solidFill>
          <a:ln w="4763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t-LT"/>
          </a:p>
        </p:txBody>
      </p:sp>
      <p:sp>
        <p:nvSpPr>
          <p:cNvPr id="16" name="Text 12"/>
          <p:cNvSpPr/>
          <p:nvPr/>
        </p:nvSpPr>
        <p:spPr>
          <a:xfrm>
            <a:off x="451859" y="3700019"/>
            <a:ext cx="2663875" cy="4391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3%</a:t>
            </a:r>
            <a:r>
              <a:rPr lang="en-US" sz="135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Nepateiktos NMA agro nuotraukos</a:t>
            </a:r>
            <a:endParaRPr lang="en-US" sz="1350"/>
          </a:p>
        </p:txBody>
      </p:sp>
      <p:sp>
        <p:nvSpPr>
          <p:cNvPr id="17" name="Shape 13"/>
          <p:cNvSpPr/>
          <p:nvPr/>
        </p:nvSpPr>
        <p:spPr>
          <a:xfrm>
            <a:off x="3456065" y="892526"/>
            <a:ext cx="2849017" cy="624334"/>
          </a:xfrm>
          <a:prstGeom prst="roundRect">
            <a:avLst>
              <a:gd name="adj" fmla="val 5908"/>
            </a:avLst>
          </a:prstGeom>
          <a:solidFill>
            <a:schemeClr val="accent6">
              <a:lumMod val="20000"/>
              <a:lumOff val="80000"/>
            </a:schemeClr>
          </a:solidFill>
          <a:ln w="4763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t-LT"/>
          </a:p>
        </p:txBody>
      </p:sp>
      <p:sp>
        <p:nvSpPr>
          <p:cNvPr id="18" name="Text 14"/>
          <p:cNvSpPr/>
          <p:nvPr/>
        </p:nvSpPr>
        <p:spPr>
          <a:xfrm>
            <a:off x="3548636" y="985097"/>
            <a:ext cx="2663875" cy="4391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3%</a:t>
            </a:r>
            <a:r>
              <a:rPr lang="en-US" sz="135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Lapkričio 15 d. – kovo 1 d. neišlaikyta danga</a:t>
            </a:r>
            <a:endParaRPr lang="en-US" sz="1350"/>
          </a:p>
        </p:txBody>
      </p:sp>
      <p:sp>
        <p:nvSpPr>
          <p:cNvPr id="19" name="Shape 15"/>
          <p:cNvSpPr/>
          <p:nvPr/>
        </p:nvSpPr>
        <p:spPr>
          <a:xfrm>
            <a:off x="3456065" y="1571257"/>
            <a:ext cx="2849017" cy="404738"/>
          </a:xfrm>
          <a:prstGeom prst="roundRect">
            <a:avLst>
              <a:gd name="adj" fmla="val 9114"/>
            </a:avLst>
          </a:prstGeom>
          <a:solidFill>
            <a:schemeClr val="accent6">
              <a:lumMod val="20000"/>
              <a:lumOff val="80000"/>
            </a:schemeClr>
          </a:solidFill>
          <a:ln w="4763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t-LT"/>
          </a:p>
        </p:txBody>
      </p:sp>
      <p:sp>
        <p:nvSpPr>
          <p:cNvPr id="20" name="Text 16"/>
          <p:cNvSpPr/>
          <p:nvPr/>
        </p:nvSpPr>
        <p:spPr>
          <a:xfrm>
            <a:off x="3548636" y="1663828"/>
            <a:ext cx="2643708" cy="2195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2%</a:t>
            </a:r>
            <a:r>
              <a:rPr lang="en-US" sz="135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Lauke auginami keli pasėliai</a:t>
            </a:r>
            <a:endParaRPr lang="en-US" sz="1350"/>
          </a:p>
        </p:txBody>
      </p:sp>
      <p:sp>
        <p:nvSpPr>
          <p:cNvPr id="21" name="Shape 17"/>
          <p:cNvSpPr/>
          <p:nvPr/>
        </p:nvSpPr>
        <p:spPr>
          <a:xfrm>
            <a:off x="3456065" y="2030391"/>
            <a:ext cx="2849017" cy="624334"/>
          </a:xfrm>
          <a:prstGeom prst="roundRect">
            <a:avLst>
              <a:gd name="adj" fmla="val 5908"/>
            </a:avLst>
          </a:prstGeom>
          <a:solidFill>
            <a:schemeClr val="accent6">
              <a:lumMod val="20000"/>
              <a:lumOff val="80000"/>
            </a:schemeClr>
          </a:solidFill>
          <a:ln w="4763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t-LT"/>
          </a:p>
        </p:txBody>
      </p:sp>
      <p:sp>
        <p:nvSpPr>
          <p:cNvPr id="22" name="Text 18"/>
          <p:cNvSpPr/>
          <p:nvPr/>
        </p:nvSpPr>
        <p:spPr>
          <a:xfrm>
            <a:off x="3548636" y="2122963"/>
            <a:ext cx="2663875" cy="4391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2%</a:t>
            </a:r>
            <a:r>
              <a:rPr lang="en-US" sz="135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Nesilaikyta pasėlio išlaikymo trukmės</a:t>
            </a:r>
            <a:endParaRPr lang="en-US" sz="1350"/>
          </a:p>
        </p:txBody>
      </p:sp>
      <p:sp>
        <p:nvSpPr>
          <p:cNvPr id="23" name="Shape 19"/>
          <p:cNvSpPr/>
          <p:nvPr/>
        </p:nvSpPr>
        <p:spPr>
          <a:xfrm>
            <a:off x="3456065" y="2709123"/>
            <a:ext cx="2849017" cy="624334"/>
          </a:xfrm>
          <a:prstGeom prst="roundRect">
            <a:avLst>
              <a:gd name="adj" fmla="val 5908"/>
            </a:avLst>
          </a:prstGeom>
          <a:solidFill>
            <a:schemeClr val="accent6">
              <a:lumMod val="20000"/>
              <a:lumOff val="80000"/>
            </a:schemeClr>
          </a:solidFill>
          <a:ln w="4763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t-LT"/>
          </a:p>
        </p:txBody>
      </p:sp>
      <p:sp>
        <p:nvSpPr>
          <p:cNvPr id="24" name="Text 20"/>
          <p:cNvSpPr/>
          <p:nvPr/>
        </p:nvSpPr>
        <p:spPr>
          <a:xfrm>
            <a:off x="3548636" y="2801694"/>
            <a:ext cx="2663875" cy="4391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2%</a:t>
            </a:r>
            <a:r>
              <a:rPr lang="en-US" sz="135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Nesilaikoma šienavimo reikalavimų</a:t>
            </a:r>
            <a:endParaRPr lang="en-US" sz="1350"/>
          </a:p>
        </p:txBody>
      </p:sp>
      <p:sp>
        <p:nvSpPr>
          <p:cNvPr id="25" name="Shape 21"/>
          <p:cNvSpPr/>
          <p:nvPr/>
        </p:nvSpPr>
        <p:spPr>
          <a:xfrm>
            <a:off x="3456065" y="3387852"/>
            <a:ext cx="2849017" cy="624334"/>
          </a:xfrm>
          <a:prstGeom prst="roundRect">
            <a:avLst>
              <a:gd name="adj" fmla="val 5908"/>
            </a:avLst>
          </a:prstGeom>
          <a:solidFill>
            <a:schemeClr val="accent6">
              <a:lumMod val="20000"/>
              <a:lumOff val="80000"/>
            </a:schemeClr>
          </a:solidFill>
          <a:ln w="4763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t-LT"/>
          </a:p>
        </p:txBody>
      </p:sp>
      <p:sp>
        <p:nvSpPr>
          <p:cNvPr id="26" name="Text 22"/>
          <p:cNvSpPr/>
          <p:nvPr/>
        </p:nvSpPr>
        <p:spPr>
          <a:xfrm>
            <a:off x="3548636" y="3480424"/>
            <a:ext cx="2663875" cy="4391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1%</a:t>
            </a:r>
            <a:r>
              <a:rPr lang="en-US" sz="135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Tarpiniai pasėliai neišlaikyti iki kovo 1 d.</a:t>
            </a:r>
            <a:endParaRPr lang="en-US" sz="1350"/>
          </a:p>
        </p:txBody>
      </p:sp>
      <p:pic>
        <p:nvPicPr>
          <p:cNvPr id="28" name="Image 1" descr="preencoded.png">
            <a:extLst>
              <a:ext uri="{FF2B5EF4-FFF2-40B4-BE49-F238E27FC236}">
                <a16:creationId xmlns:a16="http://schemas.microsoft.com/office/drawing/2014/main" id="{B78E5ADC-A709-4D69-1812-0119A5B062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8548" y="4630619"/>
            <a:ext cx="1311702" cy="3827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  <p:txBody>
          <a:bodyPr/>
          <a:lstStyle/>
          <a:p>
            <a:endParaRPr lang="lt-LT"/>
          </a:p>
        </p:txBody>
      </p:sp>
      <p:sp>
        <p:nvSpPr>
          <p:cNvPr id="4" name="Text 1"/>
          <p:cNvSpPr/>
          <p:nvPr/>
        </p:nvSpPr>
        <p:spPr>
          <a:xfrm>
            <a:off x="371313" y="205530"/>
            <a:ext cx="3544119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450"/>
              </a:lnSpc>
              <a:buNone/>
            </a:pPr>
            <a:r>
              <a:rPr lang="en-US" sz="28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</a:t>
            </a:r>
            <a:r>
              <a:rPr lang="lt-LT" sz="28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utomatinė</a:t>
            </a:r>
            <a:r>
              <a:rPr lang="lt-LT" sz="28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laukų nuolatinio stebėjimo sistema</a:t>
            </a:r>
            <a:br>
              <a:rPr lang="lt-LT" sz="28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</a:br>
            <a:r>
              <a:rPr lang="lt-LT" sz="28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ALNSIS</a:t>
            </a:r>
            <a:endParaRPr lang="en-US" sz="28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119" y="1297036"/>
            <a:ext cx="2534524" cy="2662565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496119" y="4385825"/>
            <a:ext cx="2458343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800" b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7</a:t>
            </a:r>
            <a:endParaRPr lang="en-US" sz="2800"/>
          </a:p>
        </p:txBody>
      </p:sp>
      <p:sp>
        <p:nvSpPr>
          <p:cNvPr id="7" name="Text 3"/>
          <p:cNvSpPr/>
          <p:nvPr/>
        </p:nvSpPr>
        <p:spPr>
          <a:xfrm>
            <a:off x="496119" y="4160490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Algoritmai</a:t>
            </a:r>
            <a:endParaRPr lang="en-US" sz="140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5101" y="1297037"/>
            <a:ext cx="2534524" cy="2662566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3342828" y="4381946"/>
            <a:ext cx="2458343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800" b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16/30</a:t>
            </a:r>
            <a:endParaRPr lang="en-US" sz="2800"/>
          </a:p>
        </p:txBody>
      </p:sp>
      <p:sp>
        <p:nvSpPr>
          <p:cNvPr id="10" name="Text 5"/>
          <p:cNvSpPr/>
          <p:nvPr/>
        </p:nvSpPr>
        <p:spPr>
          <a:xfrm>
            <a:off x="3305101" y="4160490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Vertinama priemonių</a:t>
            </a:r>
            <a:endParaRPr lang="en-US" sz="140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4083" y="1297036"/>
            <a:ext cx="2534524" cy="2662567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6104632" y="4381945"/>
            <a:ext cx="2543249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800" b="1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5</a:t>
            </a:r>
            <a:endParaRPr lang="en-US" sz="2800"/>
          </a:p>
        </p:txBody>
      </p:sp>
      <p:sp>
        <p:nvSpPr>
          <p:cNvPr id="13" name="Text 7"/>
          <p:cNvSpPr/>
          <p:nvPr/>
        </p:nvSpPr>
        <p:spPr>
          <a:xfrm>
            <a:off x="6104632" y="4160489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Stebimi reikalavimai</a:t>
            </a:r>
            <a:endParaRPr lang="en-US" sz="1400"/>
          </a:p>
        </p:txBody>
      </p:sp>
      <p:pic>
        <p:nvPicPr>
          <p:cNvPr id="15" name="Image 1" descr="preencoded.png">
            <a:extLst>
              <a:ext uri="{FF2B5EF4-FFF2-40B4-BE49-F238E27FC236}">
                <a16:creationId xmlns:a16="http://schemas.microsoft.com/office/drawing/2014/main" id="{85869C0F-5CA2-C16E-0449-FFEE11FFF9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6210" y="4633582"/>
            <a:ext cx="1311702" cy="3827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233386"/>
            <a:ext cx="5996806" cy="3322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8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Pareiškėjų</a:t>
            </a:r>
            <a:r>
              <a:rPr lang="en-US" sz="28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8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informavimas</a:t>
            </a:r>
            <a:r>
              <a:rPr lang="en-US" sz="28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8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apie</a:t>
            </a:r>
            <a:r>
              <a:rPr lang="en-US" sz="28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endParaRPr lang="lt-LT" sz="2800" dirty="0">
              <a:solidFill>
                <a:srgbClr val="00683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l">
              <a:buNone/>
            </a:pPr>
            <a:r>
              <a:rPr lang="en-US" sz="28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ALNSIS </a:t>
            </a:r>
            <a:r>
              <a:rPr lang="en-US" sz="28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rezultatus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496119" y="1175382"/>
            <a:ext cx="4997425" cy="166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60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ALNSIS rezultatai nuo liepos 15 d. atvaizduojami NMA informaciniame portale</a:t>
            </a:r>
            <a:endParaRPr lang="en-US" sz="160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155" y="1548797"/>
            <a:ext cx="3905845" cy="3261717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4815281" y="1689199"/>
            <a:ext cx="1329035" cy="166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Stebimi reikalavimai:</a:t>
            </a:r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4815281" y="2055502"/>
            <a:ext cx="4328719" cy="15601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140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Šienavimas / ganymas</a:t>
            </a:r>
            <a:endParaRPr lang="en-US" sz="1400"/>
          </a:p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140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Juodojo pūdymo įdirbimas</a:t>
            </a:r>
            <a:endParaRPr lang="en-US" sz="1400"/>
          </a:p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140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Deklaruotas pasėlis atitinka esantį lauke</a:t>
            </a:r>
            <a:endParaRPr lang="en-US" sz="1400"/>
          </a:p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140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Ariamoje žemėje auginami žemės ūkio augalai</a:t>
            </a:r>
            <a:endParaRPr lang="en-US" sz="1400"/>
          </a:p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140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Deklaruota pieva nesuarta</a:t>
            </a:r>
            <a:endParaRPr lang="en-US" sz="1400"/>
          </a:p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140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Deklaruoti tinkami paramai gauti plotai</a:t>
            </a:r>
            <a:endParaRPr lang="en-US" sz="1400"/>
          </a:p>
        </p:txBody>
      </p:sp>
      <p:pic>
        <p:nvPicPr>
          <p:cNvPr id="8" name="Image 1" descr="preencoded.png">
            <a:extLst>
              <a:ext uri="{FF2B5EF4-FFF2-40B4-BE49-F238E27FC236}">
                <a16:creationId xmlns:a16="http://schemas.microsoft.com/office/drawing/2014/main" id="{C87EAD23-DFD2-9975-DD75-E5988088E1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8824" y="143631"/>
            <a:ext cx="1311702" cy="3827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3550" y="0"/>
            <a:ext cx="360045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40713" y="173762"/>
            <a:ext cx="5107633" cy="7530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8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Pareiškėjų</a:t>
            </a:r>
            <a:r>
              <a:rPr lang="en-US" sz="28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8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informavimas</a:t>
            </a:r>
            <a:r>
              <a:rPr lang="en-US" sz="28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8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apie</a:t>
            </a:r>
            <a:r>
              <a:rPr lang="en-US" sz="2800" dirty="0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ALNSIS </a:t>
            </a:r>
            <a:r>
              <a:rPr lang="en-US" sz="2800" dirty="0" err="1">
                <a:solidFill>
                  <a:srgbClr val="0068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rezultatus</a:t>
            </a:r>
            <a:endParaRPr lang="en-US" sz="2800" dirty="0"/>
          </a:p>
        </p:txBody>
      </p:sp>
      <p:sp>
        <p:nvSpPr>
          <p:cNvPr id="4" name="Shape 1"/>
          <p:cNvSpPr/>
          <p:nvPr/>
        </p:nvSpPr>
        <p:spPr>
          <a:xfrm>
            <a:off x="264691" y="1099118"/>
            <a:ext cx="2387947" cy="2040731"/>
          </a:xfrm>
          <a:prstGeom prst="roundRect">
            <a:avLst>
              <a:gd name="adj" fmla="val 4252"/>
            </a:avLst>
          </a:prstGeom>
          <a:solidFill>
            <a:srgbClr val="FDE047"/>
          </a:solidFill>
          <a:ln/>
        </p:spPr>
        <p:txBody>
          <a:bodyPr/>
          <a:lstStyle/>
          <a:p>
            <a:endParaRPr lang="lt-LT"/>
          </a:p>
        </p:txBody>
      </p:sp>
      <p:sp>
        <p:nvSpPr>
          <p:cNvPr id="5" name="Shape 2"/>
          <p:cNvSpPr/>
          <p:nvPr/>
        </p:nvSpPr>
        <p:spPr>
          <a:xfrm>
            <a:off x="594996" y="1443688"/>
            <a:ext cx="2146995" cy="1810345"/>
          </a:xfrm>
          <a:prstGeom prst="roundRect">
            <a:avLst>
              <a:gd name="adj" fmla="val 2796"/>
            </a:avLst>
          </a:prstGeom>
          <a:solidFill>
            <a:srgbClr val="F2EEEE"/>
          </a:solidFill>
          <a:ln w="4763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t-LT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363" y="1326167"/>
            <a:ext cx="766567" cy="766567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55067" y="2171477"/>
            <a:ext cx="1506215" cy="1882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20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Rekomenduojama</a:t>
            </a:r>
            <a:endParaRPr lang="en-US" sz="1200"/>
          </a:p>
        </p:txBody>
      </p:sp>
      <p:sp>
        <p:nvSpPr>
          <p:cNvPr id="9" name="Text 5"/>
          <p:cNvSpPr/>
          <p:nvPr/>
        </p:nvSpPr>
        <p:spPr>
          <a:xfrm>
            <a:off x="655067" y="2462138"/>
            <a:ext cx="1896517" cy="534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0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Atsiųsti NMA agro nuotrauką arba atlikti veiklą / pakeisti žemės ūkio augalo kodą</a:t>
            </a:r>
            <a:endParaRPr lang="en-US" sz="1000"/>
          </a:p>
        </p:txBody>
      </p:sp>
      <p:sp>
        <p:nvSpPr>
          <p:cNvPr id="10" name="Text 6"/>
          <p:cNvSpPr/>
          <p:nvPr/>
        </p:nvSpPr>
        <p:spPr>
          <a:xfrm>
            <a:off x="655067" y="3089151"/>
            <a:ext cx="1896517" cy="1782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endParaRPr lang="en-US" sz="900"/>
          </a:p>
        </p:txBody>
      </p:sp>
      <p:sp>
        <p:nvSpPr>
          <p:cNvPr id="11" name="Shape 7"/>
          <p:cNvSpPr/>
          <p:nvPr/>
        </p:nvSpPr>
        <p:spPr>
          <a:xfrm>
            <a:off x="2814563" y="1099117"/>
            <a:ext cx="2387947" cy="2040731"/>
          </a:xfrm>
          <a:prstGeom prst="roundRect">
            <a:avLst>
              <a:gd name="adj" fmla="val 4252"/>
            </a:avLst>
          </a:prstGeom>
          <a:solidFill>
            <a:srgbClr val="F97316"/>
          </a:solidFill>
          <a:ln/>
        </p:spPr>
        <p:txBody>
          <a:bodyPr/>
          <a:lstStyle/>
          <a:p>
            <a:endParaRPr lang="lt-LT"/>
          </a:p>
        </p:txBody>
      </p:sp>
      <p:sp>
        <p:nvSpPr>
          <p:cNvPr id="12" name="Shape 8"/>
          <p:cNvSpPr/>
          <p:nvPr/>
        </p:nvSpPr>
        <p:spPr>
          <a:xfrm>
            <a:off x="3126861" y="1443688"/>
            <a:ext cx="2226282" cy="1806345"/>
          </a:xfrm>
          <a:prstGeom prst="roundRect">
            <a:avLst>
              <a:gd name="adj" fmla="val 3287"/>
            </a:avLst>
          </a:prstGeom>
          <a:solidFill>
            <a:srgbClr val="F2EEEE"/>
          </a:solidFill>
          <a:ln w="4763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lt-LT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3964" y="1309880"/>
            <a:ext cx="759204" cy="759204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3168179" y="2171477"/>
            <a:ext cx="1506215" cy="1882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20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Prašoma</a:t>
            </a:r>
            <a:endParaRPr lang="en-US" sz="1200"/>
          </a:p>
        </p:txBody>
      </p:sp>
      <p:sp>
        <p:nvSpPr>
          <p:cNvPr id="16" name="Text 11"/>
          <p:cNvSpPr/>
          <p:nvPr/>
        </p:nvSpPr>
        <p:spPr>
          <a:xfrm>
            <a:off x="3168179" y="2462138"/>
            <a:ext cx="1896517" cy="534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0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Atsiųsti NMA agro nuotrauką arba atlikti veiklą / pakeisti žemės ūkio augalo kodą</a:t>
            </a:r>
            <a:endParaRPr lang="en-US" sz="1000"/>
          </a:p>
        </p:txBody>
      </p:sp>
      <p:sp>
        <p:nvSpPr>
          <p:cNvPr id="17" name="Shape 12"/>
          <p:cNvSpPr/>
          <p:nvPr/>
        </p:nvSpPr>
        <p:spPr>
          <a:xfrm>
            <a:off x="310103" y="3513924"/>
            <a:ext cx="4848577" cy="428774"/>
          </a:xfrm>
          <a:prstGeom prst="roundRect">
            <a:avLst>
              <a:gd name="adj" fmla="val 11804"/>
            </a:avLst>
          </a:prstGeom>
          <a:solidFill>
            <a:srgbClr val="009650"/>
          </a:solidFill>
          <a:ln w="4763">
            <a:solidFill>
              <a:srgbClr val="19AF69"/>
            </a:solidFill>
            <a:prstDash val="solid"/>
          </a:ln>
        </p:spPr>
        <p:txBody>
          <a:bodyPr/>
          <a:lstStyle/>
          <a:p>
            <a:endParaRPr lang="lt-LT"/>
          </a:p>
        </p:txBody>
      </p:sp>
      <p:sp>
        <p:nvSpPr>
          <p:cNvPr id="18" name="Text 13"/>
          <p:cNvSpPr/>
          <p:nvPr/>
        </p:nvSpPr>
        <p:spPr>
          <a:xfrm>
            <a:off x="435341" y="3651927"/>
            <a:ext cx="4472285" cy="1782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200" b="1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Papildomų veiksmų atlikti nereikia</a:t>
            </a:r>
            <a:endParaRPr lang="en-US" sz="1200" b="1"/>
          </a:p>
        </p:txBody>
      </p:sp>
      <p:sp>
        <p:nvSpPr>
          <p:cNvPr id="19" name="Shape 14"/>
          <p:cNvSpPr/>
          <p:nvPr/>
        </p:nvSpPr>
        <p:spPr>
          <a:xfrm>
            <a:off x="310103" y="4057855"/>
            <a:ext cx="4848577" cy="428774"/>
          </a:xfrm>
          <a:prstGeom prst="roundRect">
            <a:avLst>
              <a:gd name="adj" fmla="val 11804"/>
            </a:avLst>
          </a:prstGeom>
          <a:solidFill>
            <a:srgbClr val="F44444"/>
          </a:solidFill>
          <a:ln w="4763">
            <a:solidFill>
              <a:srgbClr val="FF5D5D"/>
            </a:solidFill>
            <a:prstDash val="solid"/>
          </a:ln>
        </p:spPr>
        <p:txBody>
          <a:bodyPr/>
          <a:lstStyle/>
          <a:p>
            <a:endParaRPr lang="lt-LT"/>
          </a:p>
        </p:txBody>
      </p:sp>
      <p:sp>
        <p:nvSpPr>
          <p:cNvPr id="20" name="Text 15"/>
          <p:cNvSpPr/>
          <p:nvPr/>
        </p:nvSpPr>
        <p:spPr>
          <a:xfrm>
            <a:off x="435341" y="4183094"/>
            <a:ext cx="4472285" cy="1782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00"/>
              </a:lnSpc>
            </a:pPr>
            <a:r>
              <a:rPr lang="en-US" sz="1200" b="1">
                <a:solidFill>
                  <a:srgbClr val="FFFFFF"/>
                </a:solidFill>
                <a:latin typeface="Inter" pitchFamily="34" charset="0"/>
                <a:ea typeface="Inter" pitchFamily="34" charset="-122"/>
              </a:rPr>
              <a:t>Parama už lauką </a:t>
            </a:r>
            <a:r>
              <a:rPr lang="en-US" sz="1200" b="1" err="1">
                <a:solidFill>
                  <a:srgbClr val="FFFFFF"/>
                </a:solidFill>
                <a:latin typeface="Inter" pitchFamily="34" charset="0"/>
                <a:ea typeface="Inter" pitchFamily="34" charset="-122"/>
              </a:rPr>
              <a:t>mokama</a:t>
            </a:r>
            <a:r>
              <a:rPr lang="en-US" sz="1200" b="1">
                <a:solidFill>
                  <a:srgbClr val="FFFFFF"/>
                </a:solidFill>
                <a:latin typeface="Inter" pitchFamily="34" charset="0"/>
                <a:ea typeface="Inter" pitchFamily="34" charset="-122"/>
              </a:rPr>
              <a:t> </a:t>
            </a:r>
            <a:r>
              <a:rPr lang="en-US" sz="1200" b="1" err="1">
                <a:solidFill>
                  <a:srgbClr val="FFFFFF"/>
                </a:solidFill>
                <a:latin typeface="Inter" pitchFamily="34" charset="0"/>
                <a:ea typeface="Inter" pitchFamily="34" charset="-122"/>
              </a:rPr>
              <a:t>nebus</a:t>
            </a:r>
            <a:endParaRPr lang="en-US" sz="1200" b="1">
              <a:solidFill>
                <a:srgbClr val="FFFFFF"/>
              </a:solidFill>
              <a:latin typeface="Inter" pitchFamily="34" charset="0"/>
              <a:ea typeface="Inter" pitchFamily="34" charset="-122"/>
            </a:endParaRPr>
          </a:p>
        </p:txBody>
      </p:sp>
      <p:pic>
        <p:nvPicPr>
          <p:cNvPr id="22" name="Image 1" descr="preencoded.png">
            <a:extLst>
              <a:ext uri="{FF2B5EF4-FFF2-40B4-BE49-F238E27FC236}">
                <a16:creationId xmlns:a16="http://schemas.microsoft.com/office/drawing/2014/main" id="{277AD074-9E52-43E4-5A98-039DFB71FC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2866" y="4627972"/>
            <a:ext cx="1311702" cy="3827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830</Words>
  <Application>Microsoft Office PowerPoint</Application>
  <PresentationFormat>On-screen Show (16:9)</PresentationFormat>
  <Paragraphs>210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Inter</vt:lpstr>
      <vt:lpstr>-apple-system, BlinkMacSystemFont, Segoe UI, Roboto, Helvetica Neue, Arial, sans-serif Medium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Asta Kelevišienė</dc:creator>
  <cp:lastModifiedBy>Liutauras Šimkus</cp:lastModifiedBy>
  <cp:revision>2</cp:revision>
  <cp:lastPrinted>2026-05-07T16:24:53Z</cp:lastPrinted>
  <dcterms:created xsi:type="dcterms:W3CDTF">2026-05-05T12:30:31Z</dcterms:created>
  <dcterms:modified xsi:type="dcterms:W3CDTF">2026-05-11T07:20:37Z</dcterms:modified>
</cp:coreProperties>
</file>