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9"/>
  </p:notesMasterIdLst>
  <p:sldIdLst>
    <p:sldId id="323" r:id="rId2"/>
    <p:sldId id="256" r:id="rId3"/>
    <p:sldId id="311" r:id="rId4"/>
    <p:sldId id="312" r:id="rId5"/>
    <p:sldId id="257" r:id="rId6"/>
    <p:sldId id="258" r:id="rId7"/>
    <p:sldId id="259" r:id="rId8"/>
    <p:sldId id="328" r:id="rId9"/>
    <p:sldId id="260" r:id="rId10"/>
    <p:sldId id="268" r:id="rId11"/>
    <p:sldId id="261" r:id="rId12"/>
    <p:sldId id="330" r:id="rId13"/>
    <p:sldId id="329" r:id="rId14"/>
    <p:sldId id="326" r:id="rId15"/>
    <p:sldId id="262" r:id="rId16"/>
    <p:sldId id="263" r:id="rId17"/>
    <p:sldId id="264" r:id="rId18"/>
    <p:sldId id="277" r:id="rId19"/>
    <p:sldId id="278" r:id="rId20"/>
    <p:sldId id="327" r:id="rId21"/>
    <p:sldId id="267" r:id="rId22"/>
    <p:sldId id="279" r:id="rId23"/>
    <p:sldId id="269" r:id="rId24"/>
    <p:sldId id="273" r:id="rId25"/>
    <p:sldId id="308" r:id="rId26"/>
    <p:sldId id="309" r:id="rId27"/>
    <p:sldId id="274" r:id="rId28"/>
  </p:sldIdLst>
  <p:sldSz cx="14630400" cy="8229600"/>
  <p:notesSz cx="8229600" cy="14630400"/>
  <p:embeddedFontLst>
    <p:embeddedFont>
      <p:font typeface="Arimo" panose="020B0604020202020204" charset="0"/>
      <p:regular r:id="rId30"/>
    </p:embeddedFont>
    <p:embeddedFont>
      <p:font typeface="Inter" panose="020B0604020202020204" charset="0"/>
      <p:regular r:id="rId31"/>
    </p:embeddedFont>
  </p:embeddedFontLst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34F223-35FA-C5CA-1FD3-6F9B208888AA}" name="Vaiva Kovaliūnienė" initials="VK" userId="S::vaiva.kovaliuniene@nma.lt::13944de4-050e-4e78-8e34-bf719bbe31e7" providerId="AD"/>
  <p188:author id="{128DA4C0-BBF8-7C3B-7935-6078BA2AB266}" name="Berta Šinkūnaitė" initials="BŠ" userId="S::berta.sinkunaite@nma.lt::02ecb176-6020-45b4-82d5-4ac649cb4a1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50"/>
    <a:srgbClr val="006837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10"/>
  </p:normalViewPr>
  <p:slideViewPr>
    <p:cSldViewPr snapToGrid="0" snapToObjects="1">
      <p:cViewPr varScale="1">
        <p:scale>
          <a:sx n="62" d="100"/>
          <a:sy n="62" d="100"/>
        </p:scale>
        <p:origin x="98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779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51A90-7506-4C0E-311E-4DF8C5D9C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913639-98C6-8018-AAFC-1394B3E529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B59F6C-4338-690E-A7C8-C8AE7DAB67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AF9BD6-B20C-6320-38D6-936772540F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511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218964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5488972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377232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svg"/><Relationship Id="rId5" Type="http://schemas.openxmlformats.org/officeDocument/2006/relationships/image" Target="../media/image19.svg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svg"/><Relationship Id="rId5" Type="http://schemas.openxmlformats.org/officeDocument/2006/relationships/image" Target="../media/image27.svg"/><Relationship Id="rId15" Type="http://schemas.openxmlformats.org/officeDocument/2006/relationships/image" Target="../media/image330.pn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DkScQkl7s9w?start=1&amp;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jpg"/><Relationship Id="rId4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0.svg"/><Relationship Id="rId5" Type="http://schemas.openxmlformats.org/officeDocument/2006/relationships/image" Target="../media/image39.svg"/><Relationship Id="rId4" Type="http://schemas.openxmlformats.org/officeDocument/2006/relationships/image" Target="../media/image3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svg"/><Relationship Id="rId5" Type="http://schemas.openxmlformats.org/officeDocument/2006/relationships/image" Target="../media/image44.svg"/><Relationship Id="rId4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svg"/><Relationship Id="rId5" Type="http://schemas.openxmlformats.org/officeDocument/2006/relationships/image" Target="../media/image52.svg"/><Relationship Id="rId4" Type="http://schemas.openxmlformats.org/officeDocument/2006/relationships/image" Target="../media/image5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3.png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8.svg"/><Relationship Id="rId11" Type="http://schemas.openxmlformats.org/officeDocument/2006/relationships/hyperlink" Target="http://www.nma.lt/" TargetMode="External"/><Relationship Id="rId5" Type="http://schemas.openxmlformats.org/officeDocument/2006/relationships/image" Target="../media/image57.svg"/><Relationship Id="rId10" Type="http://schemas.openxmlformats.org/officeDocument/2006/relationships/image" Target="../media/image62.svg"/><Relationship Id="rId4" Type="http://schemas.openxmlformats.org/officeDocument/2006/relationships/image" Target="../media/image56.png"/><Relationship Id="rId9" Type="http://schemas.openxmlformats.org/officeDocument/2006/relationships/image" Target="../media/image6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cionalinės mokėjimo agentūros logotipas">
            <a:extLst>
              <a:ext uri="{FF2B5EF4-FFF2-40B4-BE49-F238E27FC236}">
                <a16:creationId xmlns:a16="http://schemas.microsoft.com/office/drawing/2014/main" id="{AABE6DB7-38E3-570D-8D95-FBC303BB6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869" y="3572112"/>
            <a:ext cx="3412667" cy="11190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8B6C5E-E357-AD9C-4161-065CA25DD024}"/>
              </a:ext>
            </a:extLst>
          </p:cNvPr>
          <p:cNvSpPr txBox="1"/>
          <p:nvPr/>
        </p:nvSpPr>
        <p:spPr>
          <a:xfrm>
            <a:off x="5144494" y="6230527"/>
            <a:ext cx="43414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800" b="1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Fortunatas </a:t>
            </a:r>
            <a:r>
              <a:rPr lang="lt-LT" sz="2800" b="1" noProof="0" dirty="0" err="1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Dirginčius</a:t>
            </a:r>
            <a:endParaRPr lang="lt-LT" sz="2800" b="1" noProof="0" dirty="0">
              <a:solidFill>
                <a:srgbClr val="666666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algn="ctr"/>
            <a:r>
              <a:rPr lang="lt-LT" sz="24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Direktorius</a:t>
            </a:r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5027652D-0938-503C-84D2-6232EA93EF8D}"/>
              </a:ext>
            </a:extLst>
          </p:cNvPr>
          <p:cNvSpPr/>
          <p:nvPr/>
        </p:nvSpPr>
        <p:spPr>
          <a:xfrm>
            <a:off x="1149602" y="5304360"/>
            <a:ext cx="12331197" cy="6990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5550"/>
              </a:lnSpc>
            </a:pPr>
            <a:r>
              <a:rPr lang="lt-LT" sz="4000" b="1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NMA 2025 m. pasiekimai ir ateities planai</a:t>
            </a:r>
            <a:endParaRPr lang="lt-LT" sz="4000" b="1" noProof="0" dirty="0">
              <a:solidFill>
                <a:srgbClr val="009650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8CE82B62-D61B-8CD3-7C43-BDD7A1085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7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99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2821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233617"/>
            <a:ext cx="9407009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400" b="1" dirty="0">
                <a:solidFill>
                  <a:srgbClr val="009650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1. Efektyviai administruosime paramą</a:t>
            </a:r>
            <a:endParaRPr lang="en-US" sz="4400" b="1" dirty="0">
              <a:solidFill>
                <a:srgbClr val="009650"/>
              </a:solidFill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4214096"/>
            <a:ext cx="4211122" cy="3100864"/>
          </a:xfrm>
          <a:prstGeom prst="roundRect">
            <a:avLst>
              <a:gd name="adj" fmla="val 2919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>
              <a:latin typeface="Arimo" panose="020B0604020202020204" charset="0"/>
              <a:cs typeface="Arimo" panose="020B0604020202020204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4554" y="4614742"/>
            <a:ext cx="290870" cy="29087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949768" y="4461391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800" dirty="0">
                <a:solidFill>
                  <a:srgbClr val="009650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Siūlymai ŽŪM</a:t>
            </a:r>
            <a:endParaRPr lang="en-US" sz="2800" dirty="0">
              <a:solidFill>
                <a:srgbClr val="009650"/>
              </a:solidFill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1016794" y="5009317"/>
            <a:ext cx="4046458" cy="1344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Kontrolės laikotarpių trumpinimas, patikrų optimizavimas, </a:t>
            </a:r>
            <a:r>
              <a:rPr lang="lt-LT" sz="2400" noProof="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fiksuotų</a:t>
            </a:r>
            <a:r>
              <a:rPr lang="en-US" sz="24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 </a:t>
            </a:r>
            <a:r>
              <a:rPr lang="lt-LT" sz="2400" noProof="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įkainių</a:t>
            </a:r>
            <a:r>
              <a:rPr lang="en-US" sz="24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 </a:t>
            </a:r>
            <a:r>
              <a:rPr lang="lt-LT" sz="2400" noProof="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taikymo plėtra, didesnis </a:t>
            </a:r>
            <a:r>
              <a:rPr lang="en-US" sz="24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l</a:t>
            </a:r>
            <a:r>
              <a:rPr lang="lt-LT" sz="2400" noProof="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ankstumas investicijoms</a:t>
            </a:r>
            <a:endParaRPr lang="en-US" sz="2400" dirty="0"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9" name="Shape 5"/>
          <p:cNvSpPr/>
          <p:nvPr/>
        </p:nvSpPr>
        <p:spPr>
          <a:xfrm>
            <a:off x="5209580" y="4214096"/>
            <a:ext cx="4211122" cy="3100864"/>
          </a:xfrm>
          <a:prstGeom prst="roundRect">
            <a:avLst>
              <a:gd name="adj" fmla="val 2919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5432584" y="4342774"/>
            <a:ext cx="646390" cy="646390"/>
          </a:xfrm>
          <a:prstGeom prst="roundRect">
            <a:avLst>
              <a:gd name="adj" fmla="val 14144844"/>
            </a:avLst>
          </a:prstGeom>
          <a:solidFill>
            <a:srgbClr val="7F7F7F"/>
          </a:solidFill>
          <a:ln/>
        </p:spPr>
        <p:txBody>
          <a:bodyPr/>
          <a:lstStyle/>
          <a:p>
            <a:endParaRPr lang="lt-LT">
              <a:latin typeface="Arimo" panose="020B0604020202020204" charset="0"/>
              <a:cs typeface="Arimo" panose="020B0604020202020204" charset="0"/>
            </a:endParaRPr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10344" y="4520415"/>
            <a:ext cx="290870" cy="29087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6225302" y="4476719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800" dirty="0">
                <a:solidFill>
                  <a:srgbClr val="009650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Dėmesys komandai</a:t>
            </a:r>
            <a:endParaRPr lang="en-US" sz="2800" dirty="0">
              <a:solidFill>
                <a:srgbClr val="009650"/>
              </a:solidFill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5432584" y="5292919"/>
            <a:ext cx="3765113" cy="6722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Suorganizuoti 41 mokymai, </a:t>
            </a:r>
            <a:r>
              <a:rPr lang="en-US" sz="2400" dirty="0" err="1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apmokyta</a:t>
            </a:r>
            <a:r>
              <a:rPr lang="en-US" sz="24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 92</a:t>
            </a:r>
            <a:r>
              <a:rPr lang="lt-LT" sz="24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 </a:t>
            </a:r>
            <a:r>
              <a:rPr lang="en-US" sz="24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% darbuotojų</a:t>
            </a:r>
            <a:endParaRPr lang="en-US" sz="2400" dirty="0"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14" name="Shape 9"/>
          <p:cNvSpPr/>
          <p:nvPr/>
        </p:nvSpPr>
        <p:spPr>
          <a:xfrm>
            <a:off x="9625370" y="4214096"/>
            <a:ext cx="4211122" cy="3100864"/>
          </a:xfrm>
          <a:prstGeom prst="roundRect">
            <a:avLst>
              <a:gd name="adj" fmla="val 2919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15" name="Shape 10"/>
          <p:cNvSpPr/>
          <p:nvPr/>
        </p:nvSpPr>
        <p:spPr>
          <a:xfrm>
            <a:off x="9848374" y="4342774"/>
            <a:ext cx="646390" cy="646390"/>
          </a:xfrm>
          <a:prstGeom prst="roundRect">
            <a:avLst>
              <a:gd name="adj" fmla="val 14144844"/>
            </a:avLst>
          </a:prstGeom>
          <a:solidFill>
            <a:srgbClr val="7F7F7F"/>
          </a:solidFill>
          <a:ln/>
        </p:spPr>
        <p:txBody>
          <a:bodyPr/>
          <a:lstStyle/>
          <a:p>
            <a:endParaRPr lang="lt-LT">
              <a:latin typeface="Arimo" panose="020B0604020202020204" charset="0"/>
              <a:cs typeface="Arimo" panose="020B0604020202020204" charset="0"/>
            </a:endParaRPr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26134" y="4520415"/>
            <a:ext cx="290870" cy="29087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0672524" y="4308424"/>
            <a:ext cx="3192423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800" dirty="0" err="1">
                <a:solidFill>
                  <a:srgbClr val="009650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Dėmesys</a:t>
            </a:r>
            <a:r>
              <a:rPr lang="en-US" sz="2800" dirty="0">
                <a:solidFill>
                  <a:srgbClr val="009650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 </a:t>
            </a:r>
            <a:endParaRPr lang="lt-LT" sz="2800" dirty="0">
              <a:solidFill>
                <a:srgbClr val="009650"/>
              </a:solidFill>
              <a:latin typeface="Arimo" panose="020B0604020202020204" charset="0"/>
              <a:ea typeface="Inter" pitchFamily="34" charset="-122"/>
              <a:cs typeface="Arimo" panose="020B0604020202020204" charset="0"/>
            </a:endParaRPr>
          </a:p>
          <a:p>
            <a:pPr marL="0" indent="0" algn="l">
              <a:buNone/>
            </a:pPr>
            <a:r>
              <a:rPr lang="en-US" sz="2800" dirty="0" err="1">
                <a:solidFill>
                  <a:srgbClr val="009650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technologijoms</a:t>
            </a:r>
            <a:endParaRPr lang="en-US" sz="2800" dirty="0">
              <a:solidFill>
                <a:srgbClr val="009650"/>
              </a:solidFill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18" name="Text 12"/>
          <p:cNvSpPr/>
          <p:nvPr/>
        </p:nvSpPr>
        <p:spPr>
          <a:xfrm>
            <a:off x="9848493" y="5292920"/>
            <a:ext cx="3765113" cy="6722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Sutaupyta 20 tūkst. darbo valandų diegiant technologinius sprendimus</a:t>
            </a:r>
            <a:endParaRPr lang="en-US" sz="2400" dirty="0"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19" name="Text 4">
            <a:extLst>
              <a:ext uri="{FF2B5EF4-FFF2-40B4-BE49-F238E27FC236}">
                <a16:creationId xmlns:a16="http://schemas.microsoft.com/office/drawing/2014/main" id="{C67A45E3-96A4-ACDA-81AE-E79942E92FEA}"/>
              </a:ext>
            </a:extLst>
          </p:cNvPr>
          <p:cNvSpPr/>
          <p:nvPr/>
        </p:nvSpPr>
        <p:spPr>
          <a:xfrm>
            <a:off x="12709813" y="7540518"/>
            <a:ext cx="1747119" cy="4126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lt-LT" sz="2400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2025 m.</a:t>
            </a:r>
          </a:p>
        </p:txBody>
      </p:sp>
      <p:sp>
        <p:nvSpPr>
          <p:cNvPr id="21" name="Shape 2">
            <a:extLst>
              <a:ext uri="{FF2B5EF4-FFF2-40B4-BE49-F238E27FC236}">
                <a16:creationId xmlns:a16="http://schemas.microsoft.com/office/drawing/2014/main" id="{4D5EA1AE-3ED3-DDF4-3A16-6D2C8F394A25}"/>
              </a:ext>
            </a:extLst>
          </p:cNvPr>
          <p:cNvSpPr/>
          <p:nvPr/>
        </p:nvSpPr>
        <p:spPr>
          <a:xfrm>
            <a:off x="1016793" y="4340750"/>
            <a:ext cx="646390" cy="646390"/>
          </a:xfrm>
          <a:prstGeom prst="roundRect">
            <a:avLst>
              <a:gd name="adj" fmla="val 14144844"/>
            </a:avLst>
          </a:prstGeom>
          <a:solidFill>
            <a:srgbClr val="7F7F7F"/>
          </a:solidFill>
          <a:ln/>
        </p:spPr>
        <p:txBody>
          <a:bodyPr/>
          <a:lstStyle/>
          <a:p>
            <a:endParaRPr lang="lt-LT"/>
          </a:p>
        </p:txBody>
      </p:sp>
      <p:pic>
        <p:nvPicPr>
          <p:cNvPr id="22" name="Image 1" descr="preencoded.png">
            <a:extLst>
              <a:ext uri="{FF2B5EF4-FFF2-40B4-BE49-F238E27FC236}">
                <a16:creationId xmlns:a16="http://schemas.microsoft.com/office/drawing/2014/main" id="{EFDE70A6-6A03-5494-E1A0-14A9DAD129C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94554" y="4518391"/>
            <a:ext cx="290870" cy="29087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87" y="1023089"/>
            <a:ext cx="7556421" cy="7603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lt-LT" sz="4400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2026 m. veiksmai:</a:t>
            </a:r>
          </a:p>
        </p:txBody>
      </p:sp>
      <p:sp>
        <p:nvSpPr>
          <p:cNvPr id="6" name="Text 3"/>
          <p:cNvSpPr/>
          <p:nvPr/>
        </p:nvSpPr>
        <p:spPr>
          <a:xfrm>
            <a:off x="6620349" y="250119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lt-LT" sz="2800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Supaprastinimas</a:t>
            </a:r>
          </a:p>
        </p:txBody>
      </p:sp>
      <p:sp>
        <p:nvSpPr>
          <p:cNvPr id="7" name="Text 4"/>
          <p:cNvSpPr/>
          <p:nvPr/>
        </p:nvSpPr>
        <p:spPr>
          <a:xfrm>
            <a:off x="6620349" y="2987385"/>
            <a:ext cx="72162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lt-LT" sz="24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Tęsiami paramos administravimo procesų 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lt-LT" sz="24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supaprastinimo darbai</a:t>
            </a:r>
            <a:endParaRPr lang="lt-LT" sz="240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620351" y="3987333"/>
            <a:ext cx="453532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lt-LT" sz="2800" noProof="0" dirty="0" err="1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Robotizavimas</a:t>
            </a:r>
            <a:r>
              <a:rPr lang="lt-LT" sz="2800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ir automatizavimas</a:t>
            </a:r>
          </a:p>
        </p:txBody>
      </p:sp>
      <p:sp>
        <p:nvSpPr>
          <p:cNvPr id="9" name="Text 6"/>
          <p:cNvSpPr/>
          <p:nvPr/>
        </p:nvSpPr>
        <p:spPr>
          <a:xfrm>
            <a:off x="6620350" y="4473524"/>
            <a:ext cx="72162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lt-LT" sz="24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Tęsiamas procesų </a:t>
            </a:r>
            <a:r>
              <a:rPr lang="lt-LT" sz="2400" noProof="0" dirty="0" err="1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robotizavimas</a:t>
            </a:r>
            <a:r>
              <a:rPr lang="lt-LT" sz="24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ir automatizavimas, sutaupantis tūkstančius darbo valandų</a:t>
            </a:r>
            <a:endParaRPr lang="en-US" sz="2400" noProof="0" dirty="0">
              <a:solidFill>
                <a:srgbClr val="666666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280187" y="2046509"/>
            <a:ext cx="30480" cy="5173623"/>
          </a:xfrm>
          <a:prstGeom prst="rect">
            <a:avLst/>
          </a:prstGeom>
          <a:solidFill>
            <a:srgbClr val="7F7F7F"/>
          </a:solidFill>
          <a:ln/>
        </p:spPr>
        <p:txBody>
          <a:bodyPr/>
          <a:lstStyle/>
          <a:p>
            <a:endParaRPr lang="lt-LT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368DCC92-EF1E-60A5-A65E-ED7B36706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3080" y="228600"/>
            <a:ext cx="1188720" cy="393978"/>
          </a:xfrm>
          <a:prstGeom prst="rect">
            <a:avLst/>
          </a:prstGeom>
        </p:spPr>
      </p:pic>
      <p:sp>
        <p:nvSpPr>
          <p:cNvPr id="12" name="Text 3">
            <a:extLst>
              <a:ext uri="{FF2B5EF4-FFF2-40B4-BE49-F238E27FC236}">
                <a16:creationId xmlns:a16="http://schemas.microsoft.com/office/drawing/2014/main" id="{66F275EE-0E65-84C6-C715-E4514B6D3946}"/>
              </a:ext>
            </a:extLst>
          </p:cNvPr>
          <p:cNvSpPr/>
          <p:nvPr/>
        </p:nvSpPr>
        <p:spPr>
          <a:xfrm>
            <a:off x="6620349" y="54309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lt-LT" sz="2800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Pasiruošimas naujam 2028–2034 m. laikotarpiui</a:t>
            </a:r>
          </a:p>
        </p:txBody>
      </p:sp>
      <p:sp>
        <p:nvSpPr>
          <p:cNvPr id="13" name="Text 4">
            <a:extLst>
              <a:ext uri="{FF2B5EF4-FFF2-40B4-BE49-F238E27FC236}">
                <a16:creationId xmlns:a16="http://schemas.microsoft.com/office/drawing/2014/main" id="{62E6165D-0837-1F94-8890-E4379EED63AE}"/>
              </a:ext>
            </a:extLst>
          </p:cNvPr>
          <p:cNvSpPr/>
          <p:nvPr/>
        </p:nvSpPr>
        <p:spPr>
          <a:xfrm>
            <a:off x="6620349" y="5917099"/>
            <a:ext cx="72162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lt-LT" sz="24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Siekiame užtikrinti paramos administravimo tęstinumą,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lt-LT" sz="240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procesų stabilumą ir sklandų perėjimą</a:t>
            </a:r>
            <a:endParaRPr lang="lt-LT" sz="240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192626" y="3242841"/>
            <a:ext cx="10184553" cy="13084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lt-LT" sz="445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Šiemet įkurtas Dirbtinio intelekto skyrius</a:t>
            </a:r>
            <a:endParaRPr lang="en-US" sz="445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25" name="Image 5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3080" y="228600"/>
            <a:ext cx="1188720" cy="39397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F6F7115-7194-C6E0-7CAF-031CE6945DFB}"/>
              </a:ext>
            </a:extLst>
          </p:cNvPr>
          <p:cNvGrpSpPr/>
          <p:nvPr/>
        </p:nvGrpSpPr>
        <p:grpSpPr>
          <a:xfrm>
            <a:off x="0" y="0"/>
            <a:ext cx="14630400" cy="2976920"/>
            <a:chOff x="0" y="0"/>
            <a:chExt cx="14630400" cy="2976920"/>
          </a:xfrm>
        </p:grpSpPr>
        <p:pic>
          <p:nvPicPr>
            <p:cNvPr id="14" name="Image 0" descr="preencoded.png">
              <a:extLst>
                <a:ext uri="{FF2B5EF4-FFF2-40B4-BE49-F238E27FC236}">
                  <a16:creationId xmlns:a16="http://schemas.microsoft.com/office/drawing/2014/main" id="{CFC8BD4F-DB96-9DF7-A59D-425D69B62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4630400" cy="297692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60FF348-7A06-10C1-9823-A19DBE394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7651" y="0"/>
              <a:ext cx="1609950" cy="266737"/>
            </a:xfrm>
            <a:prstGeom prst="rect">
              <a:avLst/>
            </a:prstGeom>
          </p:spPr>
        </p:pic>
      </p:grpSp>
      <p:sp>
        <p:nvSpPr>
          <p:cNvPr id="2" name="Text 4">
            <a:extLst>
              <a:ext uri="{FF2B5EF4-FFF2-40B4-BE49-F238E27FC236}">
                <a16:creationId xmlns:a16="http://schemas.microsoft.com/office/drawing/2014/main" id="{28387497-B110-D97D-CE4A-C52F77D13650}"/>
              </a:ext>
            </a:extLst>
          </p:cNvPr>
          <p:cNvSpPr/>
          <p:nvPr/>
        </p:nvSpPr>
        <p:spPr>
          <a:xfrm>
            <a:off x="1441275" y="4664423"/>
            <a:ext cx="12147981" cy="23043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lt-LT" sz="24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NMA – pirmoji valstybinė įstaiga, įkūrusi Dirbtinio intelekto skyrių</a:t>
            </a:r>
          </a:p>
          <a:p>
            <a:pPr marL="0" indent="0" algn="l">
              <a:buNone/>
            </a:pPr>
            <a:endParaRPr lang="lt-LT" sz="2400" noProof="0" dirty="0">
              <a:solidFill>
                <a:srgbClr val="666666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0" indent="0" algn="l">
              <a:buNone/>
            </a:pPr>
            <a:r>
              <a:rPr lang="lt-LT" sz="240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Jame d</a:t>
            </a:r>
            <a:r>
              <a:rPr lang="lt-LT" sz="2400" noProof="0" dirty="0" err="1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irba</a:t>
            </a:r>
            <a:r>
              <a:rPr lang="lt-LT" sz="24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lt-LT" sz="2400" noProof="0" dirty="0" err="1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ti</a:t>
            </a:r>
            <a:r>
              <a:rPr lang="lt-LT" sz="240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k NMA skaitmeniniai asistentai</a:t>
            </a:r>
          </a:p>
          <a:p>
            <a:pPr marL="0" indent="0" algn="l">
              <a:buNone/>
            </a:pPr>
            <a:endParaRPr lang="lt-LT" sz="2400" noProof="0" dirty="0">
              <a:solidFill>
                <a:srgbClr val="666666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0" indent="0" algn="l">
              <a:buNone/>
            </a:pPr>
            <a:r>
              <a:rPr lang="lt-LT" sz="240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Skyrius atsakingas už dirbtinio intelekto, procesų automatizavimo ir </a:t>
            </a:r>
            <a:r>
              <a:rPr lang="lt-LT" sz="2400" dirty="0" err="1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robotizacijos</a:t>
            </a:r>
            <a:r>
              <a:rPr lang="lt-LT" sz="240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</a:p>
          <a:p>
            <a:pPr marL="0" indent="0" algn="l">
              <a:buNone/>
            </a:pPr>
            <a:r>
              <a:rPr lang="lt-LT" sz="240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sprendimų diegimą veikloje</a:t>
            </a:r>
          </a:p>
        </p:txBody>
      </p:sp>
      <p:sp>
        <p:nvSpPr>
          <p:cNvPr id="6" name="Shape 7">
            <a:extLst>
              <a:ext uri="{FF2B5EF4-FFF2-40B4-BE49-F238E27FC236}">
                <a16:creationId xmlns:a16="http://schemas.microsoft.com/office/drawing/2014/main" id="{080BD297-F9ED-5A84-765E-1BC2C7A215DA}"/>
              </a:ext>
            </a:extLst>
          </p:cNvPr>
          <p:cNvSpPr/>
          <p:nvPr/>
        </p:nvSpPr>
        <p:spPr>
          <a:xfrm>
            <a:off x="1238345" y="4109076"/>
            <a:ext cx="45719" cy="3415052"/>
          </a:xfrm>
          <a:prstGeom prst="rect">
            <a:avLst/>
          </a:prstGeom>
          <a:solidFill>
            <a:srgbClr val="7F7F7F"/>
          </a:solidFill>
          <a:ln/>
        </p:spPr>
        <p:txBody>
          <a:bodyPr/>
          <a:lstStyle/>
          <a:p>
            <a:endParaRPr lang="lt-LT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23277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843868"/>
            <a:ext cx="8748236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4400" b="1" dirty="0">
                <a:solidFill>
                  <a:srgbClr val="00965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2. Sieksime būti patikimu ūkininkų partneriu</a:t>
            </a:r>
            <a:endParaRPr lang="en-US" sz="4400" b="1" dirty="0">
              <a:solidFill>
                <a:srgbClr val="009650"/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3783211"/>
            <a:ext cx="3165038" cy="1811536"/>
          </a:xfrm>
          <a:prstGeom prst="roundRect">
            <a:avLst>
              <a:gd name="adj" fmla="val 39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5" name="Shape 2"/>
          <p:cNvSpPr/>
          <p:nvPr/>
        </p:nvSpPr>
        <p:spPr>
          <a:xfrm>
            <a:off x="971431" y="3960852"/>
            <a:ext cx="510302" cy="510302"/>
          </a:xfrm>
          <a:prstGeom prst="roundRect">
            <a:avLst>
              <a:gd name="adj" fmla="val 17917009"/>
            </a:avLst>
          </a:prstGeom>
          <a:solidFill>
            <a:srgbClr val="7F7F7F"/>
          </a:solidFill>
          <a:ln/>
        </p:spPr>
        <p:txBody>
          <a:bodyPr/>
          <a:lstStyle/>
          <a:p>
            <a:endParaRPr lang="lt-LT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1806" y="4101108"/>
            <a:ext cx="229553" cy="22955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622107" y="3915132"/>
            <a:ext cx="219122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00965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99 % paramos </a:t>
            </a:r>
            <a:endParaRPr lang="lt-LT" sz="2400" dirty="0">
              <a:solidFill>
                <a:srgbClr val="009650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buNone/>
            </a:pPr>
            <a:r>
              <a:rPr lang="en-US" sz="2400" dirty="0" err="1">
                <a:solidFill>
                  <a:srgbClr val="00965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gavėjų</a:t>
            </a:r>
            <a:endParaRPr lang="en-US" sz="2400" dirty="0">
              <a:solidFill>
                <a:srgbClr val="009650"/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971431" y="4812210"/>
            <a:ext cx="2809756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gavo išmokas </a:t>
            </a:r>
            <a:r>
              <a:rPr lang="en-US" sz="20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už</a:t>
            </a:r>
            <a:r>
              <a:rPr lang="en-US" sz="20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lt-LT" sz="2000" dirty="0">
              <a:solidFill>
                <a:srgbClr val="666666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buNone/>
            </a:pPr>
            <a:r>
              <a:rPr lang="en-US" sz="20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2025 m.</a:t>
            </a:r>
            <a:endParaRPr lang="en-US" sz="2000" dirty="0"/>
          </a:p>
        </p:txBody>
      </p:sp>
      <p:sp>
        <p:nvSpPr>
          <p:cNvPr id="9" name="Shape 5"/>
          <p:cNvSpPr/>
          <p:nvPr/>
        </p:nvSpPr>
        <p:spPr>
          <a:xfrm>
            <a:off x="4086344" y="3783211"/>
            <a:ext cx="3165038" cy="1811536"/>
          </a:xfrm>
          <a:prstGeom prst="roundRect">
            <a:avLst>
              <a:gd name="adj" fmla="val 39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10" name="Shape 6"/>
          <p:cNvSpPr/>
          <p:nvPr/>
        </p:nvSpPr>
        <p:spPr>
          <a:xfrm>
            <a:off x="4263985" y="3960852"/>
            <a:ext cx="510302" cy="510302"/>
          </a:xfrm>
          <a:prstGeom prst="roundRect">
            <a:avLst>
              <a:gd name="adj" fmla="val 17917009"/>
            </a:avLst>
          </a:prstGeom>
          <a:solidFill>
            <a:srgbClr val="7F7F7F"/>
          </a:solidFill>
          <a:ln/>
        </p:spPr>
        <p:txBody>
          <a:bodyPr/>
          <a:lstStyle/>
          <a:p>
            <a:endParaRPr lang="lt-LT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04360" y="4101108"/>
            <a:ext cx="229553" cy="229552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4913054" y="3920013"/>
            <a:ext cx="2692479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lt-LT" sz="2400" dirty="0">
                <a:solidFill>
                  <a:srgbClr val="00965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Bendras darbas</a:t>
            </a:r>
            <a:r>
              <a:rPr lang="en-US" sz="2400" dirty="0">
                <a:solidFill>
                  <a:srgbClr val="00965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lt-LT" sz="2400" dirty="0">
              <a:solidFill>
                <a:srgbClr val="009650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buNone/>
            </a:pPr>
            <a:r>
              <a:rPr lang="en-US" sz="2400" dirty="0" err="1">
                <a:solidFill>
                  <a:srgbClr val="00965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</a:t>
            </a:r>
            <a:r>
              <a:rPr lang="en-US" sz="2400" dirty="0">
                <a:solidFill>
                  <a:srgbClr val="00965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lt-LT" sz="2400" dirty="0">
                <a:solidFill>
                  <a:srgbClr val="00965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ŽŪA, </a:t>
            </a:r>
            <a:r>
              <a:rPr lang="en-US" sz="2400" dirty="0">
                <a:solidFill>
                  <a:srgbClr val="00965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VAT</a:t>
            </a:r>
            <a:endParaRPr lang="en-US" sz="2400" dirty="0">
              <a:solidFill>
                <a:srgbClr val="009650"/>
              </a:solidFill>
            </a:endParaRPr>
          </a:p>
        </p:txBody>
      </p:sp>
      <p:sp>
        <p:nvSpPr>
          <p:cNvPr id="13" name="Text 8"/>
          <p:cNvSpPr/>
          <p:nvPr/>
        </p:nvSpPr>
        <p:spPr>
          <a:xfrm>
            <a:off x="4263985" y="4823046"/>
            <a:ext cx="2809756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keičiamasi</a:t>
            </a:r>
            <a:r>
              <a:rPr lang="en-US" sz="20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lt-LT" sz="20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duomenimis</a:t>
            </a:r>
            <a:endParaRPr lang="en-US" sz="2000" dirty="0"/>
          </a:p>
        </p:txBody>
      </p:sp>
      <p:sp>
        <p:nvSpPr>
          <p:cNvPr id="14" name="Shape 9"/>
          <p:cNvSpPr/>
          <p:nvPr/>
        </p:nvSpPr>
        <p:spPr>
          <a:xfrm>
            <a:off x="7378898" y="3783211"/>
            <a:ext cx="3165038" cy="1811536"/>
          </a:xfrm>
          <a:prstGeom prst="roundRect">
            <a:avLst>
              <a:gd name="adj" fmla="val 39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15" name="Shape 10"/>
          <p:cNvSpPr/>
          <p:nvPr/>
        </p:nvSpPr>
        <p:spPr>
          <a:xfrm>
            <a:off x="7556540" y="3960852"/>
            <a:ext cx="510302" cy="510302"/>
          </a:xfrm>
          <a:prstGeom prst="roundRect">
            <a:avLst>
              <a:gd name="adj" fmla="val 17917009"/>
            </a:avLst>
          </a:prstGeom>
          <a:solidFill>
            <a:srgbClr val="7F7F7F"/>
          </a:solidFill>
          <a:ln/>
        </p:spPr>
        <p:txBody>
          <a:bodyPr/>
          <a:lstStyle/>
          <a:p>
            <a:endParaRPr lang="lt-LT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96914" y="4101108"/>
            <a:ext cx="229553" cy="229552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8211623" y="3910251"/>
            <a:ext cx="2672239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400" dirty="0" err="1">
                <a:solidFill>
                  <a:srgbClr val="00965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Lankstesnis</a:t>
            </a:r>
            <a:r>
              <a:rPr lang="en-US" sz="2400" dirty="0">
                <a:solidFill>
                  <a:srgbClr val="00965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lt-LT" sz="2400" dirty="0">
              <a:solidFill>
                <a:srgbClr val="009650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buNone/>
            </a:pPr>
            <a:r>
              <a:rPr lang="en-US" sz="2400" dirty="0">
                <a:solidFill>
                  <a:srgbClr val="00965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MP vertinimas</a:t>
            </a:r>
            <a:endParaRPr lang="en-US" sz="2400" dirty="0">
              <a:solidFill>
                <a:srgbClr val="009650"/>
              </a:solidFill>
            </a:endParaRPr>
          </a:p>
        </p:txBody>
      </p:sp>
      <p:sp>
        <p:nvSpPr>
          <p:cNvPr id="18" name="Text 12"/>
          <p:cNvSpPr/>
          <p:nvPr/>
        </p:nvSpPr>
        <p:spPr>
          <a:xfrm>
            <a:off x="7556539" y="4741458"/>
            <a:ext cx="2809756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nepateikus MP laiku, siunčiami informuojantys pranešimai</a:t>
            </a:r>
            <a:endParaRPr lang="en-US" dirty="0"/>
          </a:p>
        </p:txBody>
      </p:sp>
      <p:sp>
        <p:nvSpPr>
          <p:cNvPr id="19" name="Shape 13"/>
          <p:cNvSpPr/>
          <p:nvPr/>
        </p:nvSpPr>
        <p:spPr>
          <a:xfrm>
            <a:off x="10671453" y="3783211"/>
            <a:ext cx="3165158" cy="1811536"/>
          </a:xfrm>
          <a:prstGeom prst="roundRect">
            <a:avLst>
              <a:gd name="adj" fmla="val 39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20" name="Shape 14"/>
          <p:cNvSpPr/>
          <p:nvPr/>
        </p:nvSpPr>
        <p:spPr>
          <a:xfrm>
            <a:off x="10849094" y="3960852"/>
            <a:ext cx="510302" cy="510302"/>
          </a:xfrm>
          <a:prstGeom prst="roundRect">
            <a:avLst>
              <a:gd name="adj" fmla="val 17917009"/>
            </a:avLst>
          </a:prstGeom>
          <a:solidFill>
            <a:srgbClr val="7F7F7F"/>
          </a:solidFill>
          <a:ln/>
        </p:spPr>
        <p:txBody>
          <a:bodyPr/>
          <a:lstStyle/>
          <a:p>
            <a:endParaRPr lang="lt-LT"/>
          </a:p>
        </p:txBody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89469" y="4101108"/>
            <a:ext cx="229553" cy="229552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11465003" y="4061103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dirty="0">
                <a:solidFill>
                  <a:srgbClr val="00965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14 susitikimų</a:t>
            </a:r>
            <a:endParaRPr lang="en-US" sz="2400" dirty="0">
              <a:solidFill>
                <a:srgbClr val="009650"/>
              </a:solidFill>
            </a:endParaRPr>
          </a:p>
        </p:txBody>
      </p:sp>
      <p:sp>
        <p:nvSpPr>
          <p:cNvPr id="23" name="Text 16"/>
          <p:cNvSpPr/>
          <p:nvPr/>
        </p:nvSpPr>
        <p:spPr>
          <a:xfrm>
            <a:off x="10849094" y="4720529"/>
            <a:ext cx="2809875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 įvairių </a:t>
            </a:r>
            <a:r>
              <a:rPr lang="en-US" sz="20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sektorių</a:t>
            </a:r>
            <a:r>
              <a:rPr lang="en-US" sz="20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lt-LT" sz="2000" dirty="0">
              <a:solidFill>
                <a:srgbClr val="666666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buNone/>
            </a:pPr>
            <a:r>
              <a:rPr lang="en-US" sz="20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atstovais</a:t>
            </a:r>
            <a:endParaRPr lang="en-US" sz="2000" dirty="0"/>
          </a:p>
        </p:txBody>
      </p:sp>
      <p:sp>
        <p:nvSpPr>
          <p:cNvPr id="24" name="Shape 17"/>
          <p:cNvSpPr/>
          <p:nvPr/>
        </p:nvSpPr>
        <p:spPr>
          <a:xfrm>
            <a:off x="793790" y="5863232"/>
            <a:ext cx="13042821" cy="1573411"/>
          </a:xfrm>
          <a:prstGeom prst="roundRect">
            <a:avLst>
              <a:gd name="adj" fmla="val 4541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25" name="Shape 18"/>
          <p:cNvSpPr/>
          <p:nvPr/>
        </p:nvSpPr>
        <p:spPr>
          <a:xfrm>
            <a:off x="3818453" y="6158015"/>
            <a:ext cx="510302" cy="510302"/>
          </a:xfrm>
          <a:prstGeom prst="roundRect">
            <a:avLst>
              <a:gd name="adj" fmla="val 17917009"/>
            </a:avLst>
          </a:prstGeom>
          <a:solidFill>
            <a:srgbClr val="7F7F7F"/>
          </a:solidFill>
          <a:ln/>
        </p:spPr>
        <p:txBody>
          <a:bodyPr/>
          <a:lstStyle/>
          <a:p>
            <a:endParaRPr lang="lt-LT"/>
          </a:p>
        </p:txBody>
      </p:sp>
      <p:pic>
        <p:nvPicPr>
          <p:cNvPr id="26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58828" y="6298271"/>
            <a:ext cx="229553" cy="229552"/>
          </a:xfrm>
          <a:prstGeom prst="rect">
            <a:avLst/>
          </a:prstGeom>
        </p:spPr>
      </p:pic>
      <p:sp>
        <p:nvSpPr>
          <p:cNvPr id="27" name="Text 19"/>
          <p:cNvSpPr/>
          <p:nvPr/>
        </p:nvSpPr>
        <p:spPr>
          <a:xfrm>
            <a:off x="4469130" y="6280173"/>
            <a:ext cx="4430673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lt-LT" sz="2400" dirty="0">
                <a:solidFill>
                  <a:srgbClr val="00965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</a:t>
            </a:r>
            <a:r>
              <a:rPr lang="en-US" sz="2400" dirty="0" err="1">
                <a:solidFill>
                  <a:srgbClr val="00965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irtualusis</a:t>
            </a:r>
            <a:r>
              <a:rPr lang="en-US" sz="2400" dirty="0">
                <a:solidFill>
                  <a:srgbClr val="00965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asistentas Joris Nemiga</a:t>
            </a:r>
            <a:endParaRPr lang="en-US" sz="2400" dirty="0">
              <a:solidFill>
                <a:srgbClr val="009650"/>
              </a:solidFill>
            </a:endParaRPr>
          </a:p>
        </p:txBody>
      </p:sp>
      <p:sp>
        <p:nvSpPr>
          <p:cNvPr id="28" name="Text 20"/>
          <p:cNvSpPr/>
          <p:nvPr/>
        </p:nvSpPr>
        <p:spPr>
          <a:xfrm>
            <a:off x="3813333" y="6900270"/>
            <a:ext cx="612838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0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siekiant padėti klientams dar patogiau ir greičiau gauti atsakymus į klausimus</a:t>
            </a:r>
            <a:endParaRPr lang="en-US" sz="2000" dirty="0"/>
          </a:p>
        </p:txBody>
      </p:sp>
      <p:sp>
        <p:nvSpPr>
          <p:cNvPr id="29" name="Text 4">
            <a:extLst>
              <a:ext uri="{FF2B5EF4-FFF2-40B4-BE49-F238E27FC236}">
                <a16:creationId xmlns:a16="http://schemas.microsoft.com/office/drawing/2014/main" id="{210FD1CC-7B97-1B80-B2E5-96F2310B1B71}"/>
              </a:ext>
            </a:extLst>
          </p:cNvPr>
          <p:cNvSpPr/>
          <p:nvPr/>
        </p:nvSpPr>
        <p:spPr>
          <a:xfrm>
            <a:off x="12709813" y="7540518"/>
            <a:ext cx="1747119" cy="4126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lt-LT" sz="2400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2025 m.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1" name="Slide Zoom 30">
                <a:extLst>
                  <a:ext uri="{FF2B5EF4-FFF2-40B4-BE49-F238E27FC236}">
                    <a16:creationId xmlns:a16="http://schemas.microsoft.com/office/drawing/2014/main" id="{797BC7D6-4865-5ADD-E7FB-2804A69EC3E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21641293"/>
                  </p:ext>
                </p:extLst>
              </p:nvPr>
            </p:nvGraphicFramePr>
            <p:xfrm>
              <a:off x="943213" y="5914968"/>
              <a:ext cx="2585071" cy="1454102"/>
            </p:xfrm>
            <a:graphic>
              <a:graphicData uri="http://schemas.microsoft.com/office/powerpoint/2016/slidezoom">
                <pslz:sldZm>
                  <pslz:sldZmObj sldId="326" cId="3603210877">
                    <pslz:zmPr id="{84D20288-687B-4D6F-8C8B-D72D5DD8EE99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85071" cy="14541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1" name="Slide Zoom 30">
                <a:extLst>
                  <a:ext uri="{FF2B5EF4-FFF2-40B4-BE49-F238E27FC236}">
                    <a16:creationId xmlns:a16="http://schemas.microsoft.com/office/drawing/2014/main" id="{797BC7D6-4865-5ADD-E7FB-2804A69EC3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43213" y="5914968"/>
                <a:ext cx="2585071" cy="145410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8" title="Virtualus asistentas Joris Nemiga!">
            <a:hlinkClick r:id="" action="ppaction://media"/>
            <a:extLst>
              <a:ext uri="{FF2B5EF4-FFF2-40B4-BE49-F238E27FC236}">
                <a16:creationId xmlns:a16="http://schemas.microsoft.com/office/drawing/2014/main" id="{BB6AA276-8F9C-3953-EF0A-38894090E98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6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1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42120" y="754226"/>
            <a:ext cx="7614285" cy="13658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lt-LT" sz="4400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2026 m. veiksmai:</a:t>
            </a:r>
          </a:p>
        </p:txBody>
      </p:sp>
      <p:sp>
        <p:nvSpPr>
          <p:cNvPr id="4" name="Text 1"/>
          <p:cNvSpPr/>
          <p:nvPr/>
        </p:nvSpPr>
        <p:spPr>
          <a:xfrm>
            <a:off x="869899" y="1875375"/>
            <a:ext cx="6000869" cy="341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lt-LT" sz="2800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Dar sparčiau mokamos tiesioginės ir kitos išmokos</a:t>
            </a:r>
          </a:p>
        </p:txBody>
      </p:sp>
      <p:sp>
        <p:nvSpPr>
          <p:cNvPr id="5" name="Text 2"/>
          <p:cNvSpPr/>
          <p:nvPr/>
        </p:nvSpPr>
        <p:spPr>
          <a:xfrm>
            <a:off x="869899" y="2261314"/>
            <a:ext cx="7286506" cy="343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lt-LT" sz="24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Sieksime, kad 99 proc. pareiškėjų būtų gavę išmokas </a:t>
            </a:r>
          </a:p>
          <a:p>
            <a:pPr marL="0" indent="0" algn="l">
              <a:lnSpc>
                <a:spcPts val="2700"/>
              </a:lnSpc>
              <a:buNone/>
            </a:pPr>
            <a:r>
              <a:rPr lang="lt-LT" sz="24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iki gruodžio 31 d.</a:t>
            </a:r>
          </a:p>
        </p:txBody>
      </p:sp>
      <p:sp>
        <p:nvSpPr>
          <p:cNvPr id="6" name="Text 3"/>
          <p:cNvSpPr/>
          <p:nvPr/>
        </p:nvSpPr>
        <p:spPr>
          <a:xfrm>
            <a:off x="869899" y="3386994"/>
            <a:ext cx="4128135" cy="341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lt-LT" sz="2800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Ir toliau mažinsime administracinę naštą</a:t>
            </a:r>
          </a:p>
        </p:txBody>
      </p:sp>
      <p:sp>
        <p:nvSpPr>
          <p:cNvPr id="7" name="Text 4"/>
          <p:cNvSpPr/>
          <p:nvPr/>
        </p:nvSpPr>
        <p:spPr>
          <a:xfrm>
            <a:off x="869899" y="3774720"/>
            <a:ext cx="7286506" cy="343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lt-LT" sz="24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Teiksime ir įgyvendinsime siūlymus</a:t>
            </a:r>
            <a:endParaRPr lang="lt-LT" sz="240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869899" y="4507370"/>
            <a:ext cx="5520095" cy="341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lt-LT" sz="2800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Ir toliau optimizuosime skirtingų institucijų patikras</a:t>
            </a:r>
          </a:p>
        </p:txBody>
      </p:sp>
      <p:sp>
        <p:nvSpPr>
          <p:cNvPr id="9" name="Text 6"/>
          <p:cNvSpPr/>
          <p:nvPr/>
        </p:nvSpPr>
        <p:spPr>
          <a:xfrm>
            <a:off x="869899" y="4896882"/>
            <a:ext cx="7286506" cy="10294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lt-LT" sz="24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Sieksime sklandaus tarpinstitucinio bendradarbiavimo ir bendrų sutarimų, kurie leistų sumažinti patikrų skaičių bei išvengti perteklinių paramos gavėjų tikrinimų</a:t>
            </a:r>
            <a:endParaRPr lang="lt-LT" sz="240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11640" y="1708205"/>
            <a:ext cx="45720" cy="6182102"/>
          </a:xfrm>
          <a:prstGeom prst="rect">
            <a:avLst/>
          </a:prstGeom>
          <a:solidFill>
            <a:srgbClr val="7F7F7F"/>
          </a:solidFill>
          <a:ln/>
        </p:spPr>
        <p:txBody>
          <a:bodyPr/>
          <a:lstStyle/>
          <a:p>
            <a:endParaRPr lang="lt-LT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12" name="Image 0" descr="preencoded.png">
            <a:extLst>
              <a:ext uri="{FF2B5EF4-FFF2-40B4-BE49-F238E27FC236}">
                <a16:creationId xmlns:a16="http://schemas.microsoft.com/office/drawing/2014/main" id="{95A4E36F-5D77-7F7C-8A57-1DF13C30E3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2" name="Text 3">
            <a:extLst>
              <a:ext uri="{FF2B5EF4-FFF2-40B4-BE49-F238E27FC236}">
                <a16:creationId xmlns:a16="http://schemas.microsoft.com/office/drawing/2014/main" id="{6186230F-56B7-8217-6836-239927DE56D6}"/>
              </a:ext>
            </a:extLst>
          </p:cNvPr>
          <p:cNvSpPr/>
          <p:nvPr/>
        </p:nvSpPr>
        <p:spPr>
          <a:xfrm>
            <a:off x="869899" y="6572941"/>
            <a:ext cx="4128135" cy="341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lt-LT" sz="2800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Bendradarbiausime</a:t>
            </a:r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7D80E4DC-E338-5C87-4A08-4FB85F943AF8}"/>
              </a:ext>
            </a:extLst>
          </p:cNvPr>
          <p:cNvSpPr/>
          <p:nvPr/>
        </p:nvSpPr>
        <p:spPr>
          <a:xfrm>
            <a:off x="869899" y="6960667"/>
            <a:ext cx="7286506" cy="343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lt-LT" sz="240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Sieksime sklandaus tarpinstitucinio bendradarbiavimo ir </a:t>
            </a:r>
          </a:p>
          <a:p>
            <a:pPr marL="0" indent="0" algn="l">
              <a:buNone/>
            </a:pPr>
            <a:r>
              <a:rPr lang="lt-LT" sz="240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organizuosime susitikimus su socialiniais partneriais</a:t>
            </a:r>
            <a:endParaRPr lang="lt-LT" sz="240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185127" y="1122878"/>
            <a:ext cx="6040159" cy="13244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lt-LT" sz="4400" b="1" noProof="0" dirty="0">
                <a:solidFill>
                  <a:srgbClr val="009650"/>
                </a:solidFill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ALNSIS2 – nauji skaitmeniniai įrankiai</a:t>
            </a:r>
            <a:endParaRPr lang="lt-LT" sz="4400" b="1" noProof="0" dirty="0">
              <a:solidFill>
                <a:srgbClr val="009650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8185127" y="2947629"/>
            <a:ext cx="5384841" cy="1045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lt-LT" sz="26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12 įrankių, paremtų palydoviniais duomenimis ir dirbtiniu intelektu, padės ūkininkams:</a:t>
            </a:r>
          </a:p>
        </p:txBody>
      </p:sp>
      <p:sp>
        <p:nvSpPr>
          <p:cNvPr id="5" name="Text 2"/>
          <p:cNvSpPr/>
          <p:nvPr/>
        </p:nvSpPr>
        <p:spPr>
          <a:xfrm>
            <a:off x="741640" y="4114800"/>
            <a:ext cx="5384840" cy="19161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endParaRPr lang="lt-LT" sz="240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20DAFD63-34B2-B522-07AA-3A987016F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3080" y="228600"/>
            <a:ext cx="1188720" cy="393978"/>
          </a:xfrm>
          <a:prstGeom prst="rect">
            <a:avLst/>
          </a:prstGeom>
        </p:spPr>
      </p:pic>
      <p:sp>
        <p:nvSpPr>
          <p:cNvPr id="14" name="Text 1">
            <a:extLst>
              <a:ext uri="{FF2B5EF4-FFF2-40B4-BE49-F238E27FC236}">
                <a16:creationId xmlns:a16="http://schemas.microsoft.com/office/drawing/2014/main" id="{035048BE-B5E2-A61D-504D-483ED676605D}"/>
              </a:ext>
            </a:extLst>
          </p:cNvPr>
          <p:cNvSpPr/>
          <p:nvPr/>
        </p:nvSpPr>
        <p:spPr>
          <a:xfrm>
            <a:off x="8185126" y="4114800"/>
            <a:ext cx="5384841" cy="1802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550"/>
              </a:lnSpc>
              <a:buSzPct val="100000"/>
              <a:buChar char="•"/>
            </a:pPr>
            <a:r>
              <a:rPr lang="lt-LT" sz="260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detaliau stebėti pasėlių būklę</a:t>
            </a:r>
            <a:endParaRPr lang="lt-LT" sz="26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342900" indent="-342900">
              <a:lnSpc>
                <a:spcPts val="2550"/>
              </a:lnSpc>
              <a:buSzPct val="100000"/>
              <a:buChar char="•"/>
            </a:pPr>
            <a:r>
              <a:rPr lang="lt-LT" sz="260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vertinti laukų heterogeniškumą </a:t>
            </a:r>
            <a:endParaRPr lang="lt-LT" sz="26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342900" indent="-342900">
              <a:lnSpc>
                <a:spcPts val="2550"/>
              </a:lnSpc>
              <a:buSzPct val="100000"/>
              <a:buChar char="•"/>
            </a:pPr>
            <a:r>
              <a:rPr lang="lt-LT" sz="260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identifikuoti rizikas</a:t>
            </a:r>
            <a:endParaRPr lang="lt-LT" sz="26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342900" indent="-342900">
              <a:lnSpc>
                <a:spcPts val="2550"/>
              </a:lnSpc>
              <a:buSzPct val="100000"/>
              <a:buChar char="•"/>
            </a:pPr>
            <a:r>
              <a:rPr lang="lt-LT" sz="260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planuoti tręšimą, sėją, laistymą </a:t>
            </a:r>
            <a:endParaRPr lang="lt-LT" sz="26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342900" indent="-342900">
              <a:lnSpc>
                <a:spcPts val="2550"/>
              </a:lnSpc>
              <a:buSzPct val="100000"/>
              <a:buChar char="•"/>
            </a:pPr>
            <a:r>
              <a:rPr lang="lt-LT" sz="260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išvengti neatitikimų ir galimų sankcijų</a:t>
            </a:r>
            <a:endParaRPr lang="lt-LT" sz="26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0" indent="0" algn="l">
              <a:lnSpc>
                <a:spcPts val="2550"/>
              </a:lnSpc>
              <a:buNone/>
            </a:pPr>
            <a:endParaRPr lang="lt-LT" sz="240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15" name="Graphic 14" descr="Internet outline">
            <a:extLst>
              <a:ext uri="{FF2B5EF4-FFF2-40B4-BE49-F238E27FC236}">
                <a16:creationId xmlns:a16="http://schemas.microsoft.com/office/drawing/2014/main" id="{9982E18C-4687-8D00-48AB-39E5195E41F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85126" y="6541842"/>
            <a:ext cx="1129760" cy="1129760"/>
          </a:xfrm>
          <a:prstGeom prst="rect">
            <a:avLst/>
          </a:prstGeom>
        </p:spPr>
      </p:pic>
      <p:sp>
        <p:nvSpPr>
          <p:cNvPr id="16" name="Text 1">
            <a:extLst>
              <a:ext uri="{FF2B5EF4-FFF2-40B4-BE49-F238E27FC236}">
                <a16:creationId xmlns:a16="http://schemas.microsoft.com/office/drawing/2014/main" id="{B4013182-204D-20D2-F101-B42F2003C4D8}"/>
              </a:ext>
            </a:extLst>
          </p:cNvPr>
          <p:cNvSpPr/>
          <p:nvPr/>
        </p:nvSpPr>
        <p:spPr>
          <a:xfrm>
            <a:off x="9479563" y="7106722"/>
            <a:ext cx="4850267" cy="4286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lt-LT" sz="440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www.alnsis.lt</a:t>
            </a:r>
            <a:endParaRPr lang="lt-LT" sz="4400" noProof="0" dirty="0">
              <a:solidFill>
                <a:srgbClr val="009650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88E095-3C24-7FA6-CE50-D29B4EAF0E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204966" cy="822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33951" y="18066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lt-LT" sz="2800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Sankcijų prevencija</a:t>
            </a:r>
          </a:p>
        </p:txBody>
      </p:sp>
      <p:sp>
        <p:nvSpPr>
          <p:cNvPr id="5" name="Text 2"/>
          <p:cNvSpPr/>
          <p:nvPr/>
        </p:nvSpPr>
        <p:spPr>
          <a:xfrm>
            <a:off x="1133951" y="2501129"/>
            <a:ext cx="72162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lt-LT" sz="2400" noProof="0" dirty="0">
                <a:solidFill>
                  <a:srgbClr val="666666"/>
                </a:solidFill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Konsultacinio vaidmens stiprinimas</a:t>
            </a:r>
            <a:endParaRPr lang="lt-LT" sz="2400" noProof="0" dirty="0"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133951" y="3822247"/>
            <a:ext cx="298954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lt-LT" sz="2800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Sukčiavimo prevencija</a:t>
            </a:r>
          </a:p>
        </p:txBody>
      </p:sp>
      <p:sp>
        <p:nvSpPr>
          <p:cNvPr id="7" name="Text 4"/>
          <p:cNvSpPr/>
          <p:nvPr/>
        </p:nvSpPr>
        <p:spPr>
          <a:xfrm>
            <a:off x="1133951" y="4516738"/>
            <a:ext cx="72162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lt-LT" sz="2400" noProof="0" dirty="0">
                <a:solidFill>
                  <a:srgbClr val="666666"/>
                </a:solidFill>
                <a:latin typeface="Inter" panose="020B0604020202020204" charset="0"/>
                <a:ea typeface="Inter" panose="020B0604020202020204" charset="0"/>
              </a:rPr>
              <a:t>Įtarę nusikalstamą veiką, informuojame institucijas</a:t>
            </a:r>
            <a:endParaRPr lang="lt-LT" sz="2400" noProof="0" dirty="0"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8" name="Shape 5"/>
          <p:cNvSpPr/>
          <p:nvPr/>
        </p:nvSpPr>
        <p:spPr>
          <a:xfrm flipH="1">
            <a:off x="793407" y="1184710"/>
            <a:ext cx="45720" cy="5983734"/>
          </a:xfrm>
          <a:prstGeom prst="rect">
            <a:avLst/>
          </a:prstGeom>
          <a:solidFill>
            <a:srgbClr val="7F7F7F"/>
          </a:solidFill>
          <a:ln/>
        </p:spPr>
        <p:txBody>
          <a:bodyPr/>
          <a:lstStyle/>
          <a:p>
            <a:endParaRPr lang="lt-LT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615DA00B-DE77-7B31-C832-B23B6B60CC85}"/>
              </a:ext>
            </a:extLst>
          </p:cNvPr>
          <p:cNvSpPr/>
          <p:nvPr/>
        </p:nvSpPr>
        <p:spPr>
          <a:xfrm>
            <a:off x="1133951" y="3010366"/>
            <a:ext cx="72162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400" noProof="0" dirty="0" err="1">
                <a:solidFill>
                  <a:srgbClr val="666666"/>
                </a:solidFill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Sieksime</a:t>
            </a:r>
            <a:r>
              <a:rPr lang="en-US" sz="2400" noProof="0" dirty="0">
                <a:solidFill>
                  <a:srgbClr val="666666"/>
                </a:solidFill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, </a:t>
            </a:r>
            <a:r>
              <a:rPr lang="en-US" sz="2400" noProof="0" dirty="0" err="1">
                <a:solidFill>
                  <a:srgbClr val="666666"/>
                </a:solidFill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kad</a:t>
            </a:r>
            <a:r>
              <a:rPr lang="en-US" sz="2400" noProof="0" dirty="0">
                <a:solidFill>
                  <a:srgbClr val="666666"/>
                </a:solidFill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 </a:t>
            </a:r>
            <a:r>
              <a:rPr lang="en-US" sz="2400" noProof="0" dirty="0" err="1">
                <a:solidFill>
                  <a:srgbClr val="666666"/>
                </a:solidFill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sankcij</a:t>
            </a:r>
            <a:r>
              <a:rPr lang="lt-LT" sz="2400" noProof="0" dirty="0">
                <a:solidFill>
                  <a:srgbClr val="666666"/>
                </a:solidFill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ų suma neviršytų 1 </a:t>
            </a:r>
            <a:r>
              <a:rPr lang="en-US" sz="2400" dirty="0">
                <a:solidFill>
                  <a:srgbClr val="666666"/>
                </a:solidFill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%</a:t>
            </a:r>
            <a:endParaRPr lang="lt-LT" sz="2400" noProof="0" dirty="0"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60D3CD8E-6B5A-46E4-0511-379D0367F963}"/>
              </a:ext>
            </a:extLst>
          </p:cNvPr>
          <p:cNvSpPr/>
          <p:nvPr/>
        </p:nvSpPr>
        <p:spPr>
          <a:xfrm>
            <a:off x="1133945" y="6250965"/>
            <a:ext cx="72162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lt-LT" sz="2400" noProof="0" dirty="0">
                <a:solidFill>
                  <a:srgbClr val="666666"/>
                </a:solidFill>
                <a:latin typeface="Inter" panose="020B0604020202020204" charset="0"/>
                <a:ea typeface="Inter" panose="020B0604020202020204" charset="0"/>
                <a:cs typeface="Inter" pitchFamily="34" charset="-120"/>
              </a:rPr>
              <a:t>Bendradarbiausime su partneriais, kalbėsime apie rizikas</a:t>
            </a:r>
            <a:endParaRPr lang="lt-LT" sz="2400" noProof="0" dirty="0"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2" name="Text 4">
            <a:extLst>
              <a:ext uri="{FF2B5EF4-FFF2-40B4-BE49-F238E27FC236}">
                <a16:creationId xmlns:a16="http://schemas.microsoft.com/office/drawing/2014/main" id="{CA542654-ACF7-625C-8239-0BBD33A343FF}"/>
              </a:ext>
            </a:extLst>
          </p:cNvPr>
          <p:cNvSpPr/>
          <p:nvPr/>
        </p:nvSpPr>
        <p:spPr>
          <a:xfrm>
            <a:off x="1133944" y="5069449"/>
            <a:ext cx="72162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lt-LT" sz="2400" noProof="0" dirty="0">
                <a:solidFill>
                  <a:srgbClr val="666666"/>
                </a:solidFill>
                <a:latin typeface="Inter" panose="020B0604020202020204" charset="0"/>
                <a:ea typeface="Inter" panose="020B0604020202020204" charset="0"/>
              </a:rPr>
              <a:t>Papildomos jaunųjų ūkininkų kontrolės priemonės</a:t>
            </a:r>
          </a:p>
        </p:txBody>
      </p:sp>
      <p:sp>
        <p:nvSpPr>
          <p:cNvPr id="13" name="Text 4">
            <a:extLst>
              <a:ext uri="{FF2B5EF4-FFF2-40B4-BE49-F238E27FC236}">
                <a16:creationId xmlns:a16="http://schemas.microsoft.com/office/drawing/2014/main" id="{18C8D24A-0075-F375-D25C-20F0489C502F}"/>
              </a:ext>
            </a:extLst>
          </p:cNvPr>
          <p:cNvSpPr/>
          <p:nvPr/>
        </p:nvSpPr>
        <p:spPr>
          <a:xfrm>
            <a:off x="1133946" y="5660207"/>
            <a:ext cx="72162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lt-LT" sz="2400" noProof="0" dirty="0">
                <a:solidFill>
                  <a:srgbClr val="666666"/>
                </a:solidFill>
                <a:latin typeface="Inter" panose="020B0604020202020204" charset="0"/>
                <a:ea typeface="Inter" panose="020B0604020202020204" charset="0"/>
              </a:rPr>
              <a:t>Griežtesnė kontrolė tikrinant vykdomus mokymus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2971897"/>
            <a:ext cx="9454158" cy="602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4400" b="1" dirty="0">
                <a:solidFill>
                  <a:srgbClr val="009650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3. Efektyviai vykdysime paramos kontrolę</a:t>
            </a:r>
            <a:endParaRPr lang="en-US" sz="4400" b="1" dirty="0">
              <a:solidFill>
                <a:srgbClr val="009650"/>
              </a:solidFill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4046048"/>
            <a:ext cx="4238387" cy="1444228"/>
          </a:xfrm>
          <a:prstGeom prst="roundRect">
            <a:avLst>
              <a:gd name="adj" fmla="val 5607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5" name="Shape 2"/>
          <p:cNvSpPr/>
          <p:nvPr/>
        </p:nvSpPr>
        <p:spPr>
          <a:xfrm>
            <a:off x="2623780" y="4246430"/>
            <a:ext cx="578406" cy="578406"/>
          </a:xfrm>
          <a:prstGeom prst="roundRect">
            <a:avLst>
              <a:gd name="adj" fmla="val 15807384"/>
            </a:avLst>
          </a:prstGeom>
          <a:solidFill>
            <a:srgbClr val="7F7F7F"/>
          </a:solidFill>
          <a:ln/>
        </p:spPr>
        <p:txBody>
          <a:bodyPr/>
          <a:lstStyle/>
          <a:p>
            <a:endParaRPr lang="lt-LT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82848" y="4405497"/>
            <a:ext cx="260271" cy="26027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707952" y="4988666"/>
            <a:ext cx="24099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400" dirty="0">
                <a:solidFill>
                  <a:srgbClr val="009650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Mažiau patikrų</a:t>
            </a:r>
            <a:endParaRPr lang="en-US" sz="2400" dirty="0">
              <a:solidFill>
                <a:srgbClr val="009650"/>
              </a:solidFill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8" name="Shape 4"/>
          <p:cNvSpPr/>
          <p:nvPr/>
        </p:nvSpPr>
        <p:spPr>
          <a:xfrm>
            <a:off x="5196007" y="4046048"/>
            <a:ext cx="4238387" cy="1444228"/>
          </a:xfrm>
          <a:prstGeom prst="roundRect">
            <a:avLst>
              <a:gd name="adj" fmla="val 5607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9" name="Shape 5"/>
          <p:cNvSpPr/>
          <p:nvPr/>
        </p:nvSpPr>
        <p:spPr>
          <a:xfrm>
            <a:off x="7025997" y="4246430"/>
            <a:ext cx="578406" cy="578406"/>
          </a:xfrm>
          <a:prstGeom prst="roundRect">
            <a:avLst>
              <a:gd name="adj" fmla="val 15807384"/>
            </a:avLst>
          </a:prstGeom>
          <a:solidFill>
            <a:srgbClr val="7F7F7F"/>
          </a:solidFill>
          <a:ln/>
        </p:spPr>
        <p:txBody>
          <a:bodyPr/>
          <a:lstStyle/>
          <a:p>
            <a:endParaRPr lang="lt-LT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85065" y="4405497"/>
            <a:ext cx="260271" cy="26027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110168" y="4988666"/>
            <a:ext cx="24099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400" dirty="0">
                <a:solidFill>
                  <a:srgbClr val="009650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Trumpesnė patikra</a:t>
            </a:r>
            <a:endParaRPr lang="en-US" sz="2400" dirty="0">
              <a:solidFill>
                <a:srgbClr val="009650"/>
              </a:solidFill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12" name="Shape 7"/>
          <p:cNvSpPr/>
          <p:nvPr/>
        </p:nvSpPr>
        <p:spPr>
          <a:xfrm>
            <a:off x="9598223" y="4046048"/>
            <a:ext cx="4238387" cy="1444228"/>
          </a:xfrm>
          <a:prstGeom prst="roundRect">
            <a:avLst>
              <a:gd name="adj" fmla="val 5607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13" name="Shape 8"/>
          <p:cNvSpPr/>
          <p:nvPr/>
        </p:nvSpPr>
        <p:spPr>
          <a:xfrm>
            <a:off x="11428214" y="4246430"/>
            <a:ext cx="578406" cy="578406"/>
          </a:xfrm>
          <a:prstGeom prst="roundRect">
            <a:avLst>
              <a:gd name="adj" fmla="val 15807384"/>
            </a:avLst>
          </a:prstGeom>
          <a:solidFill>
            <a:srgbClr val="7F7F7F"/>
          </a:solidFill>
          <a:ln/>
        </p:spPr>
        <p:txBody>
          <a:bodyPr/>
          <a:lstStyle/>
          <a:p>
            <a:endParaRPr lang="lt-LT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87282" y="4405497"/>
            <a:ext cx="260271" cy="260271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0290453" y="4988666"/>
            <a:ext cx="2853809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400" dirty="0">
                <a:solidFill>
                  <a:srgbClr val="009650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Mažiau rizikingų projektų</a:t>
            </a:r>
            <a:endParaRPr lang="en-US" sz="2400" dirty="0">
              <a:solidFill>
                <a:srgbClr val="009650"/>
              </a:solidFill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16" name="Shape 10"/>
          <p:cNvSpPr/>
          <p:nvPr/>
        </p:nvSpPr>
        <p:spPr>
          <a:xfrm>
            <a:off x="793790" y="5654106"/>
            <a:ext cx="6439495" cy="1444228"/>
          </a:xfrm>
          <a:prstGeom prst="roundRect">
            <a:avLst>
              <a:gd name="adj" fmla="val 5607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17" name="Shape 11"/>
          <p:cNvSpPr/>
          <p:nvPr/>
        </p:nvSpPr>
        <p:spPr>
          <a:xfrm>
            <a:off x="3724275" y="5854488"/>
            <a:ext cx="578406" cy="578406"/>
          </a:xfrm>
          <a:prstGeom prst="roundRect">
            <a:avLst>
              <a:gd name="adj" fmla="val 15807384"/>
            </a:avLst>
          </a:prstGeom>
          <a:solidFill>
            <a:srgbClr val="7F7F7F"/>
          </a:solidFill>
          <a:ln/>
        </p:spPr>
        <p:txBody>
          <a:bodyPr/>
          <a:lstStyle/>
          <a:p>
            <a:endParaRPr lang="lt-LT"/>
          </a:p>
        </p:txBody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83343" y="6013556"/>
            <a:ext cx="260271" cy="260271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1498640" y="6596724"/>
            <a:ext cx="5029795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400" dirty="0">
                <a:solidFill>
                  <a:srgbClr val="009650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Supaprastinti klausimynai, grįžtamasis ryšys</a:t>
            </a:r>
            <a:endParaRPr lang="en-US" sz="2400" dirty="0">
              <a:solidFill>
                <a:srgbClr val="009650"/>
              </a:solidFill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20" name="Shape 13"/>
          <p:cNvSpPr/>
          <p:nvPr/>
        </p:nvSpPr>
        <p:spPr>
          <a:xfrm>
            <a:off x="7397115" y="5654106"/>
            <a:ext cx="6439495" cy="1444228"/>
          </a:xfrm>
          <a:prstGeom prst="roundRect">
            <a:avLst>
              <a:gd name="adj" fmla="val 5607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21" name="Shape 14"/>
          <p:cNvSpPr/>
          <p:nvPr/>
        </p:nvSpPr>
        <p:spPr>
          <a:xfrm>
            <a:off x="10327600" y="5854488"/>
            <a:ext cx="578406" cy="578406"/>
          </a:xfrm>
          <a:prstGeom prst="roundRect">
            <a:avLst>
              <a:gd name="adj" fmla="val 15807384"/>
            </a:avLst>
          </a:prstGeom>
          <a:solidFill>
            <a:srgbClr val="7F7F7F"/>
          </a:solidFill>
          <a:ln/>
        </p:spPr>
        <p:txBody>
          <a:bodyPr/>
          <a:lstStyle/>
          <a:p>
            <a:endParaRPr lang="lt-LT"/>
          </a:p>
        </p:txBody>
      </p:sp>
      <p:pic>
        <p:nvPicPr>
          <p:cNvPr id="22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6668" y="6013556"/>
            <a:ext cx="260271" cy="260271"/>
          </a:xfrm>
          <a:prstGeom prst="rect">
            <a:avLst/>
          </a:prstGeom>
        </p:spPr>
      </p:pic>
      <p:sp>
        <p:nvSpPr>
          <p:cNvPr id="23" name="Text 15"/>
          <p:cNvSpPr/>
          <p:nvPr/>
        </p:nvSpPr>
        <p:spPr>
          <a:xfrm>
            <a:off x="8686324" y="6596724"/>
            <a:ext cx="3860959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400" dirty="0">
                <a:solidFill>
                  <a:srgbClr val="009650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Sutrumpintas kontrolės laikotarpis</a:t>
            </a:r>
            <a:endParaRPr lang="en-US" sz="2400" dirty="0">
              <a:solidFill>
                <a:srgbClr val="009650"/>
              </a:solidFill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25" name="Text 4">
            <a:extLst>
              <a:ext uri="{FF2B5EF4-FFF2-40B4-BE49-F238E27FC236}">
                <a16:creationId xmlns:a16="http://schemas.microsoft.com/office/drawing/2014/main" id="{9E2BF6A7-C80A-C818-CFF9-A500519397C8}"/>
              </a:ext>
            </a:extLst>
          </p:cNvPr>
          <p:cNvSpPr/>
          <p:nvPr/>
        </p:nvSpPr>
        <p:spPr>
          <a:xfrm>
            <a:off x="12709813" y="7528615"/>
            <a:ext cx="1747119" cy="4126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lt-LT" sz="2400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2025 m.</a:t>
            </a:r>
          </a:p>
        </p:txBody>
      </p:sp>
      <p:pic>
        <p:nvPicPr>
          <p:cNvPr id="26" name="Image 0" descr="preencoded.png">
            <a:extLst>
              <a:ext uri="{FF2B5EF4-FFF2-40B4-BE49-F238E27FC236}">
                <a16:creationId xmlns:a16="http://schemas.microsoft.com/office/drawing/2014/main" id="{C3F7CF1A-FDA7-C1C5-CED8-FE645845D58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227623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"/>
          <p:cNvSpPr/>
          <p:nvPr/>
        </p:nvSpPr>
        <p:spPr>
          <a:xfrm>
            <a:off x="617463" y="4282935"/>
            <a:ext cx="4262557" cy="2762633"/>
          </a:xfrm>
          <a:prstGeom prst="roundRect">
            <a:avLst>
              <a:gd name="adj" fmla="val 3885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23240" y="4460840"/>
            <a:ext cx="510302" cy="510302"/>
          </a:xfrm>
          <a:prstGeom prst="roundRect">
            <a:avLst>
              <a:gd name="adj" fmla="val 17917009"/>
            </a:avLst>
          </a:prstGeom>
          <a:solidFill>
            <a:srgbClr val="7F7F7F"/>
          </a:solidFill>
          <a:ln/>
        </p:spPr>
        <p:txBody>
          <a:bodyPr/>
          <a:lstStyle/>
          <a:p>
            <a:endParaRPr lang="lt-LT">
              <a:latin typeface="Arimo" panose="020B0604020202020204" charset="0"/>
              <a:cs typeface="Arimo" panose="020B0604020202020204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3614" y="4601096"/>
            <a:ext cx="229553" cy="22955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373916" y="4620831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050"/>
              </a:lnSpc>
              <a:buNone/>
            </a:pPr>
            <a:r>
              <a:rPr lang="en-US" sz="2400" dirty="0">
                <a:solidFill>
                  <a:srgbClr val="009650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Informacijos sklaida</a:t>
            </a:r>
            <a:endParaRPr lang="en-US" sz="2400" dirty="0">
              <a:solidFill>
                <a:srgbClr val="009650"/>
              </a:solidFill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723240" y="5352048"/>
            <a:ext cx="4016406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lt-LT" sz="24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Viešinami straipsniai,</a:t>
            </a:r>
            <a:r>
              <a:rPr lang="en-US" sz="24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 </a:t>
            </a:r>
            <a:r>
              <a:rPr lang="en-US" sz="2400" dirty="0" err="1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organizuojam</a:t>
            </a:r>
            <a:r>
              <a:rPr lang="lt-LT" sz="24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i</a:t>
            </a:r>
            <a:r>
              <a:rPr lang="en-US" sz="24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 </a:t>
            </a:r>
            <a:r>
              <a:rPr lang="en-US" sz="2400" dirty="0" err="1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rengini</a:t>
            </a:r>
            <a:r>
              <a:rPr lang="lt-LT" sz="24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ai</a:t>
            </a:r>
            <a:r>
              <a:rPr lang="en-US" sz="24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 apie įsipareigojimus ir dažniausias klaidas</a:t>
            </a:r>
            <a:endParaRPr lang="en-US" sz="2400" dirty="0"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9" name="Shape 5"/>
          <p:cNvSpPr/>
          <p:nvPr/>
        </p:nvSpPr>
        <p:spPr>
          <a:xfrm>
            <a:off x="5007535" y="4282936"/>
            <a:ext cx="4262557" cy="2762632"/>
          </a:xfrm>
          <a:prstGeom prst="roundRect">
            <a:avLst>
              <a:gd name="adj" fmla="val 3885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5086691" y="4459311"/>
            <a:ext cx="510302" cy="510302"/>
          </a:xfrm>
          <a:prstGeom prst="roundRect">
            <a:avLst>
              <a:gd name="adj" fmla="val 17917009"/>
            </a:avLst>
          </a:prstGeom>
          <a:solidFill>
            <a:srgbClr val="7F7F7F"/>
          </a:solidFill>
          <a:ln/>
        </p:spPr>
        <p:txBody>
          <a:bodyPr/>
          <a:lstStyle/>
          <a:p>
            <a:endParaRPr lang="lt-LT">
              <a:latin typeface="Arimo" panose="020B0604020202020204" charset="0"/>
              <a:cs typeface="Arimo" panose="020B0604020202020204" charset="0"/>
            </a:endParaRPr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7066" y="4599567"/>
            <a:ext cx="229553" cy="229552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5737367" y="4487958"/>
            <a:ext cx="3907274" cy="5314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2400" dirty="0">
                <a:solidFill>
                  <a:srgbClr val="009650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5 kartais mažiau paramos </a:t>
            </a:r>
            <a:endParaRPr lang="lt-LT" sz="2400" dirty="0">
              <a:solidFill>
                <a:srgbClr val="009650"/>
              </a:solidFill>
              <a:latin typeface="Arimo" panose="020B0604020202020204" charset="0"/>
              <a:ea typeface="Inter" pitchFamily="34" charset="-122"/>
              <a:cs typeface="Arimo" panose="020B0604020202020204" charset="0"/>
            </a:endParaRPr>
          </a:p>
          <a:p>
            <a:pPr marL="0" indent="0">
              <a:buNone/>
            </a:pPr>
            <a:r>
              <a:rPr lang="en-US" sz="2400" dirty="0" err="1">
                <a:solidFill>
                  <a:srgbClr val="009650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sumažinimo</a:t>
            </a:r>
            <a:r>
              <a:rPr lang="en-US" sz="2400" dirty="0">
                <a:solidFill>
                  <a:srgbClr val="009650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 atvejų</a:t>
            </a:r>
            <a:endParaRPr lang="en-US" sz="2400" dirty="0">
              <a:solidFill>
                <a:srgbClr val="009650"/>
              </a:solidFill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5086691" y="5344064"/>
            <a:ext cx="3907274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buNone/>
            </a:pPr>
            <a:r>
              <a:rPr lang="en-US" sz="24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nuo 7,2 mln. Eur 2021 m.</a:t>
            </a:r>
            <a:r>
              <a:rPr lang="lt-LT" sz="24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 </a:t>
            </a:r>
          </a:p>
          <a:p>
            <a:pPr marL="0" indent="0">
              <a:buNone/>
            </a:pPr>
            <a:r>
              <a:rPr lang="en-US" sz="2400" dirty="0" err="1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iki</a:t>
            </a:r>
            <a:r>
              <a:rPr lang="en-US" sz="24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 1,8 mln. Eur 2025 m.</a:t>
            </a:r>
            <a:endParaRPr lang="en-US" sz="2400" dirty="0"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14" name="Shape 9"/>
          <p:cNvSpPr/>
          <p:nvPr/>
        </p:nvSpPr>
        <p:spPr>
          <a:xfrm>
            <a:off x="9397608" y="4282936"/>
            <a:ext cx="4262557" cy="2762632"/>
          </a:xfrm>
          <a:prstGeom prst="roundRect">
            <a:avLst>
              <a:gd name="adj" fmla="val 3885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15" name="Shape 10"/>
          <p:cNvSpPr/>
          <p:nvPr/>
        </p:nvSpPr>
        <p:spPr>
          <a:xfrm>
            <a:off x="9575249" y="4478364"/>
            <a:ext cx="510302" cy="510302"/>
          </a:xfrm>
          <a:prstGeom prst="roundRect">
            <a:avLst>
              <a:gd name="adj" fmla="val 17917009"/>
            </a:avLst>
          </a:prstGeom>
          <a:solidFill>
            <a:srgbClr val="7F7F7F"/>
          </a:solidFill>
          <a:ln/>
        </p:spPr>
        <p:txBody>
          <a:bodyPr/>
          <a:lstStyle/>
          <a:p>
            <a:endParaRPr lang="lt-LT">
              <a:latin typeface="Arimo" panose="020B0604020202020204" charset="0"/>
              <a:cs typeface="Arimo" panose="020B0604020202020204" charset="0"/>
            </a:endParaRPr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5623" y="4618620"/>
            <a:ext cx="229553" cy="229552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0263192" y="4487958"/>
            <a:ext cx="3907274" cy="5314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2400" dirty="0">
                <a:solidFill>
                  <a:srgbClr val="009650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Paramos </a:t>
            </a:r>
            <a:r>
              <a:rPr lang="en-US" sz="2400" dirty="0" err="1">
                <a:solidFill>
                  <a:srgbClr val="009650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sumažinimo</a:t>
            </a:r>
            <a:r>
              <a:rPr lang="en-US" sz="2400" dirty="0">
                <a:solidFill>
                  <a:srgbClr val="009650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 </a:t>
            </a:r>
            <a:endParaRPr lang="lt-LT" sz="2400" dirty="0">
              <a:solidFill>
                <a:srgbClr val="009650"/>
              </a:solidFill>
              <a:latin typeface="Arimo" panose="020B0604020202020204" charset="0"/>
              <a:ea typeface="Inter" pitchFamily="34" charset="-122"/>
              <a:cs typeface="Arimo" panose="020B0604020202020204" charset="0"/>
            </a:endParaRPr>
          </a:p>
          <a:p>
            <a:pPr marL="0" indent="0">
              <a:buNone/>
            </a:pPr>
            <a:r>
              <a:rPr lang="en-US" sz="2400" dirty="0" err="1">
                <a:solidFill>
                  <a:srgbClr val="009650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suma</a:t>
            </a:r>
            <a:r>
              <a:rPr lang="en-US" sz="2400" dirty="0">
                <a:solidFill>
                  <a:srgbClr val="009650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 neviršijo 1 proc.</a:t>
            </a:r>
            <a:endParaRPr lang="en-US" sz="2400" dirty="0">
              <a:solidFill>
                <a:srgbClr val="009650"/>
              </a:solidFill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18" name="Text 12"/>
          <p:cNvSpPr/>
          <p:nvPr/>
        </p:nvSpPr>
        <p:spPr>
          <a:xfrm>
            <a:off x="9575249" y="5348923"/>
            <a:ext cx="3907274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buNone/>
            </a:pPr>
            <a:r>
              <a:rPr lang="en-US" sz="24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nuo visos </a:t>
            </a:r>
            <a:r>
              <a:rPr lang="en-US" sz="2400" dirty="0" err="1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išmokėtos</a:t>
            </a:r>
            <a:r>
              <a:rPr lang="en-US" sz="24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 </a:t>
            </a:r>
            <a:endParaRPr lang="lt-LT" sz="2400" dirty="0">
              <a:solidFill>
                <a:srgbClr val="666666"/>
              </a:solidFill>
              <a:latin typeface="Arimo" panose="020B0604020202020204" charset="0"/>
              <a:ea typeface="Inter" pitchFamily="34" charset="-122"/>
              <a:cs typeface="Arimo" panose="020B060402020202020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paramos sumos</a:t>
            </a:r>
            <a:endParaRPr lang="en-US" sz="2400" dirty="0">
              <a:latin typeface="Arimo" panose="020B0604020202020204" charset="0"/>
              <a:cs typeface="Arimo" panose="020B0604020202020204" charset="0"/>
            </a:endParaRPr>
          </a:p>
        </p:txBody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03393" y="6270171"/>
            <a:ext cx="229553" cy="229552"/>
          </a:xfrm>
          <a:prstGeom prst="rect">
            <a:avLst/>
          </a:prstGeom>
        </p:spPr>
      </p:pic>
      <p:sp>
        <p:nvSpPr>
          <p:cNvPr id="24" name="Text 0">
            <a:extLst>
              <a:ext uri="{FF2B5EF4-FFF2-40B4-BE49-F238E27FC236}">
                <a16:creationId xmlns:a16="http://schemas.microsoft.com/office/drawing/2014/main" id="{6A4CFEC8-2624-F82E-1696-ED704CC1E1A5}"/>
              </a:ext>
            </a:extLst>
          </p:cNvPr>
          <p:cNvSpPr/>
          <p:nvPr/>
        </p:nvSpPr>
        <p:spPr>
          <a:xfrm>
            <a:off x="617463" y="3255878"/>
            <a:ext cx="6960989" cy="551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lt-LT" sz="440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Neatitikimų prevencija</a:t>
            </a:r>
            <a:endParaRPr lang="en-US" sz="44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25" name="Image 0" descr="preencoded.png">
            <a:extLst>
              <a:ext uri="{FF2B5EF4-FFF2-40B4-BE49-F238E27FC236}">
                <a16:creationId xmlns:a16="http://schemas.microsoft.com/office/drawing/2014/main" id="{A0DD07E9-5089-730C-4A99-50C7ADBD21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30630"/>
            <a:ext cx="14630400" cy="2976920"/>
          </a:xfrm>
          <a:prstGeom prst="rect">
            <a:avLst/>
          </a:prstGeom>
        </p:spPr>
      </p:pic>
      <p:sp>
        <p:nvSpPr>
          <p:cNvPr id="27" name="Text 4">
            <a:extLst>
              <a:ext uri="{FF2B5EF4-FFF2-40B4-BE49-F238E27FC236}">
                <a16:creationId xmlns:a16="http://schemas.microsoft.com/office/drawing/2014/main" id="{77708382-8E4F-7A2A-6B2C-5AE141E50FBE}"/>
              </a:ext>
            </a:extLst>
          </p:cNvPr>
          <p:cNvSpPr/>
          <p:nvPr/>
        </p:nvSpPr>
        <p:spPr>
          <a:xfrm>
            <a:off x="12709813" y="7528615"/>
            <a:ext cx="1747119" cy="4126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lt-LT" sz="2400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2025 m.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6280190" y="2309968"/>
            <a:ext cx="6704409" cy="18048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4400" b="1" dirty="0" err="1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Vizija</a:t>
            </a:r>
            <a:r>
              <a:rPr lang="en-US" sz="280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endParaRPr lang="lt-LT" sz="2800" dirty="0">
              <a:solidFill>
                <a:srgbClr val="666666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lt-LT" sz="2800" dirty="0">
              <a:solidFill>
                <a:srgbClr val="666666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lt-LT" sz="280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K</a:t>
            </a:r>
            <a:r>
              <a:rPr lang="en-US" sz="2800" dirty="0" err="1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onkurencinga</a:t>
            </a:r>
            <a:r>
              <a:rPr lang="en-US" sz="280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, aktyvi, aplinką tausojanti visuomenė </a:t>
            </a:r>
            <a:r>
              <a:rPr lang="en-US" sz="2800" dirty="0" err="1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klestinčiame</a:t>
            </a:r>
            <a:r>
              <a:rPr lang="en-US" sz="280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US" sz="2800" dirty="0" err="1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krašte</a:t>
            </a:r>
            <a:endParaRPr lang="en-US" sz="28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4585335"/>
            <a:ext cx="6704409" cy="18048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4400" b="1" dirty="0" err="1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Misija</a:t>
            </a:r>
            <a:r>
              <a:rPr lang="en-US" sz="4450" b="1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endParaRPr lang="lt-LT" sz="4450" b="1" dirty="0">
              <a:solidFill>
                <a:srgbClr val="666666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lt-LT" sz="4000" b="1" dirty="0">
              <a:solidFill>
                <a:srgbClr val="666666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lt-LT" sz="280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B</a:t>
            </a:r>
            <a:r>
              <a:rPr lang="en-US" sz="2800" dirty="0" err="1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ūdami</a:t>
            </a:r>
            <a:r>
              <a:rPr lang="en-US" sz="280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patikima ir pažangi organizacija suteikiame galimybes paprasčiausiu būdu gauti paramą žemės ūkiui, kaimo plėtrai ir </a:t>
            </a:r>
            <a:r>
              <a:rPr lang="en-US" sz="2800" dirty="0" err="1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žuvininkystei</a:t>
            </a:r>
            <a:endParaRPr lang="en-US" sz="28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3080" y="228600"/>
            <a:ext cx="1188720" cy="393978"/>
          </a:xfrm>
          <a:prstGeom prst="rect">
            <a:avLst/>
          </a:prstGeom>
        </p:spPr>
      </p:pic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4F8765FE-B989-8E97-B2E5-E2DC6A028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E7631-8660-5C9A-194F-23B9F3552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39FDAC29-DB95-66D8-C451-B27B1EE9B6C7}"/>
              </a:ext>
            </a:extLst>
          </p:cNvPr>
          <p:cNvSpPr/>
          <p:nvPr/>
        </p:nvSpPr>
        <p:spPr>
          <a:xfrm>
            <a:off x="793790" y="1870829"/>
            <a:ext cx="756344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lt-LT" sz="4400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2026 m. veiksmai:</a:t>
            </a:r>
          </a:p>
        </p:txBody>
      </p:sp>
      <p:pic>
        <p:nvPicPr>
          <p:cNvPr id="19" name="Image 1" descr="preencoded.png">
            <a:extLst>
              <a:ext uri="{FF2B5EF4-FFF2-40B4-BE49-F238E27FC236}">
                <a16:creationId xmlns:a16="http://schemas.microsoft.com/office/drawing/2014/main" id="{E8B01397-8DE5-F208-EA37-CC0269FD4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3080" y="228600"/>
            <a:ext cx="1188720" cy="393978"/>
          </a:xfrm>
          <a:prstGeom prst="rect">
            <a:avLst/>
          </a:prstGeom>
        </p:spPr>
      </p:pic>
      <p:sp>
        <p:nvSpPr>
          <p:cNvPr id="13" name="Text 3">
            <a:extLst>
              <a:ext uri="{FF2B5EF4-FFF2-40B4-BE49-F238E27FC236}">
                <a16:creationId xmlns:a16="http://schemas.microsoft.com/office/drawing/2014/main" id="{761ABC49-3BF1-FF29-AFFE-3BC6B7DD2F5B}"/>
              </a:ext>
            </a:extLst>
          </p:cNvPr>
          <p:cNvSpPr/>
          <p:nvPr/>
        </p:nvSpPr>
        <p:spPr>
          <a:xfrm>
            <a:off x="1142524" y="32939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009650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Tikslingos patikros</a:t>
            </a:r>
            <a:endParaRPr lang="en-US" sz="2800" dirty="0">
              <a:solidFill>
                <a:srgbClr val="009650"/>
              </a:solidFill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14" name="Text 4">
            <a:extLst>
              <a:ext uri="{FF2B5EF4-FFF2-40B4-BE49-F238E27FC236}">
                <a16:creationId xmlns:a16="http://schemas.microsoft.com/office/drawing/2014/main" id="{208FD954-5A4F-9831-FAC6-09FA6610F586}"/>
              </a:ext>
            </a:extLst>
          </p:cNvPr>
          <p:cNvSpPr/>
          <p:nvPr/>
        </p:nvSpPr>
        <p:spPr>
          <a:xfrm>
            <a:off x="1142524" y="3784402"/>
            <a:ext cx="3590330" cy="9675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Orientuojantis į rizikingus ūkius išanalizuotas pareiškėjo portretas</a:t>
            </a:r>
            <a:endParaRPr lang="en-US" sz="2000" dirty="0"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20" name="Text 5">
            <a:extLst>
              <a:ext uri="{FF2B5EF4-FFF2-40B4-BE49-F238E27FC236}">
                <a16:creationId xmlns:a16="http://schemas.microsoft.com/office/drawing/2014/main" id="{95907A33-3A79-3109-4766-1870FB40D11B}"/>
              </a:ext>
            </a:extLst>
          </p:cNvPr>
          <p:cNvSpPr/>
          <p:nvPr/>
        </p:nvSpPr>
        <p:spPr>
          <a:xfrm>
            <a:off x="1142524" y="5045988"/>
            <a:ext cx="35903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lt-LT" sz="20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Patvirtintas </a:t>
            </a:r>
            <a:r>
              <a:rPr lang="lt-LT" sz="2000" noProof="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nereikšmingų valdymo</a:t>
            </a:r>
            <a:r>
              <a:rPr lang="lt-LT" sz="20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 </a:t>
            </a:r>
            <a:r>
              <a:rPr lang="lt-LT" sz="2000" noProof="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reikalavimų</a:t>
            </a:r>
            <a:r>
              <a:rPr lang="lt-LT" sz="20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 neatitikimų sąrašas</a:t>
            </a:r>
            <a:endParaRPr lang="lt-LT" sz="2000" dirty="0"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23" name="Text 8">
            <a:extLst>
              <a:ext uri="{FF2B5EF4-FFF2-40B4-BE49-F238E27FC236}">
                <a16:creationId xmlns:a16="http://schemas.microsoft.com/office/drawing/2014/main" id="{815FA5B6-C111-773B-3AC5-3DE8E0C8BFF1}"/>
              </a:ext>
            </a:extLst>
          </p:cNvPr>
          <p:cNvSpPr/>
          <p:nvPr/>
        </p:nvSpPr>
        <p:spPr>
          <a:xfrm>
            <a:off x="5565696" y="32939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009650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Nuotolinė stebėsena</a:t>
            </a:r>
            <a:endParaRPr lang="en-US" sz="2800" dirty="0">
              <a:solidFill>
                <a:srgbClr val="009650"/>
              </a:solidFill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24" name="Text 9">
            <a:extLst>
              <a:ext uri="{FF2B5EF4-FFF2-40B4-BE49-F238E27FC236}">
                <a16:creationId xmlns:a16="http://schemas.microsoft.com/office/drawing/2014/main" id="{348C7B48-3692-A64D-3A3C-21B232681DB2}"/>
              </a:ext>
            </a:extLst>
          </p:cNvPr>
          <p:cNvSpPr/>
          <p:nvPr/>
        </p:nvSpPr>
        <p:spPr>
          <a:xfrm>
            <a:off x="5565696" y="3784402"/>
            <a:ext cx="3590330" cy="1678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lt-LT" sz="20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Pažangios </a:t>
            </a:r>
            <a:r>
              <a:rPr lang="lt-LT" sz="2000" noProof="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priemonės</a:t>
            </a:r>
            <a:r>
              <a:rPr lang="lt-LT" sz="20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 </a:t>
            </a:r>
            <a:r>
              <a:rPr lang="lt-LT" sz="2000" noProof="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tiksliau identifikuos neatitikimus,</a:t>
            </a:r>
            <a:r>
              <a:rPr lang="lt-LT" sz="20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 mažins fizinių patikrų poreikį</a:t>
            </a:r>
            <a:endParaRPr lang="lt-LT" sz="2000" dirty="0"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27" name="Text 12">
            <a:extLst>
              <a:ext uri="{FF2B5EF4-FFF2-40B4-BE49-F238E27FC236}">
                <a16:creationId xmlns:a16="http://schemas.microsoft.com/office/drawing/2014/main" id="{14B9A81F-96FE-57AB-DE2D-46F0A5E9CA73}"/>
              </a:ext>
            </a:extLst>
          </p:cNvPr>
          <p:cNvSpPr/>
          <p:nvPr/>
        </p:nvSpPr>
        <p:spPr>
          <a:xfrm>
            <a:off x="9988868" y="3293983"/>
            <a:ext cx="35903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009650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Investicinių priemonių patikros</a:t>
            </a:r>
            <a:endParaRPr lang="en-US" sz="2800" dirty="0">
              <a:solidFill>
                <a:srgbClr val="009650"/>
              </a:solidFill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28" name="Text 13">
            <a:extLst>
              <a:ext uri="{FF2B5EF4-FFF2-40B4-BE49-F238E27FC236}">
                <a16:creationId xmlns:a16="http://schemas.microsoft.com/office/drawing/2014/main" id="{2A0C9C00-0363-9F8D-531A-143AA8A09793}"/>
              </a:ext>
            </a:extLst>
          </p:cNvPr>
          <p:cNvSpPr/>
          <p:nvPr/>
        </p:nvSpPr>
        <p:spPr>
          <a:xfrm>
            <a:off x="9988868" y="4138732"/>
            <a:ext cx="35903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Daugiau nuotolinių patikrų, siekiant efektyvesnės ir ūkininkus mažiau trikdančios paramos </a:t>
            </a:r>
            <a:r>
              <a:rPr lang="lt-LT" sz="2000" noProof="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kontrolės</a:t>
            </a:r>
            <a:endParaRPr lang="lt-LT" sz="2000" dirty="0">
              <a:solidFill>
                <a:srgbClr val="666666"/>
              </a:solidFill>
              <a:latin typeface="Arimo" panose="020B0604020202020204" charset="0"/>
              <a:ea typeface="Inter" pitchFamily="34" charset="-122"/>
              <a:cs typeface="Arimo" panose="020B0604020202020204" charset="0"/>
            </a:endParaRPr>
          </a:p>
        </p:txBody>
      </p:sp>
      <p:sp>
        <p:nvSpPr>
          <p:cNvPr id="3" name="Text 5">
            <a:extLst>
              <a:ext uri="{FF2B5EF4-FFF2-40B4-BE49-F238E27FC236}">
                <a16:creationId xmlns:a16="http://schemas.microsoft.com/office/drawing/2014/main" id="{61F961D7-00FA-8A54-D30F-F5FEF3D145B9}"/>
              </a:ext>
            </a:extLst>
          </p:cNvPr>
          <p:cNvSpPr/>
          <p:nvPr/>
        </p:nvSpPr>
        <p:spPr>
          <a:xfrm>
            <a:off x="9988866" y="5716312"/>
            <a:ext cx="35903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lt-LT" sz="20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Dokumentų saugojimas gali būti tikrinamas per „NMA </a:t>
            </a:r>
            <a:r>
              <a:rPr lang="lt-LT" sz="2000" dirty="0" err="1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agro</a:t>
            </a:r>
            <a:r>
              <a:rPr lang="lt-LT" sz="20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“</a:t>
            </a:r>
            <a:endParaRPr lang="en-US" sz="2000" dirty="0"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4" name="Shape 5">
            <a:extLst>
              <a:ext uri="{FF2B5EF4-FFF2-40B4-BE49-F238E27FC236}">
                <a16:creationId xmlns:a16="http://schemas.microsoft.com/office/drawing/2014/main" id="{7E53CAD1-C4D4-CBAE-1C35-71C33D7882B2}"/>
              </a:ext>
            </a:extLst>
          </p:cNvPr>
          <p:cNvSpPr/>
          <p:nvPr/>
        </p:nvSpPr>
        <p:spPr>
          <a:xfrm>
            <a:off x="747687" y="2906418"/>
            <a:ext cx="45720" cy="3916238"/>
          </a:xfrm>
          <a:prstGeom prst="rect">
            <a:avLst/>
          </a:prstGeom>
          <a:solidFill>
            <a:srgbClr val="7F7F7F"/>
          </a:solidFill>
          <a:ln/>
        </p:spPr>
        <p:txBody>
          <a:bodyPr/>
          <a:lstStyle/>
          <a:p>
            <a:endParaRPr lang="lt-LT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5" name="Shape 5">
            <a:extLst>
              <a:ext uri="{FF2B5EF4-FFF2-40B4-BE49-F238E27FC236}">
                <a16:creationId xmlns:a16="http://schemas.microsoft.com/office/drawing/2014/main" id="{5D695E13-5513-3C76-22DB-D3D04C6D8586}"/>
              </a:ext>
            </a:extLst>
          </p:cNvPr>
          <p:cNvSpPr/>
          <p:nvPr/>
        </p:nvSpPr>
        <p:spPr>
          <a:xfrm>
            <a:off x="5081971" y="2888782"/>
            <a:ext cx="45720" cy="3916238"/>
          </a:xfrm>
          <a:prstGeom prst="rect">
            <a:avLst/>
          </a:prstGeom>
          <a:solidFill>
            <a:srgbClr val="7F7F7F"/>
          </a:solidFill>
          <a:ln/>
        </p:spPr>
        <p:txBody>
          <a:bodyPr/>
          <a:lstStyle/>
          <a:p>
            <a:endParaRPr lang="lt-LT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6" name="Shape 5">
            <a:extLst>
              <a:ext uri="{FF2B5EF4-FFF2-40B4-BE49-F238E27FC236}">
                <a16:creationId xmlns:a16="http://schemas.microsoft.com/office/drawing/2014/main" id="{E9731409-5983-D4C1-755A-0B5B1F70E417}"/>
              </a:ext>
            </a:extLst>
          </p:cNvPr>
          <p:cNvSpPr/>
          <p:nvPr/>
        </p:nvSpPr>
        <p:spPr>
          <a:xfrm>
            <a:off x="9594029" y="2906418"/>
            <a:ext cx="45720" cy="3916238"/>
          </a:xfrm>
          <a:prstGeom prst="rect">
            <a:avLst/>
          </a:prstGeom>
          <a:solidFill>
            <a:srgbClr val="7F7F7F"/>
          </a:solidFill>
          <a:ln/>
        </p:spPr>
        <p:txBody>
          <a:bodyPr/>
          <a:lstStyle/>
          <a:p>
            <a:endParaRPr lang="lt-LT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80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340602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lt-LT" sz="4800" b="1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Dažniausi neatitikimai ir </a:t>
            </a:r>
          </a:p>
          <a:p>
            <a:pPr marL="0" indent="0" algn="l">
              <a:lnSpc>
                <a:spcPts val="5550"/>
              </a:lnSpc>
              <a:buNone/>
            </a:pPr>
            <a:r>
              <a:rPr lang="lt-LT" sz="4800" b="1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kaip jų išvengti</a:t>
            </a:r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574C05C1-8BD0-CF80-07C7-7354D539FD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71751"/>
            <a:ext cx="1259371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950"/>
              </a:lnSpc>
            </a:pPr>
            <a:r>
              <a:rPr lang="lt-LT" sz="4400" b="1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TOP10 neatitikimų (plotinės priemonės)</a:t>
            </a:r>
          </a:p>
        </p:txBody>
      </p:sp>
      <p:sp>
        <p:nvSpPr>
          <p:cNvPr id="3" name="Shape 1"/>
          <p:cNvSpPr/>
          <p:nvPr/>
        </p:nvSpPr>
        <p:spPr>
          <a:xfrm>
            <a:off x="793790" y="1720691"/>
            <a:ext cx="4196358" cy="1223248"/>
          </a:xfrm>
          <a:prstGeom prst="roundRect">
            <a:avLst>
              <a:gd name="adj" fmla="val 7788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4" name="Text 2"/>
          <p:cNvSpPr/>
          <p:nvPr/>
        </p:nvSpPr>
        <p:spPr>
          <a:xfrm>
            <a:off x="1060490" y="1977985"/>
            <a:ext cx="366295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4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Kitas pasėlis nei deklaruota</a:t>
            </a:r>
            <a:endParaRPr lang="en-US" sz="2400" dirty="0"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5216962" y="1720691"/>
            <a:ext cx="4196358" cy="1223248"/>
          </a:xfrm>
          <a:prstGeom prst="roundRect">
            <a:avLst>
              <a:gd name="adj" fmla="val 7788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6" name="Text 4"/>
          <p:cNvSpPr/>
          <p:nvPr/>
        </p:nvSpPr>
        <p:spPr>
          <a:xfrm>
            <a:off x="5474256" y="1977985"/>
            <a:ext cx="368177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4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GAAB reikalavimų neatitikimai</a:t>
            </a:r>
            <a:endParaRPr lang="en-US" sz="2400" dirty="0"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9640133" y="1720691"/>
            <a:ext cx="4196358" cy="1223248"/>
          </a:xfrm>
          <a:prstGeom prst="roundRect">
            <a:avLst>
              <a:gd name="adj" fmla="val 7788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8" name="Text 6"/>
          <p:cNvSpPr/>
          <p:nvPr/>
        </p:nvSpPr>
        <p:spPr>
          <a:xfrm>
            <a:off x="9897427" y="1977985"/>
            <a:ext cx="368177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lt-LT" sz="2400" noProof="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Nepasėti tarpiniai pasėliai iki rugsėjo 15 d.</a:t>
            </a:r>
            <a:endParaRPr lang="lt-LT" sz="2400" noProof="0" dirty="0"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793790" y="3170753"/>
            <a:ext cx="4196358" cy="1223248"/>
          </a:xfrm>
          <a:prstGeom prst="roundRect">
            <a:avLst>
              <a:gd name="adj" fmla="val 7788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10" name="Text 8"/>
          <p:cNvSpPr/>
          <p:nvPr/>
        </p:nvSpPr>
        <p:spPr>
          <a:xfrm>
            <a:off x="1051084" y="3428048"/>
            <a:ext cx="368177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4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Dirbama plūgu neariminėje sistemoje</a:t>
            </a:r>
            <a:endParaRPr lang="en-US" sz="2400" dirty="0"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5216962" y="3170753"/>
            <a:ext cx="4196358" cy="1223248"/>
          </a:xfrm>
          <a:prstGeom prst="roundRect">
            <a:avLst>
              <a:gd name="adj" fmla="val 7788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12" name="Text 10"/>
          <p:cNvSpPr/>
          <p:nvPr/>
        </p:nvSpPr>
        <p:spPr>
          <a:xfrm>
            <a:off x="5474256" y="3428048"/>
            <a:ext cx="368177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4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Valdymo reikalavimų neatitikimai</a:t>
            </a:r>
            <a:endParaRPr lang="en-US" sz="2400" dirty="0"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9640133" y="3170753"/>
            <a:ext cx="4196358" cy="1223248"/>
          </a:xfrm>
          <a:prstGeom prst="roundRect">
            <a:avLst>
              <a:gd name="adj" fmla="val 7788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14" name="Text 12"/>
          <p:cNvSpPr/>
          <p:nvPr/>
        </p:nvSpPr>
        <p:spPr>
          <a:xfrm>
            <a:off x="9897427" y="3428048"/>
            <a:ext cx="368177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4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Lauke auginami keli pasėliai</a:t>
            </a:r>
            <a:endParaRPr lang="en-US" sz="2400" dirty="0"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793790" y="4620816"/>
            <a:ext cx="4196358" cy="1223248"/>
          </a:xfrm>
          <a:prstGeom prst="roundRect">
            <a:avLst>
              <a:gd name="adj" fmla="val 7788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16" name="Text 14"/>
          <p:cNvSpPr/>
          <p:nvPr/>
        </p:nvSpPr>
        <p:spPr>
          <a:xfrm>
            <a:off x="1051084" y="4878110"/>
            <a:ext cx="368177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lt-LT" sz="2400" noProof="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Neišlaikytas pasėlis </a:t>
            </a:r>
          </a:p>
          <a:p>
            <a:pPr algn="ctr">
              <a:lnSpc>
                <a:spcPts val="2750"/>
              </a:lnSpc>
            </a:pPr>
            <a:r>
              <a:rPr lang="lt-LT" sz="2400" noProof="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iki rugpjūčio 1 d.</a:t>
            </a:r>
            <a:endParaRPr lang="en-US" sz="2400" dirty="0"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5216962" y="4620816"/>
            <a:ext cx="4196358" cy="1223248"/>
          </a:xfrm>
          <a:prstGeom prst="roundRect">
            <a:avLst>
              <a:gd name="adj" fmla="val 7788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18" name="Text 16"/>
          <p:cNvSpPr/>
          <p:nvPr/>
        </p:nvSpPr>
        <p:spPr>
          <a:xfrm>
            <a:off x="5474256" y="4878110"/>
            <a:ext cx="368177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lt-LT" sz="2400" noProof="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Neišlaikyta danga</a:t>
            </a:r>
          </a:p>
          <a:p>
            <a:pPr marL="0" indent="0" algn="ctr">
              <a:lnSpc>
                <a:spcPts val="2750"/>
              </a:lnSpc>
              <a:buNone/>
            </a:pPr>
            <a:r>
              <a:rPr lang="lt-LT" sz="2400" noProof="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lapkričio 15 – kovo 1 d.</a:t>
            </a:r>
            <a:endParaRPr lang="en-US" sz="2400" dirty="0"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9640133" y="4620816"/>
            <a:ext cx="4196358" cy="1223248"/>
          </a:xfrm>
          <a:prstGeom prst="roundRect">
            <a:avLst>
              <a:gd name="adj" fmla="val 7788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20" name="Text 18"/>
          <p:cNvSpPr/>
          <p:nvPr/>
        </p:nvSpPr>
        <p:spPr>
          <a:xfrm>
            <a:off x="9897427" y="4878110"/>
            <a:ext cx="368177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4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Nesilaikoma šienavimo reikalavimų</a:t>
            </a:r>
            <a:endParaRPr lang="en-US" sz="2400" dirty="0"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793790" y="6070878"/>
            <a:ext cx="13042702" cy="868918"/>
          </a:xfrm>
          <a:prstGeom prst="roundRect">
            <a:avLst>
              <a:gd name="adj" fmla="val 10964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22" name="Text 20"/>
          <p:cNvSpPr/>
          <p:nvPr/>
        </p:nvSpPr>
        <p:spPr>
          <a:xfrm>
            <a:off x="4746903" y="6328172"/>
            <a:ext cx="513635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lt-LT" sz="24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Nepateiktos nuotraukos</a:t>
            </a:r>
            <a:r>
              <a:rPr lang="en-US" sz="24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 per </a:t>
            </a:r>
            <a:r>
              <a:rPr lang="lt-LT" sz="24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„</a:t>
            </a:r>
            <a:r>
              <a:rPr lang="en-US" sz="24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NMA </a:t>
            </a:r>
            <a:r>
              <a:rPr lang="en-US" sz="2400" dirty="0" err="1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agro</a:t>
            </a:r>
            <a:r>
              <a:rPr lang="lt-LT" sz="24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“</a:t>
            </a:r>
            <a:endParaRPr lang="en-US" sz="2400" dirty="0"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793790" y="719494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2400" dirty="0">
                <a:solidFill>
                  <a:srgbClr val="009650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 Tai sudaro net 79 proc. visų nustatytų atvejų</a:t>
            </a:r>
            <a:endParaRPr lang="en-US" sz="2400" dirty="0">
              <a:solidFill>
                <a:srgbClr val="009650"/>
              </a:solidFill>
              <a:latin typeface="Arimo" panose="020B0604020202020204" charset="0"/>
              <a:cs typeface="Arimo" panose="020B060402020202020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1" y="109827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lt-LT" sz="4400" b="1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Kaip jų išvengti?</a:t>
            </a:r>
          </a:p>
        </p:txBody>
      </p:sp>
      <p:sp>
        <p:nvSpPr>
          <p:cNvPr id="4" name="Text 1"/>
          <p:cNvSpPr/>
          <p:nvPr/>
        </p:nvSpPr>
        <p:spPr>
          <a:xfrm>
            <a:off x="6280191" y="2147219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lt-LT" sz="175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01</a:t>
            </a:r>
            <a:endParaRPr lang="lt-LT" sz="175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280191" y="2502264"/>
            <a:ext cx="3664744" cy="30480"/>
          </a:xfrm>
          <a:prstGeom prst="rect">
            <a:avLst/>
          </a:prstGeom>
          <a:solidFill>
            <a:srgbClr val="7F7F7F"/>
          </a:solidFill>
          <a:ln/>
        </p:spPr>
        <p:txBody>
          <a:bodyPr/>
          <a:lstStyle/>
          <a:p>
            <a:endParaRPr lang="lt-LT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280191" y="2676571"/>
            <a:ext cx="313003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lt-LT" sz="2400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Sekite NMA informaciją</a:t>
            </a:r>
          </a:p>
        </p:txBody>
      </p:sp>
      <p:sp>
        <p:nvSpPr>
          <p:cNvPr id="7" name="Text 4"/>
          <p:cNvSpPr/>
          <p:nvPr/>
        </p:nvSpPr>
        <p:spPr>
          <a:xfrm>
            <a:off x="6280191" y="3166990"/>
            <a:ext cx="366474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lt-LT" sz="20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Straipsniai svetainėje, NMA laikraštis, deklaravimo aktualijų pristatymas</a:t>
            </a:r>
            <a:endParaRPr lang="lt-LT" sz="200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171749" y="2147219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lt-LT" sz="175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02</a:t>
            </a:r>
            <a:endParaRPr lang="lt-LT" sz="175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10171749" y="2502264"/>
            <a:ext cx="3664863" cy="30480"/>
          </a:xfrm>
          <a:prstGeom prst="rect">
            <a:avLst/>
          </a:prstGeom>
          <a:solidFill>
            <a:srgbClr val="7F7F7F"/>
          </a:solidFill>
          <a:ln/>
        </p:spPr>
        <p:txBody>
          <a:bodyPr/>
          <a:lstStyle/>
          <a:p>
            <a:endParaRPr lang="lt-LT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0171749" y="2676571"/>
            <a:ext cx="366486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lt-LT" sz="2400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Naudokite palydovinius vaizdus</a:t>
            </a:r>
          </a:p>
        </p:txBody>
      </p:sp>
      <p:sp>
        <p:nvSpPr>
          <p:cNvPr id="11" name="Text 8"/>
          <p:cNvSpPr/>
          <p:nvPr/>
        </p:nvSpPr>
        <p:spPr>
          <a:xfrm>
            <a:off x="10171749" y="3521320"/>
            <a:ext cx="36648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lt-LT" sz="20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Tiksliai identifikuokite laukų ribas deklaruodami</a:t>
            </a:r>
            <a:endParaRPr lang="lt-LT" sz="200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280191" y="4398156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lt-LT" sz="175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03</a:t>
            </a:r>
            <a:endParaRPr lang="lt-LT" sz="175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280191" y="4753201"/>
            <a:ext cx="7556421" cy="30480"/>
          </a:xfrm>
          <a:prstGeom prst="rect">
            <a:avLst/>
          </a:prstGeom>
          <a:solidFill>
            <a:srgbClr val="7F7F7F"/>
          </a:solidFill>
          <a:ln/>
        </p:spPr>
        <p:txBody>
          <a:bodyPr/>
          <a:lstStyle/>
          <a:p>
            <a:endParaRPr lang="lt-LT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280191" y="4927508"/>
            <a:ext cx="728019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lt-LT" sz="2400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Pasikeitus aplinkybėms nedelsiant praneškite per </a:t>
            </a:r>
          </a:p>
          <a:p>
            <a:pPr marL="0" indent="0" algn="l">
              <a:lnSpc>
                <a:spcPts val="2750"/>
              </a:lnSpc>
              <a:buNone/>
            </a:pPr>
            <a:r>
              <a:rPr lang="lt-LT" sz="2400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„NMA </a:t>
            </a:r>
            <a:r>
              <a:rPr lang="lt-LT" sz="2400" noProof="0" dirty="0" err="1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agro</a:t>
            </a:r>
            <a:r>
              <a:rPr lang="lt-LT" sz="2400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“ </a:t>
            </a:r>
          </a:p>
        </p:txBody>
      </p:sp>
      <p:sp>
        <p:nvSpPr>
          <p:cNvPr id="15" name="Text 12"/>
          <p:cNvSpPr/>
          <p:nvPr/>
        </p:nvSpPr>
        <p:spPr>
          <a:xfrm>
            <a:off x="6280190" y="5769517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lt-LT" sz="20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Tinkamai įveskite vardą, pavardę, valdos numerį</a:t>
            </a:r>
            <a:endParaRPr lang="lt-LT" sz="200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16" name="Image 1" descr="preencoded.png">
            <a:extLst>
              <a:ext uri="{FF2B5EF4-FFF2-40B4-BE49-F238E27FC236}">
                <a16:creationId xmlns:a16="http://schemas.microsoft.com/office/drawing/2014/main" id="{90685DA8-5974-2770-CCEC-B03EB5E79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3080" y="228600"/>
            <a:ext cx="1188720" cy="393978"/>
          </a:xfrm>
          <a:prstGeom prst="rect">
            <a:avLst/>
          </a:prstGeom>
        </p:spPr>
      </p:pic>
      <p:sp>
        <p:nvSpPr>
          <p:cNvPr id="21" name="Text 9">
            <a:extLst>
              <a:ext uri="{FF2B5EF4-FFF2-40B4-BE49-F238E27FC236}">
                <a16:creationId xmlns:a16="http://schemas.microsoft.com/office/drawing/2014/main" id="{4592912C-8C4A-1DD0-6BDB-F6F6AA173827}"/>
              </a:ext>
            </a:extLst>
          </p:cNvPr>
          <p:cNvSpPr/>
          <p:nvPr/>
        </p:nvSpPr>
        <p:spPr>
          <a:xfrm>
            <a:off x="6280192" y="6265054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lt-LT" sz="175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04</a:t>
            </a:r>
            <a:endParaRPr lang="lt-LT" sz="175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22" name="Shape 10">
            <a:extLst>
              <a:ext uri="{FF2B5EF4-FFF2-40B4-BE49-F238E27FC236}">
                <a16:creationId xmlns:a16="http://schemas.microsoft.com/office/drawing/2014/main" id="{22EDCC94-676A-D6B8-CB85-78943C0A420A}"/>
              </a:ext>
            </a:extLst>
          </p:cNvPr>
          <p:cNvSpPr/>
          <p:nvPr/>
        </p:nvSpPr>
        <p:spPr>
          <a:xfrm>
            <a:off x="6280192" y="6620099"/>
            <a:ext cx="7556421" cy="30480"/>
          </a:xfrm>
          <a:prstGeom prst="rect">
            <a:avLst/>
          </a:prstGeom>
          <a:solidFill>
            <a:srgbClr val="7F7F7F"/>
          </a:solidFill>
          <a:ln/>
        </p:spPr>
        <p:txBody>
          <a:bodyPr/>
          <a:lstStyle/>
          <a:p>
            <a:endParaRPr lang="lt-LT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23" name="Text 11">
            <a:extLst>
              <a:ext uri="{FF2B5EF4-FFF2-40B4-BE49-F238E27FC236}">
                <a16:creationId xmlns:a16="http://schemas.microsoft.com/office/drawing/2014/main" id="{32B08305-D1A2-5BCF-279C-14BD1CE01D62}"/>
              </a:ext>
            </a:extLst>
          </p:cNvPr>
          <p:cNvSpPr/>
          <p:nvPr/>
        </p:nvSpPr>
        <p:spPr>
          <a:xfrm>
            <a:off x="6280192" y="6794406"/>
            <a:ext cx="728019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lt-LT" sz="2400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Svarbu tinkamai pateikti pranešimus per „NMA </a:t>
            </a:r>
            <a:r>
              <a:rPr lang="lt-LT" sz="2400" noProof="0" dirty="0" err="1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agro</a:t>
            </a:r>
            <a:r>
              <a:rPr lang="lt-LT" sz="2400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“</a:t>
            </a:r>
          </a:p>
        </p:txBody>
      </p:sp>
      <p:sp>
        <p:nvSpPr>
          <p:cNvPr id="24" name="Text 12">
            <a:extLst>
              <a:ext uri="{FF2B5EF4-FFF2-40B4-BE49-F238E27FC236}">
                <a16:creationId xmlns:a16="http://schemas.microsoft.com/office/drawing/2014/main" id="{B7A58D5D-C9B2-AE41-304A-497C12B8E6F8}"/>
              </a:ext>
            </a:extLst>
          </p:cNvPr>
          <p:cNvSpPr/>
          <p:nvPr/>
        </p:nvSpPr>
        <p:spPr>
          <a:xfrm>
            <a:off x="6280190" y="730054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lt-LT" sz="20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Tinkamai įveskite vardą, pavardę, valdos ar projekto numerį, 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lt-LT" sz="20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pateikite bent 2 nuotraukas</a:t>
            </a:r>
            <a:endParaRPr lang="lt-LT" sz="200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45444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lt-LT" sz="4400" b="1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Svarbu pateikti žemės valdymo teisės patvirtinimo dokumentus už 3 metus</a:t>
            </a:r>
          </a:p>
        </p:txBody>
      </p:sp>
      <p:sp>
        <p:nvSpPr>
          <p:cNvPr id="4" name="Text 1"/>
          <p:cNvSpPr/>
          <p:nvPr/>
        </p:nvSpPr>
        <p:spPr>
          <a:xfrm>
            <a:off x="1133950" y="4201152"/>
            <a:ext cx="72162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lt-LT" sz="24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Po Europos Komisijos audito tyrimo būtina patikrinti daugiau žemės valdymo teisės dokumentų</a:t>
            </a:r>
            <a:endParaRPr lang="lt-LT" sz="240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133951" y="5308576"/>
            <a:ext cx="72162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lt-LT" sz="24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NMA atrinko dalį pareiškėjų papildomam patikrinimui</a:t>
            </a:r>
            <a:endParaRPr lang="lt-LT" sz="240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133951" y="6055311"/>
            <a:ext cx="72162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lt-LT" sz="24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Prireikus, pateikite žemės valdymo teisės dokumentus</a:t>
            </a:r>
            <a:endParaRPr lang="lt-LT" sz="240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793790" y="4111943"/>
            <a:ext cx="30480" cy="2472214"/>
          </a:xfrm>
          <a:prstGeom prst="rect">
            <a:avLst/>
          </a:prstGeom>
          <a:solidFill>
            <a:srgbClr val="7F7F7F"/>
          </a:solidFill>
          <a:ln/>
        </p:spPr>
        <p:txBody>
          <a:bodyPr/>
          <a:lstStyle/>
          <a:p>
            <a:endParaRPr lang="lt-LT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1">
            <a:extLst>
              <a:ext uri="{FF2B5EF4-FFF2-40B4-BE49-F238E27FC236}">
                <a16:creationId xmlns:a16="http://schemas.microsoft.com/office/drawing/2014/main" id="{12435104-68A8-0D7F-EF45-471AD4B8FA0C}"/>
              </a:ext>
            </a:extLst>
          </p:cNvPr>
          <p:cNvSpPr/>
          <p:nvPr/>
        </p:nvSpPr>
        <p:spPr>
          <a:xfrm>
            <a:off x="793790" y="6239275"/>
            <a:ext cx="13440012" cy="1361570"/>
          </a:xfrm>
          <a:prstGeom prst="roundRect">
            <a:avLst>
              <a:gd name="adj" fmla="val 10695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21" name="Shape 1">
            <a:extLst>
              <a:ext uri="{FF2B5EF4-FFF2-40B4-BE49-F238E27FC236}">
                <a16:creationId xmlns:a16="http://schemas.microsoft.com/office/drawing/2014/main" id="{95A83155-F8CE-1B95-58C1-F733DACA7A27}"/>
              </a:ext>
            </a:extLst>
          </p:cNvPr>
          <p:cNvSpPr/>
          <p:nvPr/>
        </p:nvSpPr>
        <p:spPr>
          <a:xfrm>
            <a:off x="7715964" y="2356976"/>
            <a:ext cx="6519624" cy="1361570"/>
          </a:xfrm>
          <a:prstGeom prst="roundRect">
            <a:avLst>
              <a:gd name="adj" fmla="val 10695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22" name="Shape 1">
            <a:extLst>
              <a:ext uri="{FF2B5EF4-FFF2-40B4-BE49-F238E27FC236}">
                <a16:creationId xmlns:a16="http://schemas.microsoft.com/office/drawing/2014/main" id="{467F6C51-BD1D-4F26-BCA4-58646D0A3CC2}"/>
              </a:ext>
            </a:extLst>
          </p:cNvPr>
          <p:cNvSpPr/>
          <p:nvPr/>
        </p:nvSpPr>
        <p:spPr>
          <a:xfrm>
            <a:off x="7715964" y="3942040"/>
            <a:ext cx="6519624" cy="1361570"/>
          </a:xfrm>
          <a:prstGeom prst="roundRect">
            <a:avLst>
              <a:gd name="adj" fmla="val 10695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20" name="Shape 1">
            <a:extLst>
              <a:ext uri="{FF2B5EF4-FFF2-40B4-BE49-F238E27FC236}">
                <a16:creationId xmlns:a16="http://schemas.microsoft.com/office/drawing/2014/main" id="{F8BBBF95-800E-45C0-2C32-F868FC10841F}"/>
              </a:ext>
            </a:extLst>
          </p:cNvPr>
          <p:cNvSpPr/>
          <p:nvPr/>
        </p:nvSpPr>
        <p:spPr>
          <a:xfrm>
            <a:off x="795576" y="2356976"/>
            <a:ext cx="6519624" cy="1361570"/>
          </a:xfrm>
          <a:prstGeom prst="roundRect">
            <a:avLst>
              <a:gd name="adj" fmla="val 10695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8" name="Shape 1">
            <a:extLst>
              <a:ext uri="{FF2B5EF4-FFF2-40B4-BE49-F238E27FC236}">
                <a16:creationId xmlns:a16="http://schemas.microsoft.com/office/drawing/2014/main" id="{205D31A0-BE3D-48DF-F517-3A28F9460EC8}"/>
              </a:ext>
            </a:extLst>
          </p:cNvPr>
          <p:cNvSpPr/>
          <p:nvPr/>
        </p:nvSpPr>
        <p:spPr>
          <a:xfrm>
            <a:off x="795576" y="3951803"/>
            <a:ext cx="6519624" cy="1361570"/>
          </a:xfrm>
          <a:prstGeom prst="roundRect">
            <a:avLst>
              <a:gd name="adj" fmla="val 10695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2" name="Text 0"/>
          <p:cNvSpPr/>
          <p:nvPr/>
        </p:nvSpPr>
        <p:spPr>
          <a:xfrm>
            <a:off x="793790" y="1421725"/>
            <a:ext cx="932247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lt-LT" sz="2800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Neatitikimai mokėjimo prašymuose</a:t>
            </a: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2870" y="2584133"/>
            <a:ext cx="453628" cy="45362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789986" y="2661999"/>
            <a:ext cx="5642491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lt-LT" sz="24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Atrankos tinkamumo reikalavimų neišlaikymas</a:t>
            </a:r>
            <a:endParaRPr lang="lt-LT" sz="240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3241" y="2659440"/>
            <a:ext cx="453628" cy="45362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8570357" y="2737306"/>
            <a:ext cx="515231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lt-LT" sz="24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Rodiklių ir įsipareigojimų </a:t>
            </a:r>
            <a:r>
              <a:rPr lang="lt-LT" sz="2400" noProof="0" dirty="0" err="1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nepasiekimas</a:t>
            </a:r>
            <a:endParaRPr lang="lt-LT" sz="240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2870" y="4065270"/>
            <a:ext cx="453628" cy="45362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788200" y="4091330"/>
            <a:ext cx="5642491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lt-LT" sz="24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Trūksta dokumentų (pvz., išankstinių sąskaitų, draudimo apmokėjimo dokumentų)</a:t>
            </a:r>
            <a:endParaRPr lang="lt-LT" sz="240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55862" y="4068857"/>
            <a:ext cx="453628" cy="453628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8592978" y="4146723"/>
            <a:ext cx="564261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lt-LT" sz="24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Neužpildyti dokumentai (sutartys, perdavimo aktai be parašų)</a:t>
            </a:r>
            <a:endParaRPr lang="lt-LT" sz="240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1" name="Text 5"/>
          <p:cNvSpPr/>
          <p:nvPr/>
        </p:nvSpPr>
        <p:spPr>
          <a:xfrm>
            <a:off x="793790" y="5305306"/>
            <a:ext cx="893325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lt-LT" sz="2800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Neatitikimai metinėse ataskaitose</a:t>
            </a:r>
          </a:p>
        </p:txBody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1084" y="6354247"/>
            <a:ext cx="453628" cy="453628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1788200" y="6432113"/>
            <a:ext cx="1227308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lt-LT" sz="2400" noProof="0" dirty="0">
                <a:solidFill>
                  <a:srgbClr val="7F7F7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Nepateikiami dokumentai</a:t>
            </a:r>
          </a:p>
          <a:p>
            <a:pPr marL="0" indent="0" algn="l">
              <a:lnSpc>
                <a:spcPts val="2750"/>
              </a:lnSpc>
              <a:buNone/>
            </a:pPr>
            <a:r>
              <a:rPr lang="lt-LT" sz="2400" noProof="0" dirty="0">
                <a:solidFill>
                  <a:srgbClr val="7F7F7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(draudimas, gamybos apimčių žiniaraščiai, pažymos apie pajamas)</a:t>
            </a:r>
            <a:endParaRPr lang="lt-LT" sz="240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4" name="Text 0">
            <a:extLst>
              <a:ext uri="{FF2B5EF4-FFF2-40B4-BE49-F238E27FC236}">
                <a16:creationId xmlns:a16="http://schemas.microsoft.com/office/drawing/2014/main" id="{C3EE36D1-35B3-E1B4-3D31-DF7380EA31ED}"/>
              </a:ext>
            </a:extLst>
          </p:cNvPr>
          <p:cNvSpPr/>
          <p:nvPr/>
        </p:nvSpPr>
        <p:spPr>
          <a:xfrm>
            <a:off x="793790" y="747057"/>
            <a:ext cx="5795367" cy="504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lt-LT" sz="4400" b="1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Neatitikimai, susiję su investicinėmis priemonėmis:</a:t>
            </a:r>
          </a:p>
        </p:txBody>
      </p:sp>
      <p:pic>
        <p:nvPicPr>
          <p:cNvPr id="15" name="Image 1" descr="preencoded.png">
            <a:extLst>
              <a:ext uri="{FF2B5EF4-FFF2-40B4-BE49-F238E27FC236}">
                <a16:creationId xmlns:a16="http://schemas.microsoft.com/office/drawing/2014/main" id="{0DEADACE-A176-0A72-5E62-6A0E3B1EB6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13080" y="228600"/>
            <a:ext cx="1188720" cy="3939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43863" y="1132880"/>
            <a:ext cx="4696539" cy="5870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lt-LT" sz="4400" b="1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Kaip jų išvengti?</a:t>
            </a:r>
          </a:p>
        </p:txBody>
      </p:sp>
      <p:sp>
        <p:nvSpPr>
          <p:cNvPr id="4" name="Text 1"/>
          <p:cNvSpPr/>
          <p:nvPr/>
        </p:nvSpPr>
        <p:spPr>
          <a:xfrm>
            <a:off x="6143863" y="1953339"/>
            <a:ext cx="187762" cy="2347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lt-LT" sz="145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01</a:t>
            </a:r>
            <a:endParaRPr lang="lt-LT" sz="145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143863" y="2249686"/>
            <a:ext cx="3836789" cy="22860"/>
          </a:xfrm>
          <a:prstGeom prst="rect">
            <a:avLst/>
          </a:prstGeom>
          <a:solidFill>
            <a:srgbClr val="7F7F7F"/>
          </a:solidFill>
          <a:ln/>
        </p:spPr>
        <p:txBody>
          <a:bodyPr/>
          <a:lstStyle/>
          <a:p>
            <a:endParaRPr lang="lt-LT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143863" y="2389227"/>
            <a:ext cx="2348270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lt-LT" sz="2400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Planuokite </a:t>
            </a:r>
          </a:p>
        </p:txBody>
      </p:sp>
      <p:sp>
        <p:nvSpPr>
          <p:cNvPr id="7" name="Text 4"/>
          <p:cNvSpPr/>
          <p:nvPr/>
        </p:nvSpPr>
        <p:spPr>
          <a:xfrm>
            <a:off x="6143863" y="2776061"/>
            <a:ext cx="3836789" cy="549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lt-LT" sz="20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Prireikus, teikite prašymą NMA dėl mokėjimo prašymo termino keitimo</a:t>
            </a:r>
            <a:endParaRPr lang="lt-LT" sz="200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136148" y="1953339"/>
            <a:ext cx="187762" cy="2347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lt-LT" sz="145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02</a:t>
            </a:r>
            <a:endParaRPr lang="lt-LT" sz="145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10136148" y="2249686"/>
            <a:ext cx="3836789" cy="22860"/>
          </a:xfrm>
          <a:prstGeom prst="rect">
            <a:avLst/>
          </a:prstGeom>
          <a:solidFill>
            <a:srgbClr val="7F7F7F"/>
          </a:solidFill>
          <a:ln/>
        </p:spPr>
        <p:txBody>
          <a:bodyPr/>
          <a:lstStyle/>
          <a:p>
            <a:endParaRPr lang="lt-LT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0136148" y="2389227"/>
            <a:ext cx="3552944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lt-LT" sz="2400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Laiku atsiskaitykite su tiekėjais</a:t>
            </a:r>
          </a:p>
        </p:txBody>
      </p:sp>
      <p:sp>
        <p:nvSpPr>
          <p:cNvPr id="11" name="Text 8"/>
          <p:cNvSpPr/>
          <p:nvPr/>
        </p:nvSpPr>
        <p:spPr>
          <a:xfrm>
            <a:off x="10136148" y="2776061"/>
            <a:ext cx="3836789" cy="549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lt-LT" sz="20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Per 3 d. d. atsiskaitykite su tiekėjais gavę lėšas</a:t>
            </a:r>
            <a:endParaRPr lang="lt-LT" sz="200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143863" y="3621762"/>
            <a:ext cx="187762" cy="2347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lt-LT" sz="145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03</a:t>
            </a:r>
            <a:endParaRPr lang="lt-LT" sz="145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143863" y="3918109"/>
            <a:ext cx="3836789" cy="22860"/>
          </a:xfrm>
          <a:prstGeom prst="rect">
            <a:avLst/>
          </a:prstGeom>
          <a:solidFill>
            <a:srgbClr val="7F7F7F"/>
          </a:solidFill>
          <a:ln/>
        </p:spPr>
        <p:txBody>
          <a:bodyPr/>
          <a:lstStyle/>
          <a:p>
            <a:endParaRPr lang="lt-LT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143863" y="4057650"/>
            <a:ext cx="2348270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lt-LT" sz="2400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Neskubėkite </a:t>
            </a:r>
          </a:p>
        </p:txBody>
      </p:sp>
      <p:sp>
        <p:nvSpPr>
          <p:cNvPr id="15" name="Text 12"/>
          <p:cNvSpPr/>
          <p:nvPr/>
        </p:nvSpPr>
        <p:spPr>
          <a:xfrm>
            <a:off x="6143863" y="4444484"/>
            <a:ext cx="3836789" cy="549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lt-LT" sz="20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Neteikite mokėjimo prašymų nesutvarkę dokumentų</a:t>
            </a:r>
            <a:endParaRPr lang="lt-LT" sz="200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10136148" y="3621762"/>
            <a:ext cx="187762" cy="2347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lt-LT" sz="145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04</a:t>
            </a:r>
            <a:endParaRPr lang="lt-LT" sz="145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10136148" y="3918109"/>
            <a:ext cx="3836789" cy="22860"/>
          </a:xfrm>
          <a:prstGeom prst="rect">
            <a:avLst/>
          </a:prstGeom>
          <a:solidFill>
            <a:srgbClr val="7F7F7F"/>
          </a:solidFill>
          <a:ln/>
        </p:spPr>
        <p:txBody>
          <a:bodyPr/>
          <a:lstStyle/>
          <a:p>
            <a:endParaRPr lang="lt-LT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10136148" y="4057650"/>
            <a:ext cx="3836789" cy="586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lt-LT" sz="2400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Jei reikia pratęsti terminą, nedelskite</a:t>
            </a:r>
          </a:p>
        </p:txBody>
      </p:sp>
      <p:sp>
        <p:nvSpPr>
          <p:cNvPr id="19" name="Text 16"/>
          <p:cNvSpPr/>
          <p:nvPr/>
        </p:nvSpPr>
        <p:spPr>
          <a:xfrm>
            <a:off x="10136148" y="4737973"/>
            <a:ext cx="3836789" cy="410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lt-LT" sz="20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Prašykite anksčiau nei paskutinė</a:t>
            </a:r>
          </a:p>
          <a:p>
            <a:pPr marL="0" indent="0" algn="l">
              <a:lnSpc>
                <a:spcPts val="2150"/>
              </a:lnSpc>
              <a:buNone/>
            </a:pPr>
            <a:r>
              <a:rPr lang="lt-LT" sz="20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diena</a:t>
            </a:r>
            <a:endParaRPr lang="lt-LT" sz="200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6143863" y="5308997"/>
            <a:ext cx="187762" cy="2347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lt-LT" sz="145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05</a:t>
            </a:r>
            <a:endParaRPr lang="lt-LT" sz="145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21" name="Shape 18"/>
          <p:cNvSpPr/>
          <p:nvPr/>
        </p:nvSpPr>
        <p:spPr>
          <a:xfrm>
            <a:off x="6143863" y="5605343"/>
            <a:ext cx="3836789" cy="22860"/>
          </a:xfrm>
          <a:prstGeom prst="rect">
            <a:avLst/>
          </a:prstGeom>
          <a:solidFill>
            <a:srgbClr val="7F7F7F"/>
          </a:solidFill>
          <a:ln/>
        </p:spPr>
        <p:txBody>
          <a:bodyPr/>
          <a:lstStyle/>
          <a:p>
            <a:endParaRPr lang="lt-LT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6143863" y="5744885"/>
            <a:ext cx="2469833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lt-LT" sz="2400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Teikite paaiškinimus</a:t>
            </a:r>
          </a:p>
        </p:txBody>
      </p:sp>
      <p:sp>
        <p:nvSpPr>
          <p:cNvPr id="23" name="Text 20"/>
          <p:cNvSpPr/>
          <p:nvPr/>
        </p:nvSpPr>
        <p:spPr>
          <a:xfrm>
            <a:off x="6143863" y="6131719"/>
            <a:ext cx="3836789" cy="824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50"/>
              </a:lnSpc>
            </a:pPr>
            <a:r>
              <a:rPr lang="lt-LT" sz="20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Kartu su metine ataskaita</a:t>
            </a:r>
            <a:r>
              <a:rPr lang="lt-LT" sz="2000" b="1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lt-LT" sz="20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pateikite paaiškinimus, jei nepasiekti rodikliai</a:t>
            </a:r>
            <a:r>
              <a:rPr lang="lt-LT" sz="200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lt-LT" sz="20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arba </a:t>
            </a:r>
            <a:r>
              <a:rPr lang="lt-LT" sz="200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susiklostė</a:t>
            </a:r>
            <a:r>
              <a:rPr lang="lt-LT" sz="20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lt-LT" sz="2000" i="1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force majeure</a:t>
            </a:r>
            <a:r>
              <a:rPr lang="lt-LT" sz="20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aplinkybės</a:t>
            </a:r>
            <a:endParaRPr lang="lt-LT" sz="200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10136148" y="5308997"/>
            <a:ext cx="187762" cy="2347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lt-LT" sz="145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06</a:t>
            </a:r>
            <a:endParaRPr lang="lt-LT" sz="145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25" name="Shape 22"/>
          <p:cNvSpPr/>
          <p:nvPr/>
        </p:nvSpPr>
        <p:spPr>
          <a:xfrm>
            <a:off x="10136148" y="5605343"/>
            <a:ext cx="3836789" cy="22860"/>
          </a:xfrm>
          <a:prstGeom prst="rect">
            <a:avLst/>
          </a:prstGeom>
          <a:solidFill>
            <a:srgbClr val="7F7F7F"/>
          </a:solidFill>
          <a:ln/>
        </p:spPr>
        <p:txBody>
          <a:bodyPr/>
          <a:lstStyle/>
          <a:p>
            <a:endParaRPr lang="lt-LT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26" name="Text 23"/>
          <p:cNvSpPr/>
          <p:nvPr/>
        </p:nvSpPr>
        <p:spPr>
          <a:xfrm>
            <a:off x="10136148" y="5744885"/>
            <a:ext cx="2741533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lt-LT" sz="2400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Naudokitės „NMA </a:t>
            </a:r>
            <a:r>
              <a:rPr lang="lt-LT" sz="2400" noProof="0" dirty="0" err="1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agro</a:t>
            </a:r>
            <a:r>
              <a:rPr lang="lt-LT" sz="2400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“</a:t>
            </a:r>
          </a:p>
        </p:txBody>
      </p:sp>
      <p:sp>
        <p:nvSpPr>
          <p:cNvPr id="27" name="Text 24"/>
          <p:cNvSpPr/>
          <p:nvPr/>
        </p:nvSpPr>
        <p:spPr>
          <a:xfrm>
            <a:off x="10136148" y="6131719"/>
            <a:ext cx="3836789" cy="549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lt-LT" sz="20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Dėl neatitikimų teikite nuotraukas per „NMA </a:t>
            </a:r>
            <a:r>
              <a:rPr lang="lt-LT" sz="2000" noProof="0" dirty="0" err="1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agro</a:t>
            </a:r>
            <a:r>
              <a:rPr lang="lt-LT" sz="20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“ programą</a:t>
            </a:r>
            <a:endParaRPr lang="lt-LT" sz="200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28" name="Image 1" descr="preencoded.png">
            <a:extLst>
              <a:ext uri="{FF2B5EF4-FFF2-40B4-BE49-F238E27FC236}">
                <a16:creationId xmlns:a16="http://schemas.microsoft.com/office/drawing/2014/main" id="{B185650A-122D-D8E9-E465-CBC1B5D91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3080" y="240323"/>
            <a:ext cx="1188720" cy="3939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145380" y="1336115"/>
            <a:ext cx="6795730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lt-LT" sz="4400" b="1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Ačiū, kad kuriame </a:t>
            </a:r>
          </a:p>
          <a:p>
            <a:pPr marL="0" indent="0" algn="l">
              <a:lnSpc>
                <a:spcPts val="5550"/>
              </a:lnSpc>
              <a:buNone/>
            </a:pPr>
            <a:r>
              <a:rPr lang="lt-LT" sz="4400" b="1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klestintį kraštą kartu!</a:t>
            </a:r>
          </a:p>
        </p:txBody>
      </p:sp>
      <p:pic>
        <p:nvPicPr>
          <p:cNvPr id="4" name="Image 1" descr="preencoded.png">
            <a:extLst>
              <a:ext uri="{FF2B5EF4-FFF2-40B4-BE49-F238E27FC236}">
                <a16:creationId xmlns:a16="http://schemas.microsoft.com/office/drawing/2014/main" id="{3CE9713C-F21D-A879-82BC-0D15E9A67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3080" y="228600"/>
            <a:ext cx="1188720" cy="393978"/>
          </a:xfrm>
          <a:prstGeom prst="rect">
            <a:avLst/>
          </a:prstGeom>
        </p:spPr>
      </p:pic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3F9BBEB2-1CD8-8593-D873-3BCBFEBD423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grpSp>
        <p:nvGrpSpPr>
          <p:cNvPr id="2" name="Group 1" descr="Lentelėje nurodyti NMA kontaktai">
            <a:extLst>
              <a:ext uri="{FF2B5EF4-FFF2-40B4-BE49-F238E27FC236}">
                <a16:creationId xmlns:a16="http://schemas.microsoft.com/office/drawing/2014/main" id="{C2966E50-9FC6-2FB6-17BA-BC4B3E63B5FC}"/>
              </a:ext>
            </a:extLst>
          </p:cNvPr>
          <p:cNvGrpSpPr/>
          <p:nvPr/>
        </p:nvGrpSpPr>
        <p:grpSpPr>
          <a:xfrm>
            <a:off x="7176946" y="3306943"/>
            <a:ext cx="5895408" cy="3782570"/>
            <a:chOff x="8207283" y="3178589"/>
            <a:chExt cx="4061836" cy="242005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F0C1E1-EE18-CBCC-44E9-F49B17CCA3F4}"/>
                </a:ext>
              </a:extLst>
            </p:cNvPr>
            <p:cNvSpPr txBox="1"/>
            <p:nvPr/>
          </p:nvSpPr>
          <p:spPr>
            <a:xfrm>
              <a:off x="8220505" y="3178589"/>
              <a:ext cx="4048614" cy="177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720"/>
                </a:spcBef>
              </a:pPr>
              <a:r>
                <a:rPr lang="lt-LT" sz="2880" noProof="0" dirty="0">
                  <a:solidFill>
                    <a:srgbClr val="666666"/>
                  </a:solidFill>
                  <a:latin typeface="Arimo" panose="020B0604020202020204" charset="0"/>
                  <a:ea typeface="Arimo" panose="020B0604020202020204" charset="0"/>
                  <a:cs typeface="Arimo" panose="020B0604020202020204" charset="0"/>
                </a:rPr>
                <a:t>Nacionalinė mokėjimo agentūra prie Žemės ūkio ministerijos</a:t>
              </a:r>
            </a:p>
            <a:p>
              <a:pPr marL="505440" lvl="1">
                <a:spcBef>
                  <a:spcPts val="1200"/>
                </a:spcBef>
              </a:pPr>
              <a:r>
                <a:rPr lang="lt-LT" sz="2880" noProof="0" dirty="0">
                  <a:solidFill>
                    <a:srgbClr val="666666"/>
                  </a:solidFill>
                  <a:latin typeface="Arimo" panose="020B0604020202020204" charset="0"/>
                  <a:ea typeface="Arimo" panose="020B0604020202020204" charset="0"/>
                  <a:cs typeface="Arimo" panose="020B0604020202020204" charset="0"/>
                </a:rPr>
                <a:t>Blindžių g. 17, 08111 Vilnius</a:t>
              </a:r>
            </a:p>
            <a:p>
              <a:pPr marL="505440" lvl="1">
                <a:spcBef>
                  <a:spcPts val="1200"/>
                </a:spcBef>
              </a:pPr>
              <a:r>
                <a:rPr lang="lt-LT" sz="2880" noProof="0" dirty="0">
                  <a:solidFill>
                    <a:srgbClr val="666666"/>
                  </a:solidFill>
                  <a:latin typeface="Arimo" panose="020B0604020202020204" charset="0"/>
                  <a:ea typeface="Arimo" panose="020B0604020202020204" charset="0"/>
                  <a:cs typeface="Arimo" panose="020B0604020202020204" charset="0"/>
                </a:rPr>
                <a:t>+370 5 252 6999</a:t>
              </a:r>
            </a:p>
            <a:p>
              <a:pPr marL="505440" lvl="1">
                <a:spcBef>
                  <a:spcPts val="1200"/>
                </a:spcBef>
              </a:pPr>
              <a:r>
                <a:rPr lang="lt-LT" sz="2880" noProof="0" dirty="0" err="1">
                  <a:solidFill>
                    <a:srgbClr val="666666"/>
                  </a:solidFill>
                  <a:latin typeface="Arimo" panose="020B0604020202020204" charset="0"/>
                  <a:ea typeface="Arimo" panose="020B0604020202020204" charset="0"/>
                  <a:cs typeface="Arimo" panose="020B0604020202020204" charset="0"/>
                </a:rPr>
                <a:t>info@nma.lt</a:t>
              </a:r>
              <a:r>
                <a:rPr lang="lt-LT" sz="2880" noProof="0" dirty="0">
                  <a:solidFill>
                    <a:srgbClr val="666666"/>
                  </a:solidFill>
                  <a:latin typeface="Arimo" panose="020B0604020202020204" charset="0"/>
                  <a:ea typeface="Arimo" panose="020B0604020202020204" charset="0"/>
                  <a:cs typeface="Arimo" panose="020B0604020202020204" charset="0"/>
                </a:rPr>
                <a:t> </a:t>
              </a:r>
              <a:endParaRPr lang="lt-LT" sz="336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endParaRPr>
            </a:p>
          </p:txBody>
        </p:sp>
        <p:pic>
          <p:nvPicPr>
            <p:cNvPr id="7" name="Picture 23" descr="Adreso simbolis">
              <a:extLst>
                <a:ext uri="{FF2B5EF4-FFF2-40B4-BE49-F238E27FC236}">
                  <a16:creationId xmlns:a16="http://schemas.microsoft.com/office/drawing/2014/main" id="{69A602EC-0436-055E-1C6E-46015D23E56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8207283" y="3816640"/>
              <a:ext cx="427345" cy="341876"/>
            </a:xfrm>
            <a:prstGeom prst="rect">
              <a:avLst/>
            </a:prstGeom>
          </p:spPr>
        </p:pic>
        <p:pic>
          <p:nvPicPr>
            <p:cNvPr id="8" name="Picture 21" descr="Telefono simbolis">
              <a:extLst>
                <a:ext uri="{FF2B5EF4-FFF2-40B4-BE49-F238E27FC236}">
                  <a16:creationId xmlns:a16="http://schemas.microsoft.com/office/drawing/2014/main" id="{728087A2-7FBA-AFBE-35C2-59E2C3C42D8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8219306" y="4245587"/>
              <a:ext cx="403301" cy="322640"/>
            </a:xfrm>
            <a:prstGeom prst="rect">
              <a:avLst/>
            </a:prstGeom>
          </p:spPr>
        </p:pic>
        <p:pic>
          <p:nvPicPr>
            <p:cNvPr id="9" name="Picture 22" descr="Elektroninio pašto simbolis">
              <a:extLst>
                <a:ext uri="{FF2B5EF4-FFF2-40B4-BE49-F238E27FC236}">
                  <a16:creationId xmlns:a16="http://schemas.microsoft.com/office/drawing/2014/main" id="{688396A9-7584-97BF-E134-C275F685148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8219305" y="4628484"/>
              <a:ext cx="403302" cy="322641"/>
            </a:xfrm>
            <a:prstGeom prst="rect">
              <a:avLst/>
            </a:prstGeom>
          </p:spPr>
        </p:pic>
        <p:pic>
          <p:nvPicPr>
            <p:cNvPr id="10" name="Picture 26" descr="Facebook simbolis">
              <a:extLst>
                <a:ext uri="{FF2B5EF4-FFF2-40B4-BE49-F238E27FC236}">
                  <a16:creationId xmlns:a16="http://schemas.microsoft.com/office/drawing/2014/main" id="{A5295C57-94DD-0CDD-1158-8801B9C57F7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8219305" y="5221242"/>
              <a:ext cx="317810" cy="377400"/>
            </a:xfrm>
            <a:prstGeom prst="rect">
              <a:avLst/>
            </a:prstGeom>
          </p:spPr>
        </p:pic>
        <p:pic>
          <p:nvPicPr>
            <p:cNvPr id="11" name="Picture 27" descr="Linkedin simbolis">
              <a:extLst>
                <a:ext uri="{FF2B5EF4-FFF2-40B4-BE49-F238E27FC236}">
                  <a16:creationId xmlns:a16="http://schemas.microsoft.com/office/drawing/2014/main" id="{A0B0FB80-CC2C-6F73-39D4-213D3793779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8704132" y="5227430"/>
              <a:ext cx="288177" cy="365025"/>
            </a:xfrm>
            <a:prstGeom prst="rect">
              <a:avLst/>
            </a:prstGeom>
          </p:spPr>
        </p:pic>
        <p:pic>
          <p:nvPicPr>
            <p:cNvPr id="12" name="Picture 28" descr="Youtube simbolis">
              <a:extLst>
                <a:ext uri="{FF2B5EF4-FFF2-40B4-BE49-F238E27FC236}">
                  <a16:creationId xmlns:a16="http://schemas.microsoft.com/office/drawing/2014/main" id="{5594C20A-3513-20AE-F46C-1E1C3A2B001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9118319" y="5242897"/>
              <a:ext cx="351674" cy="334091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865D605-C783-102D-76EC-DF81F74CC4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19305" y="5028715"/>
              <a:ext cx="3208753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FE1449D-9E28-9604-54AE-356559306EE2}"/>
              </a:ext>
            </a:extLst>
          </p:cNvPr>
          <p:cNvSpPr txBox="1"/>
          <p:nvPr/>
        </p:nvSpPr>
        <p:spPr>
          <a:xfrm>
            <a:off x="7145380" y="7089514"/>
            <a:ext cx="418696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720"/>
              </a:spcBef>
            </a:pPr>
            <a:r>
              <a:rPr lang="lt-LT" sz="2880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www.nma.lt</a:t>
            </a:r>
            <a:endParaRPr lang="lt-LT" sz="3360" noProof="0" dirty="0">
              <a:solidFill>
                <a:srgbClr val="009650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1" y="54548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00" b="1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Mūsų vertybės</a:t>
            </a:r>
            <a:endParaRPr lang="en-US" sz="44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345769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139559"/>
            <a:ext cx="279249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Orientacija į klientą</a:t>
            </a:r>
            <a:endParaRPr lang="en-US" sz="28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3629978"/>
            <a:ext cx="227901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666666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Iniciatyvumas ir pagalba </a:t>
            </a:r>
            <a:r>
              <a:rPr lang="en-US" sz="2400" dirty="0" err="1">
                <a:solidFill>
                  <a:srgbClr val="666666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klientams</a:t>
            </a:r>
            <a:endParaRPr lang="en-US" sz="24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5708" y="2345769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325708" y="3139559"/>
            <a:ext cx="279261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Profesionalumas</a:t>
            </a:r>
            <a:endParaRPr lang="en-US" sz="28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4325709" y="3629978"/>
            <a:ext cx="2279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666666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Didelė patirtis ir </a:t>
            </a:r>
            <a:r>
              <a:rPr lang="en-US" sz="2400" dirty="0" err="1">
                <a:solidFill>
                  <a:srgbClr val="666666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nuolatinis</a:t>
            </a:r>
            <a:r>
              <a:rPr lang="en-US" sz="2400" dirty="0">
                <a:solidFill>
                  <a:srgbClr val="666666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2400" dirty="0" err="1">
                <a:solidFill>
                  <a:srgbClr val="666666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tobulėjimas</a:t>
            </a:r>
            <a:endParaRPr lang="en-US" sz="24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866" y="2345769"/>
            <a:ext cx="566976" cy="5669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857866" y="3139559"/>
            <a:ext cx="279261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 err="1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Efektyvumas</a:t>
            </a:r>
            <a:endParaRPr lang="en-US" sz="28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7857867" y="3629978"/>
            <a:ext cx="2279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666666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Optimalios sąnaudos </a:t>
            </a:r>
            <a:r>
              <a:rPr lang="en-US" sz="2400" dirty="0" err="1">
                <a:solidFill>
                  <a:srgbClr val="666666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siekiant</a:t>
            </a:r>
            <a:r>
              <a:rPr lang="en-US" sz="2400" dirty="0">
                <a:solidFill>
                  <a:srgbClr val="666666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2400" dirty="0" err="1">
                <a:solidFill>
                  <a:srgbClr val="666666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tikslų</a:t>
            </a:r>
            <a:endParaRPr lang="en-US" sz="24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036225"/>
            <a:ext cx="566976" cy="56697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93790" y="5830015"/>
            <a:ext cx="279261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Skaidrumas</a:t>
            </a:r>
            <a:endParaRPr lang="en-US" sz="28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793791" y="6337223"/>
            <a:ext cx="2279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666666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Vieši ir </a:t>
            </a:r>
            <a:r>
              <a:rPr lang="en-US" sz="2400" dirty="0" err="1">
                <a:solidFill>
                  <a:srgbClr val="666666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aiškūs</a:t>
            </a:r>
            <a:r>
              <a:rPr lang="en-US" sz="2400" dirty="0">
                <a:solidFill>
                  <a:srgbClr val="666666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endParaRPr lang="lt-LT" sz="2400" dirty="0">
              <a:solidFill>
                <a:srgbClr val="666666"/>
              </a:solidFill>
              <a:latin typeface="Arimo" pitchFamily="34" charset="0"/>
              <a:ea typeface="Arimo" pitchFamily="34" charset="-122"/>
              <a:cs typeface="Arimo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2400" dirty="0" err="1">
                <a:solidFill>
                  <a:srgbClr val="666666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sprendimai</a:t>
            </a:r>
            <a:endParaRPr lang="en-US" sz="240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5828" y="5036225"/>
            <a:ext cx="566976" cy="566976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4325828" y="5830014"/>
            <a:ext cx="279249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Pažangumas</a:t>
            </a:r>
            <a:endParaRPr lang="en-US" sz="28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7" name="Text 10"/>
          <p:cNvSpPr/>
          <p:nvPr/>
        </p:nvSpPr>
        <p:spPr>
          <a:xfrm>
            <a:off x="4325828" y="6320433"/>
            <a:ext cx="267625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666666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Nuolatinis </a:t>
            </a:r>
            <a:r>
              <a:rPr lang="en-US" sz="2400" dirty="0" err="1">
                <a:solidFill>
                  <a:srgbClr val="666666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naujovių</a:t>
            </a:r>
            <a:r>
              <a:rPr lang="en-US" sz="2400" dirty="0">
                <a:solidFill>
                  <a:srgbClr val="666666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2400" dirty="0" err="1">
                <a:solidFill>
                  <a:srgbClr val="666666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diegimas</a:t>
            </a:r>
            <a:endParaRPr lang="en-US" sz="2400" dirty="0"/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7866" y="5036225"/>
            <a:ext cx="566976" cy="566976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7857866" y="5830014"/>
            <a:ext cx="279261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Tvarumas</a:t>
            </a:r>
            <a:endParaRPr lang="en-US" sz="28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20" name="Text 12"/>
          <p:cNvSpPr/>
          <p:nvPr/>
        </p:nvSpPr>
        <p:spPr>
          <a:xfrm>
            <a:off x="7857867" y="6320433"/>
            <a:ext cx="267625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666666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Mažesnis gamtos </a:t>
            </a:r>
            <a:r>
              <a:rPr lang="en-US" sz="2400" dirty="0" err="1">
                <a:solidFill>
                  <a:srgbClr val="666666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išteklių</a:t>
            </a:r>
            <a:r>
              <a:rPr lang="en-US" sz="2400" dirty="0">
                <a:solidFill>
                  <a:srgbClr val="666666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2400" dirty="0" err="1">
                <a:solidFill>
                  <a:srgbClr val="666666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naudojimas</a:t>
            </a:r>
            <a:endParaRPr lang="en-US" sz="2400" dirty="0"/>
          </a:p>
        </p:txBody>
      </p:sp>
      <p:pic>
        <p:nvPicPr>
          <p:cNvPr id="21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13080" y="228600"/>
            <a:ext cx="1188720" cy="393978"/>
          </a:xfrm>
          <a:prstGeom prst="rect">
            <a:avLst/>
          </a:prstGeom>
        </p:spPr>
      </p:pic>
      <p:pic>
        <p:nvPicPr>
          <p:cNvPr id="23" name="Picture 22" descr="A green tree with apples on it&#10;&#10;Description automatically generated">
            <a:extLst>
              <a:ext uri="{FF2B5EF4-FFF2-40B4-BE49-F238E27FC236}">
                <a16:creationId xmlns:a16="http://schemas.microsoft.com/office/drawing/2014/main" id="{8B1964FE-6D92-4821-943A-7C91ACC979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05867" y="2761216"/>
            <a:ext cx="4252178" cy="31891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1">
            <a:extLst>
              <a:ext uri="{FF2B5EF4-FFF2-40B4-BE49-F238E27FC236}">
                <a16:creationId xmlns:a16="http://schemas.microsoft.com/office/drawing/2014/main" id="{8A01E780-CBFE-E0D3-88D9-F473494D0B5B}"/>
              </a:ext>
            </a:extLst>
          </p:cNvPr>
          <p:cNvSpPr/>
          <p:nvPr/>
        </p:nvSpPr>
        <p:spPr>
          <a:xfrm>
            <a:off x="8288932" y="2222669"/>
            <a:ext cx="4091893" cy="1891061"/>
          </a:xfrm>
          <a:prstGeom prst="roundRect">
            <a:avLst>
              <a:gd name="adj" fmla="val 19253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4" name="Shape 1">
            <a:extLst>
              <a:ext uri="{FF2B5EF4-FFF2-40B4-BE49-F238E27FC236}">
                <a16:creationId xmlns:a16="http://schemas.microsoft.com/office/drawing/2014/main" id="{3688E92E-E2A1-8C88-BBCD-BAA6E4BE8BBD}"/>
              </a:ext>
            </a:extLst>
          </p:cNvPr>
          <p:cNvSpPr/>
          <p:nvPr/>
        </p:nvSpPr>
        <p:spPr>
          <a:xfrm>
            <a:off x="1910709" y="2259365"/>
            <a:ext cx="4091893" cy="1891061"/>
          </a:xfrm>
          <a:prstGeom prst="roundRect">
            <a:avLst>
              <a:gd name="adj" fmla="val 19253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2" name="Text 0"/>
          <p:cNvSpPr/>
          <p:nvPr/>
        </p:nvSpPr>
        <p:spPr>
          <a:xfrm>
            <a:off x="740525" y="675204"/>
            <a:ext cx="6463427" cy="542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lt-LT" sz="4400" b="1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2025 metų didžiausias įvertinimas</a:t>
            </a:r>
            <a:r>
              <a:rPr lang="en-US" sz="4400" b="1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endParaRPr lang="en-US" sz="440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3080" y="228600"/>
            <a:ext cx="1188720" cy="393978"/>
          </a:xfrm>
          <a:prstGeom prst="rect">
            <a:avLst/>
          </a:prstGeom>
        </p:spPr>
      </p:pic>
      <p:sp>
        <p:nvSpPr>
          <p:cNvPr id="6" name="Text 1">
            <a:extLst>
              <a:ext uri="{FF2B5EF4-FFF2-40B4-BE49-F238E27FC236}">
                <a16:creationId xmlns:a16="http://schemas.microsoft.com/office/drawing/2014/main" id="{38A0F62E-2387-455A-A3B1-C9BFCB2D0981}"/>
              </a:ext>
            </a:extLst>
          </p:cNvPr>
          <p:cNvSpPr/>
          <p:nvPr/>
        </p:nvSpPr>
        <p:spPr>
          <a:xfrm>
            <a:off x="2066694" y="2920472"/>
            <a:ext cx="2792492" cy="542568"/>
          </a:xfrm>
          <a:prstGeom prst="rect">
            <a:avLst/>
          </a:prstGeom>
          <a:noFill/>
          <a:ln/>
          <a:effectLst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lt-LT" sz="6600" b="1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100</a:t>
            </a:r>
            <a:r>
              <a:rPr lang="en-US" sz="6600" b="1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lt-LT" sz="6600" b="1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proc.</a:t>
            </a:r>
          </a:p>
          <a:p>
            <a:pPr>
              <a:lnSpc>
                <a:spcPts val="2750"/>
              </a:lnSpc>
            </a:pPr>
            <a:endParaRPr lang="en-US" sz="6600" dirty="0">
              <a:solidFill>
                <a:srgbClr val="009650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0B8E80AF-233F-4FF9-B8DE-FCCC3B06D0C2}"/>
              </a:ext>
            </a:extLst>
          </p:cNvPr>
          <p:cNvSpPr/>
          <p:nvPr/>
        </p:nvSpPr>
        <p:spPr>
          <a:xfrm>
            <a:off x="8520164" y="2925743"/>
            <a:ext cx="279249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lt-LT" sz="6600" b="1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89</a:t>
            </a:r>
            <a:r>
              <a:rPr lang="en-US" sz="6600" b="1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lt-LT" sz="6600" b="1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proc.</a:t>
            </a:r>
            <a:endParaRPr lang="en-US" sz="6600" dirty="0">
              <a:solidFill>
                <a:srgbClr val="009650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7BCE04B1-4F98-47B3-BBAA-9519BA755215}"/>
              </a:ext>
            </a:extLst>
          </p:cNvPr>
          <p:cNvSpPr/>
          <p:nvPr/>
        </p:nvSpPr>
        <p:spPr>
          <a:xfrm>
            <a:off x="2143898" y="5068203"/>
            <a:ext cx="104655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lt-LT" sz="4400" dirty="0">
                <a:solidFill>
                  <a:srgbClr val="666666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teigiamai vertina NMA veiklą ir paslaugas</a:t>
            </a:r>
            <a:endParaRPr lang="en-US" sz="4400" dirty="0"/>
          </a:p>
        </p:txBody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DDC169EA-E6A8-472D-89D4-AB9553895F22}"/>
              </a:ext>
            </a:extLst>
          </p:cNvPr>
          <p:cNvSpPr/>
          <p:nvPr/>
        </p:nvSpPr>
        <p:spPr>
          <a:xfrm>
            <a:off x="2143898" y="3457595"/>
            <a:ext cx="1750882" cy="464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lt-LT" sz="3200" dirty="0">
                <a:solidFill>
                  <a:srgbClr val="666666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partnerių</a:t>
            </a:r>
            <a:endParaRPr lang="en-US" sz="3200" dirty="0"/>
          </a:p>
        </p:txBody>
      </p:sp>
      <p:sp>
        <p:nvSpPr>
          <p:cNvPr id="11" name="Text 2">
            <a:extLst>
              <a:ext uri="{FF2B5EF4-FFF2-40B4-BE49-F238E27FC236}">
                <a16:creationId xmlns:a16="http://schemas.microsoft.com/office/drawing/2014/main" id="{E2B7647E-5EF3-43E8-8781-6DAA6C6A5323}"/>
              </a:ext>
            </a:extLst>
          </p:cNvPr>
          <p:cNvSpPr/>
          <p:nvPr/>
        </p:nvSpPr>
        <p:spPr>
          <a:xfrm>
            <a:off x="8520164" y="3463040"/>
            <a:ext cx="1251050" cy="354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lt-LT" sz="3200" dirty="0">
                <a:solidFill>
                  <a:srgbClr val="666666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klientų</a:t>
            </a:r>
            <a:endParaRPr lang="en-US" sz="3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675C19-24DC-49B0-8716-3F10301B72C8}"/>
              </a:ext>
            </a:extLst>
          </p:cNvPr>
          <p:cNvSpPr/>
          <p:nvPr/>
        </p:nvSpPr>
        <p:spPr>
          <a:xfrm>
            <a:off x="4286801" y="6419235"/>
            <a:ext cx="5231931" cy="497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50"/>
              </a:lnSpc>
            </a:pPr>
            <a:r>
              <a:rPr lang="en-US" sz="4800" b="1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A</a:t>
            </a:r>
            <a:r>
              <a:rPr lang="lt-LT" sz="4800" b="1" dirty="0" err="1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čiū</a:t>
            </a:r>
            <a:r>
              <a:rPr lang="lt-LT" sz="4800" b="1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už įvertinimą</a:t>
            </a:r>
            <a:r>
              <a:rPr lang="en-US" sz="4800" b="1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!</a:t>
            </a:r>
            <a:endParaRPr lang="en-US" sz="4800" dirty="0">
              <a:solidFill>
                <a:srgbClr val="009650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80190" y="2736890"/>
            <a:ext cx="678692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lt-LT" sz="4400" b="1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Rekordinė paramos suma</a:t>
            </a:r>
          </a:p>
        </p:txBody>
      </p:sp>
      <p:sp>
        <p:nvSpPr>
          <p:cNvPr id="4" name="Text 1"/>
          <p:cNvSpPr/>
          <p:nvPr/>
        </p:nvSpPr>
        <p:spPr>
          <a:xfrm>
            <a:off x="6280190" y="3785830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lt-LT" sz="28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2025 m. NMA išmokėjo didžiausią paramos sumą per visą istoriją – </a:t>
            </a:r>
            <a:r>
              <a:rPr lang="lt-LT" sz="2800" b="1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1,2 mlrd. Eur</a:t>
            </a:r>
            <a:endParaRPr lang="lt-LT" sz="2800" noProof="0" dirty="0">
              <a:solidFill>
                <a:srgbClr val="009650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4834541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lt-LT" sz="28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Nuo veiklos pradžios NMA išmokėjo daugiau kaip </a:t>
            </a:r>
            <a:r>
              <a:rPr lang="lt-LT" sz="2800" b="1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17,3 mlrd. Eur </a:t>
            </a:r>
            <a:r>
              <a:rPr lang="lt-LT" sz="28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paramos</a:t>
            </a:r>
            <a:endParaRPr lang="lt-LT" sz="280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6" name="Image 1" descr="preencoded.png">
            <a:extLst>
              <a:ext uri="{FF2B5EF4-FFF2-40B4-BE49-F238E27FC236}">
                <a16:creationId xmlns:a16="http://schemas.microsoft.com/office/drawing/2014/main" id="{5607DE48-80F9-1C92-0B1E-E0B6646D2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3080" y="228600"/>
            <a:ext cx="1188720" cy="393978"/>
          </a:xfrm>
          <a:prstGeom prst="rect">
            <a:avLst/>
          </a:prstGeom>
        </p:spPr>
      </p:pic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74C84136-0AED-F264-89B8-8A71B6FF411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"/>
          <p:cNvSpPr/>
          <p:nvPr/>
        </p:nvSpPr>
        <p:spPr>
          <a:xfrm>
            <a:off x="6685304" y="2821067"/>
            <a:ext cx="6407944" cy="1767245"/>
          </a:xfrm>
          <a:prstGeom prst="roundRect">
            <a:avLst>
              <a:gd name="adj" fmla="val 19253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471598" y="30555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lt-LT" sz="4000" b="1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571 mln. Eur</a:t>
            </a:r>
            <a:endParaRPr lang="lt-LT" sz="4000" noProof="0" dirty="0">
              <a:solidFill>
                <a:srgbClr val="009650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8471598" y="352752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lt-LT" sz="28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tiesioginių išmokų</a:t>
            </a:r>
            <a:endParaRPr lang="lt-LT" sz="280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919738" y="3990975"/>
            <a:ext cx="5939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lt-LT" sz="24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(2024 m. – 550 mln. Eur)</a:t>
            </a:r>
            <a:endParaRPr lang="lt-LT" sz="240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6685185" y="5169456"/>
            <a:ext cx="6408063" cy="1767245"/>
          </a:xfrm>
          <a:prstGeom prst="roundRect">
            <a:avLst>
              <a:gd name="adj" fmla="val 19253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8471598" y="540389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lt-LT" sz="4000" b="1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322 mln. Eur</a:t>
            </a:r>
            <a:endParaRPr lang="lt-LT" sz="4000" noProof="0" dirty="0">
              <a:solidFill>
                <a:srgbClr val="009650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8471598" y="58759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lt-LT" sz="28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avansinių išmokų</a:t>
            </a:r>
            <a:endParaRPr lang="lt-LT" sz="280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919619" y="6339364"/>
            <a:ext cx="59391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lt-LT" sz="24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(2024 m. – 264 mln. Eur)</a:t>
            </a:r>
            <a:endParaRPr lang="lt-LT" sz="240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12" name="Image 0" descr="preencoded.png">
            <a:extLst>
              <a:ext uri="{FF2B5EF4-FFF2-40B4-BE49-F238E27FC236}">
                <a16:creationId xmlns:a16="http://schemas.microsoft.com/office/drawing/2014/main" id="{2B065336-7AA1-B319-3D9F-6EC32B9874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13" name="Text 0">
            <a:extLst>
              <a:ext uri="{FF2B5EF4-FFF2-40B4-BE49-F238E27FC236}">
                <a16:creationId xmlns:a16="http://schemas.microsoft.com/office/drawing/2014/main" id="{671121E8-4619-48FE-8DF5-1FB2178DED3E}"/>
              </a:ext>
            </a:extLst>
          </p:cNvPr>
          <p:cNvSpPr/>
          <p:nvPr/>
        </p:nvSpPr>
        <p:spPr>
          <a:xfrm>
            <a:off x="6413840" y="1531144"/>
            <a:ext cx="695075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lt-LT" sz="4400" b="1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2025 m. išmokėta parama</a:t>
            </a:r>
          </a:p>
        </p:txBody>
      </p:sp>
      <p:pic>
        <p:nvPicPr>
          <p:cNvPr id="2" name="Image 1" descr="preencoded.png">
            <a:extLst>
              <a:ext uri="{FF2B5EF4-FFF2-40B4-BE49-F238E27FC236}">
                <a16:creationId xmlns:a16="http://schemas.microsoft.com/office/drawing/2014/main" id="{7B20F6C0-3425-DA95-A1DB-5390AD24B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3080" y="228600"/>
            <a:ext cx="1188720" cy="3939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4165402"/>
            <a:ext cx="1272849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endParaRPr lang="lt-LT" sz="4450" b="1" noProof="0" dirty="0">
              <a:solidFill>
                <a:srgbClr val="009650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846623" y="2882654"/>
            <a:ext cx="4196358" cy="1685092"/>
          </a:xfrm>
          <a:prstGeom prst="roundRect">
            <a:avLst>
              <a:gd name="adj" fmla="val 20191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527184" y="341109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lt-LT" sz="4000" b="1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2,848 mlrd. Eur</a:t>
            </a:r>
            <a:endParaRPr lang="lt-LT" sz="4000" noProof="0" dirty="0">
              <a:solidFill>
                <a:srgbClr val="009650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130081" y="3877362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lt-LT" sz="24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išmokėta per 2014–2025 m.</a:t>
            </a:r>
            <a:endParaRPr lang="lt-LT" sz="240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10205442" y="2869224"/>
            <a:ext cx="4196358" cy="1685092"/>
          </a:xfrm>
          <a:prstGeom prst="roundRect">
            <a:avLst>
              <a:gd name="adj" fmla="val 20191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886003" y="33708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lt-LT" sz="4000" b="1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871 tūkst.</a:t>
            </a:r>
            <a:endParaRPr lang="lt-LT" sz="4000" noProof="0" dirty="0">
              <a:solidFill>
                <a:srgbClr val="009650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439876" y="3877361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lt-LT" sz="240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p</a:t>
            </a:r>
            <a:r>
              <a:rPr lang="lt-LT" sz="24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atvirtintų paraiškų</a:t>
            </a:r>
            <a:endParaRPr lang="lt-LT" sz="240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8032315" y="4927626"/>
            <a:ext cx="4196358" cy="2017184"/>
          </a:xfrm>
          <a:prstGeom prst="roundRect">
            <a:avLst>
              <a:gd name="adj" fmla="val 20191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8712877" y="51969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lt-LT" sz="4000" b="1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262 mln. Eur</a:t>
            </a:r>
            <a:endParaRPr lang="lt-LT" sz="4000" noProof="0" dirty="0">
              <a:solidFill>
                <a:srgbClr val="009650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8266750" y="5701651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lt-LT" sz="24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išmokėta 2025 m. (KPP ir plotinės kaimo plėtros priemonės)</a:t>
            </a:r>
            <a:endParaRPr lang="lt-LT" sz="240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13" name="Image 0" descr="preencoded.png">
            <a:extLst>
              <a:ext uri="{FF2B5EF4-FFF2-40B4-BE49-F238E27FC236}">
                <a16:creationId xmlns:a16="http://schemas.microsoft.com/office/drawing/2014/main" id="{A5E0C97E-4080-0A90-D472-2C3203A1EF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14" name="Text 0">
            <a:extLst>
              <a:ext uri="{FF2B5EF4-FFF2-40B4-BE49-F238E27FC236}">
                <a16:creationId xmlns:a16="http://schemas.microsoft.com/office/drawing/2014/main" id="{B0E6B0A5-D815-883A-EDF3-577D6B5FDBD5}"/>
              </a:ext>
            </a:extLst>
          </p:cNvPr>
          <p:cNvSpPr/>
          <p:nvPr/>
        </p:nvSpPr>
        <p:spPr>
          <a:xfrm>
            <a:off x="6301681" y="110856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lt-LT" sz="4400" b="1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KPP programa – panaudota 100% paramos lėšų</a:t>
            </a:r>
          </a:p>
        </p:txBody>
      </p:sp>
      <p:pic>
        <p:nvPicPr>
          <p:cNvPr id="2" name="Image 1" descr="preencoded.png">
            <a:extLst>
              <a:ext uri="{FF2B5EF4-FFF2-40B4-BE49-F238E27FC236}">
                <a16:creationId xmlns:a16="http://schemas.microsoft.com/office/drawing/2014/main" id="{FBA9545D-C83F-A077-8CBC-1468FE9D4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3080" y="228600"/>
            <a:ext cx="1188720" cy="393978"/>
          </a:xfrm>
          <a:prstGeom prst="rect">
            <a:avLst/>
          </a:prstGeom>
        </p:spPr>
      </p:pic>
      <p:sp>
        <p:nvSpPr>
          <p:cNvPr id="15" name="Text 0">
            <a:extLst>
              <a:ext uri="{FF2B5EF4-FFF2-40B4-BE49-F238E27FC236}">
                <a16:creationId xmlns:a16="http://schemas.microsoft.com/office/drawing/2014/main" id="{1009ED5C-FE3E-2BAC-DCFD-28077849A76D}"/>
              </a:ext>
            </a:extLst>
          </p:cNvPr>
          <p:cNvSpPr/>
          <p:nvPr/>
        </p:nvSpPr>
        <p:spPr>
          <a:xfrm>
            <a:off x="5572897" y="7117588"/>
            <a:ext cx="882890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5550"/>
              </a:lnSpc>
            </a:pPr>
            <a:r>
              <a:rPr lang="lt-LT" sz="2600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Lietuva – TOP10 Europoje pagal panaudojimo efektyvumą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23277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674407" y="2627413"/>
            <a:ext cx="10378202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150"/>
              </a:lnSpc>
              <a:buNone/>
            </a:pPr>
            <a:r>
              <a:rPr lang="lt-LT" sz="4400" b="1" dirty="0">
                <a:solidFill>
                  <a:srgbClr val="009650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    </a:t>
            </a:r>
            <a:r>
              <a:rPr lang="en-US" sz="4400" b="1" dirty="0">
                <a:solidFill>
                  <a:srgbClr val="009650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2025 m. greitai ir kokybiškai vertinome dokumentus</a:t>
            </a:r>
            <a:endParaRPr lang="en-US" sz="4400" b="1" dirty="0">
              <a:solidFill>
                <a:srgbClr val="009650"/>
              </a:solidFill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1323975" y="3732371"/>
            <a:ext cx="3180874" cy="561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4400" b="1" dirty="0">
                <a:solidFill>
                  <a:srgbClr val="009650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98%</a:t>
            </a:r>
            <a:endParaRPr lang="en-US" sz="4400" b="1" dirty="0">
              <a:solidFill>
                <a:srgbClr val="009650"/>
              </a:solidFill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851184" y="4474369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lt-LT" sz="2800" noProof="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įvertinta laiku </a:t>
            </a:r>
            <a:endParaRPr lang="lt-LT" sz="2800" noProof="0" dirty="0"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4867095"/>
            <a:ext cx="4241244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lt-LT" noProof="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investicinių priemonių paraiškų, mokėjimo prašymų dokumentų (45 tūkst.)</a:t>
            </a:r>
            <a:endParaRPr lang="lt-LT" noProof="0" dirty="0"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724644" y="3732371"/>
            <a:ext cx="3180993" cy="561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4400" b="1" dirty="0">
                <a:solidFill>
                  <a:srgbClr val="009650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100%</a:t>
            </a:r>
            <a:endParaRPr lang="en-US" sz="4400" b="1" dirty="0">
              <a:solidFill>
                <a:srgbClr val="009650"/>
              </a:solidFill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251853" y="4474369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28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įvertinta laiku</a:t>
            </a:r>
            <a:endParaRPr lang="en-US" sz="2800" dirty="0"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194459" y="4867095"/>
            <a:ext cx="4241363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850"/>
              </a:lnSpc>
            </a:pPr>
            <a:r>
              <a:rPr lang="lt-LT" noProof="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tiesioginių išmokų paraiškų (465 tūkst.)</a:t>
            </a:r>
            <a:endParaRPr lang="lt-LT" noProof="0" dirty="0"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0125432" y="3732371"/>
            <a:ext cx="3180993" cy="561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4400" b="1" dirty="0">
                <a:solidFill>
                  <a:srgbClr val="009650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~100%</a:t>
            </a:r>
            <a:endParaRPr lang="en-US" sz="4400" b="1" dirty="0">
              <a:solidFill>
                <a:srgbClr val="009650"/>
              </a:solidFill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652641" y="4474369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28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kokybiškai parengtų</a:t>
            </a:r>
            <a:endParaRPr lang="en-US" sz="2800" dirty="0"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9595247" y="4867095"/>
            <a:ext cx="4241363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850"/>
              </a:lnSpc>
            </a:pPr>
            <a:r>
              <a:rPr lang="lt-LT" noProof="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administracinių sprendimų</a:t>
            </a:r>
            <a:r>
              <a:rPr lang="lt-LT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 (iš 320 tūkst.)</a:t>
            </a:r>
            <a:endParaRPr lang="lt-LT" noProof="0" dirty="0"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2387143" y="6135529"/>
            <a:ext cx="3180993" cy="561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4400" b="1" dirty="0">
                <a:solidFill>
                  <a:srgbClr val="009650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Per</a:t>
            </a:r>
            <a:r>
              <a:rPr lang="lt-LT" sz="4400" b="1" dirty="0">
                <a:solidFill>
                  <a:srgbClr val="009650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 35 dienas</a:t>
            </a:r>
            <a:r>
              <a:rPr lang="en-US" sz="4400" b="1" dirty="0">
                <a:solidFill>
                  <a:srgbClr val="009650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 </a:t>
            </a:r>
            <a:endParaRPr lang="en-US" sz="4400" b="1" dirty="0">
              <a:solidFill>
                <a:srgbClr val="009650"/>
              </a:solidFill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2908578" y="6877526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r>
              <a:rPr lang="lt-LT" sz="28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įvertinti mokėjimo prašymai</a:t>
            </a:r>
            <a:endParaRPr lang="en-US" sz="2800" dirty="0">
              <a:latin typeface="Arimo" panose="020B0604020202020204" charset="0"/>
              <a:cs typeface="Arimo" panose="020B0604020202020204" charset="0"/>
            </a:endParaRPr>
          </a:p>
          <a:p>
            <a:pPr marL="0" indent="0" algn="ctr">
              <a:lnSpc>
                <a:spcPts val="2050"/>
              </a:lnSpc>
              <a:buNone/>
            </a:pPr>
            <a:endParaRPr lang="en-US" sz="2800" dirty="0"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8871616" y="6135529"/>
            <a:ext cx="3180993" cy="561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lt-LT" sz="4400" b="1" dirty="0">
                <a:solidFill>
                  <a:srgbClr val="009650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Per 2,7 mėn.</a:t>
            </a:r>
            <a:r>
              <a:rPr lang="en-US" sz="4400" b="1" dirty="0">
                <a:solidFill>
                  <a:srgbClr val="009650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 </a:t>
            </a:r>
            <a:endParaRPr lang="en-US" sz="4400" b="1" dirty="0">
              <a:solidFill>
                <a:srgbClr val="009650"/>
              </a:solidFill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9398825" y="6881445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r>
              <a:rPr lang="lt-LT" sz="2800" dirty="0">
                <a:solidFill>
                  <a:srgbClr val="666666"/>
                </a:solidFill>
                <a:latin typeface="Arimo" panose="020B0604020202020204" charset="0"/>
                <a:ea typeface="Inter" pitchFamily="34" charset="-122"/>
                <a:cs typeface="Arimo" panose="020B0604020202020204" charset="0"/>
              </a:rPr>
              <a:t>pasirašytos paramos sutartys</a:t>
            </a:r>
            <a:endParaRPr lang="en-US" sz="2800" dirty="0">
              <a:latin typeface="Arimo" panose="020B0604020202020204" charset="0"/>
              <a:cs typeface="Arimo" panose="020B0604020202020204" charset="0"/>
            </a:endParaRPr>
          </a:p>
          <a:p>
            <a:pPr marL="0" indent="0" algn="ctr">
              <a:lnSpc>
                <a:spcPts val="2050"/>
              </a:lnSpc>
              <a:buNone/>
            </a:pPr>
            <a:endParaRPr lang="en-US" sz="2800" dirty="0">
              <a:latin typeface="Arimo" panose="020B0604020202020204" charset="0"/>
              <a:cs typeface="Arimo" panose="020B0604020202020204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7394853" y="6955274"/>
            <a:ext cx="4241363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endParaRPr lang="en-US" dirty="0">
              <a:latin typeface="Arimo" panose="020B0604020202020204" charset="0"/>
              <a:cs typeface="Arimo" panose="020B060402020202020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261223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lt-LT" sz="4400" b="1" noProof="0" dirty="0">
                <a:solidFill>
                  <a:srgbClr val="00965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2026 m. NMA planuojami veiksmai:</a:t>
            </a:r>
          </a:p>
        </p:txBody>
      </p:sp>
      <p:sp>
        <p:nvSpPr>
          <p:cNvPr id="4" name="Text 1"/>
          <p:cNvSpPr/>
          <p:nvPr/>
        </p:nvSpPr>
        <p:spPr>
          <a:xfrm>
            <a:off x="793790" y="4369951"/>
            <a:ext cx="7556421" cy="1247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buSzPct val="100000"/>
              <a:buFont typeface="+mj-lt"/>
              <a:buAutoNum type="arabicPeriod"/>
            </a:pPr>
            <a:r>
              <a:rPr lang="lt-LT" sz="28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Efektyviai administruosime paramą</a:t>
            </a:r>
            <a:endParaRPr lang="lt-LT" sz="280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342900" indent="-342900" algn="l">
              <a:buSzPct val="100000"/>
              <a:buFont typeface="+mj-lt"/>
              <a:buAutoNum type="arabicPeriod" startAt="2"/>
            </a:pPr>
            <a:r>
              <a:rPr lang="lt-LT" sz="28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Sieksime būti patikimu ūkininkų partneriu</a:t>
            </a:r>
            <a:endParaRPr lang="lt-LT" sz="280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342900" indent="-342900" algn="l">
              <a:buSzPct val="100000"/>
              <a:buFont typeface="+mj-lt"/>
              <a:buAutoNum type="arabicPeriod" startAt="3"/>
            </a:pPr>
            <a:r>
              <a:rPr lang="lt-LT" sz="2800" noProof="0" dirty="0">
                <a:solidFill>
                  <a:srgbClr val="66666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Efektyviai vykdysime paramos kontrolę</a:t>
            </a:r>
            <a:endParaRPr lang="lt-LT" sz="2800" noProof="0" dirty="0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1A39839B-1DFA-4ACB-F259-DF61EE5A4A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1143</Words>
  <Application>Microsoft Office PowerPoint</Application>
  <PresentationFormat>Custom</PresentationFormat>
  <Paragraphs>259</Paragraphs>
  <Slides>27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Inter</vt:lpstr>
      <vt:lpstr>Arimo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Vaiva Kovaliūnienė</dc:creator>
  <cp:lastModifiedBy>Simona Paspiešinskaitė</cp:lastModifiedBy>
  <cp:revision>15</cp:revision>
  <dcterms:created xsi:type="dcterms:W3CDTF">2026-02-18T09:17:51Z</dcterms:created>
  <dcterms:modified xsi:type="dcterms:W3CDTF">2026-05-11T11:38:28Z</dcterms:modified>
</cp:coreProperties>
</file>