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03" r:id="rId2"/>
    <p:sldId id="322" r:id="rId3"/>
    <p:sldId id="309" r:id="rId4"/>
    <p:sldId id="305" r:id="rId5"/>
    <p:sldId id="326" r:id="rId6"/>
    <p:sldId id="308" r:id="rId7"/>
    <p:sldId id="311" r:id="rId8"/>
    <p:sldId id="306" r:id="rId9"/>
    <p:sldId id="312" r:id="rId10"/>
    <p:sldId id="313" r:id="rId11"/>
    <p:sldId id="328" r:id="rId12"/>
    <p:sldId id="314" r:id="rId13"/>
    <p:sldId id="323" r:id="rId14"/>
    <p:sldId id="324" r:id="rId15"/>
    <p:sldId id="315" r:id="rId16"/>
    <p:sldId id="327" r:id="rId17"/>
    <p:sldId id="321" r:id="rId18"/>
    <p:sldId id="319" r:id="rId19"/>
    <p:sldId id="320" r:id="rId20"/>
    <p:sldId id="316" r:id="rId21"/>
    <p:sldId id="317" r:id="rId22"/>
    <p:sldId id="325" r:id="rId23"/>
    <p:sldId id="318" r:id="rId24"/>
    <p:sldId id="259" r:id="rId25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3F19C4-2C25-1238-89F8-FA78175B3F5D}" name="Vytautas Reingardtas" initials="VR" userId="S::vytautas.reingardtas@nma.lt::0914933c-6f16-4cd3-837e-1491641ce0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EDF7F2"/>
    <a:srgbClr val="009650"/>
    <a:srgbClr val="CEEBDB"/>
    <a:srgbClr val="B89352"/>
    <a:srgbClr val="E6E6E6"/>
    <a:srgbClr val="E9F5EF"/>
    <a:srgbClr val="006837"/>
    <a:srgbClr val="999999"/>
    <a:srgbClr val="C58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58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4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DE91D-92FC-EB47-9BF5-89E5781AEC6E}" type="datetimeFigureOut">
              <a:rPr lang="en-LT" smtClean="0"/>
              <a:t>05/11/2026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6B443-908F-A545-B0E5-A9A2481DD13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227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92553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C0F8-C2B1-83EC-C508-961D340EF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380B6-ACE8-0D51-36F9-1618A4F12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0F652-7C3D-C31E-4349-CFABD63E1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E76FC-021F-8A36-47B7-3CDBF337D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67216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97BFB-E2AD-87C4-44CE-6FD6E159B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C4AAB0-D259-8B1A-BF68-20E26037A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AAA14-A9D3-622F-4A4F-D8D4AEC97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A546E-C2E5-8E50-D610-3128EB469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62862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FBBF1-0739-6929-943C-063B58A4E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F5962-CB43-51A8-8126-5C5719C41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41351-3949-1F45-9CD9-E5D72438F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0FBFB-1002-C6DE-5FFC-E938C0148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71027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953FD-4EF7-6C5B-34DA-EC9E255BE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BF463-08E1-FCD8-6C17-E64EFE420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7C62F7-D2A3-14F3-5349-FB6331A41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4B1BA-8AC4-3A32-4987-208DD2577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39824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C3DFB-557D-6BFD-52BF-7E6F086F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05E8B-346B-6BD2-2B35-4E41F8520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5950E1-E163-0273-8D2D-9C18946F0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17604-D245-109D-BFA5-11D283330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46816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26213-A256-E7D2-AF04-D82310E5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643A4-F8DF-F67B-CA4C-FF4839EEA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7FEB5-76FA-04DB-F5A9-C42EAF6CB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88DC3-5325-A106-71D3-43EBC7033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29344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CC15F-9C3C-96A4-6419-58EF1A30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22329-4589-CFA5-C6EB-DCA4FC0ED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CC525-F967-CBB2-7584-DE9D13398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13D68-4BBD-32CE-8C2F-0C2CC9A1D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21515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C5A97-7ED2-C154-1456-A5053FA93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FDE59-D7B5-2B42-008C-952E12327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27CDB-1771-F276-EF51-2E55DF160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CA131-DD8B-BB1F-3FA0-39E68E0F1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92309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C3AB5-01C6-0471-86D0-694A53E74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6EA51-7124-B8A8-B22A-9F4FFC69A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1D60FE-1F43-29D2-51F4-2CDA4A39B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451FA-FC35-A3CD-7C38-50A8036DF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86089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0778E-D8DD-6753-DB46-3C060329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B3F6A-7E6C-6765-D617-25963E8CD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1AECC8-DE1B-1A79-94C8-7C2BA655A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6F997-5C09-004D-8842-196F3F99E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4462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DB934-15A5-B238-A38D-674530438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B8D0C-D635-D6BA-CE44-4F6E8039E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11638A-9C33-FEC1-42E6-B5507A316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B4290-B8C0-C76C-E3E9-D37E58076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30875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338AF-4727-85CC-FE6C-E04721CB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51261A-2E69-FB23-140C-AD5B93308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0D9CF-8409-C517-07F8-B1EE5AFE5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B5210-A61F-6C59-1AEB-247189A48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36494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86DFB-476C-6C37-4D8B-05D947454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EE4CD-18BA-A388-02B1-808EACE27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3802B5-14BE-E44F-FFEC-7CFAB6494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9EC8D-4E5D-A291-AD12-8444D27A7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61570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24334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63052-1B00-8670-807D-935EA6987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C6713-E69C-6E0A-88D9-ACE7938E3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938C46-B7A3-8E05-5026-DA6FBF5E6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CD150-5C82-AEE8-D86D-996E6DCA9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49531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1366E-CA5E-DA16-B964-6512F67C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8AF18C-E95B-B8BB-FFCA-CA8770B31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DC090-21DC-3198-81C0-1E2DFD134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58AF2-64FD-A73F-4DCE-D6658C60C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6016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DAB7-ED0F-D0DB-4236-1B38F3C6F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50F326-F839-DEEC-8F41-383FC0D75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EC0474-3E2A-0DB9-2780-9B8C8064E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AB659-61CF-D40D-F37D-96BEB3A9F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0376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25753-50CB-97BA-2B63-93BFC202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D8D455-CD58-050B-00FE-36CEA0710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28F210-7A46-780A-7DB0-EE209CB0D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051F7-A0AF-E970-3951-0CD3BFB1F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16107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1548-8FE1-3B32-FA7B-DE1F1B774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2F081-3ED7-A1E2-E9E9-501D4F1BD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4C510-AEFB-70BC-4C27-028CB6D82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E9097-FB45-4F9F-5389-276009A28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7688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AF846-F091-7D52-0707-AE5405ED2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953D92-2A77-E437-3612-722E88981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A2077-BF55-A71F-DAA9-9C437B15F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C8DCE-4A93-C198-70C4-F9DDF5612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116107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FE782-B2D1-CC1B-BE5D-5EA94962D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E06AA-F2E3-4797-F038-17F9A1228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2A82CF-AE6C-B774-5280-8AA4EC194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484F5-F20F-CAD1-BEB6-FDC48013B4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4329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5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3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2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8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4" name="Picture 3" descr="A group of cows with tags on their ears&#10;&#10;Description automatically generated with low confidence">
            <a:extLst>
              <a:ext uri="{FF2B5EF4-FFF2-40B4-BE49-F238E27FC236}">
                <a16:creationId xmlns:a16="http://schemas.microsoft.com/office/drawing/2014/main" id="{CFE5A45D-1A05-2AF9-1751-0FFED103D3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855934"/>
            <a:ext cx="6182720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44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6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46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6009283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7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60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00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BB98606-E5F5-BBED-133D-45F7270C79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30080" y="5247184"/>
            <a:ext cx="2661920" cy="1610816"/>
          </a:xfrm>
          <a:custGeom>
            <a:avLst/>
            <a:gdLst>
              <a:gd name="connsiteX0" fmla="*/ 2661920 w 2661920"/>
              <a:gd name="connsiteY0" fmla="*/ 0 h 1610816"/>
              <a:gd name="connsiteX1" fmla="*/ 2661920 w 2661920"/>
              <a:gd name="connsiteY1" fmla="*/ 1610816 h 1610816"/>
              <a:gd name="connsiteX2" fmla="*/ 921017 w 2661920"/>
              <a:gd name="connsiteY2" fmla="*/ 1610816 h 1610816"/>
              <a:gd name="connsiteX3" fmla="*/ 0 w 2661920"/>
              <a:gd name="connsiteY3" fmla="*/ 1196629 h 161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920" h="1610816">
                <a:moveTo>
                  <a:pt x="2661920" y="0"/>
                </a:moveTo>
                <a:lnTo>
                  <a:pt x="2661920" y="1610816"/>
                </a:lnTo>
                <a:lnTo>
                  <a:pt x="921017" y="1610816"/>
                </a:lnTo>
                <a:lnTo>
                  <a:pt x="0" y="1196629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8769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5256B5-A71E-7A0D-76EE-8334EE35185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0277A50-40D4-78A2-32C1-3854BBDF3F2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" y="1997075"/>
            <a:ext cx="7848600" cy="2651125"/>
          </a:xfrm>
        </p:spPr>
        <p:txBody>
          <a:bodyPr/>
          <a:lstStyle/>
          <a:p>
            <a:endParaRPr lang="en-LT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0ABFF924-F17C-3678-71A7-395760638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CC43D7-C80A-63F2-AC91-47E516AF9D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D7855C-CDB4-1C72-EE6E-6F79583E8CD1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21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8870A9-7E0C-A07B-5862-0A705A2D14A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A84DB3BC-4053-7B03-6807-AB12ECDE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E7157-DCFF-9A6C-805F-2640B71204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3AE6C-FAC0-0CF1-83BD-6B38CE4646D3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24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F02FE14A-F9C4-58FE-AB53-355924CD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83149-5E06-BE18-B87C-A3B1904DC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1EFD92-22A8-0985-F360-2F329AE382E9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0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7FA18-F4D1-EF9A-67FB-24CD638F77B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41797-6277-A69F-65D3-625410B02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690" y="362493"/>
            <a:ext cx="1324958" cy="435388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1C9A1A44-752E-4C59-67DE-963DE281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0F374A-6D45-40C4-D5B8-9CD435F7F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A502F-0C25-9A3A-DF92-A597FE78C6AB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76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2D8776-0978-4A6F-98E3-38E991F76BD4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8658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6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9E986-5B0B-4672-719F-B6842597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DE243-FCF4-FE08-1EF6-E5AE0A5B7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DF6B8-16B4-C393-A394-80279B6B7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B451-27B8-6345-960F-87648358F73F}" type="datetimeFigureOut">
              <a:rPr lang="en-LT" smtClean="0"/>
              <a:t>05/11/2026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AA6D2-99F1-1335-942A-D69147D4E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6663-05AE-9ACB-17C4-B8A2C29A8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932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8" r:id="rId3"/>
    <p:sldLayoutId id="2147483675" r:id="rId4"/>
    <p:sldLayoutId id="2147483676" r:id="rId5"/>
    <p:sldLayoutId id="2147483677" r:id="rId6"/>
    <p:sldLayoutId id="2147483682" r:id="rId7"/>
    <p:sldLayoutId id="2147483683" r:id="rId8"/>
    <p:sldLayoutId id="2147483673" r:id="rId9"/>
    <p:sldLayoutId id="2147483671" r:id="rId10"/>
    <p:sldLayoutId id="2147483679" r:id="rId11"/>
    <p:sldLayoutId id="2147483670" r:id="rId12"/>
    <p:sldLayoutId id="2147483680" r:id="rId13"/>
    <p:sldLayoutId id="2147483681" r:id="rId14"/>
    <p:sldLayoutId id="2147483669" r:id="rId15"/>
    <p:sldLayoutId id="2147483668" r:id="rId16"/>
    <p:sldLayoutId id="2147483684" r:id="rId17"/>
    <p:sldLayoutId id="2147483685" r:id="rId18"/>
    <p:sldLayoutId id="2147483672" r:id="rId19"/>
    <p:sldLayoutId id="2147483650" r:id="rId20"/>
    <p:sldLayoutId id="2147483667" r:id="rId21"/>
    <p:sldLayoutId id="2147483666" r:id="rId22"/>
    <p:sldLayoutId id="2147483660" r:id="rId23"/>
    <p:sldLayoutId id="2147483662" r:id="rId24"/>
    <p:sldLayoutId id="2147483665" r:id="rId25"/>
    <p:sldLayoutId id="2147483663" r:id="rId26"/>
    <p:sldLayoutId id="214748365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limate.ec.europa.eu/eu-action/carbon-removals-and-carbon-farming_en" TargetMode="Externa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emf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svg"/><Relationship Id="rId5" Type="http://schemas.openxmlformats.org/officeDocument/2006/relationships/image" Target="../media/image47.svg"/><Relationship Id="rId10" Type="http://schemas.openxmlformats.org/officeDocument/2006/relationships/hyperlink" Target="http://www.nma.lt/" TargetMode="External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cionalinės mokėjimo agentūros logotipas">
            <a:extLst>
              <a:ext uri="{FF2B5EF4-FFF2-40B4-BE49-F238E27FC236}">
                <a16:creationId xmlns:a16="http://schemas.microsoft.com/office/drawing/2014/main" id="{40465956-851F-F4EE-CA10-ECEA1840D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56" y="583299"/>
            <a:ext cx="2843889" cy="932575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id="{2A8E4421-C323-9E4B-046C-76B4F91E41CD}"/>
              </a:ext>
            </a:extLst>
          </p:cNvPr>
          <p:cNvSpPr txBox="1">
            <a:spLocks/>
          </p:cNvSpPr>
          <p:nvPr/>
        </p:nvSpPr>
        <p:spPr>
          <a:xfrm>
            <a:off x="1747520" y="1848903"/>
            <a:ext cx="8696960" cy="13930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4400" dirty="0"/>
              <a:t>ES anglies dioksido sertifikavimo sistema (CRCF)</a:t>
            </a:r>
            <a:endParaRPr lang="en-LT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2E9AA-7031-FD9D-70BB-CC3216549E0A}"/>
              </a:ext>
            </a:extLst>
          </p:cNvPr>
          <p:cNvSpPr txBox="1"/>
          <p:nvPr/>
        </p:nvSpPr>
        <p:spPr>
          <a:xfrm>
            <a:off x="3353015" y="3132579"/>
            <a:ext cx="6046624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t-LT" sz="2800" b="1" dirty="0">
                <a:solidFill>
                  <a:srgbClr val="7F7F7F"/>
                </a:solidFill>
                <a:latin typeface="+mj-lt"/>
              </a:rPr>
              <a:t>Vytautas Reingardtas</a:t>
            </a:r>
            <a:endParaRPr lang="en-LT" sz="2800" b="1" dirty="0">
              <a:solidFill>
                <a:srgbClr val="7F7F7F"/>
              </a:solidFill>
              <a:latin typeface="+mj-lt"/>
            </a:endParaRPr>
          </a:p>
          <a:p>
            <a:pPr algn="ctr"/>
            <a:r>
              <a:rPr lang="lt-LT" sz="2400" dirty="0">
                <a:solidFill>
                  <a:srgbClr val="7F7F7F"/>
                </a:solidFill>
                <a:latin typeface="+mj-lt"/>
              </a:rPr>
              <a:t>Prevencijos ir saugos departamento Kokybės skyriaus vyr. specialistas</a:t>
            </a:r>
            <a:endParaRPr lang="en-LT" sz="2400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4981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7CECC7F-4E03-907E-FD78-63109E606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2863A190-44CA-F37B-D477-CDC22F1C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54278"/>
            <a:ext cx="9925050" cy="841025"/>
          </a:xfrm>
        </p:spPr>
        <p:txBody>
          <a:bodyPr>
            <a:noAutofit/>
          </a:bodyPr>
          <a:lstStyle/>
          <a:p>
            <a:r>
              <a:rPr kumimoji="0" lang="lt-LT" sz="4400" b="0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ea typeface="+mj-ea"/>
                <a:cs typeface="+mj-cs"/>
              </a:rPr>
              <a:t>Kokios veiklos kategorijos yra nurodytos sertifikavimo sistemoje</a:t>
            </a:r>
            <a:r>
              <a:rPr lang="lt-LT" sz="4400" dirty="0">
                <a:solidFill>
                  <a:srgbClr val="009650"/>
                </a:solidFill>
              </a:rPr>
              <a:t>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282C4C1-33CC-18E6-C016-A9E648A9DDBC}"/>
              </a:ext>
            </a:extLst>
          </p:cNvPr>
          <p:cNvSpPr txBox="1">
            <a:spLocks/>
          </p:cNvSpPr>
          <p:nvPr/>
        </p:nvSpPr>
        <p:spPr>
          <a:xfrm>
            <a:off x="73076" y="1243588"/>
            <a:ext cx="3245477" cy="685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600" dirty="0">
                <a:solidFill>
                  <a:srgbClr val="7F7F7F"/>
                </a:solidFill>
                <a:latin typeface="+mj-lt"/>
              </a:rPr>
              <a:t>Anglies kaupimo ūkininkavimas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340E9EC-B5BA-9DEF-40A1-0AAFDFCA01A8}"/>
              </a:ext>
            </a:extLst>
          </p:cNvPr>
          <p:cNvSpPr txBox="1">
            <a:spLocks/>
          </p:cNvSpPr>
          <p:nvPr/>
        </p:nvSpPr>
        <p:spPr>
          <a:xfrm>
            <a:off x="3350008" y="1243588"/>
            <a:ext cx="4086136" cy="685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600" dirty="0">
                <a:solidFill>
                  <a:srgbClr val="7F7F7F"/>
                </a:solidFill>
                <a:latin typeface="+mj-lt"/>
              </a:rPr>
              <a:t>Ilgalaikis anglies dioksido absorbavimas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D6BCE0E-90ED-CC73-FB44-5B2664E0C412}"/>
              </a:ext>
            </a:extLst>
          </p:cNvPr>
          <p:cNvSpPr txBox="1">
            <a:spLocks/>
          </p:cNvSpPr>
          <p:nvPr/>
        </p:nvSpPr>
        <p:spPr>
          <a:xfrm>
            <a:off x="7499057" y="1283347"/>
            <a:ext cx="4597409" cy="685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600" dirty="0">
                <a:solidFill>
                  <a:srgbClr val="7F7F7F"/>
                </a:solidFill>
                <a:latin typeface="+mj-lt"/>
              </a:rPr>
              <a:t>Anglies saugojimas produktuose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8F2702-46D3-AF0C-9B1E-185883D2ED2F}"/>
              </a:ext>
            </a:extLst>
          </p:cNvPr>
          <p:cNvCxnSpPr>
            <a:cxnSpLocks/>
          </p:cNvCxnSpPr>
          <p:nvPr/>
        </p:nvCxnSpPr>
        <p:spPr>
          <a:xfrm>
            <a:off x="1573164" y="2880852"/>
            <a:ext cx="0" cy="1573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3FBFF1-4DDE-6FAD-BDB4-B563CA0EBC22}"/>
              </a:ext>
            </a:extLst>
          </p:cNvPr>
          <p:cNvCxnSpPr>
            <a:cxnSpLocks/>
          </p:cNvCxnSpPr>
          <p:nvPr/>
        </p:nvCxnSpPr>
        <p:spPr>
          <a:xfrm>
            <a:off x="5393076" y="2797278"/>
            <a:ext cx="0" cy="1573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58DF89-EE2F-E405-F718-8F0C4782DA05}"/>
              </a:ext>
            </a:extLst>
          </p:cNvPr>
          <p:cNvCxnSpPr>
            <a:cxnSpLocks/>
          </p:cNvCxnSpPr>
          <p:nvPr/>
        </p:nvCxnSpPr>
        <p:spPr>
          <a:xfrm>
            <a:off x="9699533" y="2399072"/>
            <a:ext cx="0" cy="1573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30D43F9-861C-4D8E-D4B3-A93B2DA301BF}"/>
              </a:ext>
            </a:extLst>
          </p:cNvPr>
          <p:cNvSpPr txBox="1">
            <a:spLocks/>
          </p:cNvSpPr>
          <p:nvPr/>
        </p:nvSpPr>
        <p:spPr>
          <a:xfrm>
            <a:off x="0" y="4476047"/>
            <a:ext cx="3156154" cy="1909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dirty="0">
                <a:solidFill>
                  <a:srgbClr val="7F7F7F"/>
                </a:solidFill>
                <a:latin typeface="+mj-lt"/>
              </a:rPr>
              <a:t>Praktikos, kurios didina anglies kaupimą dirvožemyje ir augaluose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69C3A28-3B12-EC47-1338-73D70BD147EA}"/>
              </a:ext>
            </a:extLst>
          </p:cNvPr>
          <p:cNvSpPr txBox="1">
            <a:spLocks/>
          </p:cNvSpPr>
          <p:nvPr/>
        </p:nvSpPr>
        <p:spPr>
          <a:xfrm>
            <a:off x="3394923" y="4546558"/>
            <a:ext cx="4188076" cy="1768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dirty="0">
                <a:solidFill>
                  <a:srgbClr val="7F7F7F"/>
                </a:solidFill>
                <a:latin typeface="+mj-lt"/>
              </a:rPr>
              <a:t>Veikla, kurios metu </a:t>
            </a:r>
            <a:r>
              <a:rPr lang="en-US" sz="3200" dirty="0">
                <a:solidFill>
                  <a:srgbClr val="7F7F7F"/>
                </a:solidFill>
                <a:latin typeface="+mj-lt"/>
              </a:rPr>
              <a:t>CO₂ </a:t>
            </a:r>
            <a:r>
              <a:rPr lang="lt-LT" sz="3200" dirty="0">
                <a:solidFill>
                  <a:srgbClr val="7F7F7F"/>
                </a:solidFill>
                <a:latin typeface="+mj-lt"/>
              </a:rPr>
              <a:t>tiesiogiai surenkamas ir pašalinamas iš atmosferos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4BE357-9BA5-D520-BCF5-C87B01CDF034}"/>
              </a:ext>
            </a:extLst>
          </p:cNvPr>
          <p:cNvSpPr txBox="1">
            <a:spLocks/>
          </p:cNvSpPr>
          <p:nvPr/>
        </p:nvSpPr>
        <p:spPr>
          <a:xfrm>
            <a:off x="7499057" y="4067022"/>
            <a:ext cx="4597409" cy="1768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dirty="0">
                <a:solidFill>
                  <a:srgbClr val="7F7F7F"/>
                </a:solidFill>
                <a:latin typeface="+mj-lt"/>
              </a:rPr>
              <a:t>Biologinės kilmės statybos produktai, tokie kaip mediena ar žemės ūkio kultūros, turi didelį potencialą ilgalaikiam CO₂ saugojimui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B20BF9-736A-D804-5E8B-B7C8F9144E9F}"/>
              </a:ext>
            </a:extLst>
          </p:cNvPr>
          <p:cNvCxnSpPr/>
          <p:nvPr/>
        </p:nvCxnSpPr>
        <p:spPr>
          <a:xfrm>
            <a:off x="3372465" y="1474839"/>
            <a:ext cx="0" cy="4080387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13727D-1E49-E2BD-DE0F-8A674F54AA0F}"/>
              </a:ext>
            </a:extLst>
          </p:cNvPr>
          <p:cNvCxnSpPr/>
          <p:nvPr/>
        </p:nvCxnSpPr>
        <p:spPr>
          <a:xfrm>
            <a:off x="7467600" y="1474839"/>
            <a:ext cx="0" cy="4080387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69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67E68-1FFE-E2AF-16E3-F401BCCC8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58229AAA-70BD-4980-2AAB-BA2EB5695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54278"/>
            <a:ext cx="9925050" cy="841025"/>
          </a:xfrm>
        </p:spPr>
        <p:txBody>
          <a:bodyPr>
            <a:noAutofit/>
          </a:bodyPr>
          <a:lstStyle/>
          <a:p>
            <a:r>
              <a:rPr kumimoji="0" lang="lt-LT" sz="4400" b="0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ea typeface="+mj-ea"/>
                <a:cs typeface="+mj-cs"/>
              </a:rPr>
              <a:t>Kokios veiklos kategorijos yra nurodytos sertifikavimo sistemoje</a:t>
            </a:r>
            <a:r>
              <a:rPr lang="lt-LT" sz="4400" dirty="0">
                <a:solidFill>
                  <a:srgbClr val="009650"/>
                </a:solidFill>
              </a:rPr>
              <a:t>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7EEA3A-D594-E754-3DA8-C87A41A4ADB6}"/>
              </a:ext>
            </a:extLst>
          </p:cNvPr>
          <p:cNvSpPr txBox="1">
            <a:spLocks/>
          </p:cNvSpPr>
          <p:nvPr/>
        </p:nvSpPr>
        <p:spPr>
          <a:xfrm>
            <a:off x="0" y="2787943"/>
            <a:ext cx="3245477" cy="685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600" dirty="0">
                <a:solidFill>
                  <a:srgbClr val="7F7F7F"/>
                </a:solidFill>
                <a:latin typeface="+mj-lt"/>
              </a:rPr>
              <a:t>Anglies kaupimo ūkininkavimas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A42ED9D-46BB-9C47-1B68-3598CCC9FC00}"/>
              </a:ext>
            </a:extLst>
          </p:cNvPr>
          <p:cNvSpPr txBox="1">
            <a:spLocks/>
          </p:cNvSpPr>
          <p:nvPr/>
        </p:nvSpPr>
        <p:spPr>
          <a:xfrm>
            <a:off x="3421920" y="2787943"/>
            <a:ext cx="4086136" cy="685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600" dirty="0">
                <a:solidFill>
                  <a:srgbClr val="7F7F7F"/>
                </a:solidFill>
                <a:latin typeface="+mj-lt"/>
              </a:rPr>
              <a:t>Ilgalaikis anglies dioksido absorbavimas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8B1C0A5-9D8F-BE07-79C1-4F67846B7FF9}"/>
              </a:ext>
            </a:extLst>
          </p:cNvPr>
          <p:cNvSpPr txBox="1">
            <a:spLocks/>
          </p:cNvSpPr>
          <p:nvPr/>
        </p:nvSpPr>
        <p:spPr>
          <a:xfrm>
            <a:off x="7508056" y="2944568"/>
            <a:ext cx="4597409" cy="685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600" dirty="0">
                <a:solidFill>
                  <a:srgbClr val="7F7F7F"/>
                </a:solidFill>
                <a:latin typeface="+mj-lt"/>
              </a:rPr>
              <a:t>Anglies saugojimas produktuose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4836A6-E2DF-67AD-AB31-A00FCB890DE8}"/>
              </a:ext>
            </a:extLst>
          </p:cNvPr>
          <p:cNvCxnSpPr/>
          <p:nvPr/>
        </p:nvCxnSpPr>
        <p:spPr>
          <a:xfrm>
            <a:off x="3372465" y="1474839"/>
            <a:ext cx="0" cy="4080387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8CDF7D-EE42-9EC0-6AFD-65E73755E2F0}"/>
              </a:ext>
            </a:extLst>
          </p:cNvPr>
          <p:cNvCxnSpPr/>
          <p:nvPr/>
        </p:nvCxnSpPr>
        <p:spPr>
          <a:xfrm>
            <a:off x="7467600" y="1474839"/>
            <a:ext cx="0" cy="4080387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051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4BFAC-3A51-F57C-C66F-681510B4C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AE71AA1A-E0EA-7B8E-82ED-F8787453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639300" cy="841025"/>
          </a:xfrm>
        </p:spPr>
        <p:txBody>
          <a:bodyPr>
            <a:noAutofit/>
          </a:bodyPr>
          <a:lstStyle/>
          <a:p>
            <a:r>
              <a:rPr kumimoji="0" lang="lt-LT" sz="4400" b="0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Kokios anglies kaupimo ūkininkavimo veiklos tinkamos</a:t>
            </a:r>
            <a:r>
              <a:rPr lang="lt-LT" sz="4400" dirty="0">
                <a:solidFill>
                  <a:srgbClr val="009650"/>
                </a:solidFill>
                <a:latin typeface="+mn-lt"/>
              </a:rPr>
              <a:t>?</a:t>
            </a:r>
            <a:endParaRPr lang="en-LT" sz="4400" dirty="0">
              <a:solidFill>
                <a:srgbClr val="009650"/>
              </a:solidFill>
              <a:latin typeface="+mn-lt"/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4B9B53E-24AD-0C19-3232-C206344CD20B}"/>
              </a:ext>
            </a:extLst>
          </p:cNvPr>
          <p:cNvSpPr txBox="1">
            <a:spLocks/>
          </p:cNvSpPr>
          <p:nvPr/>
        </p:nvSpPr>
        <p:spPr>
          <a:xfrm>
            <a:off x="349046" y="1579460"/>
            <a:ext cx="10535264" cy="506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3600" dirty="0">
                <a:solidFill>
                  <a:srgbClr val="7F7F7F"/>
                </a:solidFill>
                <a:latin typeface="+mj-lt"/>
              </a:rPr>
              <a:t>Tarpinių pasėlių ir antsėlių naudojimas</a:t>
            </a:r>
          </a:p>
          <a:p>
            <a:r>
              <a:rPr lang="lt-LT" sz="3600" dirty="0">
                <a:solidFill>
                  <a:srgbClr val="7F7F7F"/>
                </a:solidFill>
                <a:latin typeface="+mj-lt"/>
              </a:rPr>
              <a:t>Tausojantis žemės įdirbimas (neariminė arba negilaus žemės dirbimo žemdirbystė)</a:t>
            </a:r>
          </a:p>
          <a:p>
            <a:r>
              <a:rPr lang="lt-LT" sz="3600" dirty="0">
                <a:solidFill>
                  <a:srgbClr val="7F7F7F"/>
                </a:solidFill>
                <a:latin typeface="+mj-lt"/>
              </a:rPr>
              <a:t>Dirbamų žemės plotų pavertimas pievomis</a:t>
            </a:r>
          </a:p>
          <a:p>
            <a:r>
              <a:rPr lang="lt-LT" sz="3600" dirty="0">
                <a:solidFill>
                  <a:srgbClr val="7F7F7F"/>
                </a:solidFill>
                <a:latin typeface="+mj-lt"/>
              </a:rPr>
              <a:t>Organinių trąšų naudojimas</a:t>
            </a:r>
          </a:p>
          <a:p>
            <a:r>
              <a:rPr lang="lt-LT" sz="3600" dirty="0">
                <a:solidFill>
                  <a:srgbClr val="7F7F7F"/>
                </a:solidFill>
                <a:latin typeface="+mj-lt"/>
              </a:rPr>
              <a:t>Rotacinis ganymas</a:t>
            </a:r>
          </a:p>
          <a:p>
            <a:r>
              <a:rPr lang="lt-LT" sz="3600" dirty="0">
                <a:solidFill>
                  <a:srgbClr val="7F7F7F"/>
                </a:solidFill>
                <a:latin typeface="+mj-lt"/>
              </a:rPr>
              <a:t>Durpynų ir šlapynių atkūrimas</a:t>
            </a:r>
            <a:endParaRPr lang="lt-LT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1A6E850B-D57C-C214-B5AD-AAA09D573B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3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A389C-3CCB-DB0D-C3A2-FC3D697D6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6D48A1BF-488F-27CA-F208-1A4434F9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54278"/>
            <a:ext cx="10489176" cy="841025"/>
          </a:xfrm>
        </p:spPr>
        <p:txBody>
          <a:bodyPr>
            <a:noAutofit/>
          </a:bodyPr>
          <a:lstStyle/>
          <a:p>
            <a:r>
              <a:rPr kumimoji="0" lang="lt-LT" sz="4400" b="0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ea typeface="+mj-ea"/>
                <a:cs typeface="+mj-cs"/>
              </a:rPr>
              <a:t>Ilgalaikis anglies dioksido absorbavimas</a:t>
            </a:r>
            <a:endParaRPr lang="en-LT" sz="4400" dirty="0">
              <a:solidFill>
                <a:srgbClr val="0096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BA915-4E20-66C4-93A1-711586D4B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08" y="2084437"/>
            <a:ext cx="6224757" cy="3267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BE171-774F-838B-4EAE-A9FC12B919F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2407" y="1897624"/>
            <a:ext cx="5712542" cy="32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78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9F9FE-65CA-0FC8-B72C-6210EBB05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D158E8E5-F2C0-DCDB-1A18-276D448E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54278"/>
            <a:ext cx="9925050" cy="841025"/>
          </a:xfrm>
        </p:spPr>
        <p:txBody>
          <a:bodyPr>
            <a:noAutofit/>
          </a:bodyPr>
          <a:lstStyle/>
          <a:p>
            <a:r>
              <a:rPr kumimoji="0" lang="lt-LT" sz="4400" b="0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ea typeface="+mj-ea"/>
                <a:cs typeface="+mj-cs"/>
              </a:rPr>
              <a:t>Anglies saugojimas produktuose</a:t>
            </a:r>
            <a:endParaRPr lang="en-LT" sz="4400" dirty="0">
              <a:solidFill>
                <a:srgbClr val="0096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FB5DD-93A7-9E6B-11AF-CCD69FABE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28" y="1740308"/>
            <a:ext cx="6548285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40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1C466-3B18-0E62-7ACD-1D46B4D6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C4CEAFCF-E52A-C66C-90DE-BC291E7C5E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249BEA5C-38D9-C622-0F77-FC08BDC6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150626" cy="841025"/>
          </a:xfrm>
        </p:spPr>
        <p:txBody>
          <a:bodyPr>
            <a:noAutofit/>
          </a:bodyPr>
          <a:lstStyle/>
          <a:p>
            <a:r>
              <a:rPr lang="lt-LT" sz="4400" dirty="0">
                <a:solidFill>
                  <a:srgbClr val="009650"/>
                </a:solidFill>
              </a:rPr>
              <a:t>Kokie bus privalomi kriterijai veikloms?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A52076DA-4B49-CF11-0CD7-CB4060D4B692}"/>
              </a:ext>
            </a:extLst>
          </p:cNvPr>
          <p:cNvSpPr txBox="1">
            <a:spLocks/>
          </p:cNvSpPr>
          <p:nvPr/>
        </p:nvSpPr>
        <p:spPr>
          <a:xfrm>
            <a:off x="226997" y="1768208"/>
            <a:ext cx="11439831" cy="677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600" b="1" u="sng" dirty="0">
                <a:solidFill>
                  <a:srgbClr val="7F7F7F"/>
                </a:solidFill>
                <a:latin typeface="+mj-lt"/>
              </a:rPr>
              <a:t>Papildomumas 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-</a:t>
            </a:r>
            <a:r>
              <a:rPr lang="en-US" sz="3600" dirty="0">
                <a:solidFill>
                  <a:srgbClr val="7F7F7F"/>
                </a:solidFill>
                <a:latin typeface="+mj-lt"/>
              </a:rPr>
              <a:t> 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t</a:t>
            </a:r>
            <a:r>
              <a:rPr lang="en-US" sz="3600" dirty="0">
                <a:solidFill>
                  <a:srgbClr val="7F7F7F"/>
                </a:solidFill>
                <a:latin typeface="+mj-lt"/>
              </a:rPr>
              <a:t>ai reiškia, kad negalima sertifikuoti to, ką jau ir taip privalote daryti pagal įstatymus. Sertifikavimas galimas tik tada, kai darote daugiau, ne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i</a:t>
            </a:r>
            <a:r>
              <a:rPr lang="en-US" sz="3600" dirty="0">
                <a:solidFill>
                  <a:srgbClr val="7F7F7F"/>
                </a:solidFill>
                <a:latin typeface="+mj-lt"/>
              </a:rPr>
              <a:t> reikalaujama.</a:t>
            </a:r>
            <a:endParaRPr lang="lt-LT" sz="3600" dirty="0">
              <a:solidFill>
                <a:srgbClr val="7F7F7F"/>
              </a:solidFill>
              <a:latin typeface="+mj-lt"/>
            </a:endParaRPr>
          </a:p>
          <a:p>
            <a:pPr marL="0" indent="0">
              <a:buNone/>
            </a:pPr>
            <a:endParaRPr lang="lt-LT" sz="3600" dirty="0">
              <a:solidFill>
                <a:srgbClr val="7F7F7F"/>
              </a:solidFill>
              <a:latin typeface="+mj-lt"/>
            </a:endParaRPr>
          </a:p>
          <a:p>
            <a:pPr marL="0" indent="0">
              <a:buNone/>
            </a:pPr>
            <a:r>
              <a:rPr lang="lt-LT" sz="3600" b="1" u="sng" dirty="0">
                <a:solidFill>
                  <a:srgbClr val="7F7F7F"/>
                </a:solidFill>
                <a:latin typeface="+mj-lt"/>
              </a:rPr>
              <a:t>Ilgaamžiškumas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 - </a:t>
            </a:r>
            <a:r>
              <a:rPr lang="lt-LT" sz="3600" dirty="0">
                <a:latin typeface="+mj-lt"/>
              </a:rPr>
              <a:t> 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anglis turi būti išlaikyta ilgą laiką, o ne „vienam sezonui“.</a:t>
            </a:r>
          </a:p>
          <a:p>
            <a:pPr marL="0" indent="0">
              <a:buNone/>
            </a:pPr>
            <a:endParaRPr lang="lt-LT" sz="2400" b="1" u="sng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8523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1EEBE-9DF7-D8B2-D4E4-0DBAD570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9B982750-64C0-F648-DD2D-CC5C50D517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CAB602C4-12A2-2F17-F84F-063707E83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150626" cy="841025"/>
          </a:xfrm>
        </p:spPr>
        <p:txBody>
          <a:bodyPr>
            <a:noAutofit/>
          </a:bodyPr>
          <a:lstStyle/>
          <a:p>
            <a:r>
              <a:rPr lang="lt-LT" sz="4400" dirty="0">
                <a:solidFill>
                  <a:srgbClr val="009650"/>
                </a:solidFill>
              </a:rPr>
              <a:t>Kokie bus privalomi kriterijai veikloms?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8BDFC355-A35D-49F4-F3C0-6BFECBCEBB64}"/>
              </a:ext>
            </a:extLst>
          </p:cNvPr>
          <p:cNvSpPr txBox="1">
            <a:spLocks/>
          </p:cNvSpPr>
          <p:nvPr/>
        </p:nvSpPr>
        <p:spPr>
          <a:xfrm>
            <a:off x="199103" y="1273969"/>
            <a:ext cx="11793793" cy="677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600" b="1" u="sng" dirty="0">
                <a:solidFill>
                  <a:srgbClr val="7F7F7F"/>
                </a:solidFill>
                <a:latin typeface="+mj-lt"/>
              </a:rPr>
              <a:t>Patikimumas 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- </a:t>
            </a:r>
            <a:r>
              <a:rPr lang="lt-LT" sz="3600" dirty="0">
                <a:latin typeface="+mj-lt"/>
              </a:rPr>
              <a:t> 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anglies kiekis skaičiuojamas tiksliai ir sąžiningai, naudojant ES patvirtintas metodikas. Tai padeda išvengti klaidų ir užtikrina, kad visi naudoja vienodus, patikrintus skaičiavimo būdus. </a:t>
            </a:r>
          </a:p>
          <a:p>
            <a:pPr marL="0" indent="0">
              <a:buNone/>
            </a:pPr>
            <a:r>
              <a:rPr lang="lt-LT" sz="3600" dirty="0">
                <a:solidFill>
                  <a:srgbClr val="7F7F7F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lt-LT" sz="3600" b="1" u="sng" dirty="0">
                <a:solidFill>
                  <a:srgbClr val="7F7F7F"/>
                </a:solidFill>
                <a:latin typeface="+mj-lt"/>
              </a:rPr>
              <a:t>Tvarumas 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-</a:t>
            </a:r>
            <a:r>
              <a:rPr lang="lt-LT" sz="3600" dirty="0">
                <a:latin typeface="+mj-lt"/>
              </a:rPr>
              <a:t> 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sertifikuojama veikla neturi daryti reikšmingos žalos aplinkai ir turi prisidėti prie vieno ar daugiau tvarumo tikslų.</a:t>
            </a:r>
          </a:p>
        </p:txBody>
      </p:sp>
    </p:spTree>
    <p:extLst>
      <p:ext uri="{BB962C8B-B14F-4D97-AF65-F5344CB8AC3E}">
        <p14:creationId xmlns:p14="http://schemas.microsoft.com/office/powerpoint/2010/main" val="64342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10E15-83C5-E08B-06CE-16322200D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5E5BC204-C2D3-7A81-BC3E-4D415D4B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94814B1E-E645-AB3B-EC5F-16F30A68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dirty="0">
                <a:solidFill>
                  <a:srgbClr val="009650"/>
                </a:solidFill>
              </a:rPr>
              <a:t>Kaip sertifikuotis schemai?</a:t>
            </a:r>
            <a:endParaRPr lang="en-LT" sz="40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627EF2F-CA5B-25B6-57E1-F1F573D5D7DC}"/>
              </a:ext>
            </a:extLst>
          </p:cNvPr>
          <p:cNvSpPr txBox="1">
            <a:spLocks/>
          </p:cNvSpPr>
          <p:nvPr/>
        </p:nvSpPr>
        <p:spPr>
          <a:xfrm>
            <a:off x="349046" y="1579459"/>
            <a:ext cx="11439831" cy="4703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t-LT" sz="2000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C20E4-A1B8-D20D-2944-881408B9AF4A}"/>
              </a:ext>
            </a:extLst>
          </p:cNvPr>
          <p:cNvSpPr/>
          <p:nvPr/>
        </p:nvSpPr>
        <p:spPr>
          <a:xfrm>
            <a:off x="275303" y="1144491"/>
            <a:ext cx="11336593" cy="52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1. Įmonė pateikia paraišką EK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3A8FFB-F11B-45D5-7890-A16FDA7EB861}"/>
              </a:ext>
            </a:extLst>
          </p:cNvPr>
          <p:cNvSpPr/>
          <p:nvPr/>
        </p:nvSpPr>
        <p:spPr>
          <a:xfrm>
            <a:off x="275303" y="1805590"/>
            <a:ext cx="11336593" cy="52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2. Schemos pateiktų duomenų tinkamumo patikra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199DA-F0E5-5ED4-AA35-6E0BA6EA2C70}"/>
              </a:ext>
            </a:extLst>
          </p:cNvPr>
          <p:cNvSpPr/>
          <p:nvPr/>
        </p:nvSpPr>
        <p:spPr>
          <a:xfrm>
            <a:off x="275304" y="2552417"/>
            <a:ext cx="11336592" cy="52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3. Schemos vertinimas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94286-5F08-4F18-CACD-02EB5575BFD4}"/>
              </a:ext>
            </a:extLst>
          </p:cNvPr>
          <p:cNvSpPr/>
          <p:nvPr/>
        </p:nvSpPr>
        <p:spPr>
          <a:xfrm>
            <a:off x="275303" y="3260704"/>
            <a:ext cx="11336592" cy="52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4. EK parengta vertinimo ataskaita persiunčiama schemai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85029-6F12-F141-5C4E-ACD9712A992F}"/>
              </a:ext>
            </a:extLst>
          </p:cNvPr>
          <p:cNvSpPr/>
          <p:nvPr/>
        </p:nvSpPr>
        <p:spPr>
          <a:xfrm>
            <a:off x="275303" y="3985263"/>
            <a:ext cx="11336591" cy="52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5. Schemos atsakymas į EK vertinimą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099F7-8E38-2600-34B9-A8DFB57031FD}"/>
              </a:ext>
            </a:extLst>
          </p:cNvPr>
          <p:cNvSpPr/>
          <p:nvPr/>
        </p:nvSpPr>
        <p:spPr>
          <a:xfrm>
            <a:off x="275304" y="4684902"/>
            <a:ext cx="11336590" cy="52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6. EK galutinis vertinimas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D3AFA2-4C81-6F58-844D-1BC7361739DE}"/>
              </a:ext>
            </a:extLst>
          </p:cNvPr>
          <p:cNvSpPr/>
          <p:nvPr/>
        </p:nvSpPr>
        <p:spPr>
          <a:xfrm>
            <a:off x="275303" y="5401837"/>
            <a:ext cx="11336590" cy="52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7. Oficiali vidinė EK procedūra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606862-CDD4-A5A9-003E-33572FB06D32}"/>
              </a:ext>
            </a:extLst>
          </p:cNvPr>
          <p:cNvSpPr/>
          <p:nvPr/>
        </p:nvSpPr>
        <p:spPr>
          <a:xfrm>
            <a:off x="275303" y="6138670"/>
            <a:ext cx="11336589" cy="529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</a:rPr>
              <a:t>8. Oficialus schemos pripažinimas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62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62254-4A91-DA7C-3679-D361FF6E3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8EC51A9E-18D3-BC81-F4F2-F9C82CB4CA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DFF250A8-0389-3F6F-664B-4D3D1A02C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400" dirty="0">
                <a:solidFill>
                  <a:srgbClr val="009650"/>
                </a:solidFill>
              </a:rPr>
              <a:t>Esama situacija dėl CRCF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1DF9D5B-CB56-0A36-2F16-049BB5890548}"/>
              </a:ext>
            </a:extLst>
          </p:cNvPr>
          <p:cNvSpPr txBox="1">
            <a:spLocks/>
          </p:cNvSpPr>
          <p:nvPr/>
        </p:nvSpPr>
        <p:spPr>
          <a:xfrm>
            <a:off x="349046" y="1579459"/>
            <a:ext cx="11439831" cy="4703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00002E"/>
              </a:solidFill>
            </a:endParaRPr>
          </a:p>
          <a:p>
            <a:pPr marL="0" indent="0">
              <a:buNone/>
            </a:pPr>
            <a:endParaRPr lang="lt-LT" sz="2000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986D952-F82B-3E19-4CBD-8D7850EA9140}"/>
              </a:ext>
            </a:extLst>
          </p:cNvPr>
          <p:cNvSpPr txBox="1">
            <a:spLocks/>
          </p:cNvSpPr>
          <p:nvPr/>
        </p:nvSpPr>
        <p:spPr>
          <a:xfrm>
            <a:off x="283051" y="1274585"/>
            <a:ext cx="7277955" cy="1542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b="1" u="sng" dirty="0">
                <a:solidFill>
                  <a:srgbClr val="7F7F7F"/>
                </a:solidFill>
                <a:latin typeface="+mj-lt"/>
              </a:rPr>
              <a:t>Ilgalaikis anglies saugojimas - 2026 m. balandžio mėnesį:</a:t>
            </a:r>
          </a:p>
          <a:p>
            <a:pPr marL="457200" indent="-457200">
              <a:buAutoNum type="arabicPeriod"/>
            </a:pPr>
            <a:r>
              <a:rPr lang="lt-LT" dirty="0">
                <a:solidFill>
                  <a:srgbClr val="7F7F7F"/>
                </a:solidFill>
                <a:latin typeface="+mj-lt"/>
              </a:rPr>
              <a:t>Kvietimas teikti paraiškas (atviras, be termino)</a:t>
            </a:r>
          </a:p>
          <a:p>
            <a:pPr marL="457200" indent="-457200">
              <a:buAutoNum type="arabicPeriod"/>
            </a:pPr>
            <a:r>
              <a:rPr lang="lt-LT" dirty="0">
                <a:solidFill>
                  <a:srgbClr val="7F7F7F"/>
                </a:solidFill>
                <a:latin typeface="+mj-lt"/>
              </a:rPr>
              <a:t>Vertinimo protokolas</a:t>
            </a:r>
            <a:endParaRPr lang="lt-LT" sz="2400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5D4218A4-82C5-F131-4D3E-FA3810AC40ED}"/>
              </a:ext>
            </a:extLst>
          </p:cNvPr>
          <p:cNvSpPr txBox="1">
            <a:spLocks/>
          </p:cNvSpPr>
          <p:nvPr/>
        </p:nvSpPr>
        <p:spPr>
          <a:xfrm>
            <a:off x="171042" y="4209642"/>
            <a:ext cx="7665268" cy="1542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b="1" u="sng" dirty="0">
                <a:solidFill>
                  <a:srgbClr val="7F7F7F"/>
                </a:solidFill>
                <a:latin typeface="+mj-lt"/>
              </a:rPr>
              <a:t>Anglies ūkininkavimas- 2026 m. : II ketvirtis:</a:t>
            </a:r>
          </a:p>
          <a:p>
            <a:pPr marL="457200" indent="-457200">
              <a:buAutoNum type="arabicPeriod"/>
            </a:pPr>
            <a:r>
              <a:rPr lang="lt-LT" dirty="0">
                <a:solidFill>
                  <a:srgbClr val="7F7F7F"/>
                </a:solidFill>
                <a:latin typeface="+mj-lt"/>
              </a:rPr>
              <a:t>Patvirtinta anglies ūkininkavimo metodika </a:t>
            </a:r>
          </a:p>
          <a:p>
            <a:pPr marL="457200" indent="-457200">
              <a:buAutoNum type="arabicPeriod"/>
            </a:pPr>
            <a:r>
              <a:rPr lang="lt-LT" dirty="0">
                <a:solidFill>
                  <a:srgbClr val="7F7F7F"/>
                </a:solidFill>
                <a:latin typeface="+mj-lt"/>
              </a:rPr>
              <a:t>Kvietimas teikti paraiškas (atviras, be termino)</a:t>
            </a:r>
          </a:p>
          <a:p>
            <a:pPr marL="457200" indent="-457200">
              <a:buAutoNum type="arabicPeriod"/>
            </a:pPr>
            <a:r>
              <a:rPr lang="lt-LT" dirty="0">
                <a:solidFill>
                  <a:srgbClr val="7F7F7F"/>
                </a:solidFill>
                <a:latin typeface="+mj-lt"/>
              </a:rPr>
              <a:t>Vertinimo protokolas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4DA2EB-A607-FB21-1E4D-D5A28A483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368" y="1066756"/>
            <a:ext cx="4333756" cy="497185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1632A4D-4D82-525A-F385-A624A79399A2}"/>
              </a:ext>
            </a:extLst>
          </p:cNvPr>
          <p:cNvSpPr/>
          <p:nvPr/>
        </p:nvSpPr>
        <p:spPr>
          <a:xfrm rot="5400000">
            <a:off x="3326719" y="3533497"/>
            <a:ext cx="656957" cy="69533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70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A689B-5C8B-044E-9E37-035E88C66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C3ACF5CB-844A-7ADE-39E6-D8503BB568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BCDF81A2-1C25-90FE-1445-E2C326BC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212826" cy="841025"/>
          </a:xfrm>
        </p:spPr>
        <p:txBody>
          <a:bodyPr>
            <a:noAutofit/>
          </a:bodyPr>
          <a:lstStyle/>
          <a:p>
            <a:r>
              <a:rPr lang="lt-LT" sz="4400" dirty="0">
                <a:solidFill>
                  <a:srgbClr val="009650"/>
                </a:solidFill>
              </a:rPr>
              <a:t>Įmonės, kurios veikia šitoje rinkoje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03245EDF-C63F-8204-127C-5BF96EAA7606}"/>
              </a:ext>
            </a:extLst>
          </p:cNvPr>
          <p:cNvSpPr txBox="1">
            <a:spLocks/>
          </p:cNvSpPr>
          <p:nvPr/>
        </p:nvSpPr>
        <p:spPr>
          <a:xfrm>
            <a:off x="349046" y="1579459"/>
            <a:ext cx="11439831" cy="4703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t-LT" sz="2000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D0A45-F6C1-449C-FF22-7BEA374BC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74056"/>
            <a:ext cx="3761888" cy="70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A27E4-A4B0-90F7-CA9E-9522885B6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099715"/>
            <a:ext cx="3330927" cy="848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B67CB4-39FA-4A5B-DC7D-7A472B0E2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055" y="1674056"/>
            <a:ext cx="2689330" cy="80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2FAECD-A421-711D-CFA1-B74907B23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838" y="2684187"/>
            <a:ext cx="3908074" cy="1300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B851A3-B612-2BAD-7E7B-3100F6FDF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0545" y="393113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05A42-06F7-4545-286D-B53A93E13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16DE7F73-A08E-EE33-3617-9B12889C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763432" cy="841025"/>
          </a:xfrm>
        </p:spPr>
        <p:txBody>
          <a:bodyPr>
            <a:noAutofit/>
          </a:bodyPr>
          <a:lstStyle/>
          <a:p>
            <a:r>
              <a:rPr lang="lt-LT" sz="4400" dirty="0">
                <a:solidFill>
                  <a:srgbClr val="009650"/>
                </a:solidFill>
              </a:rPr>
              <a:t>Kas yra anglies sertifikavimo sistema (CRCF)?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A34050AC-F1A8-08CE-62CE-A1612A6C94F6}"/>
              </a:ext>
            </a:extLst>
          </p:cNvPr>
          <p:cNvSpPr txBox="1">
            <a:spLocks/>
          </p:cNvSpPr>
          <p:nvPr/>
        </p:nvSpPr>
        <p:spPr>
          <a:xfrm>
            <a:off x="514350" y="1361747"/>
            <a:ext cx="10814462" cy="894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600" dirty="0">
                <a:solidFill>
                  <a:srgbClr val="7F7F7F"/>
                </a:solidFill>
                <a:latin typeface="+mj-lt"/>
              </a:rPr>
              <a:t>CRCF – </a:t>
            </a:r>
            <a:r>
              <a:rPr lang="lt-LT" sz="3600" b="1" u="sng" dirty="0">
                <a:solidFill>
                  <a:srgbClr val="7F7F7F"/>
                </a:solidFill>
                <a:latin typeface="+mj-lt"/>
              </a:rPr>
              <a:t>C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arbon </a:t>
            </a:r>
            <a:r>
              <a:rPr lang="lt-LT" sz="3600" b="1" u="sng" dirty="0">
                <a:solidFill>
                  <a:srgbClr val="7F7F7F"/>
                </a:solidFill>
                <a:latin typeface="+mj-lt"/>
              </a:rPr>
              <a:t>R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emovals and </a:t>
            </a:r>
            <a:r>
              <a:rPr lang="lt-LT" sz="3600" b="1" u="sng" dirty="0">
                <a:solidFill>
                  <a:srgbClr val="7F7F7F"/>
                </a:solidFill>
                <a:latin typeface="+mj-lt"/>
              </a:rPr>
              <a:t>C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arbon </a:t>
            </a:r>
            <a:r>
              <a:rPr lang="lt-LT" sz="3600" b="1" u="sng" dirty="0" err="1">
                <a:solidFill>
                  <a:srgbClr val="7F7F7F"/>
                </a:solidFill>
                <a:latin typeface="+mj-lt"/>
              </a:rPr>
              <a:t>F</a:t>
            </a:r>
            <a:r>
              <a:rPr lang="lt-LT" sz="3600" dirty="0" err="1">
                <a:solidFill>
                  <a:srgbClr val="7F7F7F"/>
                </a:solidFill>
                <a:latin typeface="+mj-lt"/>
              </a:rPr>
              <a:t>arming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 </a:t>
            </a:r>
          </a:p>
        </p:txBody>
      </p:sp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E40366B3-13C8-82B6-7860-6D734F818C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B4CB3102-6F1B-12A0-E19C-EA0CFBB49487}"/>
              </a:ext>
            </a:extLst>
          </p:cNvPr>
          <p:cNvSpPr txBox="1">
            <a:spLocks/>
          </p:cNvSpPr>
          <p:nvPr/>
        </p:nvSpPr>
        <p:spPr>
          <a:xfrm>
            <a:off x="514350" y="2255925"/>
            <a:ext cx="10814462" cy="3462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dirty="0">
                <a:solidFill>
                  <a:srgbClr val="7F7F7F"/>
                </a:solidFill>
                <a:latin typeface="+mj-lt"/>
              </a:rPr>
              <a:t>ES sukūrė savanorišką anglies dioksido sertifikavimo sistemą, skirtą </a:t>
            </a:r>
            <a:r>
              <a:rPr lang="lt-LT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patikimai</a:t>
            </a:r>
            <a:r>
              <a:rPr lang="lt-LT" sz="3200" dirty="0">
                <a:solidFill>
                  <a:srgbClr val="7F7F7F"/>
                </a:solidFill>
                <a:latin typeface="+mj-lt"/>
              </a:rPr>
              <a:t> įvertinti ūkininkų vykdomas veiklas, kurios realiai mažina šiltnamio efektą sukeliančių dujų (ŠESD) kiekį arba kaupia anglį dirvožemyje, augaluose ar produktuose.</a:t>
            </a:r>
          </a:p>
          <a:p>
            <a:pPr marL="0" indent="0">
              <a:buNone/>
            </a:pPr>
            <a:endParaRPr lang="lt-LT" dirty="0">
              <a:solidFill>
                <a:srgbClr val="7F7F7F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CO₂</a:t>
            </a:r>
            <a:r>
              <a:rPr lang="lt-LT" sz="3200" dirty="0">
                <a:solidFill>
                  <a:srgbClr val="FF0000"/>
                </a:solidFill>
                <a:latin typeface="+mj-lt"/>
              </a:rPr>
              <a:t> anglies vienetas – sertifikuotas vienetas, kuris atspindi 1 toną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CO₂</a:t>
            </a:r>
            <a:r>
              <a:rPr lang="lt-LT" sz="3200" dirty="0">
                <a:solidFill>
                  <a:srgbClr val="FF0000"/>
                </a:solidFill>
                <a:latin typeface="+mj-lt"/>
              </a:rPr>
              <a:t>, kuris buvo sumažintas arba pašalintas iš atmosferos</a:t>
            </a:r>
          </a:p>
        </p:txBody>
      </p:sp>
    </p:spTree>
    <p:extLst>
      <p:ext uri="{BB962C8B-B14F-4D97-AF65-F5344CB8AC3E}">
        <p14:creationId xmlns:p14="http://schemas.microsoft.com/office/powerpoint/2010/main" val="3894194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97B1BB-37DB-1E84-8547-091B69258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AD5B5550-48BB-A290-68D1-BB30995454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A2C5B9E6-3458-5022-DE81-F3C78F3D6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3200" dirty="0">
                <a:solidFill>
                  <a:srgbClr val="009650"/>
                </a:solidFill>
              </a:rPr>
              <a:t>Kokie reikalavimai bus keliami sertifikavimo įstaigoms?</a:t>
            </a:r>
            <a:endParaRPr lang="en-LT" sz="32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C09414C-71A9-D0A8-88F1-85BA51696FCC}"/>
              </a:ext>
            </a:extLst>
          </p:cNvPr>
          <p:cNvSpPr txBox="1">
            <a:spLocks/>
          </p:cNvSpPr>
          <p:nvPr/>
        </p:nvSpPr>
        <p:spPr>
          <a:xfrm>
            <a:off x="349046" y="1579459"/>
            <a:ext cx="11439831" cy="4703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t-LT" sz="2000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D5ED2AB-324E-3070-DE08-23138EB1CC8F}"/>
              </a:ext>
            </a:extLst>
          </p:cNvPr>
          <p:cNvSpPr txBox="1">
            <a:spLocks/>
          </p:cNvSpPr>
          <p:nvPr/>
        </p:nvSpPr>
        <p:spPr>
          <a:xfrm>
            <a:off x="1612492" y="1501877"/>
            <a:ext cx="3156154" cy="1909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lt-LT" sz="2000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26F95C2-C1D0-E80D-26DB-C271D81D0221}"/>
              </a:ext>
            </a:extLst>
          </p:cNvPr>
          <p:cNvSpPr txBox="1">
            <a:spLocks/>
          </p:cNvSpPr>
          <p:nvPr/>
        </p:nvSpPr>
        <p:spPr>
          <a:xfrm>
            <a:off x="501446" y="1731859"/>
            <a:ext cx="11439831" cy="4703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000" dirty="0">
                <a:solidFill>
                  <a:srgbClr val="7F7F7F"/>
                </a:solidFill>
                <a:latin typeface="+mj-lt"/>
              </a:rPr>
              <a:t>EN ISO/IEC 17065 standartas</a:t>
            </a:r>
          </a:p>
          <a:p>
            <a:r>
              <a:rPr lang="lt-LT" sz="2000" dirty="0">
                <a:solidFill>
                  <a:srgbClr val="7F7F7F"/>
                </a:solidFill>
                <a:latin typeface="+mj-lt"/>
              </a:rPr>
              <a:t>EN ISO/IEC 17029 standartas</a:t>
            </a:r>
          </a:p>
          <a:p>
            <a:r>
              <a:rPr lang="lt-LT" sz="2000" dirty="0">
                <a:solidFill>
                  <a:srgbClr val="7F7F7F"/>
                </a:solidFill>
                <a:latin typeface="+mj-lt"/>
              </a:rPr>
              <a:t>EN ISO/IEC 14065 standartas</a:t>
            </a:r>
          </a:p>
          <a:p>
            <a:r>
              <a:rPr lang="lt-LT" sz="2000" dirty="0">
                <a:solidFill>
                  <a:srgbClr val="7F7F7F"/>
                </a:solidFill>
                <a:latin typeface="+mj-lt"/>
              </a:rPr>
              <a:t>Akredituota Lietuvos akreditacijos ir standartizacijos agentūros</a:t>
            </a:r>
          </a:p>
          <a:p>
            <a:r>
              <a:rPr lang="lt-LT" sz="2000" dirty="0">
                <a:solidFill>
                  <a:srgbClr val="7F7F7F"/>
                </a:solidFill>
                <a:latin typeface="+mj-lt"/>
              </a:rPr>
              <a:t>Nepriklausoma nuo audituojamos veiklos</a:t>
            </a:r>
          </a:p>
          <a:p>
            <a:r>
              <a:rPr lang="lt-LT" sz="2000" dirty="0">
                <a:solidFill>
                  <a:srgbClr val="7F7F7F"/>
                </a:solidFill>
                <a:latin typeface="+mj-lt"/>
              </a:rPr>
              <a:t>Neturi interesų konflikto</a:t>
            </a:r>
          </a:p>
          <a:p>
            <a:r>
              <a:rPr lang="lt-LT" sz="2000" dirty="0">
                <a:solidFill>
                  <a:srgbClr val="7F7F7F"/>
                </a:solidFill>
                <a:latin typeface="+mj-lt"/>
              </a:rPr>
              <a:t>2 metų patirtis gyvenimo ciklo vertinime</a:t>
            </a:r>
          </a:p>
          <a:p>
            <a:r>
              <a:rPr lang="lt-LT" sz="2000" dirty="0">
                <a:solidFill>
                  <a:srgbClr val="7F7F7F"/>
                </a:solidFill>
                <a:latin typeface="+mj-lt"/>
              </a:rPr>
              <a:t>Patirtis ŠESD kiekio skaičiavimo audituose</a:t>
            </a:r>
          </a:p>
          <a:p>
            <a:r>
              <a:rPr lang="lt-LT" sz="2000" dirty="0">
                <a:solidFill>
                  <a:srgbClr val="7F7F7F"/>
                </a:solidFill>
                <a:latin typeface="+mj-lt"/>
              </a:rPr>
              <a:t>P</a:t>
            </a:r>
            <a:r>
              <a:rPr lang="en-US" sz="2000" dirty="0" err="1">
                <a:solidFill>
                  <a:srgbClr val="7F7F7F"/>
                </a:solidFill>
                <a:latin typeface="+mj-lt"/>
              </a:rPr>
              <a:t>rivalo</a:t>
            </a:r>
            <a:r>
              <a:rPr lang="en-US" sz="20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+mj-lt"/>
              </a:rPr>
              <a:t>atrinkti</a:t>
            </a:r>
            <a:r>
              <a:rPr lang="en-US" sz="2000" dirty="0">
                <a:solidFill>
                  <a:srgbClr val="7F7F7F"/>
                </a:solidFill>
                <a:latin typeface="+mj-lt"/>
              </a:rPr>
              <a:t> ir </a:t>
            </a:r>
            <a:r>
              <a:rPr lang="en-US" sz="2000" dirty="0" err="1">
                <a:solidFill>
                  <a:srgbClr val="7F7F7F"/>
                </a:solidFill>
                <a:latin typeface="+mj-lt"/>
              </a:rPr>
              <a:t>paskirti</a:t>
            </a:r>
            <a:r>
              <a:rPr lang="en-US" sz="20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+mj-lt"/>
              </a:rPr>
              <a:t>audito</a:t>
            </a:r>
            <a:r>
              <a:rPr lang="en-US" sz="20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+mj-lt"/>
              </a:rPr>
              <a:t>grupę</a:t>
            </a:r>
            <a:r>
              <a:rPr lang="en-US" sz="20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7F7F7F"/>
                </a:solidFill>
                <a:latin typeface="+mj-lt"/>
              </a:rPr>
              <a:t>atitinkančią</a:t>
            </a:r>
            <a:r>
              <a:rPr lang="en-US" sz="2000" dirty="0">
                <a:solidFill>
                  <a:srgbClr val="7F7F7F"/>
                </a:solidFill>
                <a:latin typeface="+mj-lt"/>
              </a:rPr>
              <a:t> EN ISO/IEC 17021-1 </a:t>
            </a:r>
            <a:r>
              <a:rPr lang="en-US" sz="2000" dirty="0" err="1">
                <a:solidFill>
                  <a:srgbClr val="7F7F7F"/>
                </a:solidFill>
                <a:latin typeface="+mj-lt"/>
              </a:rPr>
              <a:t>reikalavimus</a:t>
            </a:r>
            <a:r>
              <a:rPr lang="lt-LT" sz="2000" dirty="0">
                <a:solidFill>
                  <a:srgbClr val="7F7F7F"/>
                </a:solidFill>
                <a:latin typeface="+mj-lt"/>
              </a:rPr>
              <a:t>,</a:t>
            </a:r>
            <a:r>
              <a:rPr lang="en-US" sz="2000" dirty="0">
                <a:solidFill>
                  <a:srgbClr val="7F7F7F"/>
                </a:solidFill>
                <a:latin typeface="+mj-lt"/>
              </a:rPr>
              <a:t> ir </a:t>
            </a:r>
            <a:r>
              <a:rPr lang="en-US" sz="2000" dirty="0" err="1">
                <a:solidFill>
                  <a:srgbClr val="7F7F7F"/>
                </a:solidFill>
                <a:latin typeface="+mj-lt"/>
              </a:rPr>
              <a:t>vadovautis</a:t>
            </a:r>
            <a:r>
              <a:rPr lang="en-US" sz="2000" dirty="0">
                <a:solidFill>
                  <a:srgbClr val="7F7F7F"/>
                </a:solidFill>
                <a:latin typeface="+mj-lt"/>
              </a:rPr>
              <a:t> EN ISO/IEC 19011 </a:t>
            </a:r>
            <a:r>
              <a:rPr lang="en-US" sz="2000" dirty="0" err="1">
                <a:solidFill>
                  <a:srgbClr val="7F7F7F"/>
                </a:solidFill>
                <a:latin typeface="+mj-lt"/>
              </a:rPr>
              <a:t>standartu</a:t>
            </a:r>
            <a:endParaRPr lang="lt-LT" sz="1600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208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82207-53CD-C639-DE27-9D2D48A79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0B2370A1-F68D-47FB-4A09-DE2ED1F4E4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5CDED977-CBB6-BBA9-2692-331515B2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379974" cy="841025"/>
          </a:xfrm>
        </p:spPr>
        <p:txBody>
          <a:bodyPr>
            <a:noAutofit/>
          </a:bodyPr>
          <a:lstStyle/>
          <a:p>
            <a:r>
              <a:rPr lang="lt-LT" sz="4400" dirty="0">
                <a:solidFill>
                  <a:srgbClr val="009650"/>
                </a:solidFill>
              </a:rPr>
              <a:t>Svarbiausi dokumentai ir nuorodos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5A298BB-EF7F-14F6-9C0A-B6F8E9FFD323}"/>
              </a:ext>
            </a:extLst>
          </p:cNvPr>
          <p:cNvSpPr txBox="1">
            <a:spLocks/>
          </p:cNvSpPr>
          <p:nvPr/>
        </p:nvSpPr>
        <p:spPr>
          <a:xfrm>
            <a:off x="349046" y="1579459"/>
            <a:ext cx="11439831" cy="4703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t-LT" sz="2000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BEFE9F0-D492-01B0-CDD0-EC0DA6E3B4A2}"/>
              </a:ext>
            </a:extLst>
          </p:cNvPr>
          <p:cNvSpPr txBox="1">
            <a:spLocks/>
          </p:cNvSpPr>
          <p:nvPr/>
        </p:nvSpPr>
        <p:spPr>
          <a:xfrm>
            <a:off x="717755" y="1501877"/>
            <a:ext cx="4050891" cy="1909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lt-LT" sz="2000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CAC364-EE16-34D8-8A24-2A035E68D774}"/>
              </a:ext>
            </a:extLst>
          </p:cNvPr>
          <p:cNvSpPr txBox="1">
            <a:spLocks/>
          </p:cNvSpPr>
          <p:nvPr/>
        </p:nvSpPr>
        <p:spPr>
          <a:xfrm>
            <a:off x="403123" y="1501876"/>
            <a:ext cx="9507793" cy="4908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400" noProof="0" dirty="0">
                <a:solidFill>
                  <a:srgbClr val="7F7F7F"/>
                </a:solidFill>
                <a:latin typeface="+mj-lt"/>
              </a:rPr>
              <a:t>2024 m. lapkričio 27 d. Europos Parlamento ir Tarybos reglamentas </a:t>
            </a:r>
            <a:r>
              <a:rPr lang="lt-LT" sz="2400" b="1" u="sng" noProof="0" dirty="0">
                <a:solidFill>
                  <a:srgbClr val="7F7F7F"/>
                </a:solidFill>
                <a:latin typeface="+mj-lt"/>
              </a:rPr>
              <a:t>(ES) 2024/3012</a:t>
            </a:r>
            <a:r>
              <a:rPr lang="lt-LT" sz="2400" noProof="0" dirty="0">
                <a:solidFill>
                  <a:srgbClr val="7F7F7F"/>
                </a:solidFill>
                <a:latin typeface="+mj-lt"/>
              </a:rPr>
              <a:t>, kuriuo sukuriama Sąjungos ilgalaikio anglies dioksido absorbavimo, anglies kaupimo ūkininkavimo ir anglies saugojimo produktuose sertifikavimo sistema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lt-LT" sz="2400" dirty="0">
                <a:solidFill>
                  <a:srgbClr val="7F7F7F"/>
                </a:solidFill>
                <a:latin typeface="+mj-lt"/>
              </a:rPr>
              <a:t>Komisijos įgyvendinimo reglamentas </a:t>
            </a:r>
            <a:r>
              <a:rPr lang="lt-LT" sz="2400" b="1" u="sng" dirty="0">
                <a:solidFill>
                  <a:srgbClr val="7F7F7F"/>
                </a:solidFill>
                <a:latin typeface="+mj-lt"/>
              </a:rPr>
              <a:t>(ES) 2025/2358 </a:t>
            </a:r>
            <a:r>
              <a:rPr lang="lt-LT" sz="2400" dirty="0">
                <a:solidFill>
                  <a:srgbClr val="7F7F7F"/>
                </a:solidFill>
                <a:latin typeface="+mj-lt"/>
              </a:rPr>
              <a:t>2025 m. lapkričio 20 d. kuriuo nustatomos Europos Parlamento ir Tarybos reglamentu (ES) 2024/3012 nustatytų sertifikavimo schemų, sertifikavimo įstaigų ir audito taisyklės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lt-LT" sz="2400" dirty="0">
                <a:solidFill>
                  <a:srgbClr val="7F7F7F"/>
                </a:solidFill>
                <a:latin typeface="+mj-lt"/>
              </a:rPr>
              <a:t>K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omisijos deleguotasis reglamentas</a:t>
            </a:r>
            <a:r>
              <a:rPr lang="lt-LT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b="1" u="sng" dirty="0">
                <a:solidFill>
                  <a:srgbClr val="7F7F7F"/>
                </a:solidFill>
                <a:latin typeface="+mj-lt"/>
              </a:rPr>
              <a:t>(</a:t>
            </a:r>
            <a:r>
              <a:rPr lang="lt-LT" sz="2400" b="1" u="sng" dirty="0">
                <a:solidFill>
                  <a:srgbClr val="7F7F7F"/>
                </a:solidFill>
                <a:latin typeface="+mj-lt"/>
              </a:rPr>
              <a:t>ES</a:t>
            </a:r>
            <a:r>
              <a:rPr lang="en-US" sz="2400" b="1" u="sng" dirty="0">
                <a:solidFill>
                  <a:srgbClr val="7F7F7F"/>
                </a:solidFill>
                <a:latin typeface="+mj-lt"/>
              </a:rPr>
              <a:t>) 2026/285 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2026 m. vasario 3 d. kuriuo </a:t>
            </a:r>
            <a:r>
              <a:rPr lang="lt-LT" sz="2400" dirty="0">
                <a:solidFill>
                  <a:srgbClr val="7F7F7F"/>
                </a:solidFill>
                <a:latin typeface="+mj-lt"/>
              </a:rPr>
              <a:t>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uropos </a:t>
            </a:r>
            <a:r>
              <a:rPr lang="lt-LT" sz="2400" dirty="0">
                <a:solidFill>
                  <a:srgbClr val="7F7F7F"/>
                </a:solidFill>
                <a:latin typeface="+mj-lt"/>
              </a:rPr>
              <a:t>P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arlamento ir </a:t>
            </a:r>
            <a:r>
              <a:rPr lang="lt-LT" sz="2400" dirty="0">
                <a:solidFill>
                  <a:srgbClr val="7F7F7F"/>
                </a:solidFill>
                <a:latin typeface="+mj-lt"/>
              </a:rPr>
              <a:t>T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arybos reglamentas (</a:t>
            </a:r>
            <a:r>
              <a:rPr lang="lt-LT" sz="2400" dirty="0">
                <a:solidFill>
                  <a:srgbClr val="7F7F7F"/>
                </a:solidFill>
                <a:latin typeface="+mj-lt"/>
              </a:rPr>
              <a:t>ES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) 2024/3012 papildomas nustatant ilgalaikio anglies dioksido absorbavimo veiklos sertifikavimo metodikas </a:t>
            </a:r>
            <a:r>
              <a:rPr lang="lt-LT" sz="2400" dirty="0">
                <a:solidFill>
                  <a:srgbClr val="7F7F7F"/>
                </a:solidFill>
                <a:latin typeface="+mj-lt"/>
              </a:rPr>
              <a:t> </a:t>
            </a:r>
            <a:endParaRPr lang="lt-LT" sz="2400" noProof="0" dirty="0">
              <a:solidFill>
                <a:srgbClr val="7F7F7F"/>
              </a:solidFill>
              <a:latin typeface="+mj-lt"/>
            </a:endParaRPr>
          </a:p>
          <a:p>
            <a:endParaRPr lang="lt-LT" sz="2000" noProof="0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7083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1F018-4969-A4FE-D237-0DD40E1D7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D40763F6-56AC-E501-D269-FB62444DADC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" y="1602562"/>
            <a:ext cx="7848600" cy="2651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09DB9F-A9BD-D7B7-C693-2B01BB03F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4400" dirty="0"/>
              <a:t>Informacija EK puslapyje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AE41C-499C-44F2-4575-E98576C94B20}"/>
              </a:ext>
            </a:extLst>
          </p:cNvPr>
          <p:cNvSpPr txBox="1"/>
          <p:nvPr/>
        </p:nvSpPr>
        <p:spPr>
          <a:xfrm>
            <a:off x="270163" y="5934857"/>
            <a:ext cx="610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Carbon Removals and Carbon Farming - Climate Action - European Commission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43654-3669-F765-EC31-92CA9330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1865"/>
            <a:ext cx="12192000" cy="43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37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F607B254-EA93-05D1-F8B2-B858C635512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7594EE-5220-969B-D990-FACB37E3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4400" dirty="0"/>
              <a:t>Informacija NMA puslapyje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71DA2-68AB-76B3-98AC-D0F2FC784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68" y="891588"/>
            <a:ext cx="10602805" cy="5468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23D090-3521-CE15-647F-10C46B08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866" y="6359701"/>
            <a:ext cx="177189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1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acionalinės mokėjimo agentūros logotipas ir šūkis Kurkime klestintį kraštą kartu">
            <a:extLst>
              <a:ext uri="{FF2B5EF4-FFF2-40B4-BE49-F238E27FC236}">
                <a16:creationId xmlns:a16="http://schemas.microsoft.com/office/drawing/2014/main" id="{DBB2A1E8-B73D-4E5C-A532-545FA45594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682" y="525469"/>
            <a:ext cx="4583906" cy="541051"/>
          </a:xfrm>
          <a:prstGeom prst="rect">
            <a:avLst/>
          </a:prstGeom>
        </p:spPr>
      </p:pic>
      <p:grpSp>
        <p:nvGrpSpPr>
          <p:cNvPr id="17" name="Group 16" descr="Lentelėje nurodyti NMA kontaktai">
            <a:extLst>
              <a:ext uri="{FF2B5EF4-FFF2-40B4-BE49-F238E27FC236}">
                <a16:creationId xmlns:a16="http://schemas.microsoft.com/office/drawing/2014/main" id="{AE2CAF5A-A2ED-42DA-B1D5-D3BDDCB100FB}"/>
              </a:ext>
            </a:extLst>
          </p:cNvPr>
          <p:cNvGrpSpPr/>
          <p:nvPr/>
        </p:nvGrpSpPr>
        <p:grpSpPr>
          <a:xfrm>
            <a:off x="6122305" y="1618983"/>
            <a:ext cx="4912840" cy="3152142"/>
            <a:chOff x="8207283" y="3178589"/>
            <a:chExt cx="4061836" cy="24200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83AAB8-591C-4BA1-953A-7E464C8ED058}"/>
                </a:ext>
              </a:extLst>
            </p:cNvPr>
            <p:cNvSpPr txBox="1"/>
            <p:nvPr/>
          </p:nvSpPr>
          <p:spPr>
            <a:xfrm>
              <a:off x="8220505" y="3178589"/>
              <a:ext cx="4048614" cy="1784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lt-LT" sz="2400" b="0" i="0" u="none" strike="noStrike" dirty="0">
                  <a:solidFill>
                    <a:srgbClr val="7F7F7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Nacionalinė mokėjimo agentūra prie Žemės ūkio ministerijos</a:t>
              </a:r>
            </a:p>
            <a:p>
              <a:pPr marL="421200" lvl="1">
                <a:spcBef>
                  <a:spcPts val="1000"/>
                </a:spcBef>
              </a:pPr>
              <a:r>
                <a:rPr lang="lt-LT" sz="2400" b="0" i="0" u="none" strike="noStrike" dirty="0">
                  <a:solidFill>
                    <a:srgbClr val="7F7F7F"/>
                  </a:solidFill>
                  <a:effectLst/>
                  <a:latin typeface="+mj-lt"/>
                </a:rPr>
                <a:t>Blindžių g. 17, 08111 Vilnius</a:t>
              </a:r>
            </a:p>
            <a:p>
              <a:pPr marL="421200" lvl="1">
                <a:spcBef>
                  <a:spcPts val="1000"/>
                </a:spcBef>
              </a:pPr>
              <a:r>
                <a:rPr lang="lt-LT" sz="2400" dirty="0">
                  <a:solidFill>
                    <a:srgbClr val="7F7F7F"/>
                  </a:solidFill>
                </a:rPr>
                <a:t>+370</a:t>
              </a:r>
              <a:r>
                <a:rPr lang="en-GB" sz="2400" dirty="0">
                  <a:solidFill>
                    <a:srgbClr val="7F7F7F"/>
                  </a:solidFill>
                </a:rPr>
                <a:t> </a:t>
              </a:r>
              <a:r>
                <a:rPr lang="lt-LT" sz="2400" dirty="0">
                  <a:solidFill>
                    <a:srgbClr val="7F7F7F"/>
                  </a:solidFill>
                </a:rPr>
                <a:t>(</a:t>
              </a:r>
              <a:r>
                <a:rPr lang="en-GB" sz="2400" dirty="0">
                  <a:solidFill>
                    <a:srgbClr val="7F7F7F"/>
                  </a:solidFill>
                </a:rPr>
                <a:t>5</a:t>
              </a:r>
              <a:r>
                <a:rPr lang="lt-LT" sz="2400" dirty="0">
                  <a:solidFill>
                    <a:srgbClr val="7F7F7F"/>
                  </a:solidFill>
                </a:rPr>
                <a:t>) </a:t>
              </a:r>
              <a:r>
                <a:rPr lang="en-GB" sz="2400" dirty="0">
                  <a:solidFill>
                    <a:srgbClr val="7F7F7F"/>
                  </a:solidFill>
                </a:rPr>
                <a:t>25</a:t>
              </a:r>
              <a:r>
                <a:rPr lang="lt-LT" sz="2400" dirty="0">
                  <a:solidFill>
                    <a:srgbClr val="7F7F7F"/>
                  </a:solidFill>
                </a:rPr>
                <a:t>0</a:t>
              </a:r>
              <a:r>
                <a:rPr lang="en-GB" sz="2400" dirty="0">
                  <a:solidFill>
                    <a:srgbClr val="7F7F7F"/>
                  </a:solidFill>
                </a:rPr>
                <a:t> </a:t>
              </a:r>
              <a:r>
                <a:rPr lang="lt-LT" sz="2400" dirty="0">
                  <a:solidFill>
                    <a:srgbClr val="7F7F7F"/>
                  </a:solidFill>
                </a:rPr>
                <a:t>0428</a:t>
              </a:r>
              <a:endParaRPr lang="en-GB" sz="2400" dirty="0">
                <a:solidFill>
                  <a:srgbClr val="7F7F7F"/>
                </a:solidFill>
              </a:endParaRPr>
            </a:p>
            <a:p>
              <a:pPr marL="421200" lvl="1">
                <a:spcBef>
                  <a:spcPts val="1000"/>
                </a:spcBef>
              </a:pPr>
              <a:r>
                <a:rPr lang="lt-LT" sz="2400" dirty="0" err="1">
                  <a:solidFill>
                    <a:srgbClr val="7F7F7F"/>
                  </a:solidFill>
                  <a:latin typeface="+mj-lt"/>
                </a:rPr>
                <a:t>vytautas.reingardtas</a:t>
              </a:r>
              <a:r>
                <a:rPr lang="en-GB" sz="2400" b="0" i="0" u="none" strike="noStrike" dirty="0">
                  <a:solidFill>
                    <a:srgbClr val="7F7F7F"/>
                  </a:solidFill>
                  <a:effectLst/>
                  <a:latin typeface="+mj-lt"/>
                </a:rPr>
                <a:t>@nma.lt </a:t>
              </a:r>
              <a:endParaRPr lang="en-LT" sz="2800" dirty="0">
                <a:solidFill>
                  <a:srgbClr val="7F7F7F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9" name="Picture 23" descr="Adreso simbolis">
              <a:extLst>
                <a:ext uri="{FF2B5EF4-FFF2-40B4-BE49-F238E27FC236}">
                  <a16:creationId xmlns:a16="http://schemas.microsoft.com/office/drawing/2014/main" id="{01496283-4A86-4FC6-AFCA-751824A27E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207283" y="3816640"/>
              <a:ext cx="427345" cy="341876"/>
            </a:xfrm>
            <a:prstGeom prst="rect">
              <a:avLst/>
            </a:prstGeom>
          </p:spPr>
        </p:pic>
        <p:pic>
          <p:nvPicPr>
            <p:cNvPr id="20" name="Picture 21" descr="Telefono simbolis">
              <a:extLst>
                <a:ext uri="{FF2B5EF4-FFF2-40B4-BE49-F238E27FC236}">
                  <a16:creationId xmlns:a16="http://schemas.microsoft.com/office/drawing/2014/main" id="{574068ED-7A15-4D91-9826-D3B3EBC0CBC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219306" y="4245587"/>
              <a:ext cx="403301" cy="322640"/>
            </a:xfrm>
            <a:prstGeom prst="rect">
              <a:avLst/>
            </a:prstGeom>
          </p:spPr>
        </p:pic>
        <p:pic>
          <p:nvPicPr>
            <p:cNvPr id="21" name="Picture 22" descr="Elektroninio pašto simbolis">
              <a:extLst>
                <a:ext uri="{FF2B5EF4-FFF2-40B4-BE49-F238E27FC236}">
                  <a16:creationId xmlns:a16="http://schemas.microsoft.com/office/drawing/2014/main" id="{3B660E43-7439-49DE-BFD8-19010EBBAB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219305" y="4628484"/>
              <a:ext cx="403302" cy="322641"/>
            </a:xfrm>
            <a:prstGeom prst="rect">
              <a:avLst/>
            </a:prstGeom>
          </p:spPr>
        </p:pic>
        <p:pic>
          <p:nvPicPr>
            <p:cNvPr id="22" name="Picture 26" descr="Facebook simbolis">
              <a:extLst>
                <a:ext uri="{FF2B5EF4-FFF2-40B4-BE49-F238E27FC236}">
                  <a16:creationId xmlns:a16="http://schemas.microsoft.com/office/drawing/2014/main" id="{0CEF4331-837A-45C8-A098-B32A377F3C2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219305" y="5221242"/>
              <a:ext cx="317810" cy="377400"/>
            </a:xfrm>
            <a:prstGeom prst="rect">
              <a:avLst/>
            </a:prstGeom>
          </p:spPr>
        </p:pic>
        <p:pic>
          <p:nvPicPr>
            <p:cNvPr id="23" name="Picture 27" descr="Linkedin simbolis">
              <a:extLst>
                <a:ext uri="{FF2B5EF4-FFF2-40B4-BE49-F238E27FC236}">
                  <a16:creationId xmlns:a16="http://schemas.microsoft.com/office/drawing/2014/main" id="{3AF99A05-75FE-418A-A9AA-A12F09613A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704132" y="5227430"/>
              <a:ext cx="288177" cy="365025"/>
            </a:xfrm>
            <a:prstGeom prst="rect">
              <a:avLst/>
            </a:prstGeom>
          </p:spPr>
        </p:pic>
        <p:pic>
          <p:nvPicPr>
            <p:cNvPr id="24" name="Picture 28" descr="Youtube simbolis">
              <a:extLst>
                <a:ext uri="{FF2B5EF4-FFF2-40B4-BE49-F238E27FC236}">
                  <a16:creationId xmlns:a16="http://schemas.microsoft.com/office/drawing/2014/main" id="{2EFFE8CF-AC33-446F-ACA7-A4F3FE4EA0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118319" y="5242897"/>
              <a:ext cx="351674" cy="334091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C50DE8-9D06-431E-AAF6-65C2175273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305" y="5028715"/>
              <a:ext cx="3208753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A3A6F28-A04E-4FA1-81D6-4714611304EB}"/>
              </a:ext>
            </a:extLst>
          </p:cNvPr>
          <p:cNvSpPr txBox="1"/>
          <p:nvPr/>
        </p:nvSpPr>
        <p:spPr>
          <a:xfrm>
            <a:off x="6096000" y="4771125"/>
            <a:ext cx="348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lt-LT" sz="2400" b="0" i="0" strike="noStrike" dirty="0">
                <a:solidFill>
                  <a:srgbClr val="0096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www.nma.lt</a:t>
            </a:r>
            <a:endParaRPr lang="en-LT" sz="2800" dirty="0">
              <a:solidFill>
                <a:srgbClr val="00965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6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E1554-30A1-491D-417E-7A455A63B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4BBE89F4-73CF-381E-BA83-14B4E10D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488129" cy="841025"/>
          </a:xfrm>
        </p:spPr>
        <p:txBody>
          <a:bodyPr>
            <a:noAutofit/>
          </a:bodyPr>
          <a:lstStyle/>
          <a:p>
            <a:r>
              <a:rPr lang="lt-LT" sz="4400" dirty="0"/>
              <a:t>Kodėl ES kuria savo sertifikavimo sistemą</a:t>
            </a:r>
            <a:r>
              <a:rPr lang="lt-LT" sz="4400" dirty="0">
                <a:solidFill>
                  <a:srgbClr val="009650"/>
                </a:solidFill>
              </a:rPr>
              <a:t>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7DCDA3B7-181C-A0C4-1BB8-BC21F4052B4D}"/>
              </a:ext>
            </a:extLst>
          </p:cNvPr>
          <p:cNvSpPr txBox="1">
            <a:spLocks/>
          </p:cNvSpPr>
          <p:nvPr/>
        </p:nvSpPr>
        <p:spPr>
          <a:xfrm>
            <a:off x="485775" y="1405167"/>
            <a:ext cx="11607902" cy="5054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Papildoma priemonė siekiant klimato neutralumo iki 2050 m.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Papildoma priemonė siekiant kitų ES aplinkos tikslų, pavyzdžiui, biologinės įvairovės išsaugojimo ar gamtos atkūrimo reglamento įgyvendinimo.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Sukuriama vieninga, skaidri ir teisiškai reguliuojama sertifikavimo bei vienetų prekybos sistema, kuri užkerta kelią </a:t>
            </a:r>
            <a:r>
              <a:rPr lang="lt-LT" sz="3200" i="1" dirty="0" err="1">
                <a:solidFill>
                  <a:srgbClr val="7F7F7F"/>
                </a:solidFill>
                <a:latin typeface="+mj-lt"/>
              </a:rPr>
              <a:t>greenwashing‘ui</a:t>
            </a:r>
            <a:r>
              <a:rPr lang="lt-LT" sz="3200" i="1" dirty="0">
                <a:solidFill>
                  <a:srgbClr val="7F7F7F"/>
                </a:solidFill>
                <a:latin typeface="+mj-lt"/>
              </a:rPr>
              <a:t> </a:t>
            </a:r>
            <a:r>
              <a:rPr lang="lt-LT" sz="3200" dirty="0">
                <a:solidFill>
                  <a:srgbClr val="7F7F7F"/>
                </a:solidFill>
                <a:latin typeface="+mj-lt"/>
              </a:rPr>
              <a:t>ir didina anglies vienetų patikimumą.</a:t>
            </a:r>
          </a:p>
          <a:p>
            <a:pPr marL="0" indent="0">
              <a:buNone/>
            </a:pPr>
            <a:endParaRPr lang="lt-LT" sz="3200" dirty="0">
              <a:solidFill>
                <a:srgbClr val="7F7F7F"/>
              </a:solidFill>
              <a:latin typeface="+mj-lt"/>
            </a:endParaRPr>
          </a:p>
          <a:p>
            <a:pPr marL="0" indent="0">
              <a:buNone/>
            </a:pPr>
            <a:r>
              <a:rPr lang="lt-LT" sz="3200" dirty="0">
                <a:solidFill>
                  <a:srgbClr val="7F7F7F"/>
                </a:solidFill>
                <a:latin typeface="+mj-lt"/>
              </a:rPr>
              <a:t> </a:t>
            </a:r>
          </a:p>
        </p:txBody>
      </p:sp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7F87F3A8-28AF-AC67-3ED5-30A065FE71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F1153-B37F-4B61-5591-405AFA2A0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59E9777B-91F0-C610-8DB9-00CD24AD0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400" dirty="0"/>
              <a:t>Kas galės dalyvauti</a:t>
            </a:r>
            <a:r>
              <a:rPr lang="lt-LT" sz="4400" dirty="0">
                <a:solidFill>
                  <a:srgbClr val="009650"/>
                </a:solidFill>
              </a:rPr>
              <a:t>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A00F7DD5-9778-87EC-F858-FBAD1363E176}"/>
              </a:ext>
            </a:extLst>
          </p:cNvPr>
          <p:cNvSpPr txBox="1">
            <a:spLocks/>
          </p:cNvSpPr>
          <p:nvPr/>
        </p:nvSpPr>
        <p:spPr>
          <a:xfrm>
            <a:off x="2065646" y="1839758"/>
            <a:ext cx="9696468" cy="131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600" b="1" dirty="0">
                <a:solidFill>
                  <a:srgbClr val="7F7F7F"/>
                </a:solidFill>
                <a:latin typeface="+mj-lt"/>
              </a:rPr>
              <a:t>Veiklos vykdytojas 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– fizinis ar juridinis asmuo, kuris vykdo veiklą</a:t>
            </a:r>
            <a:r>
              <a:rPr lang="lt-LT" sz="3200" dirty="0">
                <a:solidFill>
                  <a:srgbClr val="7F7F7F"/>
                </a:solidFill>
                <a:latin typeface="+mj-lt"/>
              </a:rPr>
              <a:t>.</a:t>
            </a:r>
          </a:p>
        </p:txBody>
      </p:sp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9A224E15-B3D8-9CF5-DCE2-6D84CD736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0D8E9-FF69-9845-DCE2-6F6CD430A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3" y="1812875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92661-C673-87C4-D0DB-272346FE1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3" y="3361130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C267C40-3911-10C8-63E8-71DD473358A0}"/>
              </a:ext>
            </a:extLst>
          </p:cNvPr>
          <p:cNvSpPr txBox="1">
            <a:spLocks/>
          </p:cNvSpPr>
          <p:nvPr/>
        </p:nvSpPr>
        <p:spPr>
          <a:xfrm>
            <a:off x="2071462" y="3361130"/>
            <a:ext cx="9696468" cy="131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600" b="1" dirty="0">
                <a:solidFill>
                  <a:srgbClr val="7F7F7F"/>
                </a:solidFill>
                <a:latin typeface="+mj-lt"/>
              </a:rPr>
              <a:t>Veiklos vykdytojų grupė 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– tai keli ūkininkai, kurie nusprendžia dalyvauti sertifikavimo sistemoje kartu, o jiems atstovauja vienas jų pasirinktas asmuo</a:t>
            </a:r>
            <a:r>
              <a:rPr lang="lt-LT" sz="4000" dirty="0">
                <a:solidFill>
                  <a:srgbClr val="7F7F7F"/>
                </a:solidFill>
                <a:latin typeface="+mj-lt"/>
              </a:rPr>
              <a:t>.</a:t>
            </a:r>
            <a:endParaRPr lang="lt-LT" sz="3600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087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60825-DB73-1CCD-C469-3FB347EED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43B2C46A-730A-0C17-FEAD-6F49DBAFC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400" dirty="0"/>
              <a:t>Kas galės dalyvauti</a:t>
            </a:r>
            <a:r>
              <a:rPr lang="lt-LT" sz="4400" dirty="0">
                <a:solidFill>
                  <a:srgbClr val="009650"/>
                </a:solidFill>
              </a:rPr>
              <a:t>?</a:t>
            </a:r>
            <a:endParaRPr lang="en-LT" sz="4400" dirty="0">
              <a:solidFill>
                <a:srgbClr val="009650"/>
              </a:solidFill>
            </a:endParaRPr>
          </a:p>
        </p:txBody>
      </p:sp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F8CB7D9B-27E9-F05E-2632-63C46C4C04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69DF9-AA91-4280-CC6D-0F74DB5860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735523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6537AB0-52C3-86FB-196F-7B2E79D7838B}"/>
              </a:ext>
            </a:extLst>
          </p:cNvPr>
          <p:cNvSpPr txBox="1">
            <a:spLocks/>
          </p:cNvSpPr>
          <p:nvPr/>
        </p:nvSpPr>
        <p:spPr>
          <a:xfrm>
            <a:off x="1753409" y="1618482"/>
            <a:ext cx="9435702" cy="131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600" b="1" dirty="0">
                <a:solidFill>
                  <a:srgbClr val="7F7F7F"/>
                </a:solidFill>
                <a:latin typeface="+mj-lt"/>
              </a:rPr>
              <a:t>Sertifikavimo įstaiga 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– nepriklausoma organizacija, kuri patikrina, ar viskas daroma teisingai.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DD3E4-EC6C-F913-E9AA-AA9DA17C30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3925437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55FE127-F213-8146-71F5-A3B914DA11A6}"/>
              </a:ext>
            </a:extLst>
          </p:cNvPr>
          <p:cNvSpPr txBox="1">
            <a:spLocks/>
          </p:cNvSpPr>
          <p:nvPr/>
        </p:nvSpPr>
        <p:spPr>
          <a:xfrm>
            <a:off x="1753411" y="3925437"/>
            <a:ext cx="9005327" cy="131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600" b="1" dirty="0">
                <a:solidFill>
                  <a:srgbClr val="7F7F7F"/>
                </a:solidFill>
                <a:latin typeface="+mj-lt"/>
              </a:rPr>
              <a:t>Sertifikavimo schema </a:t>
            </a:r>
            <a:r>
              <a:rPr lang="lt-LT" sz="3600" dirty="0">
                <a:solidFill>
                  <a:srgbClr val="7F7F7F"/>
                </a:solidFill>
                <a:latin typeface="+mj-lt"/>
              </a:rPr>
              <a:t>– </a:t>
            </a:r>
            <a:r>
              <a:rPr lang="lt-LT" sz="3600" noProof="0" dirty="0">
                <a:solidFill>
                  <a:srgbClr val="7F7F7F"/>
                </a:solidFill>
                <a:latin typeface="+mj-lt"/>
              </a:rPr>
              <a:t>organizacija, atsakinga už veiklos sertifikavimą: taiko metodikas ir paskiria sertifikavimo įstaigas.</a:t>
            </a:r>
            <a:endParaRPr lang="lt-LT" sz="3600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8645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01101-BD9D-82DD-545F-9DF91A70C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8C3755FD-90BA-A2BE-A8B1-78850BD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4" y="210840"/>
            <a:ext cx="10255044" cy="841025"/>
          </a:xfrm>
        </p:spPr>
        <p:txBody>
          <a:bodyPr>
            <a:noAutofit/>
          </a:bodyPr>
          <a:lstStyle/>
          <a:p>
            <a:r>
              <a:rPr lang="lt-LT" sz="4400" dirty="0"/>
              <a:t>Kokias naudas ES anglies dioksido sertifikavimo sistema suteiks</a:t>
            </a:r>
            <a:r>
              <a:rPr lang="lt-LT" sz="4400" dirty="0">
                <a:solidFill>
                  <a:srgbClr val="009650"/>
                </a:solidFill>
              </a:rPr>
              <a:t>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2B97EB4-22C3-22B7-EAE9-07AB714560CD}"/>
              </a:ext>
            </a:extLst>
          </p:cNvPr>
          <p:cNvSpPr txBox="1">
            <a:spLocks/>
          </p:cNvSpPr>
          <p:nvPr/>
        </p:nvSpPr>
        <p:spPr>
          <a:xfrm>
            <a:off x="186814" y="1820927"/>
            <a:ext cx="5909185" cy="467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Finansinė parama dalyviams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Dirvožemio būklės gerinimas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Dirvožemio erozijas mažinimas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Dirvožemio produktyvumo užtikrinimas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ŠESD emisijų mažinimas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Biologinės įvairovės skatinimas</a:t>
            </a:r>
          </a:p>
          <a:p>
            <a:endParaRPr lang="lt-LT" sz="2400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87A92890-D969-B02A-7540-4D18440E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1051FF0-FB44-3D40-1344-71E883A280E5}"/>
              </a:ext>
            </a:extLst>
          </p:cNvPr>
          <p:cNvSpPr txBox="1">
            <a:spLocks/>
          </p:cNvSpPr>
          <p:nvPr/>
        </p:nvSpPr>
        <p:spPr>
          <a:xfrm>
            <a:off x="6032272" y="1820927"/>
            <a:ext cx="5866503" cy="467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Reputacijos ir patikimumo stiprinimas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Verslo plėtros galimybės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Prisidėjimas prie klimato tikslų</a:t>
            </a:r>
          </a:p>
          <a:p>
            <a:r>
              <a:rPr lang="lt-LT" sz="3200" dirty="0">
                <a:solidFill>
                  <a:srgbClr val="7F7F7F"/>
                </a:solidFill>
                <a:latin typeface="+mj-lt"/>
              </a:rPr>
              <a:t>Žinių ir kompetencijų stiprinimas 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0F13349C-B448-C5F2-9FDF-4A2C4AC71869}"/>
              </a:ext>
            </a:extLst>
          </p:cNvPr>
          <p:cNvSpPr txBox="1">
            <a:spLocks/>
          </p:cNvSpPr>
          <p:nvPr/>
        </p:nvSpPr>
        <p:spPr>
          <a:xfrm>
            <a:off x="771919" y="1181673"/>
            <a:ext cx="4529560" cy="61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7F7F7F"/>
                </a:solidFill>
                <a:latin typeface="+mj-lt"/>
              </a:rPr>
              <a:t>Veiklos vykdytojams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8D69AC9-1AC7-F1F1-A030-2E4F19A0BB86}"/>
              </a:ext>
            </a:extLst>
          </p:cNvPr>
          <p:cNvSpPr txBox="1">
            <a:spLocks/>
          </p:cNvSpPr>
          <p:nvPr/>
        </p:nvSpPr>
        <p:spPr>
          <a:xfrm>
            <a:off x="6095999" y="1201524"/>
            <a:ext cx="6305417" cy="61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7F7F7F"/>
                </a:solidFill>
                <a:latin typeface="+mj-lt"/>
              </a:rPr>
              <a:t>Sertifikavimo įstaiga / schema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23D689-C85A-F66D-C5BE-5BB34695C783}"/>
              </a:ext>
            </a:extLst>
          </p:cNvPr>
          <p:cNvCxnSpPr>
            <a:cxnSpLocks/>
          </p:cNvCxnSpPr>
          <p:nvPr/>
        </p:nvCxnSpPr>
        <p:spPr>
          <a:xfrm>
            <a:off x="609600" y="1820927"/>
            <a:ext cx="11289175" cy="0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C8443E-CAC6-5B51-425A-6C2F1611B637}"/>
              </a:ext>
            </a:extLst>
          </p:cNvPr>
          <p:cNvCxnSpPr>
            <a:cxnSpLocks/>
          </p:cNvCxnSpPr>
          <p:nvPr/>
        </p:nvCxnSpPr>
        <p:spPr>
          <a:xfrm>
            <a:off x="5886583" y="1388740"/>
            <a:ext cx="0" cy="5107949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4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8A960-EF88-A06F-73D7-EB64CA57F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4A4C5781-9E7A-8B00-68AF-635D666F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498496" cy="841025"/>
          </a:xfrm>
        </p:spPr>
        <p:txBody>
          <a:bodyPr>
            <a:noAutofit/>
          </a:bodyPr>
          <a:lstStyle/>
          <a:p>
            <a:r>
              <a:rPr lang="lt-LT" sz="4400" dirty="0"/>
              <a:t>Už ką atsakingas kiekvienas dalyvis</a:t>
            </a:r>
            <a:r>
              <a:rPr lang="lt-LT" sz="4400" dirty="0">
                <a:solidFill>
                  <a:srgbClr val="009650"/>
                </a:solidFill>
              </a:rPr>
              <a:t>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B961685F-6D7E-D6E2-E03B-7546A78D7F86}"/>
              </a:ext>
            </a:extLst>
          </p:cNvPr>
          <p:cNvSpPr txBox="1">
            <a:spLocks/>
          </p:cNvSpPr>
          <p:nvPr/>
        </p:nvSpPr>
        <p:spPr>
          <a:xfrm>
            <a:off x="2485158" y="1759109"/>
            <a:ext cx="6896597" cy="356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dirty="0">
                <a:solidFill>
                  <a:srgbClr val="7F7F7F"/>
                </a:solidFill>
                <a:latin typeface="+mj-lt"/>
              </a:rPr>
              <a:t>Siunčiama paraiška, reikalingi dokumentai</a:t>
            </a:r>
          </a:p>
        </p:txBody>
      </p:sp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BBC53EA3-F454-2121-41C1-99B63CE724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A66DEE-3448-8BC3-08C4-1A574BB2D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73" y="2888769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FAADF-0087-5996-E923-F4C1AD407C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AFB"/>
              </a:clrFrom>
              <a:clrTo>
                <a:srgbClr val="FB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00" y="2888769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A8E44F-D359-CFB9-9832-89EFE46ACD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165" y="2888769"/>
            <a:ext cx="1800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U-Turn 7">
            <a:extLst>
              <a:ext uri="{FF2B5EF4-FFF2-40B4-BE49-F238E27FC236}">
                <a16:creationId xmlns:a16="http://schemas.microsoft.com/office/drawing/2014/main" id="{FA1F7148-A5C1-451D-E0B1-BB98E83631DF}"/>
              </a:ext>
            </a:extLst>
          </p:cNvPr>
          <p:cNvSpPr/>
          <p:nvPr/>
        </p:nvSpPr>
        <p:spPr>
          <a:xfrm rot="10800000">
            <a:off x="2694039" y="4798559"/>
            <a:ext cx="6027437" cy="745490"/>
          </a:xfrm>
          <a:prstGeom prst="uturnArrow">
            <a:avLst>
              <a:gd name="adj1" fmla="val 10144"/>
              <a:gd name="adj2" fmla="val 23019"/>
              <a:gd name="adj3" fmla="val 25000"/>
              <a:gd name="adj4" fmla="val 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Arrow: U-Turn 8">
            <a:extLst>
              <a:ext uri="{FF2B5EF4-FFF2-40B4-BE49-F238E27FC236}">
                <a16:creationId xmlns:a16="http://schemas.microsoft.com/office/drawing/2014/main" id="{A2685E55-08EE-1A64-9B4C-16606C47C87B}"/>
              </a:ext>
            </a:extLst>
          </p:cNvPr>
          <p:cNvSpPr/>
          <p:nvPr/>
        </p:nvSpPr>
        <p:spPr>
          <a:xfrm>
            <a:off x="2958889" y="2219056"/>
            <a:ext cx="5949137" cy="745490"/>
          </a:xfrm>
          <a:prstGeom prst="uturnArrow">
            <a:avLst>
              <a:gd name="adj1" fmla="val 10144"/>
              <a:gd name="adj2" fmla="val 23019"/>
              <a:gd name="adj3" fmla="val 25000"/>
              <a:gd name="adj4" fmla="val 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87F77C2-EFE1-DFE9-A83A-58ED44AD6FB1}"/>
              </a:ext>
            </a:extLst>
          </p:cNvPr>
          <p:cNvSpPr/>
          <p:nvPr/>
        </p:nvSpPr>
        <p:spPr>
          <a:xfrm flipH="1">
            <a:off x="7108224" y="3536442"/>
            <a:ext cx="586740" cy="212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2433589-8D27-CBED-3097-CD9C1B9D32E8}"/>
              </a:ext>
            </a:extLst>
          </p:cNvPr>
          <p:cNvSpPr/>
          <p:nvPr/>
        </p:nvSpPr>
        <p:spPr>
          <a:xfrm>
            <a:off x="7163469" y="3839972"/>
            <a:ext cx="549275" cy="212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C058D25-C5A0-CD29-2792-64538EDD3239}"/>
              </a:ext>
            </a:extLst>
          </p:cNvPr>
          <p:cNvSpPr txBox="1">
            <a:spLocks/>
          </p:cNvSpPr>
          <p:nvPr/>
        </p:nvSpPr>
        <p:spPr>
          <a:xfrm>
            <a:off x="2378952" y="5598553"/>
            <a:ext cx="7434095" cy="356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dirty="0">
                <a:solidFill>
                  <a:srgbClr val="7F7F7F"/>
                </a:solidFill>
                <a:latin typeface="+mj-lt"/>
              </a:rPr>
              <a:t>Suteikia konsultacijas, padeda pasiruošti auditui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F2BB3A5-B17F-CA47-9303-D6D69EE1A038}"/>
              </a:ext>
            </a:extLst>
          </p:cNvPr>
          <p:cNvSpPr txBox="1">
            <a:spLocks/>
          </p:cNvSpPr>
          <p:nvPr/>
        </p:nvSpPr>
        <p:spPr>
          <a:xfrm>
            <a:off x="5501052" y="4560736"/>
            <a:ext cx="1177699" cy="579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2000" dirty="0">
                <a:solidFill>
                  <a:srgbClr val="7F7F7F"/>
                </a:solidFill>
                <a:latin typeface="+mj-lt"/>
              </a:rPr>
              <a:t>Atlieka auditą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13ACCCF-BE80-04CE-FE80-3BACC34F2375}"/>
              </a:ext>
            </a:extLst>
          </p:cNvPr>
          <p:cNvSpPr txBox="1">
            <a:spLocks/>
          </p:cNvSpPr>
          <p:nvPr/>
        </p:nvSpPr>
        <p:spPr>
          <a:xfrm>
            <a:off x="6547440" y="2652880"/>
            <a:ext cx="1708308" cy="745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2000" dirty="0">
                <a:solidFill>
                  <a:srgbClr val="7F7F7F"/>
                </a:solidFill>
                <a:latin typeface="+mj-lt"/>
              </a:rPr>
              <a:t>Paskiria sertifikavimo įstaigą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C3127B3-A48F-0C9E-048B-E47E3029A959}"/>
              </a:ext>
            </a:extLst>
          </p:cNvPr>
          <p:cNvSpPr txBox="1">
            <a:spLocks/>
          </p:cNvSpPr>
          <p:nvPr/>
        </p:nvSpPr>
        <p:spPr>
          <a:xfrm>
            <a:off x="6749556" y="4198366"/>
            <a:ext cx="1527710" cy="1116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2000" dirty="0">
                <a:solidFill>
                  <a:srgbClr val="7F7F7F"/>
                </a:solidFill>
                <a:latin typeface="+mj-lt"/>
              </a:rPr>
              <a:t>Atsiunčia audito ataskaitą ir sertifikatą</a:t>
            </a:r>
          </a:p>
        </p:txBody>
      </p:sp>
    </p:spTree>
    <p:extLst>
      <p:ext uri="{BB962C8B-B14F-4D97-AF65-F5344CB8AC3E}">
        <p14:creationId xmlns:p14="http://schemas.microsoft.com/office/powerpoint/2010/main" val="529784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6DF9D-B49C-FEE6-121E-E08C51B24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AF26A0-6060-2E3F-6627-AFF18E90D7EA}"/>
              </a:ext>
            </a:extLst>
          </p:cNvPr>
          <p:cNvCxnSpPr>
            <a:cxnSpLocks/>
          </p:cNvCxnSpPr>
          <p:nvPr/>
        </p:nvCxnSpPr>
        <p:spPr>
          <a:xfrm rot="10800000">
            <a:off x="6000750" y="4566585"/>
            <a:ext cx="0" cy="1262514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973C78-582F-256D-002E-DDFF2BDA8C69}"/>
              </a:ext>
            </a:extLst>
          </p:cNvPr>
          <p:cNvCxnSpPr>
            <a:cxnSpLocks/>
          </p:cNvCxnSpPr>
          <p:nvPr/>
        </p:nvCxnSpPr>
        <p:spPr>
          <a:xfrm>
            <a:off x="6048375" y="1805106"/>
            <a:ext cx="0" cy="1262514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1">
            <a:extLst>
              <a:ext uri="{FF2B5EF4-FFF2-40B4-BE49-F238E27FC236}">
                <a16:creationId xmlns:a16="http://schemas.microsoft.com/office/drawing/2014/main" id="{70F1E413-DA75-9CF4-9C79-9F1587CA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855"/>
            <a:ext cx="11159612" cy="841025"/>
          </a:xfrm>
        </p:spPr>
        <p:txBody>
          <a:bodyPr>
            <a:noAutofit/>
          </a:bodyPr>
          <a:lstStyle/>
          <a:p>
            <a:r>
              <a:rPr lang="lt-LT" sz="4400" dirty="0">
                <a:solidFill>
                  <a:srgbClr val="009650"/>
                </a:solidFill>
              </a:rPr>
              <a:t>Koks Nacionalinės mokėjimo agentūros vaidmuo?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73D8A160-A635-8D6B-1C62-FA0DE1748429}"/>
              </a:ext>
            </a:extLst>
          </p:cNvPr>
          <p:cNvSpPr txBox="1">
            <a:spLocks/>
          </p:cNvSpPr>
          <p:nvPr/>
        </p:nvSpPr>
        <p:spPr>
          <a:xfrm>
            <a:off x="1661081" y="1880883"/>
            <a:ext cx="3638083" cy="1383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t-LT" sz="1800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A801EF0F-27CB-9FD4-C256-B5F2CEF9E5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FCD89-1AA3-68DE-F7AD-BE31F9FDE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64" y="1252715"/>
            <a:ext cx="1257300" cy="45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000DF-0589-09C7-AD22-EFD3B555C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73" y="2888769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DDEF9-C761-4C3E-3AA8-490CA55B0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BFAFB"/>
              </a:clrFrom>
              <a:clrTo>
                <a:srgbClr val="FB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00" y="2888769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500D50-6B2A-5A2B-05B9-ED03C5E83C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165" y="2888769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veikslėlis 35">
            <a:extLst>
              <a:ext uri="{FF2B5EF4-FFF2-40B4-BE49-F238E27FC236}">
                <a16:creationId xmlns:a16="http://schemas.microsoft.com/office/drawing/2014/main" id="{9C827918-04C3-C4B1-0BEC-ECC21A0637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276" y="2441094"/>
            <a:ext cx="1292225" cy="895350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59ED086-E2C9-D86A-033E-4751A7C7F2BA}"/>
              </a:ext>
            </a:extLst>
          </p:cNvPr>
          <p:cNvCxnSpPr>
            <a:cxnSpLocks/>
            <a:endCxn id="10" idx="1"/>
          </p:cNvCxnSpPr>
          <p:nvPr/>
        </p:nvCxnSpPr>
        <p:spPr>
          <a:xfrm rot="10800000" flipV="1">
            <a:off x="2105165" y="1478775"/>
            <a:ext cx="2883524" cy="2309994"/>
          </a:xfrm>
          <a:prstGeom prst="bentConnector3">
            <a:avLst>
              <a:gd name="adj1" fmla="val 107928"/>
            </a:avLst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143300FA-6B1F-F9D0-EA86-E51C41920C07}"/>
              </a:ext>
            </a:extLst>
          </p:cNvPr>
          <p:cNvCxnSpPr>
            <a:cxnSpLocks/>
          </p:cNvCxnSpPr>
          <p:nvPr/>
        </p:nvCxnSpPr>
        <p:spPr>
          <a:xfrm>
            <a:off x="6866939" y="1478775"/>
            <a:ext cx="2580624" cy="2364480"/>
          </a:xfrm>
          <a:prstGeom prst="bentConnector3">
            <a:avLst>
              <a:gd name="adj1" fmla="val 110102"/>
            </a:avLst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: U-Turn 38">
            <a:extLst>
              <a:ext uri="{FF2B5EF4-FFF2-40B4-BE49-F238E27FC236}">
                <a16:creationId xmlns:a16="http://schemas.microsoft.com/office/drawing/2014/main" id="{AEDA3EC9-557C-BE6C-13F5-FF8C4CDBED4D}"/>
              </a:ext>
            </a:extLst>
          </p:cNvPr>
          <p:cNvSpPr/>
          <p:nvPr/>
        </p:nvSpPr>
        <p:spPr>
          <a:xfrm rot="10800000">
            <a:off x="2694039" y="4798559"/>
            <a:ext cx="6027437" cy="745490"/>
          </a:xfrm>
          <a:prstGeom prst="uturnArrow">
            <a:avLst>
              <a:gd name="adj1" fmla="val 10144"/>
              <a:gd name="adj2" fmla="val 23019"/>
              <a:gd name="adj3" fmla="val 25000"/>
              <a:gd name="adj4" fmla="val 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0" name="Arrow: U-Turn 39">
            <a:extLst>
              <a:ext uri="{FF2B5EF4-FFF2-40B4-BE49-F238E27FC236}">
                <a16:creationId xmlns:a16="http://schemas.microsoft.com/office/drawing/2014/main" id="{87707D6B-C30A-194B-1F94-FFEA36DF344F}"/>
              </a:ext>
            </a:extLst>
          </p:cNvPr>
          <p:cNvSpPr/>
          <p:nvPr/>
        </p:nvSpPr>
        <p:spPr>
          <a:xfrm>
            <a:off x="2958889" y="2219056"/>
            <a:ext cx="5949137" cy="745490"/>
          </a:xfrm>
          <a:prstGeom prst="uturnArrow">
            <a:avLst>
              <a:gd name="adj1" fmla="val 10144"/>
              <a:gd name="adj2" fmla="val 23019"/>
              <a:gd name="adj3" fmla="val 25000"/>
              <a:gd name="adj4" fmla="val 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693772B3-A9B3-B34C-00C0-6D95FCCF0B0A}"/>
              </a:ext>
            </a:extLst>
          </p:cNvPr>
          <p:cNvSpPr/>
          <p:nvPr/>
        </p:nvSpPr>
        <p:spPr>
          <a:xfrm flipH="1">
            <a:off x="7108224" y="3536442"/>
            <a:ext cx="586740" cy="212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4C337450-DFB4-DA95-B845-267C6FEDF1B5}"/>
              </a:ext>
            </a:extLst>
          </p:cNvPr>
          <p:cNvSpPr/>
          <p:nvPr/>
        </p:nvSpPr>
        <p:spPr>
          <a:xfrm>
            <a:off x="7163469" y="3839972"/>
            <a:ext cx="549275" cy="212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844D4F07-68B7-D036-B55F-8262B1CFD8E7}"/>
              </a:ext>
            </a:extLst>
          </p:cNvPr>
          <p:cNvSpPr/>
          <p:nvPr/>
        </p:nvSpPr>
        <p:spPr>
          <a:xfrm rot="19874145" flipH="1">
            <a:off x="10101819" y="3195668"/>
            <a:ext cx="586740" cy="21272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AD587F-B576-3BF6-D044-11314AFFBBE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4739" y="5860153"/>
            <a:ext cx="1683857" cy="1051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91EC46-2670-B3EB-2D7D-5E91BE274810}"/>
              </a:ext>
            </a:extLst>
          </p:cNvPr>
          <p:cNvSpPr txBox="1"/>
          <p:nvPr/>
        </p:nvSpPr>
        <p:spPr>
          <a:xfrm>
            <a:off x="2477368" y="1048632"/>
            <a:ext cx="2139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solidFill>
                  <a:srgbClr val="7F7F7F"/>
                </a:solidFill>
              </a:rPr>
              <a:t>Konsultuoja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3378E4-C9AB-0490-EEC8-87802A2260A7}"/>
              </a:ext>
            </a:extLst>
          </p:cNvPr>
          <p:cNvSpPr txBox="1"/>
          <p:nvPr/>
        </p:nvSpPr>
        <p:spPr>
          <a:xfrm>
            <a:off x="7534714" y="973880"/>
            <a:ext cx="18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dirty="0">
                <a:solidFill>
                  <a:srgbClr val="7F7F7F"/>
                </a:solidFill>
              </a:rPr>
              <a:t>Praneša</a:t>
            </a:r>
            <a:endParaRPr lang="en-US" sz="3200" dirty="0">
              <a:solidFill>
                <a:srgbClr val="7F7F7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327B75-68AD-2849-C992-66DD4A3BC2DF}"/>
              </a:ext>
            </a:extLst>
          </p:cNvPr>
          <p:cNvSpPr txBox="1"/>
          <p:nvPr/>
        </p:nvSpPr>
        <p:spPr>
          <a:xfrm>
            <a:off x="5061981" y="5544948"/>
            <a:ext cx="204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solidFill>
                  <a:srgbClr val="7F7F7F"/>
                </a:solidFill>
              </a:rPr>
              <a:t>Akredituoja</a:t>
            </a:r>
            <a:endParaRPr lang="en-US" sz="2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44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C1B43-A337-8E9A-A177-FE8B3B844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37C5B3BC-E8EB-B042-1FC6-F32F6D96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468465" cy="841025"/>
          </a:xfrm>
        </p:spPr>
        <p:txBody>
          <a:bodyPr>
            <a:noAutofit/>
          </a:bodyPr>
          <a:lstStyle/>
          <a:p>
            <a:r>
              <a:rPr lang="lt-LT" sz="4400" dirty="0"/>
              <a:t>Kaip atrodys sertifikavimo procesas?</a:t>
            </a:r>
            <a:endParaRPr lang="en-LT" sz="4400" dirty="0">
              <a:solidFill>
                <a:srgbClr val="009650"/>
              </a:solidFill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6BB737F4-71F1-805A-EDC5-7F4798C795B2}"/>
              </a:ext>
            </a:extLst>
          </p:cNvPr>
          <p:cNvSpPr txBox="1">
            <a:spLocks/>
          </p:cNvSpPr>
          <p:nvPr/>
        </p:nvSpPr>
        <p:spPr>
          <a:xfrm>
            <a:off x="1661081" y="1880883"/>
            <a:ext cx="3638083" cy="1383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t-LT" sz="1800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2" name="Picture 1" descr="Gėlių nuotrauka">
            <a:extLst>
              <a:ext uri="{FF2B5EF4-FFF2-40B4-BE49-F238E27FC236}">
                <a16:creationId xmlns:a16="http://schemas.microsoft.com/office/drawing/2014/main" id="{4997EAAA-4A7E-945B-AA8F-588401A181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5478" y="5089792"/>
            <a:ext cx="2866520" cy="1768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C2BCD-4948-6B63-FF35-D563CFA08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5465"/>
            <a:ext cx="12192000" cy="336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32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9028</TotalTime>
  <Words>924</Words>
  <Application>Microsoft Office PowerPoint</Application>
  <PresentationFormat>Widescreen</PresentationFormat>
  <Paragraphs>152</Paragraphs>
  <Slides>24</Slides>
  <Notes>22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Kas yra anglies sertifikavimo sistema (CRCF)?</vt:lpstr>
      <vt:lpstr>Kodėl ES kuria savo sertifikavimo sistemą?</vt:lpstr>
      <vt:lpstr>Kas galės dalyvauti?</vt:lpstr>
      <vt:lpstr>Kas galės dalyvauti?</vt:lpstr>
      <vt:lpstr>Kokias naudas ES anglies dioksido sertifikavimo sistema suteiks?</vt:lpstr>
      <vt:lpstr>Už ką atsakingas kiekvienas dalyvis?</vt:lpstr>
      <vt:lpstr>Koks Nacionalinės mokėjimo agentūros vaidmuo?</vt:lpstr>
      <vt:lpstr>Kaip atrodys sertifikavimo procesas?</vt:lpstr>
      <vt:lpstr>Kokios veiklos kategorijos yra nurodytos sertifikavimo sistemoje?</vt:lpstr>
      <vt:lpstr>Kokios veiklos kategorijos yra nurodytos sertifikavimo sistemoje?</vt:lpstr>
      <vt:lpstr>Kokios anglies kaupimo ūkininkavimo veiklos tinkamos?</vt:lpstr>
      <vt:lpstr>Ilgalaikis anglies dioksido absorbavimas</vt:lpstr>
      <vt:lpstr>Anglies saugojimas produktuose</vt:lpstr>
      <vt:lpstr>Kokie bus privalomi kriterijai veikloms?</vt:lpstr>
      <vt:lpstr>Kokie bus privalomi kriterijai veikloms?</vt:lpstr>
      <vt:lpstr>Kaip sertifikuotis schemai?</vt:lpstr>
      <vt:lpstr>Esama situacija dėl CRCF</vt:lpstr>
      <vt:lpstr>Įmonės, kurios veikia šitoje rinkoje</vt:lpstr>
      <vt:lpstr>Kokie reikalavimai bus keliami sertifikavimo įstaigoms?</vt:lpstr>
      <vt:lpstr>Svarbiausi dokumentai ir nuorodos</vt:lpstr>
      <vt:lpstr>Informacija EK puslapyje</vt:lpstr>
      <vt:lpstr>Informacija NMA puslapyje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Malaiska</dc:creator>
  <cp:lastModifiedBy>Simona Paspiešinskaitė</cp:lastModifiedBy>
  <cp:revision>109</cp:revision>
  <dcterms:created xsi:type="dcterms:W3CDTF">2023-05-25T06:26:20Z</dcterms:created>
  <dcterms:modified xsi:type="dcterms:W3CDTF">2026-05-11T11:35:09Z</dcterms:modified>
</cp:coreProperties>
</file>