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6.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7.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8.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9.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0.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1.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2.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3.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1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sldIdLst>
    <p:sldId id="277" r:id="rId2"/>
    <p:sldId id="258" r:id="rId3"/>
    <p:sldId id="279" r:id="rId4"/>
    <p:sldId id="280" r:id="rId5"/>
    <p:sldId id="281" r:id="rId6"/>
    <p:sldId id="261" r:id="rId7"/>
    <p:sldId id="282" r:id="rId8"/>
    <p:sldId id="283" r:id="rId9"/>
    <p:sldId id="284" r:id="rId10"/>
    <p:sldId id="285" r:id="rId11"/>
    <p:sldId id="286" r:id="rId12"/>
    <p:sldId id="288" r:id="rId13"/>
    <p:sldId id="289" r:id="rId14"/>
    <p:sldId id="293" r:id="rId15"/>
    <p:sldId id="259" r:id="rId16"/>
  </p:sldIdLst>
  <p:sldSz cx="12192000" cy="6858000"/>
  <p:notesSz cx="6858000" cy="9144000"/>
  <p:defaultTextStyle>
    <a:defPPr>
      <a:defRPr lang="en-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59"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lma Šriubšienė" initials="IŠ" lastIdx="1" clrIdx="0">
    <p:extLst>
      <p:ext uri="{19B8F6BF-5375-455C-9EA6-DF929625EA0E}">
        <p15:presenceInfo xmlns:p15="http://schemas.microsoft.com/office/powerpoint/2012/main" userId="S::ilma.sriubsiene@nma.lt::21fdcee1-c81d-4bd7-8653-76d100dca09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6837"/>
    <a:srgbClr val="009650"/>
    <a:srgbClr val="FFD500"/>
    <a:srgbClr val="7F7F7F"/>
    <a:srgbClr val="CEEBDB"/>
    <a:srgbClr val="B89352"/>
    <a:srgbClr val="E6E6E6"/>
    <a:srgbClr val="E9F5EF"/>
    <a:srgbClr val="999999"/>
    <a:srgbClr val="C58B2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77" autoAdjust="0"/>
    <p:restoredTop sz="69096" autoAdjust="0"/>
  </p:normalViewPr>
  <p:slideViewPr>
    <p:cSldViewPr snapToGrid="0">
      <p:cViewPr varScale="1">
        <p:scale>
          <a:sx n="57" d="100"/>
          <a:sy n="57" d="100"/>
        </p:scale>
        <p:origin x="1642" y="58"/>
      </p:cViewPr>
      <p:guideLst>
        <p:guide orient="horz" pos="459"/>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rta Šinkūnaitė" userId="02ecb176-6020-45b4-82d5-4ac649cb4a1e" providerId="ADAL" clId="{9218537A-CE46-4E05-B449-BC5D12386CC2}"/>
    <pc:docChg chg="undo custSel modSld">
      <pc:chgData name="Berta Šinkūnaitė" userId="02ecb176-6020-45b4-82d5-4ac649cb4a1e" providerId="ADAL" clId="{9218537A-CE46-4E05-B449-BC5D12386CC2}" dt="2024-11-18T11:19:34.907" v="106"/>
      <pc:docMkLst>
        <pc:docMk/>
      </pc:docMkLst>
      <pc:sldChg chg="mod">
        <pc:chgData name="Berta Šinkūnaitė" userId="02ecb176-6020-45b4-82d5-4ac649cb4a1e" providerId="ADAL" clId="{9218537A-CE46-4E05-B449-BC5D12386CC2}" dt="2024-11-18T11:00:27.612" v="27" actId="27918"/>
        <pc:sldMkLst>
          <pc:docMk/>
          <pc:sldMk cId="304529347" sldId="282"/>
        </pc:sldMkLst>
      </pc:sldChg>
      <pc:sldChg chg="modSp mod">
        <pc:chgData name="Berta Šinkūnaitė" userId="02ecb176-6020-45b4-82d5-4ac649cb4a1e" providerId="ADAL" clId="{9218537A-CE46-4E05-B449-BC5D12386CC2}" dt="2024-11-18T11:19:34.907" v="106"/>
        <pc:sldMkLst>
          <pc:docMk/>
          <pc:sldMk cId="352412678" sldId="284"/>
        </pc:sldMkLst>
        <pc:graphicFrameChg chg="mod">
          <ac:chgData name="Berta Šinkūnaitė" userId="02ecb176-6020-45b4-82d5-4ac649cb4a1e" providerId="ADAL" clId="{9218537A-CE46-4E05-B449-BC5D12386CC2}" dt="2024-11-18T11:19:34.907" v="106"/>
          <ac:graphicFrameMkLst>
            <pc:docMk/>
            <pc:sldMk cId="352412678" sldId="284"/>
            <ac:graphicFrameMk id="9" creationId="{EE066A8E-7549-423D-B120-151A2F58E05B}"/>
          </ac:graphicFrameMkLst>
        </pc:graphicFrameChg>
      </pc:sldChg>
      <pc:sldChg chg="mod">
        <pc:chgData name="Berta Šinkūnaitė" userId="02ecb176-6020-45b4-82d5-4ac649cb4a1e" providerId="ADAL" clId="{9218537A-CE46-4E05-B449-BC5D12386CC2}" dt="2024-11-18T11:12:27.213" v="79" actId="27918"/>
        <pc:sldMkLst>
          <pc:docMk/>
          <pc:sldMk cId="364324862" sldId="288"/>
        </pc:sldMkLst>
      </pc:sldChg>
      <pc:sldChg chg="modSp mod">
        <pc:chgData name="Berta Šinkūnaitė" userId="02ecb176-6020-45b4-82d5-4ac649cb4a1e" providerId="ADAL" clId="{9218537A-CE46-4E05-B449-BC5D12386CC2}" dt="2024-11-18T11:15:26.570" v="89" actId="27918"/>
        <pc:sldMkLst>
          <pc:docMk/>
          <pc:sldMk cId="2438471458" sldId="289"/>
        </pc:sldMkLst>
        <pc:graphicFrameChg chg="mod">
          <ac:chgData name="Berta Šinkūnaitė" userId="02ecb176-6020-45b4-82d5-4ac649cb4a1e" providerId="ADAL" clId="{9218537A-CE46-4E05-B449-BC5D12386CC2}" dt="2024-11-18T11:15:23.015" v="87" actId="14100"/>
          <ac:graphicFrameMkLst>
            <pc:docMk/>
            <pc:sldMk cId="2438471458" sldId="289"/>
            <ac:graphicFrameMk id="9" creationId="{D7D388EC-41F2-41C3-A322-38D6F1FD3BEE}"/>
          </ac:graphicFrameMkLst>
        </pc:graphicFrameChg>
      </pc:sldChg>
      <pc:sldChg chg="mod">
        <pc:chgData name="Berta Šinkūnaitė" userId="02ecb176-6020-45b4-82d5-4ac649cb4a1e" providerId="ADAL" clId="{9218537A-CE46-4E05-B449-BC5D12386CC2}" dt="2024-11-18T11:17:46.296" v="97" actId="27918"/>
        <pc:sldMkLst>
          <pc:docMk/>
          <pc:sldMk cId="305366268" sldId="290"/>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9233195816044304E-2"/>
          <c:y val="6.1883977288093063E-2"/>
          <c:w val="0.92295235138853837"/>
          <c:h val="0.81974464332048957"/>
        </c:manualLayout>
      </c:layout>
      <c:barChart>
        <c:barDir val="col"/>
        <c:grouping val="clustered"/>
        <c:varyColors val="0"/>
        <c:ser>
          <c:idx val="0"/>
          <c:order val="0"/>
          <c:tx>
            <c:strRef>
              <c:f>Sheet1!$A$16</c:f>
              <c:strCache>
                <c:ptCount val="1"/>
                <c:pt idx="0">
                  <c:v>Labai blogai</c:v>
                </c:pt>
              </c:strCache>
            </c:strRef>
          </c:tx>
          <c:spPr>
            <a:solidFill>
              <a:srgbClr val="7030A0"/>
            </a:solidFill>
            <a:ln>
              <a:noFill/>
            </a:ln>
            <a:effectLst/>
          </c:spPr>
          <c:invertIfNegative val="0"/>
          <c:dPt>
            <c:idx val="0"/>
            <c:invertIfNegative val="0"/>
            <c:bubble3D val="0"/>
            <c:spPr>
              <a:solidFill>
                <a:srgbClr val="7030A0"/>
              </a:solidFill>
              <a:ln>
                <a:noFill/>
              </a:ln>
              <a:effectLst/>
            </c:spPr>
            <c:extLst>
              <c:ext xmlns:c16="http://schemas.microsoft.com/office/drawing/2014/chart" uri="{C3380CC4-5D6E-409C-BE32-E72D297353CC}">
                <c16:uniqueId val="{00000001-EE91-4812-91F1-4B1E195D5D75}"/>
              </c:ext>
            </c:extLst>
          </c:dPt>
          <c:dPt>
            <c:idx val="1"/>
            <c:invertIfNegative val="0"/>
            <c:bubble3D val="0"/>
            <c:spPr>
              <a:solidFill>
                <a:srgbClr val="7030A0"/>
              </a:solidFill>
              <a:ln>
                <a:noFill/>
              </a:ln>
              <a:effectLst/>
            </c:spPr>
            <c:extLst>
              <c:ext xmlns:c16="http://schemas.microsoft.com/office/drawing/2014/chart" uri="{C3380CC4-5D6E-409C-BE32-E72D297353CC}">
                <c16:uniqueId val="{00000003-EE91-4812-91F1-4B1E195D5D75}"/>
              </c:ext>
            </c:extLst>
          </c:dPt>
          <c:dPt>
            <c:idx val="2"/>
            <c:invertIfNegative val="0"/>
            <c:bubble3D val="0"/>
            <c:spPr>
              <a:solidFill>
                <a:srgbClr val="7030A0"/>
              </a:solidFill>
              <a:ln>
                <a:noFill/>
              </a:ln>
              <a:effectLst/>
            </c:spPr>
            <c:extLst>
              <c:ext xmlns:c16="http://schemas.microsoft.com/office/drawing/2014/chart" uri="{C3380CC4-5D6E-409C-BE32-E72D297353CC}">
                <c16:uniqueId val="{00000005-EE91-4812-91F1-4B1E195D5D75}"/>
              </c:ext>
            </c:extLst>
          </c:dPt>
          <c:dPt>
            <c:idx val="3"/>
            <c:invertIfNegative val="0"/>
            <c:bubble3D val="0"/>
            <c:spPr>
              <a:solidFill>
                <a:srgbClr val="7030A0"/>
              </a:solidFill>
              <a:ln>
                <a:noFill/>
              </a:ln>
              <a:effectLst/>
            </c:spPr>
            <c:extLst>
              <c:ext xmlns:c16="http://schemas.microsoft.com/office/drawing/2014/chart" uri="{C3380CC4-5D6E-409C-BE32-E72D297353CC}">
                <c16:uniqueId val="{00000007-EE91-4812-91F1-4B1E195D5D75}"/>
              </c:ext>
            </c:extLst>
          </c:dPt>
          <c:dPt>
            <c:idx val="4"/>
            <c:invertIfNegative val="0"/>
            <c:bubble3D val="0"/>
            <c:spPr>
              <a:solidFill>
                <a:srgbClr val="7030A0"/>
              </a:solidFill>
              <a:ln>
                <a:noFill/>
              </a:ln>
              <a:effectLst/>
            </c:spPr>
            <c:extLst>
              <c:ext xmlns:c16="http://schemas.microsoft.com/office/drawing/2014/chart" uri="{C3380CC4-5D6E-409C-BE32-E72D297353CC}">
                <c16:uniqueId val="{00000009-EE91-4812-91F1-4B1E195D5D75}"/>
              </c:ext>
            </c:extLst>
          </c:dPt>
          <c:dLbls>
            <c:dLbl>
              <c:idx val="1"/>
              <c:tx>
                <c:rich>
                  <a:bodyPr/>
                  <a:lstStyle/>
                  <a:p>
                    <a:fld id="{DDD7EF8D-5911-4EE7-AF71-26C804A0C43A}" type="VALUE">
                      <a:rPr lang="en-US" sz="900" b="0"/>
                      <a:pPr/>
                      <a:t>[VALUE]</a:t>
                    </a:fld>
                    <a:endParaRPr lang="lt-LT"/>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EE91-4812-91F1-4B1E195D5D75}"/>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Sheet1!$B$15:$D$15</c:f>
              <c:numCache>
                <c:formatCode>General</c:formatCode>
                <c:ptCount val="3"/>
                <c:pt idx="0">
                  <c:v>2023</c:v>
                </c:pt>
                <c:pt idx="1">
                  <c:v>2024</c:v>
                </c:pt>
                <c:pt idx="2">
                  <c:v>2025</c:v>
                </c:pt>
              </c:numCache>
            </c:numRef>
          </c:cat>
          <c:val>
            <c:numRef>
              <c:f>Sheet1!$B$16:$D$16</c:f>
              <c:numCache>
                <c:formatCode>0%</c:formatCode>
                <c:ptCount val="3"/>
                <c:pt idx="0">
                  <c:v>7.0000000000000007E-2</c:v>
                </c:pt>
                <c:pt idx="1">
                  <c:v>0</c:v>
                </c:pt>
                <c:pt idx="2">
                  <c:v>0</c:v>
                </c:pt>
              </c:numCache>
            </c:numRef>
          </c:val>
          <c:extLst>
            <c:ext xmlns:c16="http://schemas.microsoft.com/office/drawing/2014/chart" uri="{C3380CC4-5D6E-409C-BE32-E72D297353CC}">
              <c16:uniqueId val="{0000000A-EE91-4812-91F1-4B1E195D5D75}"/>
            </c:ext>
          </c:extLst>
        </c:ser>
        <c:ser>
          <c:idx val="1"/>
          <c:order val="1"/>
          <c:tx>
            <c:strRef>
              <c:f>Sheet1!$A$17</c:f>
              <c:strCache>
                <c:ptCount val="1"/>
                <c:pt idx="0">
                  <c:v>Blogai</c:v>
                </c:pt>
              </c:strCache>
            </c:strRef>
          </c:tx>
          <c:spPr>
            <a:solidFill>
              <a:srgbClr val="C00000"/>
            </a:solidFill>
            <a:ln>
              <a:noFill/>
            </a:ln>
            <a:effectLst/>
          </c:spPr>
          <c:invertIfNegative val="0"/>
          <c:dPt>
            <c:idx val="0"/>
            <c:invertIfNegative val="0"/>
            <c:bubble3D val="0"/>
            <c:spPr>
              <a:solidFill>
                <a:srgbClr val="C00000"/>
              </a:solidFill>
              <a:ln>
                <a:noFill/>
              </a:ln>
              <a:effectLst/>
            </c:spPr>
            <c:extLst>
              <c:ext xmlns:c16="http://schemas.microsoft.com/office/drawing/2014/chart" uri="{C3380CC4-5D6E-409C-BE32-E72D297353CC}">
                <c16:uniqueId val="{0000000C-EE91-4812-91F1-4B1E195D5D75}"/>
              </c:ext>
            </c:extLst>
          </c:dPt>
          <c:dPt>
            <c:idx val="1"/>
            <c:invertIfNegative val="0"/>
            <c:bubble3D val="0"/>
            <c:spPr>
              <a:solidFill>
                <a:srgbClr val="C00000"/>
              </a:solidFill>
              <a:ln>
                <a:noFill/>
              </a:ln>
              <a:effectLst/>
            </c:spPr>
            <c:extLst>
              <c:ext xmlns:c16="http://schemas.microsoft.com/office/drawing/2014/chart" uri="{C3380CC4-5D6E-409C-BE32-E72D297353CC}">
                <c16:uniqueId val="{0000000E-EE91-4812-91F1-4B1E195D5D75}"/>
              </c:ext>
            </c:extLst>
          </c:dPt>
          <c:dPt>
            <c:idx val="2"/>
            <c:invertIfNegative val="0"/>
            <c:bubble3D val="0"/>
            <c:spPr>
              <a:solidFill>
                <a:srgbClr val="C00000"/>
              </a:solidFill>
              <a:ln>
                <a:noFill/>
              </a:ln>
              <a:effectLst/>
            </c:spPr>
            <c:extLst>
              <c:ext xmlns:c16="http://schemas.microsoft.com/office/drawing/2014/chart" uri="{C3380CC4-5D6E-409C-BE32-E72D297353CC}">
                <c16:uniqueId val="{00000010-EE91-4812-91F1-4B1E195D5D75}"/>
              </c:ext>
            </c:extLst>
          </c:dPt>
          <c:dPt>
            <c:idx val="3"/>
            <c:invertIfNegative val="0"/>
            <c:bubble3D val="0"/>
            <c:spPr>
              <a:solidFill>
                <a:srgbClr val="C00000"/>
              </a:solidFill>
              <a:ln>
                <a:noFill/>
              </a:ln>
              <a:effectLst/>
            </c:spPr>
            <c:extLst>
              <c:ext xmlns:c16="http://schemas.microsoft.com/office/drawing/2014/chart" uri="{C3380CC4-5D6E-409C-BE32-E72D297353CC}">
                <c16:uniqueId val="{00000012-EE91-4812-91F1-4B1E195D5D75}"/>
              </c:ext>
            </c:extLst>
          </c:dPt>
          <c:dPt>
            <c:idx val="4"/>
            <c:invertIfNegative val="0"/>
            <c:bubble3D val="0"/>
            <c:spPr>
              <a:solidFill>
                <a:srgbClr val="C00000"/>
              </a:solidFill>
              <a:ln>
                <a:noFill/>
              </a:ln>
              <a:effectLst/>
            </c:spPr>
            <c:extLst>
              <c:ext xmlns:c16="http://schemas.microsoft.com/office/drawing/2014/chart" uri="{C3380CC4-5D6E-409C-BE32-E72D297353CC}">
                <c16:uniqueId val="{00000014-EE91-4812-91F1-4B1E195D5D75}"/>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Sheet1!$B$15:$D$15</c:f>
              <c:numCache>
                <c:formatCode>General</c:formatCode>
                <c:ptCount val="3"/>
                <c:pt idx="0">
                  <c:v>2023</c:v>
                </c:pt>
                <c:pt idx="1">
                  <c:v>2024</c:v>
                </c:pt>
                <c:pt idx="2">
                  <c:v>2025</c:v>
                </c:pt>
              </c:numCache>
            </c:numRef>
          </c:cat>
          <c:val>
            <c:numRef>
              <c:f>Sheet1!$B$17:$D$17</c:f>
              <c:numCache>
                <c:formatCode>0%</c:formatCode>
                <c:ptCount val="3"/>
                <c:pt idx="0">
                  <c:v>0</c:v>
                </c:pt>
                <c:pt idx="1">
                  <c:v>0.06</c:v>
                </c:pt>
                <c:pt idx="2">
                  <c:v>0</c:v>
                </c:pt>
              </c:numCache>
            </c:numRef>
          </c:val>
          <c:extLst>
            <c:ext xmlns:c16="http://schemas.microsoft.com/office/drawing/2014/chart" uri="{C3380CC4-5D6E-409C-BE32-E72D297353CC}">
              <c16:uniqueId val="{00000015-EE91-4812-91F1-4B1E195D5D75}"/>
            </c:ext>
          </c:extLst>
        </c:ser>
        <c:ser>
          <c:idx val="2"/>
          <c:order val="2"/>
          <c:tx>
            <c:strRef>
              <c:f>Sheet1!$A$18</c:f>
              <c:strCache>
                <c:ptCount val="1"/>
                <c:pt idx="0">
                  <c:v>Vidutiniškai </c:v>
                </c:pt>
              </c:strCache>
            </c:strRef>
          </c:tx>
          <c:spPr>
            <a:solidFill>
              <a:schemeClr val="accent4">
                <a:lumMod val="40000"/>
                <a:lumOff val="60000"/>
              </a:schemeClr>
            </a:solidFill>
            <a:ln>
              <a:noFill/>
            </a:ln>
            <a:effectLst/>
          </c:spPr>
          <c:invertIfNegative val="0"/>
          <c:dPt>
            <c:idx val="0"/>
            <c:invertIfNegative val="0"/>
            <c:bubble3D val="0"/>
            <c:spPr>
              <a:solidFill>
                <a:srgbClr val="FFD500"/>
              </a:solidFill>
              <a:ln>
                <a:noFill/>
              </a:ln>
              <a:effectLst/>
            </c:spPr>
            <c:extLst>
              <c:ext xmlns:c16="http://schemas.microsoft.com/office/drawing/2014/chart" uri="{C3380CC4-5D6E-409C-BE32-E72D297353CC}">
                <c16:uniqueId val="{00000017-EE91-4812-91F1-4B1E195D5D75}"/>
              </c:ext>
            </c:extLst>
          </c:dPt>
          <c:dPt>
            <c:idx val="1"/>
            <c:invertIfNegative val="0"/>
            <c:bubble3D val="0"/>
            <c:spPr>
              <a:solidFill>
                <a:srgbClr val="FFD500"/>
              </a:solidFill>
              <a:ln>
                <a:noFill/>
              </a:ln>
              <a:effectLst/>
            </c:spPr>
            <c:extLst>
              <c:ext xmlns:c16="http://schemas.microsoft.com/office/drawing/2014/chart" uri="{C3380CC4-5D6E-409C-BE32-E72D297353CC}">
                <c16:uniqueId val="{00000019-EE91-4812-91F1-4B1E195D5D75}"/>
              </c:ext>
            </c:extLst>
          </c:dPt>
          <c:dPt>
            <c:idx val="2"/>
            <c:invertIfNegative val="0"/>
            <c:bubble3D val="0"/>
            <c:spPr>
              <a:solidFill>
                <a:srgbClr val="FFD500"/>
              </a:solidFill>
              <a:ln>
                <a:noFill/>
              </a:ln>
              <a:effectLst/>
            </c:spPr>
            <c:extLst>
              <c:ext xmlns:c16="http://schemas.microsoft.com/office/drawing/2014/chart" uri="{C3380CC4-5D6E-409C-BE32-E72D297353CC}">
                <c16:uniqueId val="{0000001B-EE91-4812-91F1-4B1E195D5D75}"/>
              </c:ext>
            </c:extLst>
          </c:dPt>
          <c:dPt>
            <c:idx val="3"/>
            <c:invertIfNegative val="0"/>
            <c:bubble3D val="0"/>
            <c:spPr>
              <a:solidFill>
                <a:schemeClr val="accent4">
                  <a:lumMod val="40000"/>
                  <a:lumOff val="60000"/>
                </a:schemeClr>
              </a:solidFill>
              <a:ln>
                <a:noFill/>
              </a:ln>
              <a:effectLst/>
            </c:spPr>
            <c:extLst>
              <c:ext xmlns:c16="http://schemas.microsoft.com/office/drawing/2014/chart" uri="{C3380CC4-5D6E-409C-BE32-E72D297353CC}">
                <c16:uniqueId val="{0000001D-EE91-4812-91F1-4B1E195D5D75}"/>
              </c:ext>
            </c:extLst>
          </c:dPt>
          <c:dPt>
            <c:idx val="4"/>
            <c:invertIfNegative val="0"/>
            <c:bubble3D val="0"/>
            <c:spPr>
              <a:solidFill>
                <a:schemeClr val="accent4">
                  <a:lumMod val="40000"/>
                  <a:lumOff val="60000"/>
                </a:schemeClr>
              </a:solidFill>
              <a:ln>
                <a:noFill/>
              </a:ln>
              <a:effectLst/>
            </c:spPr>
            <c:extLst>
              <c:ext xmlns:c16="http://schemas.microsoft.com/office/drawing/2014/chart" uri="{C3380CC4-5D6E-409C-BE32-E72D297353CC}">
                <c16:uniqueId val="{0000001F-EE91-4812-91F1-4B1E195D5D75}"/>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Sheet1!$B$15:$D$15</c:f>
              <c:numCache>
                <c:formatCode>General</c:formatCode>
                <c:ptCount val="3"/>
                <c:pt idx="0">
                  <c:v>2023</c:v>
                </c:pt>
                <c:pt idx="1">
                  <c:v>2024</c:v>
                </c:pt>
                <c:pt idx="2">
                  <c:v>2025</c:v>
                </c:pt>
              </c:numCache>
            </c:numRef>
          </c:cat>
          <c:val>
            <c:numRef>
              <c:f>Sheet1!$B$18:$D$18</c:f>
              <c:numCache>
                <c:formatCode>0%</c:formatCode>
                <c:ptCount val="3"/>
                <c:pt idx="0">
                  <c:v>0.28999999999999998</c:v>
                </c:pt>
                <c:pt idx="1">
                  <c:v>0.25</c:v>
                </c:pt>
                <c:pt idx="2">
                  <c:v>0.06</c:v>
                </c:pt>
              </c:numCache>
            </c:numRef>
          </c:val>
          <c:extLst>
            <c:ext xmlns:c16="http://schemas.microsoft.com/office/drawing/2014/chart" uri="{C3380CC4-5D6E-409C-BE32-E72D297353CC}">
              <c16:uniqueId val="{00000020-EE91-4812-91F1-4B1E195D5D75}"/>
            </c:ext>
          </c:extLst>
        </c:ser>
        <c:ser>
          <c:idx val="3"/>
          <c:order val="3"/>
          <c:tx>
            <c:strRef>
              <c:f>Sheet1!$A$19</c:f>
              <c:strCache>
                <c:ptCount val="1"/>
                <c:pt idx="0">
                  <c:v>Gerai</c:v>
                </c:pt>
              </c:strCache>
            </c:strRef>
          </c:tx>
          <c:spPr>
            <a:solidFill>
              <a:srgbClr val="00B0F0"/>
            </a:solidFill>
            <a:ln>
              <a:noFill/>
            </a:ln>
            <a:effectLst/>
          </c:spPr>
          <c:invertIfNegative val="0"/>
          <c:dPt>
            <c:idx val="0"/>
            <c:invertIfNegative val="0"/>
            <c:bubble3D val="0"/>
            <c:spPr>
              <a:solidFill>
                <a:srgbClr val="00B0F0"/>
              </a:solidFill>
              <a:ln>
                <a:noFill/>
              </a:ln>
              <a:effectLst/>
            </c:spPr>
            <c:extLst>
              <c:ext xmlns:c16="http://schemas.microsoft.com/office/drawing/2014/chart" uri="{C3380CC4-5D6E-409C-BE32-E72D297353CC}">
                <c16:uniqueId val="{00000022-EE91-4812-91F1-4B1E195D5D75}"/>
              </c:ext>
            </c:extLst>
          </c:dPt>
          <c:dPt>
            <c:idx val="1"/>
            <c:invertIfNegative val="0"/>
            <c:bubble3D val="0"/>
            <c:spPr>
              <a:solidFill>
                <a:srgbClr val="00B0F0"/>
              </a:solidFill>
              <a:ln>
                <a:noFill/>
              </a:ln>
              <a:effectLst/>
            </c:spPr>
            <c:extLst>
              <c:ext xmlns:c16="http://schemas.microsoft.com/office/drawing/2014/chart" uri="{C3380CC4-5D6E-409C-BE32-E72D297353CC}">
                <c16:uniqueId val="{00000024-EE91-4812-91F1-4B1E195D5D75}"/>
              </c:ext>
            </c:extLst>
          </c:dPt>
          <c:dPt>
            <c:idx val="2"/>
            <c:invertIfNegative val="0"/>
            <c:bubble3D val="0"/>
            <c:spPr>
              <a:solidFill>
                <a:srgbClr val="00B0F0"/>
              </a:solidFill>
              <a:ln>
                <a:noFill/>
              </a:ln>
              <a:effectLst/>
            </c:spPr>
            <c:extLst>
              <c:ext xmlns:c16="http://schemas.microsoft.com/office/drawing/2014/chart" uri="{C3380CC4-5D6E-409C-BE32-E72D297353CC}">
                <c16:uniqueId val="{00000026-EE91-4812-91F1-4B1E195D5D75}"/>
              </c:ext>
            </c:extLst>
          </c:dPt>
          <c:dPt>
            <c:idx val="3"/>
            <c:invertIfNegative val="0"/>
            <c:bubble3D val="0"/>
            <c:spPr>
              <a:solidFill>
                <a:srgbClr val="00B0F0"/>
              </a:solidFill>
              <a:ln>
                <a:noFill/>
              </a:ln>
              <a:effectLst/>
            </c:spPr>
            <c:extLst>
              <c:ext xmlns:c16="http://schemas.microsoft.com/office/drawing/2014/chart" uri="{C3380CC4-5D6E-409C-BE32-E72D297353CC}">
                <c16:uniqueId val="{00000028-EE91-4812-91F1-4B1E195D5D75}"/>
              </c:ext>
            </c:extLst>
          </c:dPt>
          <c:dPt>
            <c:idx val="4"/>
            <c:invertIfNegative val="0"/>
            <c:bubble3D val="0"/>
            <c:spPr>
              <a:solidFill>
                <a:srgbClr val="00B0F0"/>
              </a:solidFill>
              <a:ln>
                <a:noFill/>
              </a:ln>
              <a:effectLst/>
            </c:spPr>
            <c:extLst>
              <c:ext xmlns:c16="http://schemas.microsoft.com/office/drawing/2014/chart" uri="{C3380CC4-5D6E-409C-BE32-E72D297353CC}">
                <c16:uniqueId val="{0000002A-EE91-4812-91F1-4B1E195D5D75}"/>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Sheet1!$B$15:$D$15</c:f>
              <c:numCache>
                <c:formatCode>General</c:formatCode>
                <c:ptCount val="3"/>
                <c:pt idx="0">
                  <c:v>2023</c:v>
                </c:pt>
                <c:pt idx="1">
                  <c:v>2024</c:v>
                </c:pt>
                <c:pt idx="2">
                  <c:v>2025</c:v>
                </c:pt>
              </c:numCache>
            </c:numRef>
          </c:cat>
          <c:val>
            <c:numRef>
              <c:f>Sheet1!$B$19:$D$19</c:f>
              <c:numCache>
                <c:formatCode>0%</c:formatCode>
                <c:ptCount val="3"/>
                <c:pt idx="0">
                  <c:v>0.56999999999999995</c:v>
                </c:pt>
                <c:pt idx="1">
                  <c:v>0.56000000000000005</c:v>
                </c:pt>
                <c:pt idx="2">
                  <c:v>0.75</c:v>
                </c:pt>
              </c:numCache>
            </c:numRef>
          </c:val>
          <c:extLst>
            <c:ext xmlns:c16="http://schemas.microsoft.com/office/drawing/2014/chart" uri="{C3380CC4-5D6E-409C-BE32-E72D297353CC}">
              <c16:uniqueId val="{0000002B-EE91-4812-91F1-4B1E195D5D75}"/>
            </c:ext>
          </c:extLst>
        </c:ser>
        <c:ser>
          <c:idx val="4"/>
          <c:order val="4"/>
          <c:tx>
            <c:strRef>
              <c:f>Sheet1!$A$20</c:f>
              <c:strCache>
                <c:ptCount val="1"/>
                <c:pt idx="0">
                  <c:v>Labai gerai</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Sheet1!$B$15:$D$15</c:f>
              <c:numCache>
                <c:formatCode>General</c:formatCode>
                <c:ptCount val="3"/>
                <c:pt idx="0">
                  <c:v>2023</c:v>
                </c:pt>
                <c:pt idx="1">
                  <c:v>2024</c:v>
                </c:pt>
                <c:pt idx="2">
                  <c:v>2025</c:v>
                </c:pt>
              </c:numCache>
            </c:numRef>
          </c:cat>
          <c:val>
            <c:numRef>
              <c:f>Sheet1!$B$20:$D$20</c:f>
              <c:numCache>
                <c:formatCode>0%</c:formatCode>
                <c:ptCount val="3"/>
                <c:pt idx="0">
                  <c:v>7.0000000000000007E-2</c:v>
                </c:pt>
                <c:pt idx="1">
                  <c:v>0.15</c:v>
                </c:pt>
                <c:pt idx="2">
                  <c:v>0.19</c:v>
                </c:pt>
              </c:numCache>
            </c:numRef>
          </c:val>
          <c:extLst>
            <c:ext xmlns:c16="http://schemas.microsoft.com/office/drawing/2014/chart" uri="{C3380CC4-5D6E-409C-BE32-E72D297353CC}">
              <c16:uniqueId val="{0000002C-EE91-4812-91F1-4B1E195D5D75}"/>
            </c:ext>
          </c:extLst>
        </c:ser>
        <c:dLbls>
          <c:showLegendKey val="0"/>
          <c:showVal val="0"/>
          <c:showCatName val="0"/>
          <c:showSerName val="0"/>
          <c:showPercent val="0"/>
          <c:showBubbleSize val="0"/>
        </c:dLbls>
        <c:gapWidth val="100"/>
        <c:axId val="1501325472"/>
        <c:axId val="1362283904"/>
      </c:barChart>
      <c:catAx>
        <c:axId val="150132547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t-LT"/>
          </a:p>
        </c:txPr>
        <c:crossAx val="1362283904"/>
        <c:crosses val="autoZero"/>
        <c:auto val="1"/>
        <c:lblAlgn val="ctr"/>
        <c:lblOffset val="100"/>
        <c:noMultiLvlLbl val="0"/>
      </c:catAx>
      <c:valAx>
        <c:axId val="136228390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t-LT"/>
          </a:p>
        </c:txPr>
        <c:crossAx val="15013254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lt-LT"/>
        </a:p>
      </c:txPr>
    </c:legend>
    <c:plotVisOnly val="1"/>
    <c:dispBlanksAs val="gap"/>
    <c:showDLblsOverMax val="0"/>
  </c:chart>
  <c:spPr>
    <a:noFill/>
    <a:ln>
      <a:noFill/>
    </a:ln>
    <a:effectLst/>
  </c:spPr>
  <c:txPr>
    <a:bodyPr/>
    <a:lstStyle/>
    <a:p>
      <a:pPr>
        <a:defRPr/>
      </a:pPr>
      <a:endParaRPr lang="lt-LT"/>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Sheet1!$A$40</c:f>
              <c:strCache>
                <c:ptCount val="1"/>
                <c:pt idx="0">
                  <c:v>ne itin gerai</c:v>
                </c:pt>
              </c:strCache>
            </c:strRef>
          </c:tx>
          <c:spPr>
            <a:solidFill>
              <a:srgbClr val="FFD500"/>
            </a:solidFill>
            <a:ln>
              <a:noFill/>
            </a:ln>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704-45C1-9208-C4291CA9D7F2}"/>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704-45C1-9208-C4291CA9D7F2}"/>
                </c:ext>
              </c:extLst>
            </c:dLbl>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704-45C1-9208-C4291CA9D7F2}"/>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t-LT"/>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Sheet1!$B$39:$D$39</c:f>
              <c:numCache>
                <c:formatCode>General</c:formatCode>
                <c:ptCount val="3"/>
                <c:pt idx="0">
                  <c:v>2023</c:v>
                </c:pt>
                <c:pt idx="1">
                  <c:v>2024</c:v>
                </c:pt>
                <c:pt idx="2">
                  <c:v>2025</c:v>
                </c:pt>
              </c:numCache>
            </c:numRef>
          </c:cat>
          <c:val>
            <c:numRef>
              <c:f>Sheet1!$B$40:$D$40</c:f>
              <c:numCache>
                <c:formatCode>0%</c:formatCode>
                <c:ptCount val="3"/>
                <c:pt idx="0">
                  <c:v>7.0000000000000007E-2</c:v>
                </c:pt>
                <c:pt idx="1">
                  <c:v>0.06</c:v>
                </c:pt>
                <c:pt idx="2">
                  <c:v>0</c:v>
                </c:pt>
              </c:numCache>
            </c:numRef>
          </c:val>
          <c:extLst>
            <c:ext xmlns:c16="http://schemas.microsoft.com/office/drawing/2014/chart" uri="{C3380CC4-5D6E-409C-BE32-E72D297353CC}">
              <c16:uniqueId val="{00000003-B704-45C1-9208-C4291CA9D7F2}"/>
            </c:ext>
          </c:extLst>
        </c:ser>
        <c:ser>
          <c:idx val="1"/>
          <c:order val="1"/>
          <c:tx>
            <c:strRef>
              <c:f>Sheet1!$A$41</c:f>
              <c:strCache>
                <c:ptCount val="1"/>
                <c:pt idx="0">
                  <c:v>gerai</c:v>
                </c:pt>
              </c:strCache>
            </c:strRef>
          </c:tx>
          <c:spPr>
            <a:solidFill>
              <a:srgbClr val="00B0F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Sheet1!$B$39:$D$39</c:f>
              <c:numCache>
                <c:formatCode>General</c:formatCode>
                <c:ptCount val="3"/>
                <c:pt idx="0">
                  <c:v>2023</c:v>
                </c:pt>
                <c:pt idx="1">
                  <c:v>2024</c:v>
                </c:pt>
                <c:pt idx="2">
                  <c:v>2025</c:v>
                </c:pt>
              </c:numCache>
            </c:numRef>
          </c:cat>
          <c:val>
            <c:numRef>
              <c:f>Sheet1!$B$41:$D$41</c:f>
              <c:numCache>
                <c:formatCode>0%</c:formatCode>
                <c:ptCount val="3"/>
                <c:pt idx="0">
                  <c:v>0</c:v>
                </c:pt>
                <c:pt idx="1">
                  <c:v>0.63</c:v>
                </c:pt>
                <c:pt idx="2">
                  <c:v>0.81</c:v>
                </c:pt>
              </c:numCache>
            </c:numRef>
          </c:val>
          <c:extLst>
            <c:ext xmlns:c16="http://schemas.microsoft.com/office/drawing/2014/chart" uri="{C3380CC4-5D6E-409C-BE32-E72D297353CC}">
              <c16:uniqueId val="{00000004-B704-45C1-9208-C4291CA9D7F2}"/>
            </c:ext>
          </c:extLst>
        </c:ser>
        <c:ser>
          <c:idx val="2"/>
          <c:order val="2"/>
          <c:tx>
            <c:strRef>
              <c:f>Sheet1!$A$42</c:f>
              <c:strCache>
                <c:ptCount val="1"/>
                <c:pt idx="0">
                  <c:v>labai gerai</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Sheet1!$B$39:$D$39</c:f>
              <c:numCache>
                <c:formatCode>General</c:formatCode>
                <c:ptCount val="3"/>
                <c:pt idx="0">
                  <c:v>2023</c:v>
                </c:pt>
                <c:pt idx="1">
                  <c:v>2024</c:v>
                </c:pt>
                <c:pt idx="2">
                  <c:v>2025</c:v>
                </c:pt>
              </c:numCache>
            </c:numRef>
          </c:cat>
          <c:val>
            <c:numRef>
              <c:f>Sheet1!$B$42:$D$42</c:f>
              <c:numCache>
                <c:formatCode>0%</c:formatCode>
                <c:ptCount val="3"/>
                <c:pt idx="0">
                  <c:v>0.79</c:v>
                </c:pt>
                <c:pt idx="1">
                  <c:v>0</c:v>
                </c:pt>
                <c:pt idx="2">
                  <c:v>0</c:v>
                </c:pt>
              </c:numCache>
            </c:numRef>
          </c:val>
          <c:extLst>
            <c:ext xmlns:c16="http://schemas.microsoft.com/office/drawing/2014/chart" uri="{C3380CC4-5D6E-409C-BE32-E72D297353CC}">
              <c16:uniqueId val="{00000005-B704-45C1-9208-C4291CA9D7F2}"/>
            </c:ext>
          </c:extLst>
        </c:ser>
        <c:ser>
          <c:idx val="3"/>
          <c:order val="3"/>
          <c:tx>
            <c:strRef>
              <c:f>Sheet1!$A$43</c:f>
              <c:strCache>
                <c:ptCount val="1"/>
                <c:pt idx="0">
                  <c:v>puikiai</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Sheet1!$B$39:$D$39</c:f>
              <c:numCache>
                <c:formatCode>General</c:formatCode>
                <c:ptCount val="3"/>
                <c:pt idx="0">
                  <c:v>2023</c:v>
                </c:pt>
                <c:pt idx="1">
                  <c:v>2024</c:v>
                </c:pt>
                <c:pt idx="2">
                  <c:v>2025</c:v>
                </c:pt>
              </c:numCache>
            </c:numRef>
          </c:cat>
          <c:val>
            <c:numRef>
              <c:f>Sheet1!$B$43:$D$43</c:f>
              <c:numCache>
                <c:formatCode>0%</c:formatCode>
                <c:ptCount val="3"/>
                <c:pt idx="0">
                  <c:v>0.14000000000000001</c:v>
                </c:pt>
                <c:pt idx="1">
                  <c:v>0.31</c:v>
                </c:pt>
                <c:pt idx="2">
                  <c:v>0.19</c:v>
                </c:pt>
              </c:numCache>
            </c:numRef>
          </c:val>
          <c:extLst>
            <c:ext xmlns:c16="http://schemas.microsoft.com/office/drawing/2014/chart" uri="{C3380CC4-5D6E-409C-BE32-E72D297353CC}">
              <c16:uniqueId val="{00000006-B704-45C1-9208-C4291CA9D7F2}"/>
            </c:ext>
          </c:extLst>
        </c:ser>
        <c:dLbls>
          <c:showLegendKey val="0"/>
          <c:showVal val="0"/>
          <c:showCatName val="0"/>
          <c:showSerName val="0"/>
          <c:showPercent val="0"/>
          <c:showBubbleSize val="0"/>
        </c:dLbls>
        <c:gapWidth val="219"/>
        <c:axId val="634926736"/>
        <c:axId val="646670688"/>
      </c:barChart>
      <c:catAx>
        <c:axId val="6349267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t-LT"/>
          </a:p>
        </c:txPr>
        <c:crossAx val="646670688"/>
        <c:crosses val="autoZero"/>
        <c:auto val="1"/>
        <c:lblAlgn val="ctr"/>
        <c:lblOffset val="100"/>
        <c:noMultiLvlLbl val="0"/>
      </c:catAx>
      <c:valAx>
        <c:axId val="64667068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t-LT"/>
          </a:p>
        </c:txPr>
        <c:crossAx val="6349267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lt-LT"/>
        </a:p>
      </c:txPr>
    </c:legend>
    <c:plotVisOnly val="1"/>
    <c:dispBlanksAs val="gap"/>
    <c:showDLblsOverMax val="0"/>
  </c:chart>
  <c:spPr>
    <a:noFill/>
    <a:ln>
      <a:noFill/>
    </a:ln>
    <a:effectLst/>
  </c:spPr>
  <c:txPr>
    <a:bodyPr/>
    <a:lstStyle/>
    <a:p>
      <a:pPr>
        <a:defRPr/>
      </a:pPr>
      <a:endParaRPr lang="lt-LT"/>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Sheet1!$A$40</c:f>
              <c:strCache>
                <c:ptCount val="1"/>
                <c:pt idx="0">
                  <c:v>Nežinau, sunku atsakyti</c:v>
                </c:pt>
              </c:strCache>
            </c:strRef>
          </c:tx>
          <c:spPr>
            <a:solidFill>
              <a:srgbClr val="FFD500"/>
            </a:solidFill>
            <a:ln>
              <a:noFill/>
            </a:ln>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6CA-4E48-B3B6-85E27E620C38}"/>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6CA-4E48-B3B6-85E27E620C38}"/>
                </c:ext>
              </c:extLst>
            </c:dLbl>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6CA-4E48-B3B6-85E27E620C3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t-LT"/>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Sheet1!$B$39:$D$39</c:f>
              <c:numCache>
                <c:formatCode>General</c:formatCode>
                <c:ptCount val="3"/>
                <c:pt idx="0">
                  <c:v>2023</c:v>
                </c:pt>
                <c:pt idx="1">
                  <c:v>2024</c:v>
                </c:pt>
                <c:pt idx="2">
                  <c:v>25</c:v>
                </c:pt>
              </c:numCache>
            </c:numRef>
          </c:cat>
          <c:val>
            <c:numRef>
              <c:f>Sheet1!$B$40:$D$40</c:f>
              <c:numCache>
                <c:formatCode>0%</c:formatCode>
                <c:ptCount val="3"/>
                <c:pt idx="0">
                  <c:v>0</c:v>
                </c:pt>
                <c:pt idx="1">
                  <c:v>0</c:v>
                </c:pt>
                <c:pt idx="2">
                  <c:v>0</c:v>
                </c:pt>
              </c:numCache>
            </c:numRef>
          </c:val>
          <c:extLst>
            <c:ext xmlns:c16="http://schemas.microsoft.com/office/drawing/2014/chart" uri="{C3380CC4-5D6E-409C-BE32-E72D297353CC}">
              <c16:uniqueId val="{00000003-26CA-4E48-B3B6-85E27E620C38}"/>
            </c:ext>
          </c:extLst>
        </c:ser>
        <c:ser>
          <c:idx val="1"/>
          <c:order val="1"/>
          <c:tx>
            <c:strRef>
              <c:f>Sheet1!$A$41</c:f>
              <c:strCache>
                <c:ptCount val="1"/>
                <c:pt idx="0">
                  <c:v>Visiškai nepritariu</c:v>
                </c:pt>
              </c:strCache>
            </c:strRef>
          </c:tx>
          <c:spPr>
            <a:solidFill>
              <a:srgbClr val="00B0F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Sheet1!$B$39:$D$39</c:f>
              <c:numCache>
                <c:formatCode>General</c:formatCode>
                <c:ptCount val="3"/>
                <c:pt idx="0">
                  <c:v>2023</c:v>
                </c:pt>
                <c:pt idx="1">
                  <c:v>2024</c:v>
                </c:pt>
                <c:pt idx="2">
                  <c:v>25</c:v>
                </c:pt>
              </c:numCache>
            </c:numRef>
          </c:cat>
          <c:val>
            <c:numRef>
              <c:f>Sheet1!$B$41:$D$41</c:f>
              <c:numCache>
                <c:formatCode>0%</c:formatCode>
                <c:ptCount val="3"/>
                <c:pt idx="0">
                  <c:v>0</c:v>
                </c:pt>
                <c:pt idx="1">
                  <c:v>0</c:v>
                </c:pt>
                <c:pt idx="2">
                  <c:v>0</c:v>
                </c:pt>
              </c:numCache>
            </c:numRef>
          </c:val>
          <c:extLst>
            <c:ext xmlns:c16="http://schemas.microsoft.com/office/drawing/2014/chart" uri="{C3380CC4-5D6E-409C-BE32-E72D297353CC}">
              <c16:uniqueId val="{00000004-26CA-4E48-B3B6-85E27E620C38}"/>
            </c:ext>
          </c:extLst>
        </c:ser>
        <c:ser>
          <c:idx val="2"/>
          <c:order val="2"/>
          <c:tx>
            <c:strRef>
              <c:f>Sheet1!$A$42</c:f>
              <c:strCache>
                <c:ptCount val="1"/>
                <c:pt idx="0">
                  <c:v>Veikiau nepritariu nei pritariu</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Sheet1!$B$39:$D$39</c:f>
              <c:numCache>
                <c:formatCode>General</c:formatCode>
                <c:ptCount val="3"/>
                <c:pt idx="0">
                  <c:v>2023</c:v>
                </c:pt>
                <c:pt idx="1">
                  <c:v>2024</c:v>
                </c:pt>
                <c:pt idx="2">
                  <c:v>25</c:v>
                </c:pt>
              </c:numCache>
            </c:numRef>
          </c:cat>
          <c:val>
            <c:numRef>
              <c:f>Sheet1!$B$42:$D$42</c:f>
              <c:numCache>
                <c:formatCode>0%</c:formatCode>
                <c:ptCount val="3"/>
                <c:pt idx="0">
                  <c:v>7.0000000000000007E-2</c:v>
                </c:pt>
                <c:pt idx="1">
                  <c:v>0.06</c:v>
                </c:pt>
                <c:pt idx="2">
                  <c:v>0</c:v>
                </c:pt>
              </c:numCache>
            </c:numRef>
          </c:val>
          <c:extLst>
            <c:ext xmlns:c16="http://schemas.microsoft.com/office/drawing/2014/chart" uri="{C3380CC4-5D6E-409C-BE32-E72D297353CC}">
              <c16:uniqueId val="{00000005-26CA-4E48-B3B6-85E27E620C38}"/>
            </c:ext>
          </c:extLst>
        </c:ser>
        <c:ser>
          <c:idx val="3"/>
          <c:order val="3"/>
          <c:tx>
            <c:strRef>
              <c:f>Sheet1!$A$43</c:f>
              <c:strCache>
                <c:ptCount val="1"/>
                <c:pt idx="0">
                  <c:v>Veikiau pritariu nei nepritariu</c:v>
                </c:pt>
              </c:strCache>
            </c:strRef>
          </c:tx>
          <c:spPr>
            <a:solidFill>
              <a:srgbClr val="7030A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Sheet1!$B$39:$D$39</c:f>
              <c:numCache>
                <c:formatCode>General</c:formatCode>
                <c:ptCount val="3"/>
                <c:pt idx="0">
                  <c:v>2023</c:v>
                </c:pt>
                <c:pt idx="1">
                  <c:v>2024</c:v>
                </c:pt>
                <c:pt idx="2">
                  <c:v>25</c:v>
                </c:pt>
              </c:numCache>
            </c:numRef>
          </c:cat>
          <c:val>
            <c:numRef>
              <c:f>Sheet1!$B$43:$D$43</c:f>
              <c:numCache>
                <c:formatCode>0%</c:formatCode>
                <c:ptCount val="3"/>
                <c:pt idx="0">
                  <c:v>0.43</c:v>
                </c:pt>
                <c:pt idx="1">
                  <c:v>0.38</c:v>
                </c:pt>
                <c:pt idx="2">
                  <c:v>0.53</c:v>
                </c:pt>
              </c:numCache>
            </c:numRef>
          </c:val>
          <c:extLst>
            <c:ext xmlns:c16="http://schemas.microsoft.com/office/drawing/2014/chart" uri="{C3380CC4-5D6E-409C-BE32-E72D297353CC}">
              <c16:uniqueId val="{00000006-26CA-4E48-B3B6-85E27E620C38}"/>
            </c:ext>
          </c:extLst>
        </c:ser>
        <c:ser>
          <c:idx val="4"/>
          <c:order val="4"/>
          <c:tx>
            <c:strRef>
              <c:f>Sheet1!$A$44</c:f>
              <c:strCache>
                <c:ptCount val="1"/>
                <c:pt idx="0">
                  <c:v>Visiškai pritariu</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t-L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Sheet1!$B$39:$D$39</c:f>
              <c:numCache>
                <c:formatCode>General</c:formatCode>
                <c:ptCount val="3"/>
                <c:pt idx="0">
                  <c:v>2023</c:v>
                </c:pt>
                <c:pt idx="1">
                  <c:v>2024</c:v>
                </c:pt>
                <c:pt idx="2">
                  <c:v>25</c:v>
                </c:pt>
              </c:numCache>
            </c:numRef>
          </c:cat>
          <c:val>
            <c:numRef>
              <c:f>Sheet1!$B$44:$D$44</c:f>
              <c:numCache>
                <c:formatCode>0%</c:formatCode>
                <c:ptCount val="3"/>
                <c:pt idx="0">
                  <c:v>0.5</c:v>
                </c:pt>
                <c:pt idx="1">
                  <c:v>0.56000000000000005</c:v>
                </c:pt>
                <c:pt idx="2">
                  <c:v>0.47</c:v>
                </c:pt>
              </c:numCache>
            </c:numRef>
          </c:val>
          <c:extLst>
            <c:ext xmlns:c16="http://schemas.microsoft.com/office/drawing/2014/chart" uri="{C3380CC4-5D6E-409C-BE32-E72D297353CC}">
              <c16:uniqueId val="{00000007-26CA-4E48-B3B6-85E27E620C38}"/>
            </c:ext>
          </c:extLst>
        </c:ser>
        <c:dLbls>
          <c:showLegendKey val="0"/>
          <c:showVal val="0"/>
          <c:showCatName val="0"/>
          <c:showSerName val="0"/>
          <c:showPercent val="0"/>
          <c:showBubbleSize val="0"/>
        </c:dLbls>
        <c:gapWidth val="219"/>
        <c:axId val="634926736"/>
        <c:axId val="646670688"/>
      </c:barChart>
      <c:catAx>
        <c:axId val="6349267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t-LT"/>
          </a:p>
        </c:txPr>
        <c:crossAx val="646670688"/>
        <c:crosses val="autoZero"/>
        <c:auto val="1"/>
        <c:lblAlgn val="ctr"/>
        <c:lblOffset val="100"/>
        <c:noMultiLvlLbl val="0"/>
      </c:catAx>
      <c:valAx>
        <c:axId val="64667068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t-LT"/>
          </a:p>
        </c:txPr>
        <c:crossAx val="6349267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lt-LT"/>
        </a:p>
      </c:txPr>
    </c:legend>
    <c:plotVisOnly val="1"/>
    <c:dispBlanksAs val="gap"/>
    <c:showDLblsOverMax val="0"/>
  </c:chart>
  <c:spPr>
    <a:noFill/>
    <a:ln>
      <a:noFill/>
    </a:ln>
    <a:effectLst/>
  </c:spPr>
  <c:txPr>
    <a:bodyPr/>
    <a:lstStyle/>
    <a:p>
      <a:pPr>
        <a:defRPr/>
      </a:pPr>
      <a:endParaRPr lang="lt-LT"/>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270129911509831E-2"/>
          <c:y val="2.2075685581647134E-2"/>
          <c:w val="0.9482474234820758"/>
          <c:h val="0.75005307849036085"/>
        </c:manualLayout>
      </c:layout>
      <c:barChart>
        <c:barDir val="col"/>
        <c:grouping val="clustered"/>
        <c:varyColors val="0"/>
        <c:ser>
          <c:idx val="0"/>
          <c:order val="0"/>
          <c:tx>
            <c:strRef>
              <c:f>Sheet1!$A$40</c:f>
              <c:strCache>
                <c:ptCount val="1"/>
                <c:pt idx="0">
                  <c:v>Paprastos ir aiškios procedūros</c:v>
                </c:pt>
              </c:strCache>
            </c:strRef>
          </c:tx>
          <c:spPr>
            <a:solidFill>
              <a:srgbClr val="00B050"/>
            </a:solidFill>
            <a:ln>
              <a:noFill/>
            </a:ln>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8F3-4959-B7E1-26D63C886D08}"/>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8F3-4959-B7E1-26D63C886D08}"/>
                </c:ext>
              </c:extLst>
            </c:dLbl>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8F3-4959-B7E1-26D63C886D0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t-LT"/>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Sheet1!$B$39:$C$39</c:f>
              <c:numCache>
                <c:formatCode>General</c:formatCode>
                <c:ptCount val="2"/>
                <c:pt idx="0">
                  <c:v>2024</c:v>
                </c:pt>
                <c:pt idx="1">
                  <c:v>2025</c:v>
                </c:pt>
              </c:numCache>
            </c:numRef>
          </c:cat>
          <c:val>
            <c:numRef>
              <c:f>Sheet1!$B$40:$C$40</c:f>
              <c:numCache>
                <c:formatCode>0%</c:formatCode>
                <c:ptCount val="2"/>
                <c:pt idx="0">
                  <c:v>0.75</c:v>
                </c:pt>
                <c:pt idx="1">
                  <c:v>0.73</c:v>
                </c:pt>
              </c:numCache>
            </c:numRef>
          </c:val>
          <c:extLst>
            <c:ext xmlns:c16="http://schemas.microsoft.com/office/drawing/2014/chart" uri="{C3380CC4-5D6E-409C-BE32-E72D297353CC}">
              <c16:uniqueId val="{00000003-E8F3-4959-B7E1-26D63C886D08}"/>
            </c:ext>
          </c:extLst>
        </c:ser>
        <c:ser>
          <c:idx val="1"/>
          <c:order val="1"/>
          <c:tx>
            <c:strRef>
              <c:f>Sheet1!$A$41</c:f>
              <c:strCache>
                <c:ptCount val="1"/>
                <c:pt idx="0">
                  <c:v>Informacijos sklaida</c:v>
                </c:pt>
              </c:strCache>
            </c:strRef>
          </c:tx>
          <c:spPr>
            <a:solidFill>
              <a:srgbClr val="FFD5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Sheet1!$B$39:$C$39</c:f>
              <c:numCache>
                <c:formatCode>General</c:formatCode>
                <c:ptCount val="2"/>
                <c:pt idx="0">
                  <c:v>2024</c:v>
                </c:pt>
                <c:pt idx="1">
                  <c:v>2025</c:v>
                </c:pt>
              </c:numCache>
            </c:numRef>
          </c:cat>
          <c:val>
            <c:numRef>
              <c:f>Sheet1!$B$41:$C$41</c:f>
              <c:numCache>
                <c:formatCode>0%</c:formatCode>
                <c:ptCount val="2"/>
                <c:pt idx="0">
                  <c:v>0.19</c:v>
                </c:pt>
                <c:pt idx="1">
                  <c:v>0.13</c:v>
                </c:pt>
              </c:numCache>
            </c:numRef>
          </c:val>
          <c:extLst>
            <c:ext xmlns:c16="http://schemas.microsoft.com/office/drawing/2014/chart" uri="{C3380CC4-5D6E-409C-BE32-E72D297353CC}">
              <c16:uniqueId val="{00000004-E8F3-4959-B7E1-26D63C886D08}"/>
            </c:ext>
          </c:extLst>
        </c:ser>
        <c:ser>
          <c:idx val="2"/>
          <c:order val="2"/>
          <c:tx>
            <c:strRef>
              <c:f>Sheet1!$A$42</c:f>
              <c:strCache>
                <c:ptCount val="1"/>
                <c:pt idx="0">
                  <c:v>Visos priemonės</c:v>
                </c:pt>
              </c:strCache>
            </c:strRef>
          </c:tx>
          <c:spPr>
            <a:solidFill>
              <a:srgbClr val="00B0F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Sheet1!$B$39:$C$39</c:f>
              <c:numCache>
                <c:formatCode>General</c:formatCode>
                <c:ptCount val="2"/>
                <c:pt idx="0">
                  <c:v>2024</c:v>
                </c:pt>
                <c:pt idx="1">
                  <c:v>2025</c:v>
                </c:pt>
              </c:numCache>
            </c:numRef>
          </c:cat>
          <c:val>
            <c:numRef>
              <c:f>Sheet1!$B$42:$C$42</c:f>
              <c:numCache>
                <c:formatCode>0%</c:formatCode>
                <c:ptCount val="2"/>
                <c:pt idx="0">
                  <c:v>7.0000000000000007E-2</c:v>
                </c:pt>
                <c:pt idx="1">
                  <c:v>7.0000000000000007E-2</c:v>
                </c:pt>
              </c:numCache>
            </c:numRef>
          </c:val>
          <c:extLst>
            <c:ext xmlns:c16="http://schemas.microsoft.com/office/drawing/2014/chart" uri="{C3380CC4-5D6E-409C-BE32-E72D297353CC}">
              <c16:uniqueId val="{00000005-E8F3-4959-B7E1-26D63C886D08}"/>
            </c:ext>
          </c:extLst>
        </c:ser>
        <c:ser>
          <c:idx val="3"/>
          <c:order val="3"/>
          <c:tx>
            <c:strRef>
              <c:f>Sheet1!$A$43</c:f>
              <c:strCache>
                <c:ptCount val="1"/>
                <c:pt idx="0">
                  <c:v>Teisės aktų aiškumas</c:v>
                </c:pt>
              </c:strCache>
            </c:strRef>
          </c:tx>
          <c:spPr>
            <a:solidFill>
              <a:srgbClr val="7030A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Sheet1!$B$39:$C$39</c:f>
              <c:numCache>
                <c:formatCode>General</c:formatCode>
                <c:ptCount val="2"/>
                <c:pt idx="0">
                  <c:v>2024</c:v>
                </c:pt>
                <c:pt idx="1">
                  <c:v>2025</c:v>
                </c:pt>
              </c:numCache>
            </c:numRef>
          </c:cat>
          <c:val>
            <c:numRef>
              <c:f>Sheet1!$B$43:$C$43</c:f>
              <c:numCache>
                <c:formatCode>0%</c:formatCode>
                <c:ptCount val="2"/>
                <c:pt idx="0">
                  <c:v>7.0999999999999994E-2</c:v>
                </c:pt>
                <c:pt idx="1">
                  <c:v>7.0000000000000007E-2</c:v>
                </c:pt>
              </c:numCache>
            </c:numRef>
          </c:val>
          <c:extLst>
            <c:ext xmlns:c16="http://schemas.microsoft.com/office/drawing/2014/chart" uri="{C3380CC4-5D6E-409C-BE32-E72D297353CC}">
              <c16:uniqueId val="{00000006-E8F3-4959-B7E1-26D63C886D08}"/>
            </c:ext>
          </c:extLst>
        </c:ser>
        <c:dLbls>
          <c:showLegendKey val="0"/>
          <c:showVal val="0"/>
          <c:showCatName val="0"/>
          <c:showSerName val="0"/>
          <c:showPercent val="0"/>
          <c:showBubbleSize val="0"/>
        </c:dLbls>
        <c:gapWidth val="500"/>
        <c:axId val="634926736"/>
        <c:axId val="646670688"/>
      </c:barChart>
      <c:catAx>
        <c:axId val="6349267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t-LT"/>
          </a:p>
        </c:txPr>
        <c:crossAx val="646670688"/>
        <c:crosses val="autoZero"/>
        <c:auto val="1"/>
        <c:lblAlgn val="ctr"/>
        <c:lblOffset val="100"/>
        <c:noMultiLvlLbl val="0"/>
      </c:catAx>
      <c:valAx>
        <c:axId val="64667068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t-LT"/>
          </a:p>
        </c:txPr>
        <c:crossAx val="6349267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lt-LT"/>
        </a:p>
      </c:txPr>
    </c:legend>
    <c:plotVisOnly val="1"/>
    <c:dispBlanksAs val="gap"/>
    <c:showDLblsOverMax val="0"/>
  </c:chart>
  <c:spPr>
    <a:noFill/>
    <a:ln>
      <a:noFill/>
    </a:ln>
    <a:effectLst/>
  </c:spPr>
  <c:txPr>
    <a:bodyPr/>
    <a:lstStyle/>
    <a:p>
      <a:pPr>
        <a:defRPr/>
      </a:pPr>
      <a:endParaRPr lang="lt-LT"/>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Sheet1!$A$16</c:f>
              <c:strCache>
                <c:ptCount val="1"/>
                <c:pt idx="0">
                  <c:v>Blogai</c:v>
                </c:pt>
              </c:strCache>
            </c:strRef>
          </c:tx>
          <c:spPr>
            <a:solidFill>
              <a:srgbClr val="7030A0"/>
            </a:solidFill>
            <a:ln>
              <a:noFill/>
            </a:ln>
            <a:effectLst/>
          </c:spPr>
          <c:invertIfNegative val="0"/>
          <c:dPt>
            <c:idx val="0"/>
            <c:invertIfNegative val="0"/>
            <c:bubble3D val="0"/>
            <c:spPr>
              <a:solidFill>
                <a:srgbClr val="7030A0"/>
              </a:solidFill>
              <a:ln>
                <a:noFill/>
              </a:ln>
              <a:effectLst/>
            </c:spPr>
            <c:extLst>
              <c:ext xmlns:c16="http://schemas.microsoft.com/office/drawing/2014/chart" uri="{C3380CC4-5D6E-409C-BE32-E72D297353CC}">
                <c16:uniqueId val="{00000001-EF09-46EE-A505-3E2B3DE04DF5}"/>
              </c:ext>
            </c:extLst>
          </c:dPt>
          <c:dPt>
            <c:idx val="1"/>
            <c:invertIfNegative val="0"/>
            <c:bubble3D val="0"/>
            <c:spPr>
              <a:solidFill>
                <a:srgbClr val="7030A0"/>
              </a:solidFill>
              <a:ln>
                <a:noFill/>
              </a:ln>
              <a:effectLst/>
            </c:spPr>
            <c:extLst>
              <c:ext xmlns:c16="http://schemas.microsoft.com/office/drawing/2014/chart" uri="{C3380CC4-5D6E-409C-BE32-E72D297353CC}">
                <c16:uniqueId val="{00000003-EF09-46EE-A505-3E2B3DE04DF5}"/>
              </c:ext>
            </c:extLst>
          </c:dPt>
          <c:dPt>
            <c:idx val="2"/>
            <c:invertIfNegative val="0"/>
            <c:bubble3D val="0"/>
            <c:spPr>
              <a:solidFill>
                <a:srgbClr val="7030A0"/>
              </a:solidFill>
              <a:ln>
                <a:noFill/>
              </a:ln>
              <a:effectLst/>
            </c:spPr>
            <c:extLst>
              <c:ext xmlns:c16="http://schemas.microsoft.com/office/drawing/2014/chart" uri="{C3380CC4-5D6E-409C-BE32-E72D297353CC}">
                <c16:uniqueId val="{00000005-EF09-46EE-A505-3E2B3DE04DF5}"/>
              </c:ext>
            </c:extLst>
          </c:dPt>
          <c:dPt>
            <c:idx val="3"/>
            <c:invertIfNegative val="0"/>
            <c:bubble3D val="0"/>
            <c:spPr>
              <a:solidFill>
                <a:srgbClr val="7030A0"/>
              </a:solidFill>
              <a:ln>
                <a:noFill/>
              </a:ln>
              <a:effectLst/>
            </c:spPr>
            <c:extLst>
              <c:ext xmlns:c16="http://schemas.microsoft.com/office/drawing/2014/chart" uri="{C3380CC4-5D6E-409C-BE32-E72D297353CC}">
                <c16:uniqueId val="{00000007-EF09-46EE-A505-3E2B3DE04DF5}"/>
              </c:ext>
            </c:extLst>
          </c:dPt>
          <c:dPt>
            <c:idx val="4"/>
            <c:invertIfNegative val="0"/>
            <c:bubble3D val="0"/>
            <c:spPr>
              <a:solidFill>
                <a:srgbClr val="7030A0"/>
              </a:solidFill>
              <a:ln>
                <a:noFill/>
              </a:ln>
              <a:effectLst/>
            </c:spPr>
            <c:extLst>
              <c:ext xmlns:c16="http://schemas.microsoft.com/office/drawing/2014/chart" uri="{C3380CC4-5D6E-409C-BE32-E72D297353CC}">
                <c16:uniqueId val="{00000009-EF09-46EE-A505-3E2B3DE04DF5}"/>
              </c:ext>
            </c:extLst>
          </c:dPt>
          <c:dLbls>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extLst>
                <c:ext xmlns:c16="http://schemas.microsoft.com/office/drawing/2014/chart" uri="{C3380CC4-5D6E-409C-BE32-E72D297353CC}">
                  <c16:uniqueId val="{00000001-EF09-46EE-A505-3E2B3DE04DF5}"/>
                </c:ext>
              </c:extLst>
            </c:dLbl>
            <c:dLbl>
              <c:idx val="1"/>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extLst>
                <c:ext xmlns:c16="http://schemas.microsoft.com/office/drawing/2014/chart" uri="{C3380CC4-5D6E-409C-BE32-E72D297353CC}">
                  <c16:uniqueId val="{00000003-EF09-46EE-A505-3E2B3DE04DF5}"/>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Sheet1!$B$15:$D$15</c:f>
              <c:numCache>
                <c:formatCode>General</c:formatCode>
                <c:ptCount val="3"/>
                <c:pt idx="0">
                  <c:v>2023</c:v>
                </c:pt>
                <c:pt idx="1">
                  <c:v>2024</c:v>
                </c:pt>
                <c:pt idx="2">
                  <c:v>2025</c:v>
                </c:pt>
              </c:numCache>
            </c:numRef>
          </c:cat>
          <c:val>
            <c:numRef>
              <c:f>Sheet1!$B$16:$D$16</c:f>
              <c:numCache>
                <c:formatCode>0%</c:formatCode>
                <c:ptCount val="3"/>
                <c:pt idx="0">
                  <c:v>0</c:v>
                </c:pt>
                <c:pt idx="1">
                  <c:v>0</c:v>
                </c:pt>
                <c:pt idx="2">
                  <c:v>0</c:v>
                </c:pt>
              </c:numCache>
            </c:numRef>
          </c:val>
          <c:extLst>
            <c:ext xmlns:c16="http://schemas.microsoft.com/office/drawing/2014/chart" uri="{C3380CC4-5D6E-409C-BE32-E72D297353CC}">
              <c16:uniqueId val="{0000000A-EF09-46EE-A505-3E2B3DE04DF5}"/>
            </c:ext>
          </c:extLst>
        </c:ser>
        <c:ser>
          <c:idx val="1"/>
          <c:order val="1"/>
          <c:tx>
            <c:strRef>
              <c:f>Sheet1!$A$17</c:f>
              <c:strCache>
                <c:ptCount val="1"/>
                <c:pt idx="0">
                  <c:v>Ne itin blogai</c:v>
                </c:pt>
              </c:strCache>
            </c:strRef>
          </c:tx>
          <c:spPr>
            <a:solidFill>
              <a:srgbClr val="C00000"/>
            </a:solidFill>
            <a:ln>
              <a:noFill/>
            </a:ln>
            <a:effectLst/>
          </c:spPr>
          <c:invertIfNegative val="0"/>
          <c:dPt>
            <c:idx val="0"/>
            <c:invertIfNegative val="0"/>
            <c:bubble3D val="0"/>
            <c:spPr>
              <a:solidFill>
                <a:srgbClr val="C00000"/>
              </a:solidFill>
              <a:ln>
                <a:noFill/>
              </a:ln>
              <a:effectLst/>
            </c:spPr>
            <c:extLst>
              <c:ext xmlns:c16="http://schemas.microsoft.com/office/drawing/2014/chart" uri="{C3380CC4-5D6E-409C-BE32-E72D297353CC}">
                <c16:uniqueId val="{0000000C-EF09-46EE-A505-3E2B3DE04DF5}"/>
              </c:ext>
            </c:extLst>
          </c:dPt>
          <c:dPt>
            <c:idx val="1"/>
            <c:invertIfNegative val="0"/>
            <c:bubble3D val="0"/>
            <c:spPr>
              <a:solidFill>
                <a:srgbClr val="C00000"/>
              </a:solidFill>
              <a:ln>
                <a:noFill/>
              </a:ln>
              <a:effectLst/>
            </c:spPr>
            <c:extLst>
              <c:ext xmlns:c16="http://schemas.microsoft.com/office/drawing/2014/chart" uri="{C3380CC4-5D6E-409C-BE32-E72D297353CC}">
                <c16:uniqueId val="{0000000E-EF09-46EE-A505-3E2B3DE04DF5}"/>
              </c:ext>
            </c:extLst>
          </c:dPt>
          <c:dPt>
            <c:idx val="2"/>
            <c:invertIfNegative val="0"/>
            <c:bubble3D val="0"/>
            <c:spPr>
              <a:solidFill>
                <a:srgbClr val="C00000"/>
              </a:solidFill>
              <a:ln>
                <a:noFill/>
              </a:ln>
              <a:effectLst/>
            </c:spPr>
            <c:extLst>
              <c:ext xmlns:c16="http://schemas.microsoft.com/office/drawing/2014/chart" uri="{C3380CC4-5D6E-409C-BE32-E72D297353CC}">
                <c16:uniqueId val="{00000010-EF09-46EE-A505-3E2B3DE04DF5}"/>
              </c:ext>
            </c:extLst>
          </c:dPt>
          <c:dPt>
            <c:idx val="3"/>
            <c:invertIfNegative val="0"/>
            <c:bubble3D val="0"/>
            <c:spPr>
              <a:solidFill>
                <a:srgbClr val="C00000"/>
              </a:solidFill>
              <a:ln>
                <a:noFill/>
              </a:ln>
              <a:effectLst/>
            </c:spPr>
            <c:extLst>
              <c:ext xmlns:c16="http://schemas.microsoft.com/office/drawing/2014/chart" uri="{C3380CC4-5D6E-409C-BE32-E72D297353CC}">
                <c16:uniqueId val="{00000012-EF09-46EE-A505-3E2B3DE04DF5}"/>
              </c:ext>
            </c:extLst>
          </c:dPt>
          <c:dPt>
            <c:idx val="4"/>
            <c:invertIfNegative val="0"/>
            <c:bubble3D val="0"/>
            <c:spPr>
              <a:solidFill>
                <a:srgbClr val="C00000"/>
              </a:solidFill>
              <a:ln>
                <a:noFill/>
              </a:ln>
              <a:effectLst/>
            </c:spPr>
            <c:extLst>
              <c:ext xmlns:c16="http://schemas.microsoft.com/office/drawing/2014/chart" uri="{C3380CC4-5D6E-409C-BE32-E72D297353CC}">
                <c16:uniqueId val="{00000014-EF09-46EE-A505-3E2B3DE04DF5}"/>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Sheet1!$B$15:$D$15</c:f>
              <c:numCache>
                <c:formatCode>General</c:formatCode>
                <c:ptCount val="3"/>
                <c:pt idx="0">
                  <c:v>2023</c:v>
                </c:pt>
                <c:pt idx="1">
                  <c:v>2024</c:v>
                </c:pt>
                <c:pt idx="2">
                  <c:v>2025</c:v>
                </c:pt>
              </c:numCache>
            </c:numRef>
          </c:cat>
          <c:val>
            <c:numRef>
              <c:f>Sheet1!$B$17:$D$17</c:f>
              <c:numCache>
                <c:formatCode>0%</c:formatCode>
                <c:ptCount val="3"/>
                <c:pt idx="0">
                  <c:v>0.08</c:v>
                </c:pt>
                <c:pt idx="1">
                  <c:v>0</c:v>
                </c:pt>
                <c:pt idx="2">
                  <c:v>0</c:v>
                </c:pt>
              </c:numCache>
            </c:numRef>
          </c:val>
          <c:extLst>
            <c:ext xmlns:c16="http://schemas.microsoft.com/office/drawing/2014/chart" uri="{C3380CC4-5D6E-409C-BE32-E72D297353CC}">
              <c16:uniqueId val="{00000015-EF09-46EE-A505-3E2B3DE04DF5}"/>
            </c:ext>
          </c:extLst>
        </c:ser>
        <c:ser>
          <c:idx val="2"/>
          <c:order val="2"/>
          <c:tx>
            <c:strRef>
              <c:f>Sheet1!$A$18</c:f>
              <c:strCache>
                <c:ptCount val="1"/>
                <c:pt idx="0">
                  <c:v>Vidutiniškai </c:v>
                </c:pt>
              </c:strCache>
            </c:strRef>
          </c:tx>
          <c:spPr>
            <a:solidFill>
              <a:srgbClr val="FFC000"/>
            </a:solidFill>
            <a:ln>
              <a:noFill/>
            </a:ln>
            <a:effectLst/>
          </c:spPr>
          <c:invertIfNegative val="0"/>
          <c:dPt>
            <c:idx val="0"/>
            <c:invertIfNegative val="0"/>
            <c:bubble3D val="0"/>
            <c:spPr>
              <a:solidFill>
                <a:srgbClr val="FFC000"/>
              </a:solidFill>
              <a:ln>
                <a:noFill/>
              </a:ln>
              <a:effectLst/>
            </c:spPr>
            <c:extLst>
              <c:ext xmlns:c16="http://schemas.microsoft.com/office/drawing/2014/chart" uri="{C3380CC4-5D6E-409C-BE32-E72D297353CC}">
                <c16:uniqueId val="{00000017-EF09-46EE-A505-3E2B3DE04DF5}"/>
              </c:ext>
            </c:extLst>
          </c:dPt>
          <c:dPt>
            <c:idx val="1"/>
            <c:invertIfNegative val="0"/>
            <c:bubble3D val="0"/>
            <c:spPr>
              <a:solidFill>
                <a:srgbClr val="FFC000"/>
              </a:solidFill>
              <a:ln>
                <a:noFill/>
              </a:ln>
              <a:effectLst/>
            </c:spPr>
            <c:extLst>
              <c:ext xmlns:c16="http://schemas.microsoft.com/office/drawing/2014/chart" uri="{C3380CC4-5D6E-409C-BE32-E72D297353CC}">
                <c16:uniqueId val="{00000019-EF09-46EE-A505-3E2B3DE04DF5}"/>
              </c:ext>
            </c:extLst>
          </c:dPt>
          <c:dPt>
            <c:idx val="2"/>
            <c:invertIfNegative val="0"/>
            <c:bubble3D val="0"/>
            <c:spPr>
              <a:solidFill>
                <a:srgbClr val="FFC000"/>
              </a:solidFill>
              <a:ln>
                <a:noFill/>
              </a:ln>
              <a:effectLst/>
            </c:spPr>
            <c:extLst>
              <c:ext xmlns:c16="http://schemas.microsoft.com/office/drawing/2014/chart" uri="{C3380CC4-5D6E-409C-BE32-E72D297353CC}">
                <c16:uniqueId val="{0000001B-EF09-46EE-A505-3E2B3DE04DF5}"/>
              </c:ext>
            </c:extLst>
          </c:dPt>
          <c:dPt>
            <c:idx val="3"/>
            <c:invertIfNegative val="0"/>
            <c:bubble3D val="0"/>
            <c:spPr>
              <a:solidFill>
                <a:srgbClr val="FFC000"/>
              </a:solidFill>
              <a:ln>
                <a:noFill/>
              </a:ln>
              <a:effectLst/>
            </c:spPr>
            <c:extLst>
              <c:ext xmlns:c16="http://schemas.microsoft.com/office/drawing/2014/chart" uri="{C3380CC4-5D6E-409C-BE32-E72D297353CC}">
                <c16:uniqueId val="{0000001D-EF09-46EE-A505-3E2B3DE04DF5}"/>
              </c:ext>
            </c:extLst>
          </c:dPt>
          <c:dPt>
            <c:idx val="4"/>
            <c:invertIfNegative val="0"/>
            <c:bubble3D val="0"/>
            <c:spPr>
              <a:solidFill>
                <a:srgbClr val="FFC000"/>
              </a:solidFill>
              <a:ln>
                <a:noFill/>
              </a:ln>
              <a:effectLst/>
            </c:spPr>
            <c:extLst>
              <c:ext xmlns:c16="http://schemas.microsoft.com/office/drawing/2014/chart" uri="{C3380CC4-5D6E-409C-BE32-E72D297353CC}">
                <c16:uniqueId val="{0000001F-EF09-46EE-A505-3E2B3DE04DF5}"/>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Sheet1!$B$15:$D$15</c:f>
              <c:numCache>
                <c:formatCode>General</c:formatCode>
                <c:ptCount val="3"/>
                <c:pt idx="0">
                  <c:v>2023</c:v>
                </c:pt>
                <c:pt idx="1">
                  <c:v>2024</c:v>
                </c:pt>
                <c:pt idx="2">
                  <c:v>2025</c:v>
                </c:pt>
              </c:numCache>
            </c:numRef>
          </c:cat>
          <c:val>
            <c:numRef>
              <c:f>Sheet1!$B$18:$D$18</c:f>
              <c:numCache>
                <c:formatCode>0%</c:formatCode>
                <c:ptCount val="3"/>
                <c:pt idx="0">
                  <c:v>0.31</c:v>
                </c:pt>
                <c:pt idx="1">
                  <c:v>0.15</c:v>
                </c:pt>
                <c:pt idx="2">
                  <c:v>0.16</c:v>
                </c:pt>
              </c:numCache>
            </c:numRef>
          </c:val>
          <c:extLst>
            <c:ext xmlns:c16="http://schemas.microsoft.com/office/drawing/2014/chart" uri="{C3380CC4-5D6E-409C-BE32-E72D297353CC}">
              <c16:uniqueId val="{00000020-EF09-46EE-A505-3E2B3DE04DF5}"/>
            </c:ext>
          </c:extLst>
        </c:ser>
        <c:ser>
          <c:idx val="3"/>
          <c:order val="3"/>
          <c:tx>
            <c:strRef>
              <c:f>Sheet1!$A$19</c:f>
              <c:strCache>
                <c:ptCount val="1"/>
                <c:pt idx="0">
                  <c:v>Gerai</c:v>
                </c:pt>
              </c:strCache>
            </c:strRef>
          </c:tx>
          <c:spPr>
            <a:solidFill>
              <a:srgbClr val="00B0F0"/>
            </a:solidFill>
            <a:ln>
              <a:noFill/>
            </a:ln>
            <a:effectLst/>
          </c:spPr>
          <c:invertIfNegative val="0"/>
          <c:dPt>
            <c:idx val="0"/>
            <c:invertIfNegative val="0"/>
            <c:bubble3D val="0"/>
            <c:spPr>
              <a:solidFill>
                <a:srgbClr val="00B0F0"/>
              </a:solidFill>
              <a:ln>
                <a:noFill/>
              </a:ln>
              <a:effectLst/>
            </c:spPr>
            <c:extLst>
              <c:ext xmlns:c16="http://schemas.microsoft.com/office/drawing/2014/chart" uri="{C3380CC4-5D6E-409C-BE32-E72D297353CC}">
                <c16:uniqueId val="{00000022-EF09-46EE-A505-3E2B3DE04DF5}"/>
              </c:ext>
            </c:extLst>
          </c:dPt>
          <c:dPt>
            <c:idx val="1"/>
            <c:invertIfNegative val="0"/>
            <c:bubble3D val="0"/>
            <c:spPr>
              <a:solidFill>
                <a:srgbClr val="00B0F0"/>
              </a:solidFill>
              <a:ln>
                <a:noFill/>
              </a:ln>
              <a:effectLst/>
            </c:spPr>
            <c:extLst>
              <c:ext xmlns:c16="http://schemas.microsoft.com/office/drawing/2014/chart" uri="{C3380CC4-5D6E-409C-BE32-E72D297353CC}">
                <c16:uniqueId val="{00000024-EF09-46EE-A505-3E2B3DE04DF5}"/>
              </c:ext>
            </c:extLst>
          </c:dPt>
          <c:dPt>
            <c:idx val="2"/>
            <c:invertIfNegative val="0"/>
            <c:bubble3D val="0"/>
            <c:spPr>
              <a:solidFill>
                <a:srgbClr val="00B0F0"/>
              </a:solidFill>
              <a:ln>
                <a:noFill/>
              </a:ln>
              <a:effectLst/>
            </c:spPr>
            <c:extLst>
              <c:ext xmlns:c16="http://schemas.microsoft.com/office/drawing/2014/chart" uri="{C3380CC4-5D6E-409C-BE32-E72D297353CC}">
                <c16:uniqueId val="{00000026-EF09-46EE-A505-3E2B3DE04DF5}"/>
              </c:ext>
            </c:extLst>
          </c:dPt>
          <c:dPt>
            <c:idx val="3"/>
            <c:invertIfNegative val="0"/>
            <c:bubble3D val="0"/>
            <c:spPr>
              <a:solidFill>
                <a:srgbClr val="00B0F0"/>
              </a:solidFill>
              <a:ln>
                <a:noFill/>
              </a:ln>
              <a:effectLst/>
            </c:spPr>
            <c:extLst>
              <c:ext xmlns:c16="http://schemas.microsoft.com/office/drawing/2014/chart" uri="{C3380CC4-5D6E-409C-BE32-E72D297353CC}">
                <c16:uniqueId val="{00000028-EF09-46EE-A505-3E2B3DE04DF5}"/>
              </c:ext>
            </c:extLst>
          </c:dPt>
          <c:dPt>
            <c:idx val="4"/>
            <c:invertIfNegative val="0"/>
            <c:bubble3D val="0"/>
            <c:spPr>
              <a:solidFill>
                <a:srgbClr val="00B0F0"/>
              </a:solidFill>
              <a:ln>
                <a:noFill/>
              </a:ln>
              <a:effectLst/>
            </c:spPr>
            <c:extLst>
              <c:ext xmlns:c16="http://schemas.microsoft.com/office/drawing/2014/chart" uri="{C3380CC4-5D6E-409C-BE32-E72D297353CC}">
                <c16:uniqueId val="{0000002A-EF09-46EE-A505-3E2B3DE04DF5}"/>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Sheet1!$B$15:$D$15</c:f>
              <c:numCache>
                <c:formatCode>General</c:formatCode>
                <c:ptCount val="3"/>
                <c:pt idx="0">
                  <c:v>2023</c:v>
                </c:pt>
                <c:pt idx="1">
                  <c:v>2024</c:v>
                </c:pt>
                <c:pt idx="2">
                  <c:v>2025</c:v>
                </c:pt>
              </c:numCache>
            </c:numRef>
          </c:cat>
          <c:val>
            <c:numRef>
              <c:f>Sheet1!$B$19:$D$19</c:f>
              <c:numCache>
                <c:formatCode>0%</c:formatCode>
                <c:ptCount val="3"/>
                <c:pt idx="0">
                  <c:v>0.39</c:v>
                </c:pt>
                <c:pt idx="1">
                  <c:v>0.54</c:v>
                </c:pt>
                <c:pt idx="2">
                  <c:v>0.42</c:v>
                </c:pt>
              </c:numCache>
            </c:numRef>
          </c:val>
          <c:extLst>
            <c:ext xmlns:c16="http://schemas.microsoft.com/office/drawing/2014/chart" uri="{C3380CC4-5D6E-409C-BE32-E72D297353CC}">
              <c16:uniqueId val="{0000002B-EF09-46EE-A505-3E2B3DE04DF5}"/>
            </c:ext>
          </c:extLst>
        </c:ser>
        <c:ser>
          <c:idx val="4"/>
          <c:order val="4"/>
          <c:tx>
            <c:strRef>
              <c:f>Sheet1!$A$20</c:f>
              <c:strCache>
                <c:ptCount val="1"/>
                <c:pt idx="0">
                  <c:v>Labai gerai</c:v>
                </c:pt>
              </c:strCache>
            </c:strRef>
          </c:tx>
          <c:spPr>
            <a:solidFill>
              <a:srgbClr val="00B050"/>
            </a:solidFill>
            <a:ln>
              <a:solidFill>
                <a:srgbClr val="00B050"/>
              </a:solidFill>
            </a:ln>
            <a:effectLst/>
          </c:spPr>
          <c:invertIfNegative val="0"/>
          <c:dPt>
            <c:idx val="0"/>
            <c:invertIfNegative val="0"/>
            <c:bubble3D val="0"/>
            <c:spPr>
              <a:solidFill>
                <a:srgbClr val="00B050"/>
              </a:solidFill>
              <a:ln>
                <a:solidFill>
                  <a:srgbClr val="00B050"/>
                </a:solidFill>
              </a:ln>
              <a:effectLst/>
            </c:spPr>
            <c:extLst>
              <c:ext xmlns:c16="http://schemas.microsoft.com/office/drawing/2014/chart" uri="{C3380CC4-5D6E-409C-BE32-E72D297353CC}">
                <c16:uniqueId val="{0000002D-EF09-46EE-A505-3E2B3DE04DF5}"/>
              </c:ext>
            </c:extLst>
          </c:dPt>
          <c:dPt>
            <c:idx val="1"/>
            <c:invertIfNegative val="0"/>
            <c:bubble3D val="0"/>
            <c:spPr>
              <a:solidFill>
                <a:srgbClr val="00B050"/>
              </a:solidFill>
              <a:ln>
                <a:solidFill>
                  <a:srgbClr val="00B050"/>
                </a:solidFill>
              </a:ln>
              <a:effectLst/>
            </c:spPr>
            <c:extLst>
              <c:ext xmlns:c16="http://schemas.microsoft.com/office/drawing/2014/chart" uri="{C3380CC4-5D6E-409C-BE32-E72D297353CC}">
                <c16:uniqueId val="{0000002F-EF09-46EE-A505-3E2B3DE04DF5}"/>
              </c:ext>
            </c:extLst>
          </c:dPt>
          <c:dPt>
            <c:idx val="2"/>
            <c:invertIfNegative val="0"/>
            <c:bubble3D val="0"/>
            <c:spPr>
              <a:solidFill>
                <a:srgbClr val="00B050"/>
              </a:solidFill>
              <a:ln>
                <a:solidFill>
                  <a:srgbClr val="00B050"/>
                </a:solidFill>
              </a:ln>
              <a:effectLst/>
            </c:spPr>
            <c:extLst>
              <c:ext xmlns:c16="http://schemas.microsoft.com/office/drawing/2014/chart" uri="{C3380CC4-5D6E-409C-BE32-E72D297353CC}">
                <c16:uniqueId val="{00000031-EF09-46EE-A505-3E2B3DE04DF5}"/>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Sheet1!$B$15:$D$15</c:f>
              <c:numCache>
                <c:formatCode>General</c:formatCode>
                <c:ptCount val="3"/>
                <c:pt idx="0">
                  <c:v>2023</c:v>
                </c:pt>
                <c:pt idx="1">
                  <c:v>2024</c:v>
                </c:pt>
                <c:pt idx="2">
                  <c:v>2025</c:v>
                </c:pt>
              </c:numCache>
            </c:numRef>
          </c:cat>
          <c:val>
            <c:numRef>
              <c:f>Sheet1!$B$20:$D$20</c:f>
              <c:numCache>
                <c:formatCode>0%</c:formatCode>
                <c:ptCount val="3"/>
                <c:pt idx="0">
                  <c:v>0.23</c:v>
                </c:pt>
                <c:pt idx="1">
                  <c:v>0.31</c:v>
                </c:pt>
                <c:pt idx="2">
                  <c:v>0.42</c:v>
                </c:pt>
              </c:numCache>
            </c:numRef>
          </c:val>
          <c:extLst>
            <c:ext xmlns:c16="http://schemas.microsoft.com/office/drawing/2014/chart" uri="{C3380CC4-5D6E-409C-BE32-E72D297353CC}">
              <c16:uniqueId val="{00000032-EF09-46EE-A505-3E2B3DE04DF5}"/>
            </c:ext>
          </c:extLst>
        </c:ser>
        <c:dLbls>
          <c:showLegendKey val="0"/>
          <c:showVal val="0"/>
          <c:showCatName val="0"/>
          <c:showSerName val="0"/>
          <c:showPercent val="0"/>
          <c:showBubbleSize val="0"/>
        </c:dLbls>
        <c:gapWidth val="100"/>
        <c:axId val="1501325472"/>
        <c:axId val="1362283904"/>
      </c:barChart>
      <c:catAx>
        <c:axId val="150132547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t-LT"/>
          </a:p>
        </c:txPr>
        <c:crossAx val="1362283904"/>
        <c:crosses val="autoZero"/>
        <c:auto val="1"/>
        <c:lblAlgn val="ctr"/>
        <c:lblOffset val="100"/>
        <c:noMultiLvlLbl val="0"/>
      </c:catAx>
      <c:valAx>
        <c:axId val="136228390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t-LT"/>
          </a:p>
        </c:txPr>
        <c:crossAx val="15013254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lt-LT"/>
        </a:p>
      </c:txPr>
    </c:legend>
    <c:plotVisOnly val="1"/>
    <c:dispBlanksAs val="gap"/>
    <c:showDLblsOverMax val="0"/>
  </c:chart>
  <c:spPr>
    <a:noFill/>
    <a:ln>
      <a:noFill/>
    </a:ln>
    <a:effectLst/>
  </c:spPr>
  <c:txPr>
    <a:bodyPr/>
    <a:lstStyle/>
    <a:p>
      <a:pPr>
        <a:defRPr/>
      </a:pPr>
      <a:endParaRPr lang="lt-LT"/>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9057544944248702E-2"/>
          <c:y val="2.4894910712960558E-2"/>
          <c:w val="0.93980885270419423"/>
          <c:h val="0.79281777625439964"/>
        </c:manualLayout>
      </c:layout>
      <c:barChart>
        <c:barDir val="col"/>
        <c:grouping val="clustered"/>
        <c:varyColors val="0"/>
        <c:ser>
          <c:idx val="0"/>
          <c:order val="0"/>
          <c:tx>
            <c:strRef>
              <c:f>Sheet1!$A$16</c:f>
              <c:strCache>
                <c:ptCount val="1"/>
                <c:pt idx="0">
                  <c:v>Blogai</c:v>
                </c:pt>
              </c:strCache>
            </c:strRef>
          </c:tx>
          <c:spPr>
            <a:solidFill>
              <a:srgbClr val="7030A0"/>
            </a:solidFill>
            <a:ln>
              <a:noFill/>
            </a:ln>
            <a:effectLst/>
          </c:spPr>
          <c:invertIfNegative val="0"/>
          <c:dPt>
            <c:idx val="0"/>
            <c:invertIfNegative val="0"/>
            <c:bubble3D val="0"/>
            <c:spPr>
              <a:solidFill>
                <a:srgbClr val="7030A0"/>
              </a:solidFill>
              <a:ln>
                <a:noFill/>
              </a:ln>
              <a:effectLst/>
            </c:spPr>
            <c:extLst>
              <c:ext xmlns:c16="http://schemas.microsoft.com/office/drawing/2014/chart" uri="{C3380CC4-5D6E-409C-BE32-E72D297353CC}">
                <c16:uniqueId val="{00000001-639C-41B1-86F9-BE93AA330DFE}"/>
              </c:ext>
            </c:extLst>
          </c:dPt>
          <c:dPt>
            <c:idx val="1"/>
            <c:invertIfNegative val="0"/>
            <c:bubble3D val="0"/>
            <c:spPr>
              <a:solidFill>
                <a:srgbClr val="7030A0"/>
              </a:solidFill>
              <a:ln>
                <a:noFill/>
              </a:ln>
              <a:effectLst/>
            </c:spPr>
            <c:extLst>
              <c:ext xmlns:c16="http://schemas.microsoft.com/office/drawing/2014/chart" uri="{C3380CC4-5D6E-409C-BE32-E72D297353CC}">
                <c16:uniqueId val="{00000003-639C-41B1-86F9-BE93AA330DFE}"/>
              </c:ext>
            </c:extLst>
          </c:dPt>
          <c:dPt>
            <c:idx val="2"/>
            <c:invertIfNegative val="0"/>
            <c:bubble3D val="0"/>
            <c:spPr>
              <a:solidFill>
                <a:srgbClr val="7030A0"/>
              </a:solidFill>
              <a:ln>
                <a:noFill/>
              </a:ln>
              <a:effectLst/>
            </c:spPr>
            <c:extLst>
              <c:ext xmlns:c16="http://schemas.microsoft.com/office/drawing/2014/chart" uri="{C3380CC4-5D6E-409C-BE32-E72D297353CC}">
                <c16:uniqueId val="{00000005-639C-41B1-86F9-BE93AA330DFE}"/>
              </c:ext>
            </c:extLst>
          </c:dPt>
          <c:dPt>
            <c:idx val="3"/>
            <c:invertIfNegative val="0"/>
            <c:bubble3D val="0"/>
            <c:spPr>
              <a:solidFill>
                <a:srgbClr val="7030A0"/>
              </a:solidFill>
              <a:ln>
                <a:noFill/>
              </a:ln>
              <a:effectLst/>
            </c:spPr>
            <c:extLst>
              <c:ext xmlns:c16="http://schemas.microsoft.com/office/drawing/2014/chart" uri="{C3380CC4-5D6E-409C-BE32-E72D297353CC}">
                <c16:uniqueId val="{00000007-639C-41B1-86F9-BE93AA330DFE}"/>
              </c:ext>
            </c:extLst>
          </c:dPt>
          <c:dPt>
            <c:idx val="4"/>
            <c:invertIfNegative val="0"/>
            <c:bubble3D val="0"/>
            <c:spPr>
              <a:solidFill>
                <a:srgbClr val="7030A0"/>
              </a:solidFill>
              <a:ln>
                <a:noFill/>
              </a:ln>
              <a:effectLst/>
            </c:spPr>
            <c:extLst>
              <c:ext xmlns:c16="http://schemas.microsoft.com/office/drawing/2014/chart" uri="{C3380CC4-5D6E-409C-BE32-E72D297353CC}">
                <c16:uniqueId val="{00000009-639C-41B1-86F9-BE93AA330DFE}"/>
              </c:ext>
            </c:extLst>
          </c:dPt>
          <c:dLbls>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extLst>
                <c:ext xmlns:c16="http://schemas.microsoft.com/office/drawing/2014/chart" uri="{C3380CC4-5D6E-409C-BE32-E72D297353CC}">
                  <c16:uniqueId val="{00000001-639C-41B1-86F9-BE93AA330DFE}"/>
                </c:ext>
              </c:extLst>
            </c:dLbl>
            <c:dLbl>
              <c:idx val="1"/>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extLst>
                <c:ext xmlns:c16="http://schemas.microsoft.com/office/drawing/2014/chart" uri="{C3380CC4-5D6E-409C-BE32-E72D297353CC}">
                  <c16:uniqueId val="{00000003-639C-41B1-86F9-BE93AA330DFE}"/>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Sheet1!$B$15:$D$15</c:f>
              <c:numCache>
                <c:formatCode>General</c:formatCode>
                <c:ptCount val="3"/>
                <c:pt idx="0">
                  <c:v>2023</c:v>
                </c:pt>
                <c:pt idx="1">
                  <c:v>2024</c:v>
                </c:pt>
                <c:pt idx="2">
                  <c:v>2025</c:v>
                </c:pt>
              </c:numCache>
            </c:numRef>
          </c:cat>
          <c:val>
            <c:numRef>
              <c:f>Sheet1!$B$16:$D$16</c:f>
              <c:numCache>
                <c:formatCode>0%</c:formatCode>
                <c:ptCount val="3"/>
                <c:pt idx="0">
                  <c:v>7.0000000000000007E-2</c:v>
                </c:pt>
                <c:pt idx="1">
                  <c:v>0</c:v>
                </c:pt>
                <c:pt idx="2">
                  <c:v>0</c:v>
                </c:pt>
              </c:numCache>
            </c:numRef>
          </c:val>
          <c:extLst>
            <c:ext xmlns:c16="http://schemas.microsoft.com/office/drawing/2014/chart" uri="{C3380CC4-5D6E-409C-BE32-E72D297353CC}">
              <c16:uniqueId val="{0000000A-639C-41B1-86F9-BE93AA330DFE}"/>
            </c:ext>
          </c:extLst>
        </c:ser>
        <c:ser>
          <c:idx val="1"/>
          <c:order val="1"/>
          <c:tx>
            <c:strRef>
              <c:f>Sheet1!$A$17</c:f>
              <c:strCache>
                <c:ptCount val="1"/>
                <c:pt idx="0">
                  <c:v>Ne itin blogai</c:v>
                </c:pt>
              </c:strCache>
            </c:strRef>
          </c:tx>
          <c:spPr>
            <a:solidFill>
              <a:srgbClr val="C00000"/>
            </a:solidFill>
            <a:ln>
              <a:noFill/>
            </a:ln>
            <a:effectLst/>
          </c:spPr>
          <c:invertIfNegative val="0"/>
          <c:dPt>
            <c:idx val="0"/>
            <c:invertIfNegative val="0"/>
            <c:bubble3D val="0"/>
            <c:spPr>
              <a:solidFill>
                <a:srgbClr val="C00000"/>
              </a:solidFill>
              <a:ln>
                <a:noFill/>
              </a:ln>
              <a:effectLst/>
            </c:spPr>
            <c:extLst>
              <c:ext xmlns:c16="http://schemas.microsoft.com/office/drawing/2014/chart" uri="{C3380CC4-5D6E-409C-BE32-E72D297353CC}">
                <c16:uniqueId val="{0000000C-639C-41B1-86F9-BE93AA330DFE}"/>
              </c:ext>
            </c:extLst>
          </c:dPt>
          <c:dPt>
            <c:idx val="1"/>
            <c:invertIfNegative val="0"/>
            <c:bubble3D val="0"/>
            <c:spPr>
              <a:solidFill>
                <a:srgbClr val="C00000"/>
              </a:solidFill>
              <a:ln>
                <a:noFill/>
              </a:ln>
              <a:effectLst/>
            </c:spPr>
            <c:extLst>
              <c:ext xmlns:c16="http://schemas.microsoft.com/office/drawing/2014/chart" uri="{C3380CC4-5D6E-409C-BE32-E72D297353CC}">
                <c16:uniqueId val="{0000000E-639C-41B1-86F9-BE93AA330DFE}"/>
              </c:ext>
            </c:extLst>
          </c:dPt>
          <c:dPt>
            <c:idx val="2"/>
            <c:invertIfNegative val="0"/>
            <c:bubble3D val="0"/>
            <c:spPr>
              <a:solidFill>
                <a:srgbClr val="C00000"/>
              </a:solidFill>
              <a:ln>
                <a:noFill/>
              </a:ln>
              <a:effectLst/>
            </c:spPr>
            <c:extLst>
              <c:ext xmlns:c16="http://schemas.microsoft.com/office/drawing/2014/chart" uri="{C3380CC4-5D6E-409C-BE32-E72D297353CC}">
                <c16:uniqueId val="{00000010-639C-41B1-86F9-BE93AA330DFE}"/>
              </c:ext>
            </c:extLst>
          </c:dPt>
          <c:dPt>
            <c:idx val="3"/>
            <c:invertIfNegative val="0"/>
            <c:bubble3D val="0"/>
            <c:spPr>
              <a:solidFill>
                <a:srgbClr val="C00000"/>
              </a:solidFill>
              <a:ln>
                <a:noFill/>
              </a:ln>
              <a:effectLst/>
            </c:spPr>
            <c:extLst>
              <c:ext xmlns:c16="http://schemas.microsoft.com/office/drawing/2014/chart" uri="{C3380CC4-5D6E-409C-BE32-E72D297353CC}">
                <c16:uniqueId val="{00000012-639C-41B1-86F9-BE93AA330DFE}"/>
              </c:ext>
            </c:extLst>
          </c:dPt>
          <c:dPt>
            <c:idx val="4"/>
            <c:invertIfNegative val="0"/>
            <c:bubble3D val="0"/>
            <c:spPr>
              <a:solidFill>
                <a:srgbClr val="C00000"/>
              </a:solidFill>
              <a:ln>
                <a:noFill/>
              </a:ln>
              <a:effectLst/>
            </c:spPr>
            <c:extLst>
              <c:ext xmlns:c16="http://schemas.microsoft.com/office/drawing/2014/chart" uri="{C3380CC4-5D6E-409C-BE32-E72D297353CC}">
                <c16:uniqueId val="{00000014-639C-41B1-86F9-BE93AA330DFE}"/>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Sheet1!$B$15:$D$15</c:f>
              <c:numCache>
                <c:formatCode>General</c:formatCode>
                <c:ptCount val="3"/>
                <c:pt idx="0">
                  <c:v>2023</c:v>
                </c:pt>
                <c:pt idx="1">
                  <c:v>2024</c:v>
                </c:pt>
                <c:pt idx="2">
                  <c:v>2025</c:v>
                </c:pt>
              </c:numCache>
            </c:numRef>
          </c:cat>
          <c:val>
            <c:numRef>
              <c:f>Sheet1!$B$17:$D$17</c:f>
              <c:numCache>
                <c:formatCode>0%</c:formatCode>
                <c:ptCount val="3"/>
                <c:pt idx="0">
                  <c:v>0</c:v>
                </c:pt>
                <c:pt idx="1">
                  <c:v>0</c:v>
                </c:pt>
                <c:pt idx="2">
                  <c:v>0</c:v>
                </c:pt>
              </c:numCache>
            </c:numRef>
          </c:val>
          <c:extLst>
            <c:ext xmlns:c16="http://schemas.microsoft.com/office/drawing/2014/chart" uri="{C3380CC4-5D6E-409C-BE32-E72D297353CC}">
              <c16:uniqueId val="{00000015-639C-41B1-86F9-BE93AA330DFE}"/>
            </c:ext>
          </c:extLst>
        </c:ser>
        <c:ser>
          <c:idx val="2"/>
          <c:order val="2"/>
          <c:tx>
            <c:strRef>
              <c:f>Sheet1!$A$18</c:f>
              <c:strCache>
                <c:ptCount val="1"/>
                <c:pt idx="0">
                  <c:v>Vidutiniškai </c:v>
                </c:pt>
              </c:strCache>
            </c:strRef>
          </c:tx>
          <c:spPr>
            <a:solidFill>
              <a:srgbClr val="FFD500"/>
            </a:solidFill>
            <a:ln>
              <a:noFill/>
            </a:ln>
            <a:effectLst/>
          </c:spPr>
          <c:invertIfNegative val="0"/>
          <c:dPt>
            <c:idx val="0"/>
            <c:invertIfNegative val="0"/>
            <c:bubble3D val="0"/>
            <c:spPr>
              <a:solidFill>
                <a:srgbClr val="FFD500"/>
              </a:solidFill>
              <a:ln>
                <a:noFill/>
              </a:ln>
              <a:effectLst/>
            </c:spPr>
            <c:extLst>
              <c:ext xmlns:c16="http://schemas.microsoft.com/office/drawing/2014/chart" uri="{C3380CC4-5D6E-409C-BE32-E72D297353CC}">
                <c16:uniqueId val="{00000017-639C-41B1-86F9-BE93AA330DFE}"/>
              </c:ext>
            </c:extLst>
          </c:dPt>
          <c:dPt>
            <c:idx val="1"/>
            <c:invertIfNegative val="0"/>
            <c:bubble3D val="0"/>
            <c:spPr>
              <a:solidFill>
                <a:srgbClr val="FFD500"/>
              </a:solidFill>
              <a:ln>
                <a:noFill/>
              </a:ln>
              <a:effectLst/>
            </c:spPr>
            <c:extLst>
              <c:ext xmlns:c16="http://schemas.microsoft.com/office/drawing/2014/chart" uri="{C3380CC4-5D6E-409C-BE32-E72D297353CC}">
                <c16:uniqueId val="{00000019-639C-41B1-86F9-BE93AA330DFE}"/>
              </c:ext>
            </c:extLst>
          </c:dPt>
          <c:dPt>
            <c:idx val="2"/>
            <c:invertIfNegative val="0"/>
            <c:bubble3D val="0"/>
            <c:spPr>
              <a:solidFill>
                <a:srgbClr val="FFD500"/>
              </a:solidFill>
              <a:ln>
                <a:noFill/>
              </a:ln>
              <a:effectLst/>
            </c:spPr>
            <c:extLst>
              <c:ext xmlns:c16="http://schemas.microsoft.com/office/drawing/2014/chart" uri="{C3380CC4-5D6E-409C-BE32-E72D297353CC}">
                <c16:uniqueId val="{0000001B-639C-41B1-86F9-BE93AA330DFE}"/>
              </c:ext>
            </c:extLst>
          </c:dPt>
          <c:dPt>
            <c:idx val="3"/>
            <c:invertIfNegative val="0"/>
            <c:bubble3D val="0"/>
            <c:spPr>
              <a:solidFill>
                <a:srgbClr val="FFD500"/>
              </a:solidFill>
              <a:ln>
                <a:noFill/>
              </a:ln>
              <a:effectLst/>
            </c:spPr>
            <c:extLst>
              <c:ext xmlns:c16="http://schemas.microsoft.com/office/drawing/2014/chart" uri="{C3380CC4-5D6E-409C-BE32-E72D297353CC}">
                <c16:uniqueId val="{0000001D-639C-41B1-86F9-BE93AA330DFE}"/>
              </c:ext>
            </c:extLst>
          </c:dPt>
          <c:dPt>
            <c:idx val="4"/>
            <c:invertIfNegative val="0"/>
            <c:bubble3D val="0"/>
            <c:spPr>
              <a:solidFill>
                <a:srgbClr val="FFD500"/>
              </a:solidFill>
              <a:ln>
                <a:noFill/>
              </a:ln>
              <a:effectLst/>
            </c:spPr>
            <c:extLst>
              <c:ext xmlns:c16="http://schemas.microsoft.com/office/drawing/2014/chart" uri="{C3380CC4-5D6E-409C-BE32-E72D297353CC}">
                <c16:uniqueId val="{0000001F-639C-41B1-86F9-BE93AA330DFE}"/>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Sheet1!$B$15:$D$15</c:f>
              <c:numCache>
                <c:formatCode>General</c:formatCode>
                <c:ptCount val="3"/>
                <c:pt idx="0">
                  <c:v>2023</c:v>
                </c:pt>
                <c:pt idx="1">
                  <c:v>2024</c:v>
                </c:pt>
                <c:pt idx="2">
                  <c:v>2025</c:v>
                </c:pt>
              </c:numCache>
            </c:numRef>
          </c:cat>
          <c:val>
            <c:numRef>
              <c:f>Sheet1!$B$18:$D$18</c:f>
              <c:numCache>
                <c:formatCode>0%</c:formatCode>
                <c:ptCount val="3"/>
                <c:pt idx="0">
                  <c:v>7.0000000000000007E-2</c:v>
                </c:pt>
                <c:pt idx="1">
                  <c:v>0.31</c:v>
                </c:pt>
                <c:pt idx="2">
                  <c:v>0.12</c:v>
                </c:pt>
              </c:numCache>
            </c:numRef>
          </c:val>
          <c:extLst>
            <c:ext xmlns:c16="http://schemas.microsoft.com/office/drawing/2014/chart" uri="{C3380CC4-5D6E-409C-BE32-E72D297353CC}">
              <c16:uniqueId val="{00000020-639C-41B1-86F9-BE93AA330DFE}"/>
            </c:ext>
          </c:extLst>
        </c:ser>
        <c:ser>
          <c:idx val="3"/>
          <c:order val="3"/>
          <c:tx>
            <c:strRef>
              <c:f>Sheet1!$A$19</c:f>
              <c:strCache>
                <c:ptCount val="1"/>
                <c:pt idx="0">
                  <c:v>Gerai</c:v>
                </c:pt>
              </c:strCache>
            </c:strRef>
          </c:tx>
          <c:spPr>
            <a:solidFill>
              <a:srgbClr val="00B0F0"/>
            </a:solidFill>
            <a:ln>
              <a:noFill/>
            </a:ln>
            <a:effectLst/>
          </c:spPr>
          <c:invertIfNegative val="0"/>
          <c:dPt>
            <c:idx val="0"/>
            <c:invertIfNegative val="0"/>
            <c:bubble3D val="0"/>
            <c:spPr>
              <a:solidFill>
                <a:srgbClr val="00B0F0"/>
              </a:solidFill>
              <a:ln>
                <a:noFill/>
              </a:ln>
              <a:effectLst/>
            </c:spPr>
            <c:extLst>
              <c:ext xmlns:c16="http://schemas.microsoft.com/office/drawing/2014/chart" uri="{C3380CC4-5D6E-409C-BE32-E72D297353CC}">
                <c16:uniqueId val="{00000022-639C-41B1-86F9-BE93AA330DFE}"/>
              </c:ext>
            </c:extLst>
          </c:dPt>
          <c:dPt>
            <c:idx val="1"/>
            <c:invertIfNegative val="0"/>
            <c:bubble3D val="0"/>
            <c:spPr>
              <a:solidFill>
                <a:srgbClr val="00B0F0"/>
              </a:solidFill>
              <a:ln>
                <a:noFill/>
              </a:ln>
              <a:effectLst/>
            </c:spPr>
            <c:extLst>
              <c:ext xmlns:c16="http://schemas.microsoft.com/office/drawing/2014/chart" uri="{C3380CC4-5D6E-409C-BE32-E72D297353CC}">
                <c16:uniqueId val="{00000024-639C-41B1-86F9-BE93AA330DFE}"/>
              </c:ext>
            </c:extLst>
          </c:dPt>
          <c:dPt>
            <c:idx val="2"/>
            <c:invertIfNegative val="0"/>
            <c:bubble3D val="0"/>
            <c:spPr>
              <a:solidFill>
                <a:srgbClr val="00B0F0"/>
              </a:solidFill>
              <a:ln>
                <a:noFill/>
              </a:ln>
              <a:effectLst/>
            </c:spPr>
            <c:extLst>
              <c:ext xmlns:c16="http://schemas.microsoft.com/office/drawing/2014/chart" uri="{C3380CC4-5D6E-409C-BE32-E72D297353CC}">
                <c16:uniqueId val="{00000026-639C-41B1-86F9-BE93AA330DFE}"/>
              </c:ext>
            </c:extLst>
          </c:dPt>
          <c:dPt>
            <c:idx val="3"/>
            <c:invertIfNegative val="0"/>
            <c:bubble3D val="0"/>
            <c:spPr>
              <a:solidFill>
                <a:srgbClr val="00B0F0"/>
              </a:solidFill>
              <a:ln>
                <a:noFill/>
              </a:ln>
              <a:effectLst/>
            </c:spPr>
            <c:extLst>
              <c:ext xmlns:c16="http://schemas.microsoft.com/office/drawing/2014/chart" uri="{C3380CC4-5D6E-409C-BE32-E72D297353CC}">
                <c16:uniqueId val="{00000028-639C-41B1-86F9-BE93AA330DFE}"/>
              </c:ext>
            </c:extLst>
          </c:dPt>
          <c:dPt>
            <c:idx val="4"/>
            <c:invertIfNegative val="0"/>
            <c:bubble3D val="0"/>
            <c:spPr>
              <a:solidFill>
                <a:srgbClr val="00B0F0"/>
              </a:solidFill>
              <a:ln>
                <a:noFill/>
              </a:ln>
              <a:effectLst/>
            </c:spPr>
            <c:extLst>
              <c:ext xmlns:c16="http://schemas.microsoft.com/office/drawing/2014/chart" uri="{C3380CC4-5D6E-409C-BE32-E72D297353CC}">
                <c16:uniqueId val="{0000002A-639C-41B1-86F9-BE93AA330DFE}"/>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Sheet1!$B$15:$D$15</c:f>
              <c:numCache>
                <c:formatCode>General</c:formatCode>
                <c:ptCount val="3"/>
                <c:pt idx="0">
                  <c:v>2023</c:v>
                </c:pt>
                <c:pt idx="1">
                  <c:v>2024</c:v>
                </c:pt>
                <c:pt idx="2">
                  <c:v>2025</c:v>
                </c:pt>
              </c:numCache>
            </c:numRef>
          </c:cat>
          <c:val>
            <c:numRef>
              <c:f>Sheet1!$B$19:$D$19</c:f>
              <c:numCache>
                <c:formatCode>0%</c:formatCode>
                <c:ptCount val="3"/>
                <c:pt idx="0">
                  <c:v>0.56999999999999995</c:v>
                </c:pt>
                <c:pt idx="1">
                  <c:v>0.38</c:v>
                </c:pt>
                <c:pt idx="2">
                  <c:v>0.375</c:v>
                </c:pt>
              </c:numCache>
            </c:numRef>
          </c:val>
          <c:extLst>
            <c:ext xmlns:c16="http://schemas.microsoft.com/office/drawing/2014/chart" uri="{C3380CC4-5D6E-409C-BE32-E72D297353CC}">
              <c16:uniqueId val="{0000002B-639C-41B1-86F9-BE93AA330DFE}"/>
            </c:ext>
          </c:extLst>
        </c:ser>
        <c:ser>
          <c:idx val="4"/>
          <c:order val="4"/>
          <c:tx>
            <c:strRef>
              <c:f>Sheet1!$A$20</c:f>
              <c:strCache>
                <c:ptCount val="1"/>
                <c:pt idx="0">
                  <c:v>Labai gerai</c:v>
                </c:pt>
              </c:strCache>
            </c:strRef>
          </c:tx>
          <c:spPr>
            <a:solidFill>
              <a:srgbClr val="28A43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Sheet1!$B$15:$D$15</c:f>
              <c:numCache>
                <c:formatCode>General</c:formatCode>
                <c:ptCount val="3"/>
                <c:pt idx="0">
                  <c:v>2023</c:v>
                </c:pt>
                <c:pt idx="1">
                  <c:v>2024</c:v>
                </c:pt>
                <c:pt idx="2">
                  <c:v>2025</c:v>
                </c:pt>
              </c:numCache>
            </c:numRef>
          </c:cat>
          <c:val>
            <c:numRef>
              <c:f>Sheet1!$B$20:$D$20</c:f>
              <c:numCache>
                <c:formatCode>0%</c:formatCode>
                <c:ptCount val="3"/>
                <c:pt idx="0">
                  <c:v>0.28999999999999998</c:v>
                </c:pt>
                <c:pt idx="1">
                  <c:v>0.31</c:v>
                </c:pt>
                <c:pt idx="2">
                  <c:v>0.5</c:v>
                </c:pt>
              </c:numCache>
            </c:numRef>
          </c:val>
          <c:extLst>
            <c:ext xmlns:c16="http://schemas.microsoft.com/office/drawing/2014/chart" uri="{C3380CC4-5D6E-409C-BE32-E72D297353CC}">
              <c16:uniqueId val="{0000002C-639C-41B1-86F9-BE93AA330DFE}"/>
            </c:ext>
          </c:extLst>
        </c:ser>
        <c:dLbls>
          <c:showLegendKey val="0"/>
          <c:showVal val="0"/>
          <c:showCatName val="0"/>
          <c:showSerName val="0"/>
          <c:showPercent val="0"/>
          <c:showBubbleSize val="0"/>
        </c:dLbls>
        <c:gapWidth val="100"/>
        <c:axId val="1501325472"/>
        <c:axId val="1362283904"/>
      </c:barChart>
      <c:catAx>
        <c:axId val="150132547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t-LT"/>
          </a:p>
        </c:txPr>
        <c:crossAx val="1362283904"/>
        <c:crosses val="autoZero"/>
        <c:auto val="1"/>
        <c:lblAlgn val="ctr"/>
        <c:lblOffset val="100"/>
        <c:noMultiLvlLbl val="0"/>
      </c:catAx>
      <c:valAx>
        <c:axId val="136228390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t-LT"/>
          </a:p>
        </c:txPr>
        <c:crossAx val="15013254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lt-LT"/>
        </a:p>
      </c:txPr>
    </c:legend>
    <c:plotVisOnly val="1"/>
    <c:dispBlanksAs val="gap"/>
    <c:showDLblsOverMax val="0"/>
  </c:chart>
  <c:spPr>
    <a:noFill/>
    <a:ln>
      <a:noFill/>
    </a:ln>
    <a:effectLst/>
  </c:spPr>
  <c:txPr>
    <a:bodyPr/>
    <a:lstStyle/>
    <a:p>
      <a:pPr>
        <a:defRPr/>
      </a:pPr>
      <a:endParaRPr lang="lt-LT"/>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0359528552922377E-2"/>
          <c:y val="1.3244483350382353E-2"/>
          <c:w val="0.9259418856373024"/>
          <c:h val="0.84645505959477918"/>
        </c:manualLayout>
      </c:layout>
      <c:barChart>
        <c:barDir val="col"/>
        <c:grouping val="clustered"/>
        <c:varyColors val="0"/>
        <c:ser>
          <c:idx val="0"/>
          <c:order val="0"/>
          <c:tx>
            <c:strRef>
              <c:f>Sheet1!$A$7</c:f>
              <c:strCache>
                <c:ptCount val="1"/>
                <c:pt idx="0">
                  <c:v>Labai blogai</c:v>
                </c:pt>
              </c:strCache>
            </c:strRef>
          </c:tx>
          <c:spPr>
            <a:solidFill>
              <a:srgbClr val="7030A0"/>
            </a:solidFill>
            <a:ln>
              <a:noFill/>
            </a:ln>
            <a:effectLst/>
          </c:spPr>
          <c:invertIfNegative val="0"/>
          <c:dLbls>
            <c:dLbl>
              <c:idx val="0"/>
              <c:tx>
                <c:rich>
                  <a:bodyPr/>
                  <a:lstStyle/>
                  <a:p>
                    <a:fld id="{63C03C27-4FD6-4668-8D6C-AA4C71726C45}" type="VALUE">
                      <a:rPr lang="en-US" smtClean="0"/>
                      <a:pPr/>
                      <a:t>[VALUE]</a:t>
                    </a:fld>
                    <a:endParaRPr lang="lt-LT"/>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EAC9-4112-B03E-574EF309DEB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Sheet1!$B$6:$D$6</c:f>
              <c:numCache>
                <c:formatCode>General</c:formatCode>
                <c:ptCount val="3"/>
                <c:pt idx="0">
                  <c:v>2023</c:v>
                </c:pt>
                <c:pt idx="1">
                  <c:v>2024</c:v>
                </c:pt>
                <c:pt idx="2">
                  <c:v>2025</c:v>
                </c:pt>
              </c:numCache>
            </c:numRef>
          </c:cat>
          <c:val>
            <c:numRef>
              <c:f>Sheet1!$B$7:$D$7</c:f>
              <c:numCache>
                <c:formatCode>0%</c:formatCode>
                <c:ptCount val="3"/>
                <c:pt idx="0">
                  <c:v>7.0000000000000007E-2</c:v>
                </c:pt>
                <c:pt idx="1">
                  <c:v>0</c:v>
                </c:pt>
                <c:pt idx="2">
                  <c:v>0</c:v>
                </c:pt>
              </c:numCache>
            </c:numRef>
          </c:val>
          <c:extLst>
            <c:ext xmlns:c16="http://schemas.microsoft.com/office/drawing/2014/chart" uri="{C3380CC4-5D6E-409C-BE32-E72D297353CC}">
              <c16:uniqueId val="{00000001-EAC9-4112-B03E-574EF309DEBD}"/>
            </c:ext>
          </c:extLst>
        </c:ser>
        <c:ser>
          <c:idx val="1"/>
          <c:order val="1"/>
          <c:tx>
            <c:strRef>
              <c:f>Sheet1!$A$8</c:f>
              <c:strCache>
                <c:ptCount val="1"/>
                <c:pt idx="0">
                  <c:v>Blogai</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Sheet1!$B$6:$D$6</c:f>
              <c:numCache>
                <c:formatCode>General</c:formatCode>
                <c:ptCount val="3"/>
                <c:pt idx="0">
                  <c:v>2023</c:v>
                </c:pt>
                <c:pt idx="1">
                  <c:v>2024</c:v>
                </c:pt>
                <c:pt idx="2">
                  <c:v>2025</c:v>
                </c:pt>
              </c:numCache>
            </c:numRef>
          </c:cat>
          <c:val>
            <c:numRef>
              <c:f>Sheet1!$B$8:$D$8</c:f>
              <c:numCache>
                <c:formatCode>0%</c:formatCode>
                <c:ptCount val="3"/>
                <c:pt idx="0">
                  <c:v>0</c:v>
                </c:pt>
                <c:pt idx="1">
                  <c:v>0</c:v>
                </c:pt>
                <c:pt idx="2">
                  <c:v>0</c:v>
                </c:pt>
              </c:numCache>
            </c:numRef>
          </c:val>
          <c:extLst>
            <c:ext xmlns:c16="http://schemas.microsoft.com/office/drawing/2014/chart" uri="{C3380CC4-5D6E-409C-BE32-E72D297353CC}">
              <c16:uniqueId val="{00000002-EAC9-4112-B03E-574EF309DEBD}"/>
            </c:ext>
          </c:extLst>
        </c:ser>
        <c:ser>
          <c:idx val="2"/>
          <c:order val="2"/>
          <c:tx>
            <c:strRef>
              <c:f>Sheet1!$A$9</c:f>
              <c:strCache>
                <c:ptCount val="1"/>
                <c:pt idx="0">
                  <c:v>Patenkinamai</c:v>
                </c:pt>
              </c:strCache>
            </c:strRef>
          </c:tx>
          <c:spPr>
            <a:solidFill>
              <a:srgbClr val="FFD5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Sheet1!$B$6:$D$6</c:f>
              <c:numCache>
                <c:formatCode>General</c:formatCode>
                <c:ptCount val="3"/>
                <c:pt idx="0">
                  <c:v>2023</c:v>
                </c:pt>
                <c:pt idx="1">
                  <c:v>2024</c:v>
                </c:pt>
                <c:pt idx="2">
                  <c:v>2025</c:v>
                </c:pt>
              </c:numCache>
            </c:numRef>
          </c:cat>
          <c:val>
            <c:numRef>
              <c:f>Sheet1!$B$9:$D$9</c:f>
              <c:numCache>
                <c:formatCode>0%</c:formatCode>
                <c:ptCount val="3"/>
                <c:pt idx="0">
                  <c:v>0.21</c:v>
                </c:pt>
                <c:pt idx="1">
                  <c:v>0.25</c:v>
                </c:pt>
                <c:pt idx="2">
                  <c:v>0</c:v>
                </c:pt>
              </c:numCache>
            </c:numRef>
          </c:val>
          <c:extLst>
            <c:ext xmlns:c16="http://schemas.microsoft.com/office/drawing/2014/chart" uri="{C3380CC4-5D6E-409C-BE32-E72D297353CC}">
              <c16:uniqueId val="{00000003-EAC9-4112-B03E-574EF309DEBD}"/>
            </c:ext>
          </c:extLst>
        </c:ser>
        <c:ser>
          <c:idx val="3"/>
          <c:order val="3"/>
          <c:tx>
            <c:strRef>
              <c:f>Sheet1!$A$10</c:f>
              <c:strCache>
                <c:ptCount val="1"/>
                <c:pt idx="0">
                  <c:v>Gerai</c:v>
                </c:pt>
              </c:strCache>
            </c:strRef>
          </c:tx>
          <c:spPr>
            <a:solidFill>
              <a:srgbClr val="00B0F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Sheet1!$B$6:$D$6</c:f>
              <c:numCache>
                <c:formatCode>General</c:formatCode>
                <c:ptCount val="3"/>
                <c:pt idx="0">
                  <c:v>2023</c:v>
                </c:pt>
                <c:pt idx="1">
                  <c:v>2024</c:v>
                </c:pt>
                <c:pt idx="2">
                  <c:v>2025</c:v>
                </c:pt>
              </c:numCache>
            </c:numRef>
          </c:cat>
          <c:val>
            <c:numRef>
              <c:f>Sheet1!$B$10:$D$10</c:f>
              <c:numCache>
                <c:formatCode>0%</c:formatCode>
                <c:ptCount val="3"/>
                <c:pt idx="0">
                  <c:v>0.14000000000000001</c:v>
                </c:pt>
                <c:pt idx="1">
                  <c:v>0.38</c:v>
                </c:pt>
                <c:pt idx="2">
                  <c:v>0.37</c:v>
                </c:pt>
              </c:numCache>
            </c:numRef>
          </c:val>
          <c:extLst>
            <c:ext xmlns:c16="http://schemas.microsoft.com/office/drawing/2014/chart" uri="{C3380CC4-5D6E-409C-BE32-E72D297353CC}">
              <c16:uniqueId val="{00000004-EAC9-4112-B03E-574EF309DEBD}"/>
            </c:ext>
          </c:extLst>
        </c:ser>
        <c:ser>
          <c:idx val="4"/>
          <c:order val="4"/>
          <c:tx>
            <c:strRef>
              <c:f>Sheet1!$A$11</c:f>
              <c:strCache>
                <c:ptCount val="1"/>
                <c:pt idx="0">
                  <c:v>Labai gerai</c:v>
                </c:pt>
              </c:strCache>
            </c:strRef>
          </c:tx>
          <c:spPr>
            <a:solidFill>
              <a:srgbClr val="28A437"/>
            </a:solidFill>
            <a:ln>
              <a:noFill/>
            </a:ln>
            <a:effectLst/>
          </c:spPr>
          <c:invertIfNegative val="0"/>
          <c:dPt>
            <c:idx val="0"/>
            <c:invertIfNegative val="0"/>
            <c:bubble3D val="0"/>
            <c:spPr>
              <a:solidFill>
                <a:srgbClr val="00B050"/>
              </a:solidFill>
              <a:ln>
                <a:noFill/>
              </a:ln>
              <a:effectLst/>
            </c:spPr>
            <c:extLst>
              <c:ext xmlns:c16="http://schemas.microsoft.com/office/drawing/2014/chart" uri="{C3380CC4-5D6E-409C-BE32-E72D297353CC}">
                <c16:uniqueId val="{00000004-4F05-4B5E-96CE-D3BFB4EB6F98}"/>
              </c:ext>
            </c:extLst>
          </c:dPt>
          <c:dPt>
            <c:idx val="1"/>
            <c:invertIfNegative val="0"/>
            <c:bubble3D val="0"/>
            <c:spPr>
              <a:solidFill>
                <a:srgbClr val="00B050"/>
              </a:solidFill>
              <a:ln>
                <a:noFill/>
              </a:ln>
              <a:effectLst/>
            </c:spPr>
            <c:extLst>
              <c:ext xmlns:c16="http://schemas.microsoft.com/office/drawing/2014/chart" uri="{C3380CC4-5D6E-409C-BE32-E72D297353CC}">
                <c16:uniqueId val="{00000002-4F05-4B5E-96CE-D3BFB4EB6F98}"/>
              </c:ext>
            </c:extLst>
          </c:dPt>
          <c:dPt>
            <c:idx val="2"/>
            <c:invertIfNegative val="0"/>
            <c:bubble3D val="0"/>
            <c:spPr>
              <a:solidFill>
                <a:srgbClr val="00B050"/>
              </a:solidFill>
              <a:ln>
                <a:noFill/>
              </a:ln>
              <a:effectLst/>
            </c:spPr>
            <c:extLst>
              <c:ext xmlns:c16="http://schemas.microsoft.com/office/drawing/2014/chart" uri="{C3380CC4-5D6E-409C-BE32-E72D297353CC}">
                <c16:uniqueId val="{00000003-4F05-4B5E-96CE-D3BFB4EB6F98}"/>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Sheet1!$B$6:$D$6</c:f>
              <c:numCache>
                <c:formatCode>General</c:formatCode>
                <c:ptCount val="3"/>
                <c:pt idx="0">
                  <c:v>2023</c:v>
                </c:pt>
                <c:pt idx="1">
                  <c:v>2024</c:v>
                </c:pt>
                <c:pt idx="2">
                  <c:v>2025</c:v>
                </c:pt>
              </c:numCache>
            </c:numRef>
          </c:cat>
          <c:val>
            <c:numRef>
              <c:f>Sheet1!$B$11:$D$11</c:f>
              <c:numCache>
                <c:formatCode>0%</c:formatCode>
                <c:ptCount val="3"/>
                <c:pt idx="0">
                  <c:v>0.56999999999999995</c:v>
                </c:pt>
                <c:pt idx="1">
                  <c:v>0.38</c:v>
                </c:pt>
                <c:pt idx="2">
                  <c:v>0.63</c:v>
                </c:pt>
              </c:numCache>
            </c:numRef>
          </c:val>
          <c:extLst>
            <c:ext xmlns:c16="http://schemas.microsoft.com/office/drawing/2014/chart" uri="{C3380CC4-5D6E-409C-BE32-E72D297353CC}">
              <c16:uniqueId val="{00000005-EAC9-4112-B03E-574EF309DEBD}"/>
            </c:ext>
          </c:extLst>
        </c:ser>
        <c:dLbls>
          <c:showLegendKey val="0"/>
          <c:showVal val="0"/>
          <c:showCatName val="0"/>
          <c:showSerName val="0"/>
          <c:showPercent val="0"/>
          <c:showBubbleSize val="0"/>
        </c:dLbls>
        <c:gapWidth val="150"/>
        <c:axId val="635697344"/>
        <c:axId val="541492464"/>
      </c:barChart>
      <c:catAx>
        <c:axId val="63569734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t-LT"/>
          </a:p>
        </c:txPr>
        <c:crossAx val="541492464"/>
        <c:crosses val="autoZero"/>
        <c:auto val="1"/>
        <c:lblAlgn val="ctr"/>
        <c:lblOffset val="100"/>
        <c:noMultiLvlLbl val="0"/>
      </c:catAx>
      <c:valAx>
        <c:axId val="54149246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t-LT"/>
          </a:p>
        </c:txPr>
        <c:crossAx val="6356973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lt-LT"/>
        </a:p>
      </c:txPr>
    </c:legend>
    <c:plotVisOnly val="1"/>
    <c:dispBlanksAs val="gap"/>
    <c:showDLblsOverMax val="0"/>
  </c:chart>
  <c:spPr>
    <a:noFill/>
    <a:ln>
      <a:noFill/>
    </a:ln>
    <a:effectLst/>
  </c:spPr>
  <c:txPr>
    <a:bodyPr/>
    <a:lstStyle/>
    <a:p>
      <a:pPr>
        <a:defRPr/>
      </a:pPr>
      <a:endParaRPr lang="lt-LT"/>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0440260815326283E-2"/>
          <c:y val="0.10107329154804283"/>
          <c:w val="0.92238112827979857"/>
          <c:h val="0.72652929600291061"/>
        </c:manualLayout>
      </c:layout>
      <c:barChart>
        <c:barDir val="col"/>
        <c:grouping val="clustered"/>
        <c:varyColors val="0"/>
        <c:ser>
          <c:idx val="0"/>
          <c:order val="0"/>
          <c:tx>
            <c:strRef>
              <c:f>Sheet1!$A$16</c:f>
              <c:strCache>
                <c:ptCount val="1"/>
                <c:pt idx="0">
                  <c:v>Ne, niekada neteikiau</c:v>
                </c:pt>
              </c:strCache>
            </c:strRef>
          </c:tx>
          <c:spPr>
            <a:solidFill>
              <a:srgbClr val="FFD500"/>
            </a:solidFill>
            <a:ln>
              <a:noFill/>
            </a:ln>
            <a:effectLst/>
          </c:spPr>
          <c:invertIfNegative val="0"/>
          <c:dLbls>
            <c:dLbl>
              <c:idx val="1"/>
              <c:layout>
                <c:manualLayout>
                  <c:x val="-5.3839581786564727E-3"/>
                  <c:y val="-1.2626257605083272E-2"/>
                </c:manualLayout>
              </c:layout>
              <c:tx>
                <c:rich>
                  <a:bodyPr/>
                  <a:lstStyle/>
                  <a:p>
                    <a:fld id="{93572866-0ACB-4F98-900F-FB233AD3D6E8}" type="VALUE">
                      <a:rPr lang="en-US" smtClean="0"/>
                      <a:pPr/>
                      <a:t>[VALUE]</a:t>
                    </a:fld>
                    <a:endParaRPr lang="lt-LT"/>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63C2-42EA-954D-A247A16F8B9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Sheet1!$B$15:$D$15</c:f>
              <c:numCache>
                <c:formatCode>General</c:formatCode>
                <c:ptCount val="3"/>
                <c:pt idx="0">
                  <c:v>2023</c:v>
                </c:pt>
                <c:pt idx="1">
                  <c:v>2024</c:v>
                </c:pt>
                <c:pt idx="2">
                  <c:v>2025</c:v>
                </c:pt>
              </c:numCache>
            </c:numRef>
          </c:cat>
          <c:val>
            <c:numRef>
              <c:f>Sheet1!$B$16:$D$16</c:f>
              <c:numCache>
                <c:formatCode>0%</c:formatCode>
                <c:ptCount val="3"/>
                <c:pt idx="0">
                  <c:v>0</c:v>
                </c:pt>
                <c:pt idx="1">
                  <c:v>0.13</c:v>
                </c:pt>
                <c:pt idx="2">
                  <c:v>0.125</c:v>
                </c:pt>
              </c:numCache>
            </c:numRef>
          </c:val>
          <c:extLst>
            <c:ext xmlns:c16="http://schemas.microsoft.com/office/drawing/2014/chart" uri="{C3380CC4-5D6E-409C-BE32-E72D297353CC}">
              <c16:uniqueId val="{00000002-63C2-42EA-954D-A247A16F8B94}"/>
            </c:ext>
          </c:extLst>
        </c:ser>
        <c:ser>
          <c:idx val="1"/>
          <c:order val="1"/>
          <c:tx>
            <c:strRef>
              <c:f>Sheet1!$A$17</c:f>
              <c:strCache>
                <c:ptCount val="1"/>
                <c:pt idx="0">
                  <c:v>Taip, kartą teikiau</c:v>
                </c:pt>
              </c:strCache>
            </c:strRef>
          </c:tx>
          <c:spPr>
            <a:solidFill>
              <a:srgbClr val="00B0F0"/>
            </a:solidFill>
            <a:ln>
              <a:noFill/>
            </a:ln>
            <a:effectLst/>
          </c:spPr>
          <c:invertIfNegative val="0"/>
          <c:dLbls>
            <c:dLbl>
              <c:idx val="2"/>
              <c:layout>
                <c:manualLayout>
                  <c:x val="1.4044943820223689E-3"/>
                  <c:y val="1.6408116100211988E-2"/>
                </c:manualLayout>
              </c:layout>
              <c:tx>
                <c:rich>
                  <a:bodyPr/>
                  <a:lstStyle/>
                  <a:p>
                    <a:r>
                      <a:rPr lang="en-US" dirty="0"/>
                      <a:t>19%</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63C2-42EA-954D-A247A16F8B9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Sheet1!$B$15:$D$15</c:f>
              <c:numCache>
                <c:formatCode>General</c:formatCode>
                <c:ptCount val="3"/>
                <c:pt idx="0">
                  <c:v>2023</c:v>
                </c:pt>
                <c:pt idx="1">
                  <c:v>2024</c:v>
                </c:pt>
                <c:pt idx="2">
                  <c:v>2025</c:v>
                </c:pt>
              </c:numCache>
            </c:numRef>
          </c:cat>
          <c:val>
            <c:numRef>
              <c:f>Sheet1!$B$17:$D$17</c:f>
              <c:numCache>
                <c:formatCode>0%</c:formatCode>
                <c:ptCount val="3"/>
                <c:pt idx="0">
                  <c:v>0.14000000000000001</c:v>
                </c:pt>
                <c:pt idx="1">
                  <c:v>0.19</c:v>
                </c:pt>
                <c:pt idx="2">
                  <c:v>0.06</c:v>
                </c:pt>
              </c:numCache>
            </c:numRef>
          </c:val>
          <c:extLst>
            <c:ext xmlns:c16="http://schemas.microsoft.com/office/drawing/2014/chart" uri="{C3380CC4-5D6E-409C-BE32-E72D297353CC}">
              <c16:uniqueId val="{00000004-63C2-42EA-954D-A247A16F8B94}"/>
            </c:ext>
          </c:extLst>
        </c:ser>
        <c:ser>
          <c:idx val="2"/>
          <c:order val="2"/>
          <c:tx>
            <c:strRef>
              <c:f>Sheet1!$A$18</c:f>
              <c:strCache>
                <c:ptCount val="1"/>
                <c:pt idx="0">
                  <c:v>Taip, ne kartą teikiau</c:v>
                </c:pt>
              </c:strCache>
            </c:strRef>
          </c:tx>
          <c:spPr>
            <a:solidFill>
              <a:srgbClr val="00B050"/>
            </a:solidFill>
            <a:ln>
              <a:noFill/>
            </a:ln>
            <a:effectLst/>
          </c:spPr>
          <c:invertIfNegative val="0"/>
          <c:dLbls>
            <c:dLbl>
              <c:idx val="2"/>
              <c:layout>
                <c:manualLayout>
                  <c:x val="-1.3160634626163641E-16"/>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3C2-42EA-954D-A247A16F8B9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Sheet1!$B$15:$D$15</c:f>
              <c:numCache>
                <c:formatCode>General</c:formatCode>
                <c:ptCount val="3"/>
                <c:pt idx="0">
                  <c:v>2023</c:v>
                </c:pt>
                <c:pt idx="1">
                  <c:v>2024</c:v>
                </c:pt>
                <c:pt idx="2">
                  <c:v>2025</c:v>
                </c:pt>
              </c:numCache>
            </c:numRef>
          </c:cat>
          <c:val>
            <c:numRef>
              <c:f>Sheet1!$B$18:$D$18</c:f>
              <c:numCache>
                <c:formatCode>0%</c:formatCode>
                <c:ptCount val="3"/>
                <c:pt idx="0">
                  <c:v>0.86</c:v>
                </c:pt>
                <c:pt idx="1">
                  <c:v>0.69</c:v>
                </c:pt>
                <c:pt idx="2">
                  <c:v>0.82</c:v>
                </c:pt>
              </c:numCache>
            </c:numRef>
          </c:val>
          <c:extLst>
            <c:ext xmlns:c16="http://schemas.microsoft.com/office/drawing/2014/chart" uri="{C3380CC4-5D6E-409C-BE32-E72D297353CC}">
              <c16:uniqueId val="{00000006-63C2-42EA-954D-A247A16F8B94}"/>
            </c:ext>
          </c:extLst>
        </c:ser>
        <c:dLbls>
          <c:showLegendKey val="0"/>
          <c:showVal val="0"/>
          <c:showCatName val="0"/>
          <c:showSerName val="0"/>
          <c:showPercent val="0"/>
          <c:showBubbleSize val="0"/>
        </c:dLbls>
        <c:gapWidth val="219"/>
        <c:overlap val="1"/>
        <c:axId val="634928400"/>
        <c:axId val="648400080"/>
      </c:barChart>
      <c:catAx>
        <c:axId val="634928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t-LT"/>
          </a:p>
        </c:txPr>
        <c:crossAx val="648400080"/>
        <c:crosses val="autoZero"/>
        <c:auto val="1"/>
        <c:lblAlgn val="ctr"/>
        <c:lblOffset val="100"/>
        <c:noMultiLvlLbl val="0"/>
      </c:catAx>
      <c:valAx>
        <c:axId val="64840008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t-LT"/>
          </a:p>
        </c:txPr>
        <c:crossAx val="6349284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lt-LT"/>
        </a:p>
      </c:txPr>
    </c:legend>
    <c:plotVisOnly val="1"/>
    <c:dispBlanksAs val="gap"/>
    <c:showDLblsOverMax val="0"/>
  </c:chart>
  <c:spPr>
    <a:noFill/>
    <a:ln>
      <a:noFill/>
    </a:ln>
    <a:effectLst/>
  </c:spPr>
  <c:txPr>
    <a:bodyPr/>
    <a:lstStyle/>
    <a:p>
      <a:pPr>
        <a:defRPr/>
      </a:pPr>
      <a:endParaRPr lang="lt-LT"/>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8904428100700649E-2"/>
          <c:y val="1.1992997163084315E-2"/>
          <c:w val="0.92238112827979857"/>
          <c:h val="0.72652929600291061"/>
        </c:manualLayout>
      </c:layout>
      <c:barChart>
        <c:barDir val="col"/>
        <c:grouping val="clustered"/>
        <c:varyColors val="0"/>
        <c:ser>
          <c:idx val="0"/>
          <c:order val="0"/>
          <c:tx>
            <c:strRef>
              <c:f>Sheet1!$A$16</c:f>
              <c:strCache>
                <c:ptCount val="1"/>
                <c:pt idx="0">
                  <c:v>„Apskritojo stalo“ diskusijų metu</c:v>
                </c:pt>
              </c:strCache>
            </c:strRef>
          </c:tx>
          <c:spPr>
            <a:solidFill>
              <a:srgbClr val="7030A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Sheet1!$B$15:$D$15</c:f>
              <c:numCache>
                <c:formatCode>General</c:formatCode>
                <c:ptCount val="3"/>
                <c:pt idx="0">
                  <c:v>2023</c:v>
                </c:pt>
                <c:pt idx="1">
                  <c:v>2024</c:v>
                </c:pt>
                <c:pt idx="2">
                  <c:v>2025</c:v>
                </c:pt>
              </c:numCache>
            </c:numRef>
          </c:cat>
          <c:val>
            <c:numRef>
              <c:f>Sheet1!$B$16:$D$16</c:f>
              <c:numCache>
                <c:formatCode>0%</c:formatCode>
                <c:ptCount val="3"/>
                <c:pt idx="0">
                  <c:v>0.71</c:v>
                </c:pt>
                <c:pt idx="1">
                  <c:v>0.67</c:v>
                </c:pt>
                <c:pt idx="2">
                  <c:v>0.81</c:v>
                </c:pt>
              </c:numCache>
            </c:numRef>
          </c:val>
          <c:extLst>
            <c:ext xmlns:c16="http://schemas.microsoft.com/office/drawing/2014/chart" uri="{C3380CC4-5D6E-409C-BE32-E72D297353CC}">
              <c16:uniqueId val="{00000000-45BE-4FFE-96F8-ED9EED36F37C}"/>
            </c:ext>
          </c:extLst>
        </c:ser>
        <c:ser>
          <c:idx val="1"/>
          <c:order val="1"/>
          <c:tx>
            <c:strRef>
              <c:f>Sheet1!$A$17</c:f>
              <c:strCache>
                <c:ptCount val="1"/>
                <c:pt idx="0">
                  <c:v>Individualių susitikimų su NMA atstovais metu</c:v>
                </c:pt>
              </c:strCache>
            </c:strRef>
          </c:tx>
          <c:spPr>
            <a:solidFill>
              <a:srgbClr val="FFD5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Sheet1!$B$15:$D$15</c:f>
              <c:numCache>
                <c:formatCode>General</c:formatCode>
                <c:ptCount val="3"/>
                <c:pt idx="0">
                  <c:v>2023</c:v>
                </c:pt>
                <c:pt idx="1">
                  <c:v>2024</c:v>
                </c:pt>
                <c:pt idx="2">
                  <c:v>2025</c:v>
                </c:pt>
              </c:numCache>
            </c:numRef>
          </c:cat>
          <c:val>
            <c:numRef>
              <c:f>Sheet1!$B$17:$D$17</c:f>
              <c:numCache>
                <c:formatCode>0%</c:formatCode>
                <c:ptCount val="3"/>
                <c:pt idx="0">
                  <c:v>0.64</c:v>
                </c:pt>
                <c:pt idx="1">
                  <c:v>0.6</c:v>
                </c:pt>
                <c:pt idx="2">
                  <c:v>0.19</c:v>
                </c:pt>
              </c:numCache>
            </c:numRef>
          </c:val>
          <c:extLst>
            <c:ext xmlns:c16="http://schemas.microsoft.com/office/drawing/2014/chart" uri="{C3380CC4-5D6E-409C-BE32-E72D297353CC}">
              <c16:uniqueId val="{00000001-45BE-4FFE-96F8-ED9EED36F37C}"/>
            </c:ext>
          </c:extLst>
        </c:ser>
        <c:ser>
          <c:idx val="2"/>
          <c:order val="2"/>
          <c:tx>
            <c:strRef>
              <c:f>Sheet1!$A$18</c:f>
              <c:strCache>
                <c:ptCount val="1"/>
                <c:pt idx="0">
                  <c:v>El. paštu</c:v>
                </c:pt>
              </c:strCache>
            </c:strRef>
          </c:tx>
          <c:spPr>
            <a:solidFill>
              <a:srgbClr val="00B0F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Sheet1!$B$15:$D$15</c:f>
              <c:numCache>
                <c:formatCode>General</c:formatCode>
                <c:ptCount val="3"/>
                <c:pt idx="0">
                  <c:v>2023</c:v>
                </c:pt>
                <c:pt idx="1">
                  <c:v>2024</c:v>
                </c:pt>
                <c:pt idx="2">
                  <c:v>2025</c:v>
                </c:pt>
              </c:numCache>
            </c:numRef>
          </c:cat>
          <c:val>
            <c:numRef>
              <c:f>Sheet1!$B$18:$D$18</c:f>
              <c:numCache>
                <c:formatCode>0%</c:formatCode>
                <c:ptCount val="3"/>
                <c:pt idx="0">
                  <c:v>0.36</c:v>
                </c:pt>
                <c:pt idx="1">
                  <c:v>0.73</c:v>
                </c:pt>
                <c:pt idx="2">
                  <c:v>0</c:v>
                </c:pt>
              </c:numCache>
            </c:numRef>
          </c:val>
          <c:extLst>
            <c:ext xmlns:c16="http://schemas.microsoft.com/office/drawing/2014/chart" uri="{C3380CC4-5D6E-409C-BE32-E72D297353CC}">
              <c16:uniqueId val="{00000002-45BE-4FFE-96F8-ED9EED36F37C}"/>
            </c:ext>
          </c:extLst>
        </c:ser>
        <c:ser>
          <c:idx val="3"/>
          <c:order val="3"/>
          <c:tx>
            <c:strRef>
              <c:f>Sheet1!$A$19</c:f>
              <c:strCache>
                <c:ptCount val="1"/>
                <c:pt idx="0">
                  <c:v>Telefonu </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Sheet1!$B$15:$D$15</c:f>
              <c:numCache>
                <c:formatCode>General</c:formatCode>
                <c:ptCount val="3"/>
                <c:pt idx="0">
                  <c:v>2023</c:v>
                </c:pt>
                <c:pt idx="1">
                  <c:v>2024</c:v>
                </c:pt>
                <c:pt idx="2">
                  <c:v>2025</c:v>
                </c:pt>
              </c:numCache>
            </c:numRef>
          </c:cat>
          <c:val>
            <c:numRef>
              <c:f>Sheet1!$B$19:$D$19</c:f>
              <c:numCache>
                <c:formatCode>0%</c:formatCode>
                <c:ptCount val="3"/>
                <c:pt idx="0">
                  <c:v>0.64</c:v>
                </c:pt>
                <c:pt idx="1">
                  <c:v>0.2</c:v>
                </c:pt>
                <c:pt idx="2">
                  <c:v>0</c:v>
                </c:pt>
              </c:numCache>
            </c:numRef>
          </c:val>
          <c:extLst>
            <c:ext xmlns:c16="http://schemas.microsoft.com/office/drawing/2014/chart" uri="{C3380CC4-5D6E-409C-BE32-E72D297353CC}">
              <c16:uniqueId val="{00000003-45BE-4FFE-96F8-ED9EED36F37C}"/>
            </c:ext>
          </c:extLst>
        </c:ser>
        <c:ser>
          <c:idx val="4"/>
          <c:order val="4"/>
          <c:tx>
            <c:strRef>
              <c:f>Sheet1!$A$20</c:f>
              <c:strCache>
                <c:ptCount val="1"/>
                <c:pt idx="0">
                  <c:v>Per soc. tinklus</c:v>
                </c:pt>
              </c:strCache>
            </c:strRef>
          </c:tx>
          <c:spPr>
            <a:solidFill>
              <a:srgbClr val="C00000"/>
            </a:solidFill>
            <a:ln>
              <a:noFill/>
            </a:ln>
            <a:effectLst/>
          </c:spPr>
          <c:invertIfNegative val="0"/>
          <c:dLbls>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45BE-4FFE-96F8-ED9EED36F37C}"/>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t-LT"/>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Sheet1!$B$15:$D$15</c:f>
              <c:numCache>
                <c:formatCode>General</c:formatCode>
                <c:ptCount val="3"/>
                <c:pt idx="0">
                  <c:v>2023</c:v>
                </c:pt>
                <c:pt idx="1">
                  <c:v>2024</c:v>
                </c:pt>
                <c:pt idx="2">
                  <c:v>2025</c:v>
                </c:pt>
              </c:numCache>
            </c:numRef>
          </c:cat>
          <c:val>
            <c:numRef>
              <c:f>Sheet1!$B$20:$D$20</c:f>
              <c:numCache>
                <c:formatCode>0%</c:formatCode>
                <c:ptCount val="3"/>
                <c:pt idx="0">
                  <c:v>7.0000000000000007E-2</c:v>
                </c:pt>
                <c:pt idx="1">
                  <c:v>0</c:v>
                </c:pt>
                <c:pt idx="2">
                  <c:v>0</c:v>
                </c:pt>
              </c:numCache>
            </c:numRef>
          </c:val>
          <c:extLst>
            <c:ext xmlns:c16="http://schemas.microsoft.com/office/drawing/2014/chart" uri="{C3380CC4-5D6E-409C-BE32-E72D297353CC}">
              <c16:uniqueId val="{00000005-45BE-4FFE-96F8-ED9EED36F37C}"/>
            </c:ext>
          </c:extLst>
        </c:ser>
        <c:dLbls>
          <c:showLegendKey val="0"/>
          <c:showVal val="0"/>
          <c:showCatName val="0"/>
          <c:showSerName val="0"/>
          <c:showPercent val="0"/>
          <c:showBubbleSize val="0"/>
        </c:dLbls>
        <c:gapWidth val="100"/>
        <c:axId val="634928400"/>
        <c:axId val="648400080"/>
      </c:barChart>
      <c:catAx>
        <c:axId val="634928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t-LT"/>
          </a:p>
        </c:txPr>
        <c:crossAx val="648400080"/>
        <c:crosses val="autoZero"/>
        <c:auto val="1"/>
        <c:lblAlgn val="ctr"/>
        <c:lblOffset val="100"/>
        <c:noMultiLvlLbl val="0"/>
      </c:catAx>
      <c:valAx>
        <c:axId val="64840008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t-LT"/>
          </a:p>
        </c:txPr>
        <c:crossAx val="6349284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lt-LT"/>
        </a:p>
      </c:txPr>
    </c:legend>
    <c:plotVisOnly val="1"/>
    <c:dispBlanksAs val="gap"/>
    <c:showDLblsOverMax val="0"/>
  </c:chart>
  <c:spPr>
    <a:noFill/>
    <a:ln>
      <a:noFill/>
    </a:ln>
    <a:effectLst/>
  </c:spPr>
  <c:txPr>
    <a:bodyPr/>
    <a:lstStyle/>
    <a:p>
      <a:pPr>
        <a:defRPr/>
      </a:pPr>
      <a:endParaRPr lang="lt-LT"/>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4101601171383096E-2"/>
          <c:y val="8.482844932278967E-2"/>
          <c:w val="0.82869913073163715"/>
          <c:h val="0.65311183009020202"/>
        </c:manualLayout>
      </c:layout>
      <c:barChart>
        <c:barDir val="col"/>
        <c:grouping val="clustered"/>
        <c:varyColors val="0"/>
        <c:ser>
          <c:idx val="0"/>
          <c:order val="0"/>
          <c:tx>
            <c:strRef>
              <c:f>Sheet1!$A$24</c:f>
              <c:strCache>
                <c:ptCount val="1"/>
                <c:pt idx="0">
                  <c:v>į siūlymus nei reaguota, nei atsižvelgta</c:v>
                </c:pt>
              </c:strCache>
            </c:strRef>
          </c:tx>
          <c:spPr>
            <a:solidFill>
              <a:srgbClr val="FFD5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t-L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Sheet1!$B$23:$D$23</c:f>
              <c:numCache>
                <c:formatCode>General</c:formatCode>
                <c:ptCount val="3"/>
                <c:pt idx="0">
                  <c:v>2023</c:v>
                </c:pt>
                <c:pt idx="1">
                  <c:v>2024</c:v>
                </c:pt>
                <c:pt idx="2">
                  <c:v>2025</c:v>
                </c:pt>
              </c:numCache>
            </c:numRef>
          </c:cat>
          <c:val>
            <c:numRef>
              <c:f>Sheet1!$B$24:$D$24</c:f>
              <c:numCache>
                <c:formatCode>0%</c:formatCode>
                <c:ptCount val="3"/>
                <c:pt idx="0">
                  <c:v>0</c:v>
                </c:pt>
                <c:pt idx="1">
                  <c:v>0</c:v>
                </c:pt>
                <c:pt idx="2">
                  <c:v>0</c:v>
                </c:pt>
              </c:numCache>
            </c:numRef>
          </c:val>
          <c:extLst>
            <c:ext xmlns:c16="http://schemas.microsoft.com/office/drawing/2014/chart" uri="{C3380CC4-5D6E-409C-BE32-E72D297353CC}">
              <c16:uniqueId val="{00000000-0F28-49C5-B278-8A5B10EB5F5D}"/>
            </c:ext>
          </c:extLst>
        </c:ser>
        <c:ser>
          <c:idx val="1"/>
          <c:order val="1"/>
          <c:tx>
            <c:strRef>
              <c:f>Sheet1!$A$25</c:f>
              <c:strCache>
                <c:ptCount val="1"/>
                <c:pt idx="0">
                  <c:v>į siūlymus buvo mandagiai sureaguota, tačiau neatsižvelgta</c:v>
                </c:pt>
              </c:strCache>
            </c:strRef>
          </c:tx>
          <c:spPr>
            <a:solidFill>
              <a:srgbClr val="00B0F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t-L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Sheet1!$B$23:$D$23</c:f>
              <c:numCache>
                <c:formatCode>General</c:formatCode>
                <c:ptCount val="3"/>
                <c:pt idx="0">
                  <c:v>2023</c:v>
                </c:pt>
                <c:pt idx="1">
                  <c:v>2024</c:v>
                </c:pt>
                <c:pt idx="2">
                  <c:v>2025</c:v>
                </c:pt>
              </c:numCache>
            </c:numRef>
          </c:cat>
          <c:val>
            <c:numRef>
              <c:f>Sheet1!$B$25:$D$25</c:f>
              <c:numCache>
                <c:formatCode>0%</c:formatCode>
                <c:ptCount val="3"/>
                <c:pt idx="0">
                  <c:v>7.0000000000000007E-2</c:v>
                </c:pt>
                <c:pt idx="1">
                  <c:v>7.0000000000000007E-2</c:v>
                </c:pt>
                <c:pt idx="2">
                  <c:v>0</c:v>
                </c:pt>
              </c:numCache>
            </c:numRef>
          </c:val>
          <c:extLst>
            <c:ext xmlns:c16="http://schemas.microsoft.com/office/drawing/2014/chart" uri="{C3380CC4-5D6E-409C-BE32-E72D297353CC}">
              <c16:uniqueId val="{00000002-0F28-49C5-B278-8A5B10EB5F5D}"/>
            </c:ext>
          </c:extLst>
        </c:ser>
        <c:ser>
          <c:idx val="2"/>
          <c:order val="2"/>
          <c:tx>
            <c:strRef>
              <c:f>Sheet1!$A$26</c:f>
              <c:strCache>
                <c:ptCount val="1"/>
                <c:pt idx="0">
                  <c:v>į siūlymus vienais atvejais buvo atsižvelgta, kitais – ne</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t-L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Sheet1!$B$23:$D$23</c:f>
              <c:numCache>
                <c:formatCode>General</c:formatCode>
                <c:ptCount val="3"/>
                <c:pt idx="0">
                  <c:v>2023</c:v>
                </c:pt>
                <c:pt idx="1">
                  <c:v>2024</c:v>
                </c:pt>
                <c:pt idx="2">
                  <c:v>2025</c:v>
                </c:pt>
              </c:numCache>
            </c:numRef>
          </c:cat>
          <c:val>
            <c:numRef>
              <c:f>Sheet1!$B$26:$D$26</c:f>
              <c:numCache>
                <c:formatCode>0%</c:formatCode>
                <c:ptCount val="3"/>
                <c:pt idx="0">
                  <c:v>0.93</c:v>
                </c:pt>
                <c:pt idx="1">
                  <c:v>0.73</c:v>
                </c:pt>
                <c:pt idx="2">
                  <c:v>0.81</c:v>
                </c:pt>
              </c:numCache>
            </c:numRef>
          </c:val>
          <c:extLst>
            <c:ext xmlns:c16="http://schemas.microsoft.com/office/drawing/2014/chart" uri="{C3380CC4-5D6E-409C-BE32-E72D297353CC}">
              <c16:uniqueId val="{00000003-0F28-49C5-B278-8A5B10EB5F5D}"/>
            </c:ext>
          </c:extLst>
        </c:ser>
        <c:ser>
          <c:idx val="3"/>
          <c:order val="3"/>
          <c:tx>
            <c:strRef>
              <c:f>Sheet1!$A$27</c:f>
              <c:strCache>
                <c:ptCount val="1"/>
                <c:pt idx="0">
                  <c:v>į siūlymus buvo atsižvelgta</c:v>
                </c:pt>
              </c:strCache>
            </c:strRef>
          </c:tx>
          <c:spPr>
            <a:solidFill>
              <a:srgbClr val="7030A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t-L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Sheet1!$B$23:$D$23</c:f>
              <c:numCache>
                <c:formatCode>General</c:formatCode>
                <c:ptCount val="3"/>
                <c:pt idx="0">
                  <c:v>2023</c:v>
                </c:pt>
                <c:pt idx="1">
                  <c:v>2024</c:v>
                </c:pt>
                <c:pt idx="2">
                  <c:v>2025</c:v>
                </c:pt>
              </c:numCache>
            </c:numRef>
          </c:cat>
          <c:val>
            <c:numRef>
              <c:f>Sheet1!$B$27:$D$27</c:f>
              <c:numCache>
                <c:formatCode>0%</c:formatCode>
                <c:ptCount val="3"/>
                <c:pt idx="0">
                  <c:v>0</c:v>
                </c:pt>
                <c:pt idx="1">
                  <c:v>0.2</c:v>
                </c:pt>
                <c:pt idx="2">
                  <c:v>0.19</c:v>
                </c:pt>
              </c:numCache>
            </c:numRef>
          </c:val>
          <c:extLst>
            <c:ext xmlns:c16="http://schemas.microsoft.com/office/drawing/2014/chart" uri="{C3380CC4-5D6E-409C-BE32-E72D297353CC}">
              <c16:uniqueId val="{00000005-0F28-49C5-B278-8A5B10EB5F5D}"/>
            </c:ext>
          </c:extLst>
        </c:ser>
        <c:dLbls>
          <c:dLblPos val="outEnd"/>
          <c:showLegendKey val="0"/>
          <c:showVal val="1"/>
          <c:showCatName val="0"/>
          <c:showSerName val="0"/>
          <c:showPercent val="0"/>
          <c:showBubbleSize val="0"/>
        </c:dLbls>
        <c:gapWidth val="219"/>
        <c:axId val="549481776"/>
        <c:axId val="648357744"/>
      </c:barChart>
      <c:catAx>
        <c:axId val="54948177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t-LT"/>
          </a:p>
        </c:txPr>
        <c:crossAx val="648357744"/>
        <c:crosses val="autoZero"/>
        <c:auto val="1"/>
        <c:lblAlgn val="ctr"/>
        <c:lblOffset val="100"/>
        <c:noMultiLvlLbl val="0"/>
      </c:catAx>
      <c:valAx>
        <c:axId val="64835774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t-LT"/>
          </a:p>
        </c:txPr>
        <c:crossAx val="549481776"/>
        <c:crosses val="autoZero"/>
        <c:crossBetween val="between"/>
      </c:valAx>
      <c:spPr>
        <a:noFill/>
        <a:ln>
          <a:noFill/>
        </a:ln>
        <a:effectLst/>
      </c:spPr>
    </c:plotArea>
    <c:legend>
      <c:legendPos val="r"/>
      <c:layout>
        <c:manualLayout>
          <c:xMode val="edge"/>
          <c:yMode val="edge"/>
          <c:x val="6.3593978090311282E-2"/>
          <c:y val="0.82199297295793972"/>
          <c:w val="0.85585618666464591"/>
          <c:h val="0.12384874245612734"/>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t-LT"/>
        </a:p>
      </c:txPr>
    </c:legend>
    <c:plotVisOnly val="1"/>
    <c:dispBlanksAs val="gap"/>
    <c:showDLblsOverMax val="0"/>
  </c:chart>
  <c:spPr>
    <a:noFill/>
    <a:ln>
      <a:noFill/>
    </a:ln>
    <a:effectLst/>
  </c:spPr>
  <c:txPr>
    <a:bodyPr/>
    <a:lstStyle/>
    <a:p>
      <a:pPr>
        <a:defRPr/>
      </a:pPr>
      <a:endParaRPr lang="lt-LT"/>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Sheet2!$A$6</c:f>
              <c:strCache>
                <c:ptCount val="1"/>
                <c:pt idx="0">
                  <c:v>Paraiškų priėmimo</c:v>
                </c:pt>
              </c:strCache>
            </c:strRef>
          </c:tx>
          <c:spPr>
            <a:solidFill>
              <a:srgbClr val="7030A0"/>
            </a:solidFill>
            <a:ln>
              <a:noFill/>
            </a:ln>
            <a:effectLst/>
          </c:spPr>
          <c:invertIfNegative val="0"/>
          <c:dPt>
            <c:idx val="0"/>
            <c:invertIfNegative val="0"/>
            <c:bubble3D val="0"/>
            <c:spPr>
              <a:solidFill>
                <a:srgbClr val="7030A0"/>
              </a:solidFill>
              <a:ln>
                <a:noFill/>
              </a:ln>
              <a:effectLst/>
            </c:spPr>
            <c:extLst>
              <c:ext xmlns:c16="http://schemas.microsoft.com/office/drawing/2014/chart" uri="{C3380CC4-5D6E-409C-BE32-E72D297353CC}">
                <c16:uniqueId val="{00000001-5E83-4B68-AF93-2579B877390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Sheet2!$D$5:$F$5</c:f>
              <c:numCache>
                <c:formatCode>General</c:formatCode>
                <c:ptCount val="3"/>
                <c:pt idx="0">
                  <c:v>2023</c:v>
                </c:pt>
                <c:pt idx="1">
                  <c:v>2024</c:v>
                </c:pt>
                <c:pt idx="2">
                  <c:v>2025</c:v>
                </c:pt>
              </c:numCache>
            </c:numRef>
          </c:cat>
          <c:val>
            <c:numRef>
              <c:f>Sheet2!$D$6:$F$6</c:f>
              <c:numCache>
                <c:formatCode>0%</c:formatCode>
                <c:ptCount val="3"/>
                <c:pt idx="0">
                  <c:v>0.27</c:v>
                </c:pt>
                <c:pt idx="1">
                  <c:v>0.46</c:v>
                </c:pt>
                <c:pt idx="2">
                  <c:v>0.33</c:v>
                </c:pt>
              </c:numCache>
            </c:numRef>
          </c:val>
          <c:extLst xmlns:c15="http://schemas.microsoft.com/office/drawing/2012/chart">
            <c:ext xmlns:c16="http://schemas.microsoft.com/office/drawing/2014/chart" uri="{C3380CC4-5D6E-409C-BE32-E72D297353CC}">
              <c16:uniqueId val="{00000002-5E83-4B68-AF93-2579B877390F}"/>
            </c:ext>
          </c:extLst>
        </c:ser>
        <c:ser>
          <c:idx val="1"/>
          <c:order val="1"/>
          <c:tx>
            <c:strRef>
              <c:f>Sheet2!$A$7</c:f>
              <c:strCache>
                <c:ptCount val="1"/>
                <c:pt idx="0">
                  <c:v>Paraiškų vertinimo</c:v>
                </c:pt>
              </c:strCache>
            </c:strRef>
          </c:tx>
          <c:spPr>
            <a:solidFill>
              <a:srgbClr val="FFD5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Sheet2!$D$5:$F$5</c:f>
              <c:numCache>
                <c:formatCode>General</c:formatCode>
                <c:ptCount val="3"/>
                <c:pt idx="0">
                  <c:v>2023</c:v>
                </c:pt>
                <c:pt idx="1">
                  <c:v>2024</c:v>
                </c:pt>
                <c:pt idx="2">
                  <c:v>2025</c:v>
                </c:pt>
              </c:numCache>
            </c:numRef>
          </c:cat>
          <c:val>
            <c:numRef>
              <c:f>Sheet2!$D$7:$F$7</c:f>
              <c:numCache>
                <c:formatCode>0%</c:formatCode>
                <c:ptCount val="3"/>
                <c:pt idx="0">
                  <c:v>0.55000000000000004</c:v>
                </c:pt>
                <c:pt idx="1">
                  <c:v>0.77</c:v>
                </c:pt>
                <c:pt idx="2">
                  <c:v>0.5</c:v>
                </c:pt>
              </c:numCache>
            </c:numRef>
          </c:val>
          <c:extLst xmlns:c15="http://schemas.microsoft.com/office/drawing/2012/chart">
            <c:ext xmlns:c16="http://schemas.microsoft.com/office/drawing/2014/chart" uri="{C3380CC4-5D6E-409C-BE32-E72D297353CC}">
              <c16:uniqueId val="{00000003-5E83-4B68-AF93-2579B877390F}"/>
            </c:ext>
          </c:extLst>
        </c:ser>
        <c:ser>
          <c:idx val="2"/>
          <c:order val="2"/>
          <c:tx>
            <c:strRef>
              <c:f>Sheet2!$A$8</c:f>
              <c:strCache>
                <c:ptCount val="1"/>
                <c:pt idx="0">
                  <c:v>Kontrolės atlikimo</c:v>
                </c:pt>
              </c:strCache>
            </c:strRef>
          </c:tx>
          <c:spPr>
            <a:solidFill>
              <a:srgbClr val="00B0F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Sheet2!$D$5:$F$5</c:f>
              <c:numCache>
                <c:formatCode>General</c:formatCode>
                <c:ptCount val="3"/>
                <c:pt idx="0">
                  <c:v>2023</c:v>
                </c:pt>
                <c:pt idx="1">
                  <c:v>2024</c:v>
                </c:pt>
                <c:pt idx="2">
                  <c:v>2025</c:v>
                </c:pt>
              </c:numCache>
            </c:numRef>
          </c:cat>
          <c:val>
            <c:numRef>
              <c:f>Sheet2!$D$8:$F$8</c:f>
              <c:numCache>
                <c:formatCode>0%</c:formatCode>
                <c:ptCount val="3"/>
                <c:pt idx="0">
                  <c:v>0.36</c:v>
                </c:pt>
                <c:pt idx="1">
                  <c:v>0.46</c:v>
                </c:pt>
                <c:pt idx="2">
                  <c:v>0.5</c:v>
                </c:pt>
              </c:numCache>
            </c:numRef>
          </c:val>
          <c:extLst>
            <c:ext xmlns:c16="http://schemas.microsoft.com/office/drawing/2014/chart" uri="{C3380CC4-5D6E-409C-BE32-E72D297353CC}">
              <c16:uniqueId val="{00000004-5E83-4B68-AF93-2579B877390F}"/>
            </c:ext>
          </c:extLst>
        </c:ser>
        <c:ser>
          <c:idx val="3"/>
          <c:order val="3"/>
          <c:tx>
            <c:strRef>
              <c:f>Sheet2!$A$9</c:f>
              <c:strCache>
                <c:ptCount val="1"/>
                <c:pt idx="0">
                  <c:v>Paramos išmokėjimo</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Sheet2!$D$5:$F$5</c:f>
              <c:numCache>
                <c:formatCode>General</c:formatCode>
                <c:ptCount val="3"/>
                <c:pt idx="0">
                  <c:v>2023</c:v>
                </c:pt>
                <c:pt idx="1">
                  <c:v>2024</c:v>
                </c:pt>
                <c:pt idx="2">
                  <c:v>2025</c:v>
                </c:pt>
              </c:numCache>
            </c:numRef>
          </c:cat>
          <c:val>
            <c:numRef>
              <c:f>Sheet2!$D$9:$F$9</c:f>
              <c:numCache>
                <c:formatCode>0%</c:formatCode>
                <c:ptCount val="3"/>
                <c:pt idx="0">
                  <c:v>0.18</c:v>
                </c:pt>
                <c:pt idx="1">
                  <c:v>0.39</c:v>
                </c:pt>
                <c:pt idx="2">
                  <c:v>0.17</c:v>
                </c:pt>
              </c:numCache>
            </c:numRef>
          </c:val>
          <c:extLst>
            <c:ext xmlns:c16="http://schemas.microsoft.com/office/drawing/2014/chart" uri="{C3380CC4-5D6E-409C-BE32-E72D297353CC}">
              <c16:uniqueId val="{00000005-5E83-4B68-AF93-2579B877390F}"/>
            </c:ext>
          </c:extLst>
        </c:ser>
        <c:ser>
          <c:idx val="4"/>
          <c:order val="4"/>
          <c:tx>
            <c:strRef>
              <c:f>Sheet2!$A$10</c:f>
              <c:strCache>
                <c:ptCount val="1"/>
                <c:pt idx="0">
                  <c:v>Informavimo apie paramą</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Sheet2!$D$5:$F$5</c:f>
              <c:numCache>
                <c:formatCode>General</c:formatCode>
                <c:ptCount val="3"/>
                <c:pt idx="0">
                  <c:v>2023</c:v>
                </c:pt>
                <c:pt idx="1">
                  <c:v>2024</c:v>
                </c:pt>
                <c:pt idx="2">
                  <c:v>2025</c:v>
                </c:pt>
              </c:numCache>
            </c:numRef>
          </c:cat>
          <c:val>
            <c:numRef>
              <c:f>Sheet2!$D$10:$F$10</c:f>
              <c:numCache>
                <c:formatCode>0%</c:formatCode>
                <c:ptCount val="3"/>
                <c:pt idx="0">
                  <c:v>0.36</c:v>
                </c:pt>
                <c:pt idx="1">
                  <c:v>0.46</c:v>
                </c:pt>
                <c:pt idx="2">
                  <c:v>0.25</c:v>
                </c:pt>
              </c:numCache>
            </c:numRef>
          </c:val>
          <c:extLst>
            <c:ext xmlns:c16="http://schemas.microsoft.com/office/drawing/2014/chart" uri="{C3380CC4-5D6E-409C-BE32-E72D297353CC}">
              <c16:uniqueId val="{00000006-5E83-4B68-AF93-2579B877390F}"/>
            </c:ext>
          </c:extLst>
        </c:ser>
        <c:dLbls>
          <c:showLegendKey val="0"/>
          <c:showVal val="0"/>
          <c:showCatName val="0"/>
          <c:showSerName val="0"/>
          <c:showPercent val="0"/>
          <c:showBubbleSize val="0"/>
        </c:dLbls>
        <c:gapWidth val="219"/>
        <c:axId val="1633421055"/>
        <c:axId val="1779267199"/>
        <c:extLst/>
      </c:barChart>
      <c:catAx>
        <c:axId val="16334210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t-LT"/>
          </a:p>
        </c:txPr>
        <c:crossAx val="1779267199"/>
        <c:crosses val="autoZero"/>
        <c:auto val="1"/>
        <c:lblAlgn val="ctr"/>
        <c:lblOffset val="100"/>
        <c:noMultiLvlLbl val="0"/>
      </c:catAx>
      <c:valAx>
        <c:axId val="1779267199"/>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t-LT"/>
          </a:p>
        </c:txPr>
        <c:crossAx val="163342105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lt-LT"/>
        </a:p>
      </c:txPr>
    </c:legend>
    <c:plotVisOnly val="1"/>
    <c:dispBlanksAs val="gap"/>
    <c:showDLblsOverMax val="0"/>
  </c:chart>
  <c:spPr>
    <a:noFill/>
    <a:ln>
      <a:noFill/>
    </a:ln>
    <a:effectLst/>
  </c:spPr>
  <c:txPr>
    <a:bodyPr/>
    <a:lstStyle/>
    <a:p>
      <a:pPr>
        <a:defRPr/>
      </a:pPr>
      <a:endParaRPr lang="lt-LT"/>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8904428100700649E-2"/>
          <c:y val="1.1992997163084315E-2"/>
          <c:w val="0.92238112827979857"/>
          <c:h val="0.72652929600291061"/>
        </c:manualLayout>
      </c:layout>
      <c:barChart>
        <c:barDir val="col"/>
        <c:grouping val="clustered"/>
        <c:varyColors val="0"/>
        <c:ser>
          <c:idx val="0"/>
          <c:order val="0"/>
          <c:tx>
            <c:strRef>
              <c:f>Sheet1!$A$16</c:f>
              <c:strCache>
                <c:ptCount val="1"/>
                <c:pt idx="0">
                  <c:v>„Apskritojo stalo“ diskusijos</c:v>
                </c:pt>
              </c:strCache>
            </c:strRef>
          </c:tx>
          <c:spPr>
            <a:solidFill>
              <a:srgbClr val="FFD5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Sheet1!$B$15:$D$15</c:f>
              <c:numCache>
                <c:formatCode>General</c:formatCode>
                <c:ptCount val="3"/>
                <c:pt idx="0">
                  <c:v>2023</c:v>
                </c:pt>
                <c:pt idx="1">
                  <c:v>2024</c:v>
                </c:pt>
                <c:pt idx="2">
                  <c:v>2025</c:v>
                </c:pt>
              </c:numCache>
            </c:numRef>
          </c:cat>
          <c:val>
            <c:numRef>
              <c:f>Sheet1!$B$16:$D$16</c:f>
              <c:numCache>
                <c:formatCode>0%</c:formatCode>
                <c:ptCount val="3"/>
                <c:pt idx="0">
                  <c:v>0.5</c:v>
                </c:pt>
                <c:pt idx="1">
                  <c:v>0.56000000000000005</c:v>
                </c:pt>
                <c:pt idx="2">
                  <c:v>0.56000000000000005</c:v>
                </c:pt>
              </c:numCache>
            </c:numRef>
          </c:val>
          <c:extLst>
            <c:ext xmlns:c16="http://schemas.microsoft.com/office/drawing/2014/chart" uri="{C3380CC4-5D6E-409C-BE32-E72D297353CC}">
              <c16:uniqueId val="{00000000-1123-4E1B-8493-EE8A0C40FF46}"/>
            </c:ext>
          </c:extLst>
        </c:ser>
        <c:ser>
          <c:idx val="1"/>
          <c:order val="1"/>
          <c:tx>
            <c:strRef>
              <c:f>Sheet1!$A$17</c:f>
              <c:strCache>
                <c:ptCount val="1"/>
                <c:pt idx="0">
                  <c:v>Individualūs susitikimai su NMA atstovais</c:v>
                </c:pt>
              </c:strCache>
            </c:strRef>
          </c:tx>
          <c:spPr>
            <a:solidFill>
              <a:srgbClr val="00B0F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Sheet1!$B$15:$D$15</c:f>
              <c:numCache>
                <c:formatCode>General</c:formatCode>
                <c:ptCount val="3"/>
                <c:pt idx="0">
                  <c:v>2023</c:v>
                </c:pt>
                <c:pt idx="1">
                  <c:v>2024</c:v>
                </c:pt>
                <c:pt idx="2">
                  <c:v>2025</c:v>
                </c:pt>
              </c:numCache>
            </c:numRef>
          </c:cat>
          <c:val>
            <c:numRef>
              <c:f>Sheet1!$B$17:$D$17</c:f>
              <c:numCache>
                <c:formatCode>0%</c:formatCode>
                <c:ptCount val="3"/>
                <c:pt idx="0">
                  <c:v>0.28999999999999998</c:v>
                </c:pt>
                <c:pt idx="1">
                  <c:v>0.44</c:v>
                </c:pt>
                <c:pt idx="2">
                  <c:v>0.25</c:v>
                </c:pt>
              </c:numCache>
            </c:numRef>
          </c:val>
          <c:extLst>
            <c:ext xmlns:c16="http://schemas.microsoft.com/office/drawing/2014/chart" uri="{C3380CC4-5D6E-409C-BE32-E72D297353CC}">
              <c16:uniqueId val="{00000001-1123-4E1B-8493-EE8A0C40FF46}"/>
            </c:ext>
          </c:extLst>
        </c:ser>
        <c:ser>
          <c:idx val="2"/>
          <c:order val="2"/>
          <c:tx>
            <c:strRef>
              <c:f>Sheet1!$A$18</c:f>
              <c:strCache>
                <c:ptCount val="1"/>
                <c:pt idx="0">
                  <c:v>El. paštu</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Sheet1!$B$15:$D$15</c:f>
              <c:numCache>
                <c:formatCode>General</c:formatCode>
                <c:ptCount val="3"/>
                <c:pt idx="0">
                  <c:v>2023</c:v>
                </c:pt>
                <c:pt idx="1">
                  <c:v>2024</c:v>
                </c:pt>
                <c:pt idx="2">
                  <c:v>2025</c:v>
                </c:pt>
              </c:numCache>
            </c:numRef>
          </c:cat>
          <c:val>
            <c:numRef>
              <c:f>Sheet1!$B$18:$D$18</c:f>
              <c:numCache>
                <c:formatCode>0%</c:formatCode>
                <c:ptCount val="3"/>
                <c:pt idx="0">
                  <c:v>7.0000000000000007E-2</c:v>
                </c:pt>
                <c:pt idx="1">
                  <c:v>0</c:v>
                </c:pt>
                <c:pt idx="2">
                  <c:v>0.06</c:v>
                </c:pt>
              </c:numCache>
            </c:numRef>
          </c:val>
          <c:extLst>
            <c:ext xmlns:c16="http://schemas.microsoft.com/office/drawing/2014/chart" uri="{C3380CC4-5D6E-409C-BE32-E72D297353CC}">
              <c16:uniqueId val="{00000002-1123-4E1B-8493-EE8A0C40FF46}"/>
            </c:ext>
          </c:extLst>
        </c:ser>
        <c:ser>
          <c:idx val="3"/>
          <c:order val="3"/>
          <c:tx>
            <c:strRef>
              <c:f>Sheet1!$A$19</c:f>
              <c:strCache>
                <c:ptCount val="1"/>
                <c:pt idx="0">
                  <c:v>Telefonu</c:v>
                </c:pt>
              </c:strCache>
            </c:strRef>
          </c:tx>
          <c:spPr>
            <a:solidFill>
              <a:srgbClr val="7030A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Sheet1!$B$15:$D$15</c:f>
              <c:numCache>
                <c:formatCode>General</c:formatCode>
                <c:ptCount val="3"/>
                <c:pt idx="0">
                  <c:v>2023</c:v>
                </c:pt>
                <c:pt idx="1">
                  <c:v>2024</c:v>
                </c:pt>
                <c:pt idx="2">
                  <c:v>2025</c:v>
                </c:pt>
              </c:numCache>
            </c:numRef>
          </c:cat>
          <c:val>
            <c:numRef>
              <c:f>Sheet1!$B$19:$D$19</c:f>
              <c:numCache>
                <c:formatCode>0%</c:formatCode>
                <c:ptCount val="3"/>
                <c:pt idx="0">
                  <c:v>0</c:v>
                </c:pt>
                <c:pt idx="1">
                  <c:v>0</c:v>
                </c:pt>
                <c:pt idx="2">
                  <c:v>0</c:v>
                </c:pt>
              </c:numCache>
            </c:numRef>
          </c:val>
          <c:extLst>
            <c:ext xmlns:c16="http://schemas.microsoft.com/office/drawing/2014/chart" uri="{C3380CC4-5D6E-409C-BE32-E72D297353CC}">
              <c16:uniqueId val="{00000003-1123-4E1B-8493-EE8A0C40FF46}"/>
            </c:ext>
          </c:extLst>
        </c:ser>
        <c:ser>
          <c:idx val="4"/>
          <c:order val="4"/>
          <c:tx>
            <c:strRef>
              <c:f>Sheet1!$A$20</c:f>
              <c:strCache>
                <c:ptCount val="1"/>
                <c:pt idx="0">
                  <c:v>Kita</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Sheet1!$B$15:$D$15</c:f>
              <c:numCache>
                <c:formatCode>General</c:formatCode>
                <c:ptCount val="3"/>
                <c:pt idx="0">
                  <c:v>2023</c:v>
                </c:pt>
                <c:pt idx="1">
                  <c:v>2024</c:v>
                </c:pt>
                <c:pt idx="2">
                  <c:v>2025</c:v>
                </c:pt>
              </c:numCache>
            </c:numRef>
          </c:cat>
          <c:val>
            <c:numRef>
              <c:f>Sheet1!$B$20:$D$20</c:f>
              <c:numCache>
                <c:formatCode>0%</c:formatCode>
                <c:ptCount val="3"/>
                <c:pt idx="0">
                  <c:v>0.14000000000000001</c:v>
                </c:pt>
                <c:pt idx="1">
                  <c:v>0</c:v>
                </c:pt>
                <c:pt idx="2">
                  <c:v>0.13</c:v>
                </c:pt>
              </c:numCache>
            </c:numRef>
          </c:val>
          <c:extLst>
            <c:ext xmlns:c16="http://schemas.microsoft.com/office/drawing/2014/chart" uri="{C3380CC4-5D6E-409C-BE32-E72D297353CC}">
              <c16:uniqueId val="{00000004-1123-4E1B-8493-EE8A0C40FF46}"/>
            </c:ext>
          </c:extLst>
        </c:ser>
        <c:dLbls>
          <c:showLegendKey val="0"/>
          <c:showVal val="0"/>
          <c:showCatName val="0"/>
          <c:showSerName val="0"/>
          <c:showPercent val="0"/>
          <c:showBubbleSize val="0"/>
        </c:dLbls>
        <c:gapWidth val="219"/>
        <c:axId val="634928400"/>
        <c:axId val="648400080"/>
      </c:barChart>
      <c:catAx>
        <c:axId val="634928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t-LT"/>
          </a:p>
        </c:txPr>
        <c:crossAx val="648400080"/>
        <c:crosses val="autoZero"/>
        <c:auto val="1"/>
        <c:lblAlgn val="ctr"/>
        <c:lblOffset val="100"/>
        <c:noMultiLvlLbl val="0"/>
      </c:catAx>
      <c:valAx>
        <c:axId val="64840008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t-LT"/>
          </a:p>
        </c:txPr>
        <c:crossAx val="634928400"/>
        <c:crosses val="autoZero"/>
        <c:crossBetween val="between"/>
      </c:valAx>
      <c:spPr>
        <a:noFill/>
        <a:ln>
          <a:noFill/>
        </a:ln>
        <a:effectLst/>
      </c:spPr>
    </c:plotArea>
    <c:legend>
      <c:legendPos val="b"/>
      <c:layout>
        <c:manualLayout>
          <c:xMode val="edge"/>
          <c:yMode val="edge"/>
          <c:x val="8.1558205109870899E-2"/>
          <c:y val="0.83825306678872713"/>
          <c:w val="0.84226754795891456"/>
          <c:h val="0.14407017256415627"/>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lt-LT"/>
        </a:p>
      </c:txPr>
    </c:legend>
    <c:plotVisOnly val="1"/>
    <c:dispBlanksAs val="gap"/>
    <c:showDLblsOverMax val="0"/>
  </c:chart>
  <c:spPr>
    <a:noFill/>
    <a:ln>
      <a:noFill/>
    </a:ln>
    <a:effectLst/>
  </c:spPr>
  <c:txPr>
    <a:bodyPr/>
    <a:lstStyle/>
    <a:p>
      <a:pPr>
        <a:defRPr/>
      </a:pPr>
      <a:endParaRPr lang="lt-LT"/>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L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DDE91D-92FC-EB47-9BF5-89E5781AEC6E}" type="datetimeFigureOut">
              <a:rPr lang="en-LT" smtClean="0"/>
              <a:t>11/19/2025</a:t>
            </a:fld>
            <a:endParaRPr lang="en-L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L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L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L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66B443-908F-A545-B0E5-A9A2481DD133}" type="slidenum">
              <a:rPr lang="en-LT" smtClean="0"/>
              <a:t>‹#›</a:t>
            </a:fld>
            <a:endParaRPr lang="en-LT"/>
          </a:p>
        </p:txBody>
      </p:sp>
    </p:spTree>
    <p:extLst>
      <p:ext uri="{BB962C8B-B14F-4D97-AF65-F5344CB8AC3E}">
        <p14:creationId xmlns:p14="http://schemas.microsoft.com/office/powerpoint/2010/main" val="18227530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dirty="0"/>
              <a:t>Atsakymų nepateikė: LŽŪBA; LŽŪTA; VVG</a:t>
            </a:r>
          </a:p>
          <a:p>
            <a:endParaRPr lang="en-LT" dirty="0"/>
          </a:p>
        </p:txBody>
      </p:sp>
      <p:sp>
        <p:nvSpPr>
          <p:cNvPr id="4" name="Slide Number Placeholder 3"/>
          <p:cNvSpPr>
            <a:spLocks noGrp="1"/>
          </p:cNvSpPr>
          <p:nvPr>
            <p:ph type="sldNum" sz="quarter" idx="5"/>
          </p:nvPr>
        </p:nvSpPr>
        <p:spPr/>
        <p:txBody>
          <a:bodyPr/>
          <a:lstStyle/>
          <a:p>
            <a:fld id="{8A66B443-908F-A545-B0E5-A9A2481DD133}" type="slidenum">
              <a:rPr lang="en-LT" smtClean="0"/>
              <a:t>2</a:t>
            </a:fld>
            <a:endParaRPr lang="en-LT"/>
          </a:p>
        </p:txBody>
      </p:sp>
    </p:spTree>
    <p:extLst>
      <p:ext uri="{BB962C8B-B14F-4D97-AF65-F5344CB8AC3E}">
        <p14:creationId xmlns:p14="http://schemas.microsoft.com/office/powerpoint/2010/main" val="1494480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Prie</a:t>
            </a:r>
            <a:r>
              <a:rPr lang="en-US" dirty="0"/>
              <a:t> KITA </a:t>
            </a:r>
            <a:r>
              <a:rPr lang="en-US" dirty="0" err="1"/>
              <a:t>buvo</a:t>
            </a:r>
            <a:r>
              <a:rPr lang="en-US" dirty="0"/>
              <a:t> p</a:t>
            </a:r>
            <a:r>
              <a:rPr lang="lt-LT" dirty="0" err="1"/>
              <a:t>ažymėti</a:t>
            </a:r>
            <a:r>
              <a:rPr lang="lt-LT" dirty="0"/>
              <a:t> komentarai  - Visos formos veiksmingos, kai yra geranoriškas požiūris bendradarbiauti</a:t>
            </a:r>
          </a:p>
          <a:p>
            <a:r>
              <a:rPr lang="lt-LT" dirty="0"/>
              <a:t>Komentarai atsakant į klausimą kokios susitikimų temos būtų aktualiausios:</a:t>
            </a:r>
          </a:p>
          <a:p>
            <a:r>
              <a:rPr lang="lt-LT" sz="1200" b="0" i="0" u="none" strike="noStrike" kern="1200" dirty="0">
                <a:solidFill>
                  <a:schemeClr val="tx1"/>
                </a:solidFill>
                <a:effectLst/>
                <a:latin typeface="+mn-lt"/>
                <a:ea typeface="+mn-ea"/>
                <a:cs typeface="+mn-cs"/>
              </a:rPr>
              <a:t>2026 m. paramos priemonės žuvininkystei</a:t>
            </a:r>
            <a:r>
              <a:rPr lang="lt-LT" dirty="0">
                <a:effectLst/>
              </a:rPr>
              <a:t> </a:t>
            </a:r>
          </a:p>
          <a:p>
            <a:r>
              <a:rPr lang="lt-LT" sz="1200" b="0" i="0" u="none" strike="noStrike" kern="1200" dirty="0">
                <a:solidFill>
                  <a:schemeClr val="tx1"/>
                </a:solidFill>
                <a:effectLst/>
                <a:latin typeface="+mn-lt"/>
                <a:ea typeface="+mn-ea"/>
                <a:cs typeface="+mn-cs"/>
              </a:rPr>
              <a:t>Apie naujausią ir aktualiausią ateinančiu laikotarpiu, paramą privačių miškų savininkams</a:t>
            </a:r>
            <a:r>
              <a:rPr lang="lt-LT" dirty="0">
                <a:effectLst/>
              </a:rPr>
              <a:t> </a:t>
            </a:r>
            <a:r>
              <a:rPr lang="lt-LT" sz="1200" b="0" i="0" u="none" strike="noStrike" kern="1200" dirty="0">
                <a:solidFill>
                  <a:schemeClr val="tx1"/>
                </a:solidFill>
                <a:effectLst/>
                <a:latin typeface="+mn-lt"/>
                <a:ea typeface="+mn-ea"/>
                <a:cs typeface="+mn-cs"/>
              </a:rPr>
              <a:t> </a:t>
            </a:r>
            <a:r>
              <a:rPr lang="lt-LT" dirty="0">
                <a:effectLst/>
              </a:rPr>
              <a:t> </a:t>
            </a:r>
            <a:r>
              <a:rPr lang="lt-LT" sz="1200" b="0" i="0" u="none" strike="noStrike" kern="1200" dirty="0">
                <a:solidFill>
                  <a:schemeClr val="tx1"/>
                </a:solidFill>
                <a:effectLst/>
                <a:latin typeface="+mn-lt"/>
                <a:ea typeface="+mn-ea"/>
                <a:cs typeface="+mn-cs"/>
              </a:rPr>
              <a:t> </a:t>
            </a:r>
            <a:r>
              <a:rPr lang="lt-LT" dirty="0">
                <a:effectLst/>
              </a:rPr>
              <a:t> </a:t>
            </a:r>
          </a:p>
          <a:p>
            <a:r>
              <a:rPr lang="lt-LT" sz="1200" b="0" i="0" u="none" strike="noStrike" kern="1200" dirty="0">
                <a:solidFill>
                  <a:schemeClr val="tx1"/>
                </a:solidFill>
                <a:effectLst/>
                <a:latin typeface="+mn-lt"/>
                <a:ea typeface="+mn-ea"/>
                <a:cs typeface="+mn-cs"/>
              </a:rPr>
              <a:t>Žuvininkystės departamento kompetencijos klausimai ir NMA pagalbos suteikimo šiam padaliniui  perspektyvos Iš viso departamento , mano įsitikinimu vos pora žmonių turi kompetencijas ir jie perėję iš Agentūros ....</a:t>
            </a:r>
            <a:r>
              <a:rPr lang="lt-LT" sz="1200" b="0" i="0" u="none" strike="noStrike" kern="1200" dirty="0" err="1">
                <a:solidFill>
                  <a:schemeClr val="tx1"/>
                </a:solidFill>
                <a:effectLst/>
                <a:latin typeface="+mn-lt"/>
                <a:ea typeface="+mn-ea"/>
                <a:cs typeface="+mn-cs"/>
              </a:rPr>
              <a:t>dėja</a:t>
            </a:r>
            <a:r>
              <a:rPr lang="lt-LT" sz="1200" b="0" i="0" u="none" strike="noStrike" kern="1200" dirty="0">
                <a:solidFill>
                  <a:schemeClr val="tx1"/>
                </a:solidFill>
                <a:effectLst/>
                <a:latin typeface="+mn-lt"/>
                <a:ea typeface="+mn-ea"/>
                <a:cs typeface="+mn-cs"/>
              </a:rPr>
              <a:t> tokia tiesa . Kai pusantro lapo teisės aktui  ,</a:t>
            </a:r>
            <a:r>
              <a:rPr lang="lt-LT" sz="1200" b="0" i="0" u="none" strike="noStrike" kern="1200" dirty="0" err="1">
                <a:solidFill>
                  <a:schemeClr val="tx1"/>
                </a:solidFill>
                <a:effectLst/>
                <a:latin typeface="+mn-lt"/>
                <a:ea typeface="+mn-ea"/>
                <a:cs typeface="+mn-cs"/>
              </a:rPr>
              <a:t>veluojančiam</a:t>
            </a:r>
            <a:r>
              <a:rPr lang="lt-LT" sz="1200" b="0" i="0" u="none" strike="noStrike" kern="1200" dirty="0">
                <a:solidFill>
                  <a:schemeClr val="tx1"/>
                </a:solidFill>
                <a:effectLst/>
                <a:latin typeface="+mn-lt"/>
                <a:ea typeface="+mn-ea"/>
                <a:cs typeface="+mn-cs"/>
              </a:rPr>
              <a:t> 2 metus rengėja Gytė Kilienė gauna 50 lapų socialinių partnerių pastabų ir neigiamą  LR STT antikorupcinio vertinimo išvadą - pradedi susimastyti ....</a:t>
            </a:r>
            <a:r>
              <a:rPr lang="lt-LT" dirty="0">
                <a:effectLst/>
              </a:rPr>
              <a:t> </a:t>
            </a:r>
            <a:r>
              <a:rPr lang="lt-LT" sz="1200" b="0" i="0" u="none" strike="noStrike" kern="1200" dirty="0">
                <a:solidFill>
                  <a:schemeClr val="tx1"/>
                </a:solidFill>
                <a:effectLst/>
                <a:latin typeface="+mn-lt"/>
                <a:ea typeface="+mn-ea"/>
                <a:cs typeface="+mn-cs"/>
              </a:rPr>
              <a:t> </a:t>
            </a:r>
            <a:r>
              <a:rPr lang="lt-LT" dirty="0">
                <a:effectLst/>
              </a:rPr>
              <a:t> </a:t>
            </a:r>
            <a:r>
              <a:rPr lang="lt-LT" sz="1200" b="0" i="0" u="none" strike="noStrike" kern="1200" dirty="0">
                <a:solidFill>
                  <a:schemeClr val="tx1"/>
                </a:solidFill>
                <a:effectLst/>
                <a:latin typeface="+mn-lt"/>
                <a:ea typeface="+mn-ea"/>
                <a:cs typeface="+mn-cs"/>
              </a:rPr>
              <a:t>artimiausių paraiškų rinkimo klausimais</a:t>
            </a:r>
            <a:r>
              <a:rPr lang="lt-LT" dirty="0">
                <a:effectLst/>
              </a:rPr>
              <a:t> </a:t>
            </a:r>
            <a:r>
              <a:rPr lang="lt-LT" sz="1200" b="0" i="0" u="none" strike="noStrike" kern="1200" dirty="0">
                <a:solidFill>
                  <a:schemeClr val="tx1"/>
                </a:solidFill>
                <a:effectLst/>
                <a:latin typeface="+mn-lt"/>
                <a:ea typeface="+mn-ea"/>
                <a:cs typeface="+mn-cs"/>
              </a:rPr>
              <a:t> </a:t>
            </a:r>
            <a:r>
              <a:rPr lang="lt-LT" dirty="0">
                <a:effectLst/>
              </a:rPr>
              <a:t> </a:t>
            </a:r>
            <a:r>
              <a:rPr lang="lt-LT" sz="1200" b="0" i="0" u="none" strike="noStrike" kern="1200" dirty="0">
                <a:solidFill>
                  <a:schemeClr val="tx1"/>
                </a:solidFill>
                <a:effectLst/>
                <a:latin typeface="+mn-lt"/>
                <a:ea typeface="+mn-ea"/>
                <a:cs typeface="+mn-cs"/>
              </a:rPr>
              <a:t> </a:t>
            </a:r>
            <a:r>
              <a:rPr lang="lt-LT" dirty="0">
                <a:effectLst/>
              </a:rPr>
              <a:t> </a:t>
            </a:r>
          </a:p>
          <a:p>
            <a:r>
              <a:rPr lang="lt-LT" sz="1200" b="0" i="0" u="none" strike="noStrike" kern="1200" dirty="0">
                <a:solidFill>
                  <a:schemeClr val="tx1"/>
                </a:solidFill>
                <a:effectLst/>
                <a:latin typeface="+mn-lt"/>
                <a:ea typeface="+mn-ea"/>
                <a:cs typeface="+mn-cs"/>
              </a:rPr>
              <a:t>Būtų labai įdomu išsamesnė statistika apie investicinius projektus, kokios dydžio ūkiai, kurie regionai, į ką buvo investuojama ir t.t. Aišku laikantis visų duomenų apsaugos taisyklių.</a:t>
            </a:r>
            <a:r>
              <a:rPr lang="lt-LT" dirty="0">
                <a:effectLst/>
              </a:rPr>
              <a:t> </a:t>
            </a:r>
            <a:r>
              <a:rPr lang="lt-LT" sz="1200" b="0" i="0" u="none" strike="noStrike" kern="1200" dirty="0">
                <a:solidFill>
                  <a:schemeClr val="tx1"/>
                </a:solidFill>
                <a:effectLst/>
                <a:latin typeface="+mn-lt"/>
                <a:ea typeface="+mn-ea"/>
                <a:cs typeface="+mn-cs"/>
              </a:rPr>
              <a:t> </a:t>
            </a:r>
            <a:r>
              <a:rPr lang="lt-LT" dirty="0">
                <a:effectLst/>
              </a:rPr>
              <a:t> </a:t>
            </a:r>
            <a:r>
              <a:rPr lang="lt-LT" sz="1200" b="0" i="0" u="none" strike="noStrike" kern="1200" dirty="0">
                <a:solidFill>
                  <a:schemeClr val="tx1"/>
                </a:solidFill>
                <a:effectLst/>
                <a:latin typeface="+mn-lt"/>
                <a:ea typeface="+mn-ea"/>
                <a:cs typeface="+mn-cs"/>
              </a:rPr>
              <a:t> </a:t>
            </a:r>
            <a:r>
              <a:rPr lang="lt-LT" dirty="0">
                <a:effectLst/>
              </a:rPr>
              <a:t> </a:t>
            </a:r>
          </a:p>
          <a:p>
            <a:r>
              <a:rPr lang="lt-LT" sz="1200" b="0" i="0" u="none" strike="noStrike" kern="1200" dirty="0">
                <a:solidFill>
                  <a:schemeClr val="tx1"/>
                </a:solidFill>
                <a:effectLst/>
                <a:latin typeface="+mn-lt"/>
                <a:ea typeface="+mn-ea"/>
                <a:cs typeface="+mn-cs"/>
              </a:rPr>
              <a:t>KPP paraiškų grafiko rengimas; biudžeto formavimas </a:t>
            </a:r>
            <a:r>
              <a:rPr lang="lt-LT" sz="1200" b="0" i="0" u="none" strike="noStrike" kern="1200" dirty="0" err="1">
                <a:solidFill>
                  <a:schemeClr val="tx1"/>
                </a:solidFill>
                <a:effectLst/>
                <a:latin typeface="+mn-lt"/>
                <a:ea typeface="+mn-ea"/>
                <a:cs typeface="+mn-cs"/>
              </a:rPr>
              <a:t>subsektoriams</a:t>
            </a:r>
            <a:r>
              <a:rPr lang="lt-LT" sz="1200" b="0" i="0" u="none" strike="noStrike" kern="1200" dirty="0">
                <a:solidFill>
                  <a:schemeClr val="tx1"/>
                </a:solidFill>
                <a:effectLst/>
                <a:latin typeface="+mn-lt"/>
                <a:ea typeface="+mn-ea"/>
                <a:cs typeface="+mn-cs"/>
              </a:rPr>
              <a:t>; pareiškėjų pirmumo balų sistemos tobulinimas</a:t>
            </a:r>
            <a:r>
              <a:rPr lang="lt-LT" dirty="0">
                <a:effectLst/>
              </a:rPr>
              <a:t> </a:t>
            </a:r>
            <a:endParaRPr lang="en-LT" dirty="0"/>
          </a:p>
        </p:txBody>
      </p:sp>
      <p:sp>
        <p:nvSpPr>
          <p:cNvPr id="4" name="Slide Number Placeholder 3"/>
          <p:cNvSpPr>
            <a:spLocks noGrp="1"/>
          </p:cNvSpPr>
          <p:nvPr>
            <p:ph type="sldNum" sz="quarter" idx="5"/>
          </p:nvPr>
        </p:nvSpPr>
        <p:spPr/>
        <p:txBody>
          <a:bodyPr/>
          <a:lstStyle/>
          <a:p>
            <a:fld id="{8A66B443-908F-A545-B0E5-A9A2481DD133}" type="slidenum">
              <a:rPr lang="en-LT" smtClean="0"/>
              <a:t>11</a:t>
            </a:fld>
            <a:endParaRPr lang="en-LT"/>
          </a:p>
        </p:txBody>
      </p:sp>
    </p:spTree>
    <p:extLst>
      <p:ext uri="{BB962C8B-B14F-4D97-AF65-F5344CB8AC3E}">
        <p14:creationId xmlns:p14="http://schemas.microsoft.com/office/powerpoint/2010/main" val="29857108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8A66B443-908F-A545-B0E5-A9A2481DD133}" type="slidenum">
              <a:rPr lang="en-LT" smtClean="0"/>
              <a:t>12</a:t>
            </a:fld>
            <a:endParaRPr lang="en-LT"/>
          </a:p>
        </p:txBody>
      </p:sp>
    </p:spTree>
    <p:extLst>
      <p:ext uri="{BB962C8B-B14F-4D97-AF65-F5344CB8AC3E}">
        <p14:creationId xmlns:p14="http://schemas.microsoft.com/office/powerpoint/2010/main" val="18740182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LT" dirty="0"/>
          </a:p>
        </p:txBody>
      </p:sp>
      <p:sp>
        <p:nvSpPr>
          <p:cNvPr id="4" name="Slide Number Placeholder 3"/>
          <p:cNvSpPr>
            <a:spLocks noGrp="1"/>
          </p:cNvSpPr>
          <p:nvPr>
            <p:ph type="sldNum" sz="quarter" idx="5"/>
          </p:nvPr>
        </p:nvSpPr>
        <p:spPr/>
        <p:txBody>
          <a:bodyPr/>
          <a:lstStyle/>
          <a:p>
            <a:fld id="{8A66B443-908F-A545-B0E5-A9A2481DD133}" type="slidenum">
              <a:rPr lang="en-LT" smtClean="0"/>
              <a:t>13</a:t>
            </a:fld>
            <a:endParaRPr lang="en-LT"/>
          </a:p>
        </p:txBody>
      </p:sp>
    </p:spTree>
    <p:extLst>
      <p:ext uri="{BB962C8B-B14F-4D97-AF65-F5344CB8AC3E}">
        <p14:creationId xmlns:p14="http://schemas.microsoft.com/office/powerpoint/2010/main" val="18898595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dirty="0"/>
              <a:t>Komentarai:</a:t>
            </a:r>
          </a:p>
          <a:p>
            <a:pPr marL="228600" indent="-228600">
              <a:buAutoNum type="arabicPeriod"/>
            </a:pPr>
            <a:r>
              <a:rPr lang="lt-LT" sz="1200" b="0" i="0" u="none" strike="noStrike" kern="1200" dirty="0">
                <a:solidFill>
                  <a:schemeClr val="tx1"/>
                </a:solidFill>
                <a:effectLst/>
                <a:latin typeface="+mn-lt"/>
                <a:ea typeface="+mn-ea"/>
                <a:cs typeface="+mn-cs"/>
              </a:rPr>
              <a:t>Vykstant pirkimo konkursui, per 30d., reikia pateikti pirkimo ataskaitą, reikia pateikti papildomą dokumentą - prašymą el. paštu, o ne sistemoje kartu su kitais dokumentais, kitu atveju nebus vertinimas pirkimas. </a:t>
            </a:r>
            <a:r>
              <a:rPr lang="lt-LT" sz="1200" b="0" i="0" u="none" strike="noStrike" kern="1200" dirty="0" err="1">
                <a:solidFill>
                  <a:schemeClr val="tx1"/>
                </a:solidFill>
                <a:effectLst/>
                <a:latin typeface="+mn-lt"/>
                <a:ea typeface="+mn-ea"/>
                <a:cs typeface="+mn-cs"/>
              </a:rPr>
              <a:t>Pvz</a:t>
            </a:r>
            <a:r>
              <a:rPr lang="lt-LT" sz="1200" b="0" i="0" u="none" strike="noStrike" kern="1200" dirty="0">
                <a:solidFill>
                  <a:schemeClr val="tx1"/>
                </a:solidFill>
                <a:effectLst/>
                <a:latin typeface="+mn-lt"/>
                <a:ea typeface="+mn-ea"/>
                <a:cs typeface="+mn-cs"/>
              </a:rPr>
              <a:t> kvietimą teikti pasiūlymą kai įkeli, jį vertina ir tikrina be prašymo. O Pirkimo dokumentus kai sukeli reikia dar surašyti prašymą, kad juos patikrintų. Manome, kad tai perteklinis dalykas, kuris yra nereikalingas. 2. Taip pat jau eilę metų teikiame pastabą dėl dokumentų registravimo proceso el. paštu, taip ir neatsižvelgta. Pvz. kai nusiunti dokumentą, gauni atsakymą su registracijos numeriu, tačiau, nenurodoma ir nėra aišku, koks dokumentas yra užregistruotas. Jeigu tuo pat metu siunti kelis dokumentus, nėra aišku, turi nuolat rašyti ar skambinti ir klausti, kuris dokumentas, kaip ir kada užregistruotas. 3. Pareiškėjams dažnai kliūva, kam reikalingi banko sąskaitos išrašai, kad pakanka pinigų projektui įgyvendinti, jeigu darbus atlieka pats pareiškėjas? Manome, kad tai perteklinis reikalavimas. 4. Dėl projekto finansavimo šaltinių: jeigu pareiškėjas nori projekto finansavimui naudoti paramos lėšas, pildant paraišką yra aiškiai parašyta, kad paramos lėšos gali būti naudojamos kai projektas yra numatytas vykdyti daugiau nei 1 etapu. Paramos lėšas galima naudoti ir įgyvendinant projektą vienu etapu. Manome, kad turėtų būti aiškiai nurodyta pareiškėjui informacija, kad paramos lėšas galima naudoti ir įgyvendinant vienu etapu. (Tai galioja kuomet paraiškas pildai kompiuteriu).</a:t>
            </a:r>
            <a:r>
              <a:rPr lang="lt-LT" dirty="0">
                <a:effectLst/>
              </a:rPr>
              <a:t> </a:t>
            </a:r>
            <a:r>
              <a:rPr lang="lt-LT" sz="1200" b="0" i="0" u="none" strike="noStrike" kern="1200" dirty="0">
                <a:solidFill>
                  <a:schemeClr val="tx1"/>
                </a:solidFill>
                <a:effectLst/>
                <a:latin typeface="+mn-lt"/>
                <a:ea typeface="+mn-ea"/>
                <a:cs typeface="+mn-cs"/>
              </a:rPr>
              <a:t>Daugiau gyvo bendravimo</a:t>
            </a:r>
            <a:r>
              <a:rPr lang="lt-LT" dirty="0">
                <a:effectLst/>
              </a:rPr>
              <a:t> </a:t>
            </a:r>
            <a:r>
              <a:rPr lang="lt-LT" sz="1200" b="0" i="0" u="none" strike="noStrike" kern="1200" dirty="0">
                <a:solidFill>
                  <a:schemeClr val="tx1"/>
                </a:solidFill>
                <a:effectLst/>
                <a:latin typeface="+mn-lt"/>
                <a:ea typeface="+mn-ea"/>
                <a:cs typeface="+mn-cs"/>
              </a:rPr>
              <a:t>Labiau įsigilinti į priemonių taisykles ir jas taikyti teisingai.</a:t>
            </a:r>
            <a:r>
              <a:rPr lang="lt-LT" dirty="0">
                <a:effectLst/>
              </a:rPr>
              <a:t> </a:t>
            </a:r>
            <a:r>
              <a:rPr lang="lt-LT" sz="1200" b="0" i="0" u="none" strike="noStrike" kern="1200" dirty="0">
                <a:solidFill>
                  <a:schemeClr val="tx1"/>
                </a:solidFill>
                <a:effectLst/>
                <a:latin typeface="+mn-lt"/>
                <a:ea typeface="+mn-ea"/>
                <a:cs typeface="+mn-cs"/>
              </a:rPr>
              <a:t>ŽŪM  siūlyti NMA  įtraukti į teisės aktų rengimo procesą realiai o ne formaliai .Siūlyti atnaujinti tarpinstitucinės darbo grupės kuriančios teisės aktus veiklą </a:t>
            </a:r>
            <a:r>
              <a:rPr lang="lt-LT" dirty="0">
                <a:effectLst/>
              </a:rPr>
              <a:t> </a:t>
            </a:r>
            <a:r>
              <a:rPr lang="lt-LT" sz="1200" b="0" i="0" u="none" strike="noStrike" kern="1200" dirty="0">
                <a:solidFill>
                  <a:schemeClr val="tx1"/>
                </a:solidFill>
                <a:effectLst/>
                <a:latin typeface="+mn-lt"/>
                <a:ea typeface="+mn-ea"/>
                <a:cs typeface="+mn-cs"/>
              </a:rPr>
              <a:t> </a:t>
            </a:r>
            <a:r>
              <a:rPr lang="lt-LT" dirty="0">
                <a:effectLst/>
              </a:rPr>
              <a:t> </a:t>
            </a:r>
            <a:r>
              <a:rPr lang="lt-LT" sz="1200" b="0" i="0" u="none" strike="noStrike" kern="1200" dirty="0">
                <a:solidFill>
                  <a:schemeClr val="tx1"/>
                </a:solidFill>
                <a:effectLst/>
                <a:latin typeface="+mn-lt"/>
                <a:ea typeface="+mn-ea"/>
                <a:cs typeface="+mn-cs"/>
              </a:rPr>
              <a:t> </a:t>
            </a:r>
            <a:r>
              <a:rPr lang="lt-LT" dirty="0">
                <a:effectLst/>
              </a:rPr>
              <a:t> </a:t>
            </a:r>
            <a:r>
              <a:rPr lang="lt-LT" sz="1200" b="0" i="0" u="none" strike="noStrike" kern="1200" dirty="0">
                <a:solidFill>
                  <a:schemeClr val="tx1"/>
                </a:solidFill>
                <a:effectLst/>
                <a:latin typeface="+mn-lt"/>
                <a:ea typeface="+mn-ea"/>
                <a:cs typeface="+mn-cs"/>
              </a:rPr>
              <a:t> </a:t>
            </a:r>
          </a:p>
          <a:p>
            <a:pPr marL="228600" indent="-228600">
              <a:buAutoNum type="arabicPeriod"/>
            </a:pPr>
            <a:r>
              <a:rPr lang="lt-LT" dirty="0">
                <a:effectLst/>
              </a:rPr>
              <a:t> </a:t>
            </a:r>
            <a:r>
              <a:rPr lang="lt-LT" sz="1200" b="0" i="0" u="none" strike="noStrike" kern="1200" dirty="0">
                <a:solidFill>
                  <a:schemeClr val="tx1"/>
                </a:solidFill>
                <a:effectLst/>
                <a:latin typeface="+mn-lt"/>
                <a:ea typeface="+mn-ea"/>
                <a:cs typeface="+mn-cs"/>
              </a:rPr>
              <a:t>1. Stiprinti procedūrų skaidrumą ir viešumą, kad tiek pareiškėjai, tiek visuomenė matytų vienodą vertinimo logiką bei kriterijų taikymą visose priemonėse.</a:t>
            </a:r>
            <a:br>
              <a:rPr lang="lt-LT" sz="1200" b="0" i="0" u="none" strike="noStrike" kern="1200" dirty="0">
                <a:solidFill>
                  <a:schemeClr val="tx1"/>
                </a:solidFill>
                <a:effectLst/>
                <a:latin typeface="+mn-lt"/>
                <a:ea typeface="+mn-ea"/>
                <a:cs typeface="+mn-cs"/>
              </a:rPr>
            </a:br>
            <a:r>
              <a:rPr lang="lt-LT" sz="1200" b="0" i="0" u="none" strike="noStrike" kern="1200" dirty="0">
                <a:solidFill>
                  <a:schemeClr val="tx1"/>
                </a:solidFill>
                <a:effectLst/>
                <a:latin typeface="+mn-lt"/>
                <a:ea typeface="+mn-ea"/>
                <a:cs typeface="+mn-cs"/>
              </a:rPr>
              <a:t> 2. Mažinti politinį poveikį agentūros veiklai – svarbu, kad NMA sprendimai būtų grindžiami vien profesionaliais, o ne politiniais argumentais.</a:t>
            </a:r>
            <a:br>
              <a:rPr lang="lt-LT" sz="1200" b="0" i="0" u="none" strike="noStrike" kern="1200" dirty="0">
                <a:solidFill>
                  <a:schemeClr val="tx1"/>
                </a:solidFill>
                <a:effectLst/>
                <a:latin typeface="+mn-lt"/>
                <a:ea typeface="+mn-ea"/>
                <a:cs typeface="+mn-cs"/>
              </a:rPr>
            </a:br>
            <a:r>
              <a:rPr lang="lt-LT" sz="1200" b="0" i="0" u="none" strike="noStrike" kern="1200" dirty="0">
                <a:solidFill>
                  <a:schemeClr val="tx1"/>
                </a:solidFill>
                <a:effectLst/>
                <a:latin typeface="+mn-lt"/>
                <a:ea typeface="+mn-ea"/>
                <a:cs typeface="+mn-cs"/>
              </a:rPr>
              <a:t>3. Užtikrinti tęstinumą ir stabilumą – kad keičiantis politinei valdžiai nebūtų keičiamas agentūros požiūris, taisyklių interpretacijos ar vertinimo praktikos.</a:t>
            </a:r>
            <a:br>
              <a:rPr lang="lt-LT" sz="1200" b="0" i="0" u="none" strike="noStrike" kern="1200" dirty="0">
                <a:solidFill>
                  <a:schemeClr val="tx1"/>
                </a:solidFill>
                <a:effectLst/>
                <a:latin typeface="+mn-lt"/>
                <a:ea typeface="+mn-ea"/>
                <a:cs typeface="+mn-cs"/>
              </a:rPr>
            </a:br>
            <a:r>
              <a:rPr lang="lt-LT" sz="1200" b="0" i="0" u="none" strike="noStrike" kern="1200" dirty="0">
                <a:solidFill>
                  <a:schemeClr val="tx1"/>
                </a:solidFill>
                <a:effectLst/>
                <a:latin typeface="+mn-lt"/>
                <a:ea typeface="+mn-ea"/>
                <a:cs typeface="+mn-cs"/>
              </a:rPr>
              <a:t>4. Didinti darbuotojų kompetenciją ir atsakomybę už priimtų sprendimų kokybę bei komunikaciją su pareiškėjais.</a:t>
            </a:r>
            <a:br>
              <a:rPr lang="lt-LT" sz="1200" b="0" i="0" u="none" strike="noStrike" kern="1200" dirty="0">
                <a:solidFill>
                  <a:schemeClr val="tx1"/>
                </a:solidFill>
                <a:effectLst/>
                <a:latin typeface="+mn-lt"/>
                <a:ea typeface="+mn-ea"/>
                <a:cs typeface="+mn-cs"/>
              </a:rPr>
            </a:br>
            <a:r>
              <a:rPr lang="lt-LT" sz="1200" b="0" i="0" u="none" strike="noStrike" kern="1200" dirty="0">
                <a:solidFill>
                  <a:schemeClr val="tx1"/>
                </a:solidFill>
                <a:effectLst/>
                <a:latin typeface="+mn-lt"/>
                <a:ea typeface="+mn-ea"/>
                <a:cs typeface="+mn-cs"/>
              </a:rPr>
              <a:t>5. Supaprastinti administracinius procesus, ypač mažesniems pareiškėjams – taip būtų skatinamas regionų gyvybingumas ir mažinama biurokratinė našta.</a:t>
            </a:r>
          </a:p>
          <a:p>
            <a:pPr marL="228600" indent="-228600">
              <a:buAutoNum type="arabicPeriod"/>
            </a:pPr>
            <a:r>
              <a:rPr lang="lt-LT" sz="1200" b="0" i="0" u="none" strike="noStrike" kern="1200" dirty="0">
                <a:solidFill>
                  <a:schemeClr val="tx1"/>
                </a:solidFill>
                <a:effectLst/>
                <a:latin typeface="+mn-lt"/>
                <a:ea typeface="+mn-ea"/>
                <a:cs typeface="+mn-cs"/>
              </a:rPr>
              <a:t>Trūksta detalesnės statistikos viešoje erdvėje tikrai per mažai. Kai per valandą laiko buvo užpildytos paraiškos, tai būtų labai įdomu kas tuo naudojasi.</a:t>
            </a:r>
            <a:r>
              <a:rPr lang="lt-LT" dirty="0">
                <a:effectLst/>
              </a:rPr>
              <a:t> </a:t>
            </a:r>
            <a:r>
              <a:rPr lang="lt-LT" sz="1200" b="0" i="0" u="none" strike="noStrike" kern="1200" dirty="0">
                <a:solidFill>
                  <a:schemeClr val="tx1"/>
                </a:solidFill>
                <a:effectLst/>
                <a:latin typeface="+mn-lt"/>
                <a:ea typeface="+mn-ea"/>
                <a:cs typeface="+mn-cs"/>
              </a:rPr>
              <a:t> </a:t>
            </a:r>
            <a:r>
              <a:rPr lang="lt-LT" dirty="0">
                <a:effectLst/>
              </a:rPr>
              <a:t> </a:t>
            </a:r>
            <a:r>
              <a:rPr lang="lt-LT" sz="1200" b="0" i="0" u="none" strike="noStrike" kern="1200" dirty="0">
                <a:solidFill>
                  <a:schemeClr val="tx1"/>
                </a:solidFill>
                <a:effectLst/>
                <a:latin typeface="+mn-lt"/>
                <a:ea typeface="+mn-ea"/>
                <a:cs typeface="+mn-cs"/>
              </a:rPr>
              <a:t> </a:t>
            </a:r>
            <a:r>
              <a:rPr lang="lt-LT" dirty="0">
                <a:effectLst/>
              </a:rPr>
              <a:t> </a:t>
            </a:r>
          </a:p>
          <a:p>
            <a:pPr marL="228600" indent="-228600">
              <a:buAutoNum type="arabicPeriod"/>
            </a:pPr>
            <a:r>
              <a:rPr lang="lt-LT" sz="1200" b="0" i="0" u="none" strike="noStrike" kern="1200" dirty="0">
                <a:solidFill>
                  <a:schemeClr val="tx1"/>
                </a:solidFill>
                <a:effectLst/>
                <a:latin typeface="+mn-lt"/>
                <a:ea typeface="+mn-ea"/>
                <a:cs typeface="+mn-cs"/>
              </a:rPr>
              <a:t>prieš kiekvieną didįjį paraiškų rinkimą (Modernizavimas, Jaunieji ūkininkai ir kt.) galėtų būti taisyklių pasikeitimų aptarimai nuotoliniais susitikimais orientuoti į konsultantus ir technikos bei įrangos pardavėjus.</a:t>
            </a:r>
            <a:r>
              <a:rPr lang="lt-LT" dirty="0">
                <a:effectLst/>
              </a:rPr>
              <a:t> </a:t>
            </a:r>
            <a:endParaRPr lang="en-LT" dirty="0"/>
          </a:p>
        </p:txBody>
      </p:sp>
      <p:sp>
        <p:nvSpPr>
          <p:cNvPr id="4" name="Slide Number Placeholder 3"/>
          <p:cNvSpPr>
            <a:spLocks noGrp="1"/>
          </p:cNvSpPr>
          <p:nvPr>
            <p:ph type="sldNum" sz="quarter" idx="5"/>
          </p:nvPr>
        </p:nvSpPr>
        <p:spPr/>
        <p:txBody>
          <a:bodyPr/>
          <a:lstStyle/>
          <a:p>
            <a:fld id="{8A66B443-908F-A545-B0E5-A9A2481DD133}" type="slidenum">
              <a:rPr lang="en-LT" smtClean="0"/>
              <a:t>14</a:t>
            </a:fld>
            <a:endParaRPr lang="en-LT"/>
          </a:p>
        </p:txBody>
      </p:sp>
    </p:spTree>
    <p:extLst>
      <p:ext uri="{BB962C8B-B14F-4D97-AF65-F5344CB8AC3E}">
        <p14:creationId xmlns:p14="http://schemas.microsoft.com/office/powerpoint/2010/main" val="38335107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LT" dirty="0"/>
          </a:p>
        </p:txBody>
      </p:sp>
      <p:sp>
        <p:nvSpPr>
          <p:cNvPr id="4" name="Slide Number Placeholder 3"/>
          <p:cNvSpPr>
            <a:spLocks noGrp="1"/>
          </p:cNvSpPr>
          <p:nvPr>
            <p:ph type="sldNum" sz="quarter" idx="5"/>
          </p:nvPr>
        </p:nvSpPr>
        <p:spPr/>
        <p:txBody>
          <a:bodyPr/>
          <a:lstStyle/>
          <a:p>
            <a:fld id="{8A66B443-908F-A545-B0E5-A9A2481DD133}" type="slidenum">
              <a:rPr lang="en-LT" smtClean="0"/>
              <a:t>15</a:t>
            </a:fld>
            <a:endParaRPr lang="en-LT"/>
          </a:p>
        </p:txBody>
      </p:sp>
    </p:spTree>
    <p:extLst>
      <p:ext uri="{BB962C8B-B14F-4D97-AF65-F5344CB8AC3E}">
        <p14:creationId xmlns:p14="http://schemas.microsoft.com/office/powerpoint/2010/main" val="13243343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dirty="0"/>
              <a:t>Komentarai:</a:t>
            </a:r>
          </a:p>
          <a:p>
            <a:r>
              <a:rPr lang="lt-LT" sz="1200" b="0" i="0" u="none" strike="noStrike" kern="1200" dirty="0">
                <a:solidFill>
                  <a:schemeClr val="tx1"/>
                </a:solidFill>
                <a:effectLst/>
                <a:latin typeface="+mn-lt"/>
                <a:ea typeface="+mn-ea"/>
                <a:cs typeface="+mn-cs"/>
              </a:rPr>
              <a:t>Buvo klausimų, bet jie sprendėsi.</a:t>
            </a:r>
          </a:p>
          <a:p>
            <a:r>
              <a:rPr lang="lt-LT" sz="1200" b="0" i="0" u="none" strike="noStrike" kern="1200" dirty="0">
                <a:solidFill>
                  <a:schemeClr val="tx1"/>
                </a:solidFill>
                <a:effectLst/>
                <a:latin typeface="+mn-lt"/>
                <a:ea typeface="+mn-ea"/>
                <a:cs typeface="+mn-cs"/>
              </a:rPr>
              <a:t>Problema tas pats ŽD (ŽŪM Žuvininkystės departamentas) - nesugebantis paruošti teisės aktų laiku (tai ne mūsų nuomonė - tai ir LR STT antikorupcinio vertinimo išvada , Valstybės kontrolės išvados ) </a:t>
            </a:r>
            <a:r>
              <a:rPr lang="lt-LT" dirty="0">
                <a:effectLst/>
              </a:rPr>
              <a:t> </a:t>
            </a:r>
            <a:r>
              <a:rPr lang="lt-LT" sz="1200" b="0" i="0" u="none" strike="noStrike" kern="1200" dirty="0">
                <a:solidFill>
                  <a:schemeClr val="tx1"/>
                </a:solidFill>
                <a:effectLst/>
                <a:latin typeface="+mn-lt"/>
                <a:ea typeface="+mn-ea"/>
                <a:cs typeface="+mn-cs"/>
              </a:rPr>
              <a:t> </a:t>
            </a:r>
            <a:r>
              <a:rPr lang="lt-LT" dirty="0">
                <a:effectLst/>
              </a:rPr>
              <a:t> </a:t>
            </a:r>
          </a:p>
          <a:p>
            <a:r>
              <a:rPr lang="lt-LT" sz="1200" b="0" i="0" u="none" strike="noStrike" kern="1200" dirty="0">
                <a:solidFill>
                  <a:schemeClr val="tx1"/>
                </a:solidFill>
                <a:effectLst/>
                <a:latin typeface="+mn-lt"/>
                <a:ea typeface="+mn-ea"/>
                <a:cs typeface="+mn-cs"/>
              </a:rPr>
              <a:t>Iš principo procesai vyksta gerai, bet tobulumui ribų juk nėra.</a:t>
            </a:r>
            <a:r>
              <a:rPr lang="lt-LT" dirty="0">
                <a:effectLst/>
              </a:rPr>
              <a:t> </a:t>
            </a:r>
            <a:r>
              <a:rPr lang="lt-LT" sz="1200" b="0" i="0" u="none" strike="noStrike" kern="1200" dirty="0">
                <a:solidFill>
                  <a:schemeClr val="tx1"/>
                </a:solidFill>
                <a:effectLst/>
                <a:latin typeface="+mn-lt"/>
                <a:ea typeface="+mn-ea"/>
                <a:cs typeface="+mn-cs"/>
              </a:rPr>
              <a:t> </a:t>
            </a:r>
            <a:r>
              <a:rPr lang="lt-LT" dirty="0">
                <a:effectLst/>
              </a:rPr>
              <a:t> </a:t>
            </a:r>
            <a:r>
              <a:rPr lang="lt-LT" sz="1200" b="0" i="0" u="none" strike="noStrike" kern="1200" dirty="0">
                <a:solidFill>
                  <a:schemeClr val="tx1"/>
                </a:solidFill>
                <a:effectLst/>
                <a:latin typeface="+mn-lt"/>
                <a:ea typeface="+mn-ea"/>
                <a:cs typeface="+mn-cs"/>
              </a:rPr>
              <a:t> </a:t>
            </a:r>
            <a:r>
              <a:rPr lang="lt-LT" dirty="0">
                <a:effectLst/>
              </a:rPr>
              <a:t> </a:t>
            </a:r>
          </a:p>
          <a:p>
            <a:r>
              <a:rPr lang="lt-LT" sz="1200" b="0" i="0" u="none" strike="noStrike" kern="1200" dirty="0">
                <a:solidFill>
                  <a:schemeClr val="tx1"/>
                </a:solidFill>
                <a:effectLst/>
                <a:latin typeface="+mn-lt"/>
                <a:ea typeface="+mn-ea"/>
                <a:cs typeface="+mn-cs"/>
              </a:rPr>
              <a:t>Dėl investicinių projektų norisi greitesnių vertinimų. </a:t>
            </a:r>
          </a:p>
          <a:p>
            <a:r>
              <a:rPr lang="lt-LT" sz="1200" b="0" i="0" u="none" strike="noStrike" kern="1200" dirty="0">
                <a:solidFill>
                  <a:schemeClr val="tx1"/>
                </a:solidFill>
                <a:effectLst/>
                <a:latin typeface="+mn-lt"/>
                <a:ea typeface="+mn-ea"/>
                <a:cs typeface="+mn-cs"/>
              </a:rPr>
              <a:t>Projektų vertinimo procesas yra tobulintinas</a:t>
            </a:r>
            <a:r>
              <a:rPr lang="lt-LT" dirty="0">
                <a:effectLst/>
              </a:rPr>
              <a:t> </a:t>
            </a:r>
            <a:endParaRPr lang="en-LT" dirty="0"/>
          </a:p>
        </p:txBody>
      </p:sp>
      <p:sp>
        <p:nvSpPr>
          <p:cNvPr id="4" name="Slide Number Placeholder 3"/>
          <p:cNvSpPr>
            <a:spLocks noGrp="1"/>
          </p:cNvSpPr>
          <p:nvPr>
            <p:ph type="sldNum" sz="quarter" idx="5"/>
          </p:nvPr>
        </p:nvSpPr>
        <p:spPr/>
        <p:txBody>
          <a:bodyPr/>
          <a:lstStyle/>
          <a:p>
            <a:fld id="{8A66B443-908F-A545-B0E5-A9A2481DD133}" type="slidenum">
              <a:rPr lang="en-LT" smtClean="0"/>
              <a:t>3</a:t>
            </a:fld>
            <a:endParaRPr lang="en-LT"/>
          </a:p>
        </p:txBody>
      </p:sp>
    </p:spTree>
    <p:extLst>
      <p:ext uri="{BB962C8B-B14F-4D97-AF65-F5344CB8AC3E}">
        <p14:creationId xmlns:p14="http://schemas.microsoft.com/office/powerpoint/2010/main" val="37198371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dirty="0"/>
              <a:t>Atsakė 12 respondentų (neprivalomas klausimas</a:t>
            </a:r>
            <a:r>
              <a:rPr lang="en-US" dirty="0"/>
              <a:t>, </a:t>
            </a:r>
            <a:r>
              <a:rPr lang="lt-LT" dirty="0"/>
              <a:t>ne</a:t>
            </a:r>
            <a:r>
              <a:rPr lang="en-US" dirty="0"/>
              <a:t>s ne </a:t>
            </a:r>
            <a:r>
              <a:rPr lang="en-US" dirty="0" err="1"/>
              <a:t>visiems</a:t>
            </a:r>
            <a:r>
              <a:rPr lang="en-US" dirty="0"/>
              <a:t> </a:t>
            </a:r>
            <a:r>
              <a:rPr lang="en-US" dirty="0" err="1"/>
              <a:t>aktualus</a:t>
            </a:r>
            <a:r>
              <a:rPr lang="lt-LT" dirty="0"/>
              <a:t>)</a:t>
            </a:r>
            <a:r>
              <a:rPr lang="en-US" dirty="0"/>
              <a:t>. </a:t>
            </a:r>
            <a:endParaRPr lang="lt-LT" dirty="0"/>
          </a:p>
          <a:p>
            <a:r>
              <a:rPr lang="lt-LT" dirty="0"/>
              <a:t>Komentarai:</a:t>
            </a:r>
          </a:p>
          <a:p>
            <a:r>
              <a:rPr lang="lt-LT" sz="1200" b="0" i="0" u="none" strike="noStrike" kern="1200" dirty="0">
                <a:solidFill>
                  <a:schemeClr val="tx1"/>
                </a:solidFill>
                <a:effectLst/>
                <a:latin typeface="+mn-lt"/>
                <a:ea typeface="+mn-ea"/>
                <a:cs typeface="+mn-cs"/>
              </a:rPr>
              <a:t>Šiemet dėl plotinių priemonių pastabų buvo minimaliai. </a:t>
            </a:r>
            <a:endParaRPr lang="lt-LT" dirty="0"/>
          </a:p>
        </p:txBody>
      </p:sp>
      <p:sp>
        <p:nvSpPr>
          <p:cNvPr id="4" name="Slide Number Placeholder 3"/>
          <p:cNvSpPr>
            <a:spLocks noGrp="1"/>
          </p:cNvSpPr>
          <p:nvPr>
            <p:ph type="sldNum" sz="quarter" idx="5"/>
          </p:nvPr>
        </p:nvSpPr>
        <p:spPr/>
        <p:txBody>
          <a:bodyPr/>
          <a:lstStyle/>
          <a:p>
            <a:fld id="{8A66B443-908F-A545-B0E5-A9A2481DD133}" type="slidenum">
              <a:rPr lang="en-LT" smtClean="0"/>
              <a:t>4</a:t>
            </a:fld>
            <a:endParaRPr lang="en-LT"/>
          </a:p>
        </p:txBody>
      </p:sp>
    </p:spTree>
    <p:extLst>
      <p:ext uri="{BB962C8B-B14F-4D97-AF65-F5344CB8AC3E}">
        <p14:creationId xmlns:p14="http://schemas.microsoft.com/office/powerpoint/2010/main" val="7564730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dirty="0"/>
              <a:t>Komentarai:</a:t>
            </a:r>
          </a:p>
          <a:p>
            <a:r>
              <a:rPr lang="lt-LT" sz="1200" b="0" i="0" u="none" strike="noStrike" kern="1200" dirty="0">
                <a:solidFill>
                  <a:schemeClr val="tx1"/>
                </a:solidFill>
                <a:effectLst/>
                <a:latin typeface="+mn-lt"/>
                <a:ea typeface="+mn-ea"/>
                <a:cs typeface="+mn-cs"/>
              </a:rPr>
              <a:t>Kontrolėje tikrai per daug biurokratinės naštos.</a:t>
            </a:r>
            <a:r>
              <a:rPr lang="lt-LT" dirty="0">
                <a:effectLst/>
              </a:rPr>
              <a:t> </a:t>
            </a:r>
            <a:r>
              <a:rPr lang="lt-LT" sz="1200" b="0" i="0" u="none" strike="noStrike" kern="1200" dirty="0">
                <a:solidFill>
                  <a:schemeClr val="tx1"/>
                </a:solidFill>
                <a:effectLst/>
                <a:latin typeface="+mn-lt"/>
                <a:ea typeface="+mn-ea"/>
                <a:cs typeface="+mn-cs"/>
              </a:rPr>
              <a:t> </a:t>
            </a:r>
            <a:endParaRPr lang="en-LT" dirty="0"/>
          </a:p>
        </p:txBody>
      </p:sp>
      <p:sp>
        <p:nvSpPr>
          <p:cNvPr id="4" name="Slide Number Placeholder 3"/>
          <p:cNvSpPr>
            <a:spLocks noGrp="1"/>
          </p:cNvSpPr>
          <p:nvPr>
            <p:ph type="sldNum" sz="quarter" idx="5"/>
          </p:nvPr>
        </p:nvSpPr>
        <p:spPr/>
        <p:txBody>
          <a:bodyPr/>
          <a:lstStyle/>
          <a:p>
            <a:fld id="{8A66B443-908F-A545-B0E5-A9A2481DD133}" type="slidenum">
              <a:rPr lang="en-LT" smtClean="0"/>
              <a:t>5</a:t>
            </a:fld>
            <a:endParaRPr lang="en-LT"/>
          </a:p>
        </p:txBody>
      </p:sp>
    </p:spTree>
    <p:extLst>
      <p:ext uri="{BB962C8B-B14F-4D97-AF65-F5344CB8AC3E}">
        <p14:creationId xmlns:p14="http://schemas.microsoft.com/office/powerpoint/2010/main" val="4912989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t-LT" dirty="0"/>
              <a:t>Komentarai:</a:t>
            </a:r>
          </a:p>
          <a:p>
            <a:pPr marL="0" marR="0" lvl="0" indent="0" algn="l" defTabSz="914400" rtl="0" eaLnBrk="1" fontAlgn="auto" latinLnBrk="0" hangingPunct="1">
              <a:lnSpc>
                <a:spcPct val="100000"/>
              </a:lnSpc>
              <a:spcBef>
                <a:spcPts val="0"/>
              </a:spcBef>
              <a:spcAft>
                <a:spcPts val="0"/>
              </a:spcAft>
              <a:buClrTx/>
              <a:buSzTx/>
              <a:buFontTx/>
              <a:buNone/>
              <a:tabLst/>
              <a:defRPr/>
            </a:pPr>
            <a:r>
              <a:rPr lang="lt-LT" sz="1200" b="0" i="0" u="none" strike="noStrike" kern="1200" dirty="0">
                <a:solidFill>
                  <a:schemeClr val="tx1"/>
                </a:solidFill>
                <a:effectLst/>
                <a:latin typeface="+mn-lt"/>
                <a:ea typeface="+mn-ea"/>
                <a:cs typeface="+mn-cs"/>
              </a:rPr>
              <a:t>Turime visas galimybes pateikti savo pasiūlymus tiek žodžiu tiek raštu;</a:t>
            </a:r>
          </a:p>
          <a:p>
            <a:pPr marL="0" marR="0" lvl="0" indent="0" algn="l" defTabSz="914400" rtl="0" eaLnBrk="1" fontAlgn="auto" latinLnBrk="0" hangingPunct="1">
              <a:lnSpc>
                <a:spcPct val="100000"/>
              </a:lnSpc>
              <a:spcBef>
                <a:spcPts val="0"/>
              </a:spcBef>
              <a:spcAft>
                <a:spcPts val="0"/>
              </a:spcAft>
              <a:buClrTx/>
              <a:buSzTx/>
              <a:buFontTx/>
              <a:buNone/>
              <a:tabLst/>
              <a:defRPr/>
            </a:pPr>
            <a:r>
              <a:rPr lang="lt-LT" sz="1200" b="0" i="0" u="none" strike="noStrike" kern="1200" dirty="0">
                <a:solidFill>
                  <a:schemeClr val="tx1"/>
                </a:solidFill>
                <a:effectLst/>
                <a:latin typeface="+mn-lt"/>
                <a:ea typeface="+mn-ea"/>
                <a:cs typeface="+mn-cs"/>
              </a:rPr>
              <a:t>Vyksta reguliarūs susitikimai, NMA atstovai visada atvažiuoja į kviečiamus oficialius susitikimus.</a:t>
            </a:r>
            <a:r>
              <a:rPr lang="lt-LT" dirty="0">
                <a:effectLst/>
              </a:rPr>
              <a:t> </a:t>
            </a:r>
            <a:r>
              <a:rPr lang="lt-LT" sz="1200" b="0" i="0" u="none" strike="noStrike" kern="1200" dirty="0">
                <a:solidFill>
                  <a:schemeClr val="tx1"/>
                </a:solidFill>
                <a:effectLst/>
                <a:latin typeface="+mn-lt"/>
                <a:ea typeface="+mn-ea"/>
                <a:cs typeface="+mn-cs"/>
              </a:rPr>
              <a:t> </a:t>
            </a:r>
            <a:r>
              <a:rPr lang="lt-LT" dirty="0">
                <a:effectLst/>
              </a:rPr>
              <a:t> </a:t>
            </a:r>
            <a:r>
              <a:rPr lang="lt-LT" sz="1200" b="0" i="0" u="none" strike="noStrike" kern="1200" dirty="0">
                <a:solidFill>
                  <a:schemeClr val="tx1"/>
                </a:solidFill>
                <a:effectLst/>
                <a:latin typeface="+mn-lt"/>
                <a:ea typeface="+mn-ea"/>
                <a:cs typeface="+mn-cs"/>
              </a:rPr>
              <a:t> </a:t>
            </a:r>
            <a:r>
              <a:rPr lang="lt-LT" dirty="0">
                <a:effectLst/>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lt-LT" sz="1200" b="0" i="0" u="none" strike="noStrike" kern="1200" dirty="0">
                <a:solidFill>
                  <a:schemeClr val="tx1"/>
                </a:solidFill>
                <a:effectLst/>
                <a:latin typeface="+mn-lt"/>
                <a:ea typeface="+mn-ea"/>
                <a:cs typeface="+mn-cs"/>
              </a:rPr>
              <a:t>Agentūra bendrauja, išklauso. </a:t>
            </a:r>
          </a:p>
          <a:p>
            <a:pPr marL="0" marR="0" lvl="0" indent="0" algn="l" defTabSz="914400" rtl="0" eaLnBrk="1" fontAlgn="auto" latinLnBrk="0" hangingPunct="1">
              <a:lnSpc>
                <a:spcPct val="100000"/>
              </a:lnSpc>
              <a:spcBef>
                <a:spcPts val="0"/>
              </a:spcBef>
              <a:spcAft>
                <a:spcPts val="0"/>
              </a:spcAft>
              <a:buClrTx/>
              <a:buSzTx/>
              <a:buFontTx/>
              <a:buNone/>
              <a:tabLst/>
              <a:defRPr/>
            </a:pPr>
            <a:r>
              <a:rPr lang="lt-LT" sz="1200" b="1" i="0" u="none" strike="noStrike" kern="1200" dirty="0">
                <a:solidFill>
                  <a:schemeClr val="tx1"/>
                </a:solidFill>
                <a:effectLst/>
                <a:latin typeface="+mn-lt"/>
                <a:ea typeface="+mn-ea"/>
                <a:cs typeface="+mn-cs"/>
              </a:rPr>
              <a:t>Tai svarbu nes nėra atsiribojimo nuo klausimų, o yra </a:t>
            </a:r>
            <a:r>
              <a:rPr lang="lt-LT" sz="1200" b="1" i="0" u="none" strike="noStrike" kern="1200" dirty="0" err="1">
                <a:solidFill>
                  <a:schemeClr val="tx1"/>
                </a:solidFill>
                <a:effectLst/>
                <a:latin typeface="+mn-lt"/>
                <a:ea typeface="+mn-ea"/>
                <a:cs typeface="+mn-cs"/>
              </a:rPr>
              <a:t>proaktyvumas</a:t>
            </a:r>
            <a:r>
              <a:rPr lang="lt-LT" sz="1200" b="1" i="0" u="none" strike="noStrike" kern="1200" dirty="0">
                <a:solidFill>
                  <a:schemeClr val="tx1"/>
                </a:solidFill>
                <a:effectLst/>
                <a:latin typeface="+mn-lt"/>
                <a:ea typeface="+mn-ea"/>
                <a:cs typeface="+mn-cs"/>
              </a:rPr>
              <a:t> spręsti klausimus.</a:t>
            </a:r>
            <a:r>
              <a:rPr lang="lt-LT" b="1" dirty="0">
                <a:effectLst/>
              </a:rPr>
              <a:t> </a:t>
            </a:r>
            <a:endParaRPr lang="en-LT" b="1" dirty="0"/>
          </a:p>
        </p:txBody>
      </p:sp>
      <p:sp>
        <p:nvSpPr>
          <p:cNvPr id="4" name="Slide Number Placeholder 3"/>
          <p:cNvSpPr>
            <a:spLocks noGrp="1"/>
          </p:cNvSpPr>
          <p:nvPr>
            <p:ph type="sldNum" sz="quarter" idx="5"/>
          </p:nvPr>
        </p:nvSpPr>
        <p:spPr/>
        <p:txBody>
          <a:bodyPr/>
          <a:lstStyle/>
          <a:p>
            <a:fld id="{8A66B443-908F-A545-B0E5-A9A2481DD133}" type="slidenum">
              <a:rPr lang="en-LT" smtClean="0"/>
              <a:t>6</a:t>
            </a:fld>
            <a:endParaRPr lang="en-LT"/>
          </a:p>
        </p:txBody>
      </p:sp>
    </p:spTree>
    <p:extLst>
      <p:ext uri="{BB962C8B-B14F-4D97-AF65-F5344CB8AC3E}">
        <p14:creationId xmlns:p14="http://schemas.microsoft.com/office/powerpoint/2010/main" val="14453388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dirty="0"/>
              <a:t>Komentarai:</a:t>
            </a:r>
          </a:p>
          <a:p>
            <a:r>
              <a:rPr lang="lt-LT" sz="1200" b="0" i="0" u="none" strike="noStrike" kern="1200" dirty="0">
                <a:solidFill>
                  <a:schemeClr val="tx1"/>
                </a:solidFill>
                <a:effectLst/>
                <a:latin typeface="+mn-lt"/>
                <a:ea typeface="+mn-ea"/>
                <a:cs typeface="+mn-cs"/>
              </a:rPr>
              <a:t>Džiaugiamės, kad esame girdimi.</a:t>
            </a:r>
          </a:p>
          <a:p>
            <a:r>
              <a:rPr lang="lt-LT" sz="1200" b="0" i="0" u="none" strike="noStrike" kern="1200" dirty="0">
                <a:solidFill>
                  <a:schemeClr val="tx1"/>
                </a:solidFill>
                <a:effectLst/>
                <a:latin typeface="+mn-lt"/>
                <a:ea typeface="+mn-ea"/>
                <a:cs typeface="+mn-cs"/>
              </a:rPr>
              <a:t>Anksčiau reguliariai būdavo organizuojami susitikimai su socialiniais partneriais, dabar rečiau ir nereguliariai.</a:t>
            </a:r>
            <a:r>
              <a:rPr lang="lt-LT" dirty="0">
                <a:effectLst/>
              </a:rPr>
              <a:t> </a:t>
            </a:r>
            <a:endParaRPr lang="en-LT" dirty="0"/>
          </a:p>
        </p:txBody>
      </p:sp>
      <p:sp>
        <p:nvSpPr>
          <p:cNvPr id="4" name="Slide Number Placeholder 3"/>
          <p:cNvSpPr>
            <a:spLocks noGrp="1"/>
          </p:cNvSpPr>
          <p:nvPr>
            <p:ph type="sldNum" sz="quarter" idx="5"/>
          </p:nvPr>
        </p:nvSpPr>
        <p:spPr/>
        <p:txBody>
          <a:bodyPr/>
          <a:lstStyle/>
          <a:p>
            <a:fld id="{8A66B443-908F-A545-B0E5-A9A2481DD133}" type="slidenum">
              <a:rPr lang="en-LT" smtClean="0"/>
              <a:t>7</a:t>
            </a:fld>
            <a:endParaRPr lang="en-LT"/>
          </a:p>
        </p:txBody>
      </p:sp>
    </p:spTree>
    <p:extLst>
      <p:ext uri="{BB962C8B-B14F-4D97-AF65-F5344CB8AC3E}">
        <p14:creationId xmlns:p14="http://schemas.microsoft.com/office/powerpoint/2010/main" val="28378431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dirty="0"/>
              <a:t>Buvo galima rinktis daugiau nei vieną variantą.</a:t>
            </a:r>
          </a:p>
          <a:p>
            <a:r>
              <a:rPr lang="lt-LT" dirty="0"/>
              <a:t>Komentarai:</a:t>
            </a:r>
            <a:r>
              <a:rPr lang="lt-LT" sz="1200" b="0" i="0" u="none" strike="noStrike" kern="1200" dirty="0">
                <a:solidFill>
                  <a:schemeClr val="tx1"/>
                </a:solidFill>
                <a:effectLst/>
                <a:latin typeface="+mn-lt"/>
                <a:ea typeface="+mn-ea"/>
                <a:cs typeface="+mn-cs"/>
              </a:rPr>
              <a:t> </a:t>
            </a:r>
            <a:r>
              <a:rPr lang="lt-LT" dirty="0">
                <a:effectLst/>
              </a:rPr>
              <a:t> </a:t>
            </a:r>
            <a:r>
              <a:rPr lang="lt-LT" sz="1200" b="0" i="0" u="none" strike="noStrike" kern="1200" dirty="0">
                <a:solidFill>
                  <a:schemeClr val="tx1"/>
                </a:solidFill>
                <a:effectLst/>
                <a:latin typeface="+mn-lt"/>
                <a:ea typeface="+mn-ea"/>
                <a:cs typeface="+mn-cs"/>
              </a:rPr>
              <a:t> </a:t>
            </a:r>
            <a:r>
              <a:rPr lang="lt-LT" dirty="0">
                <a:effectLst/>
              </a:rPr>
              <a:t> </a:t>
            </a:r>
            <a:r>
              <a:rPr lang="lt-LT" sz="1200" b="0" i="0" u="none" strike="noStrike" kern="1200" dirty="0">
                <a:solidFill>
                  <a:schemeClr val="tx1"/>
                </a:solidFill>
                <a:effectLst/>
                <a:latin typeface="+mn-lt"/>
                <a:ea typeface="+mn-ea"/>
                <a:cs typeface="+mn-cs"/>
              </a:rPr>
              <a:t> </a:t>
            </a:r>
            <a:r>
              <a:rPr lang="lt-LT" dirty="0">
                <a:effectLst/>
              </a:rPr>
              <a:t> </a:t>
            </a:r>
            <a:r>
              <a:rPr lang="lt-LT" sz="1200" b="0" i="0" u="none" strike="noStrike" kern="1200" dirty="0">
                <a:solidFill>
                  <a:schemeClr val="tx1"/>
                </a:solidFill>
                <a:effectLst/>
                <a:latin typeface="+mn-lt"/>
                <a:ea typeface="+mn-ea"/>
                <a:cs typeface="+mn-cs"/>
              </a:rPr>
              <a:t> </a:t>
            </a:r>
            <a:r>
              <a:rPr lang="lt-LT" dirty="0">
                <a:effectLst/>
              </a:rPr>
              <a:t> </a:t>
            </a:r>
            <a:r>
              <a:rPr lang="lt-LT" sz="1200" b="0" i="0" u="none" strike="noStrike" kern="1200" dirty="0">
                <a:solidFill>
                  <a:schemeClr val="tx1"/>
                </a:solidFill>
                <a:effectLst/>
                <a:latin typeface="+mn-lt"/>
                <a:ea typeface="+mn-ea"/>
                <a:cs typeface="+mn-cs"/>
              </a:rPr>
              <a:t> </a:t>
            </a:r>
            <a:r>
              <a:rPr lang="lt-LT" dirty="0">
                <a:effectLst/>
              </a:rPr>
              <a:t> </a:t>
            </a:r>
            <a:r>
              <a:rPr lang="lt-LT" sz="1200" b="0" i="0" u="none" strike="noStrike" kern="1200" dirty="0">
                <a:solidFill>
                  <a:schemeClr val="tx1"/>
                </a:solidFill>
                <a:effectLst/>
                <a:latin typeface="+mn-lt"/>
                <a:ea typeface="+mn-ea"/>
                <a:cs typeface="+mn-cs"/>
              </a:rPr>
              <a:t> </a:t>
            </a:r>
            <a:r>
              <a:rPr lang="lt-LT" dirty="0">
                <a:effectLst/>
              </a:rPr>
              <a:t> </a:t>
            </a:r>
            <a:r>
              <a:rPr lang="lt-LT" sz="1200" b="0" i="0" u="none" strike="noStrike" kern="1200" dirty="0">
                <a:solidFill>
                  <a:schemeClr val="tx1"/>
                </a:solidFill>
                <a:effectLst/>
                <a:latin typeface="+mn-lt"/>
                <a:ea typeface="+mn-ea"/>
                <a:cs typeface="+mn-cs"/>
              </a:rPr>
              <a:t> </a:t>
            </a:r>
            <a:r>
              <a:rPr lang="lt-LT" dirty="0">
                <a:effectLst/>
              </a:rPr>
              <a:t> </a:t>
            </a:r>
            <a:r>
              <a:rPr lang="lt-LT" sz="1200" b="0" i="0" u="none" strike="noStrike" kern="1200" dirty="0">
                <a:solidFill>
                  <a:schemeClr val="tx1"/>
                </a:solidFill>
                <a:effectLst/>
                <a:latin typeface="+mn-lt"/>
                <a:ea typeface="+mn-ea"/>
                <a:cs typeface="+mn-cs"/>
              </a:rPr>
              <a:t> </a:t>
            </a:r>
            <a:r>
              <a:rPr lang="lt-LT" dirty="0">
                <a:effectLst/>
              </a:rPr>
              <a:t> </a:t>
            </a:r>
          </a:p>
          <a:p>
            <a:r>
              <a:rPr lang="lt-LT" sz="1200" b="0" i="0" u="none" strike="noStrike" kern="1200" dirty="0">
                <a:solidFill>
                  <a:schemeClr val="tx1"/>
                </a:solidFill>
                <a:effectLst/>
                <a:latin typeface="+mn-lt"/>
                <a:ea typeface="+mn-ea"/>
                <a:cs typeface="+mn-cs"/>
              </a:rPr>
              <a:t>Pastabas teikiame įvairiais kanalais. Bet labiausiai vertiname susitikimus gyvai.</a:t>
            </a:r>
            <a:r>
              <a:rPr lang="lt-LT" dirty="0">
                <a:effectLst/>
              </a:rPr>
              <a:t> </a:t>
            </a:r>
            <a:r>
              <a:rPr lang="lt-LT" sz="1200" b="0" i="0" u="none" strike="noStrike" kern="1200" dirty="0">
                <a:solidFill>
                  <a:schemeClr val="tx1"/>
                </a:solidFill>
                <a:effectLst/>
                <a:latin typeface="+mn-lt"/>
                <a:ea typeface="+mn-ea"/>
                <a:cs typeface="+mn-cs"/>
              </a:rPr>
              <a:t> </a:t>
            </a:r>
            <a:r>
              <a:rPr lang="lt-LT" dirty="0">
                <a:effectLst/>
              </a:rPr>
              <a:t> </a:t>
            </a:r>
            <a:r>
              <a:rPr lang="lt-LT" sz="1200" b="0" i="0" u="none" strike="noStrike" kern="1200" dirty="0">
                <a:solidFill>
                  <a:schemeClr val="tx1"/>
                </a:solidFill>
                <a:effectLst/>
                <a:latin typeface="+mn-lt"/>
                <a:ea typeface="+mn-ea"/>
                <a:cs typeface="+mn-cs"/>
              </a:rPr>
              <a:t> </a:t>
            </a:r>
            <a:r>
              <a:rPr lang="lt-LT" dirty="0">
                <a:effectLst/>
              </a:rPr>
              <a:t> </a:t>
            </a:r>
          </a:p>
          <a:p>
            <a:r>
              <a:rPr lang="lt-LT" sz="1200" b="0" i="0" u="none" strike="noStrike" kern="1200" dirty="0">
                <a:solidFill>
                  <a:schemeClr val="tx1"/>
                </a:solidFill>
                <a:effectLst/>
                <a:latin typeface="+mn-lt"/>
                <a:ea typeface="+mn-ea"/>
                <a:cs typeface="+mn-cs"/>
              </a:rPr>
              <a:t>Sveika būtų turėti trišalius susitikimus su NMA ir ŽŪM, kadangi dažnai siūlymai NMA atrodo nepasiekia ŽŪM.</a:t>
            </a:r>
            <a:r>
              <a:rPr lang="lt-LT" dirty="0">
                <a:effectLst/>
              </a:rPr>
              <a:t> </a:t>
            </a:r>
            <a:endParaRPr lang="en-LT" dirty="0"/>
          </a:p>
        </p:txBody>
      </p:sp>
      <p:sp>
        <p:nvSpPr>
          <p:cNvPr id="4" name="Slide Number Placeholder 3"/>
          <p:cNvSpPr>
            <a:spLocks noGrp="1"/>
          </p:cNvSpPr>
          <p:nvPr>
            <p:ph type="sldNum" sz="quarter" idx="5"/>
          </p:nvPr>
        </p:nvSpPr>
        <p:spPr/>
        <p:txBody>
          <a:bodyPr/>
          <a:lstStyle/>
          <a:p>
            <a:fld id="{8A66B443-908F-A545-B0E5-A9A2481DD133}" type="slidenum">
              <a:rPr lang="en-LT" smtClean="0"/>
              <a:t>8</a:t>
            </a:fld>
            <a:endParaRPr lang="en-LT"/>
          </a:p>
        </p:txBody>
      </p:sp>
    </p:spTree>
    <p:extLst>
      <p:ext uri="{BB962C8B-B14F-4D97-AF65-F5344CB8AC3E}">
        <p14:creationId xmlns:p14="http://schemas.microsoft.com/office/powerpoint/2010/main" val="26599541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dirty="0"/>
              <a:t>Komentarai:</a:t>
            </a:r>
          </a:p>
          <a:p>
            <a:r>
              <a:rPr lang="lt-LT" sz="1200" b="0" i="0" u="none" strike="noStrike" kern="1200" dirty="0">
                <a:solidFill>
                  <a:schemeClr val="tx1"/>
                </a:solidFill>
                <a:effectLst/>
                <a:latin typeface="+mn-lt"/>
                <a:ea typeface="+mn-ea"/>
                <a:cs typeface="+mn-cs"/>
              </a:rPr>
              <a:t>Džiaugiamės geranorišku NMA požiūriu.</a:t>
            </a:r>
          </a:p>
          <a:p>
            <a:r>
              <a:rPr lang="lt-LT" sz="1200" b="0" i="0" u="none" strike="noStrike" kern="1200" dirty="0">
                <a:solidFill>
                  <a:schemeClr val="tx1"/>
                </a:solidFill>
                <a:effectLst/>
                <a:latin typeface="+mn-lt"/>
                <a:ea typeface="+mn-ea"/>
                <a:cs typeface="+mn-cs"/>
              </a:rPr>
              <a:t>Tikriausiai yra </a:t>
            </a:r>
            <a:r>
              <a:rPr lang="lt-LT" sz="1200" b="0" i="0" u="none" strike="noStrike" kern="1200" dirty="0" err="1">
                <a:solidFill>
                  <a:schemeClr val="tx1"/>
                </a:solidFill>
                <a:effectLst/>
                <a:latin typeface="+mn-lt"/>
                <a:ea typeface="+mn-ea"/>
                <a:cs typeface="+mn-cs"/>
              </a:rPr>
              <a:t>reglamentinių</a:t>
            </a:r>
            <a:r>
              <a:rPr lang="lt-LT" sz="1200" b="0" i="0" u="none" strike="noStrike" kern="1200" dirty="0">
                <a:solidFill>
                  <a:schemeClr val="tx1"/>
                </a:solidFill>
                <a:effectLst/>
                <a:latin typeface="+mn-lt"/>
                <a:ea typeface="+mn-ea"/>
                <a:cs typeface="+mn-cs"/>
              </a:rPr>
              <a:t> nuostatų dėl kurių sunku atsižvelgti į visas pastabas. Be to nemažai dalykų kuriama ir žemės ūkio ministerijoje.</a:t>
            </a:r>
            <a:r>
              <a:rPr lang="lt-LT" dirty="0">
                <a:effectLst/>
              </a:rPr>
              <a:t> </a:t>
            </a:r>
            <a:r>
              <a:rPr lang="lt-LT" sz="1200" b="0" i="0" u="none" strike="noStrike" kern="1200" dirty="0">
                <a:solidFill>
                  <a:schemeClr val="tx1"/>
                </a:solidFill>
                <a:effectLst/>
                <a:latin typeface="+mn-lt"/>
                <a:ea typeface="+mn-ea"/>
                <a:cs typeface="+mn-cs"/>
              </a:rPr>
              <a:t> </a:t>
            </a:r>
            <a:r>
              <a:rPr lang="lt-LT" dirty="0">
                <a:effectLst/>
              </a:rPr>
              <a:t> </a:t>
            </a:r>
            <a:r>
              <a:rPr lang="lt-LT" sz="1200" b="0" i="0" u="none" strike="noStrike" kern="1200" dirty="0">
                <a:solidFill>
                  <a:schemeClr val="tx1"/>
                </a:solidFill>
                <a:effectLst/>
                <a:latin typeface="+mn-lt"/>
                <a:ea typeface="+mn-ea"/>
                <a:cs typeface="+mn-cs"/>
              </a:rPr>
              <a:t> </a:t>
            </a:r>
          </a:p>
          <a:p>
            <a:r>
              <a:rPr lang="lt-LT" sz="1200" b="0" i="0" u="none" strike="noStrike" kern="1200" dirty="0">
                <a:solidFill>
                  <a:schemeClr val="tx1"/>
                </a:solidFill>
                <a:effectLst/>
                <a:latin typeface="+mn-lt"/>
                <a:ea typeface="+mn-ea"/>
                <a:cs typeface="+mn-cs"/>
              </a:rPr>
              <a:t>Kartais trūksta grįžtamojo ryšio</a:t>
            </a:r>
            <a:r>
              <a:rPr lang="lt-LT" dirty="0">
                <a:effectLst/>
              </a:rPr>
              <a:t> </a:t>
            </a:r>
            <a:endParaRPr lang="en-LT" dirty="0"/>
          </a:p>
        </p:txBody>
      </p:sp>
      <p:sp>
        <p:nvSpPr>
          <p:cNvPr id="4" name="Slide Number Placeholder 3"/>
          <p:cNvSpPr>
            <a:spLocks noGrp="1"/>
          </p:cNvSpPr>
          <p:nvPr>
            <p:ph type="sldNum" sz="quarter" idx="5"/>
          </p:nvPr>
        </p:nvSpPr>
        <p:spPr/>
        <p:txBody>
          <a:bodyPr/>
          <a:lstStyle/>
          <a:p>
            <a:fld id="{8A66B443-908F-A545-B0E5-A9A2481DD133}" type="slidenum">
              <a:rPr lang="en-LT" smtClean="0"/>
              <a:t>9</a:t>
            </a:fld>
            <a:endParaRPr lang="en-LT"/>
          </a:p>
        </p:txBody>
      </p:sp>
    </p:spTree>
    <p:extLst>
      <p:ext uri="{BB962C8B-B14F-4D97-AF65-F5344CB8AC3E}">
        <p14:creationId xmlns:p14="http://schemas.microsoft.com/office/powerpoint/2010/main" val="36583599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t-LT" dirty="0"/>
              <a:t>Buvo leidžiama rinktis daugiau nei vieną atsakymą.</a:t>
            </a:r>
          </a:p>
          <a:p>
            <a:r>
              <a:rPr lang="lt-LT" sz="1200" b="0" i="0" u="none" strike="noStrike" kern="1200" dirty="0">
                <a:solidFill>
                  <a:schemeClr val="tx1"/>
                </a:solidFill>
                <a:effectLst/>
                <a:latin typeface="+mn-lt"/>
                <a:ea typeface="+mn-ea"/>
                <a:cs typeface="+mn-cs"/>
              </a:rPr>
              <a:t>Dėkojame už geranoriškumą</a:t>
            </a:r>
            <a:r>
              <a:rPr lang="lt-LT" dirty="0">
                <a:effectLst/>
              </a:rPr>
              <a:t> </a:t>
            </a:r>
            <a:r>
              <a:rPr lang="lt-LT" sz="1200" b="0" i="0" u="none" strike="noStrike" kern="1200" dirty="0">
                <a:solidFill>
                  <a:schemeClr val="tx1"/>
                </a:solidFill>
                <a:effectLst/>
                <a:latin typeface="+mn-lt"/>
                <a:ea typeface="+mn-ea"/>
                <a:cs typeface="+mn-cs"/>
              </a:rPr>
              <a:t> </a:t>
            </a:r>
            <a:r>
              <a:rPr lang="lt-LT" dirty="0">
                <a:effectLst/>
              </a:rPr>
              <a:t> </a:t>
            </a:r>
            <a:r>
              <a:rPr lang="lt-LT" sz="1200" b="0" i="0" u="none" strike="noStrike" kern="1200" dirty="0">
                <a:solidFill>
                  <a:schemeClr val="tx1"/>
                </a:solidFill>
                <a:effectLst/>
                <a:latin typeface="+mn-lt"/>
                <a:ea typeface="+mn-ea"/>
                <a:cs typeface="+mn-cs"/>
              </a:rPr>
              <a:t> </a:t>
            </a:r>
            <a:r>
              <a:rPr lang="lt-LT" dirty="0">
                <a:effectLst/>
              </a:rPr>
              <a:t> </a:t>
            </a:r>
            <a:r>
              <a:rPr lang="lt-LT" sz="1200" b="0" i="0" u="none" strike="noStrike" kern="1200" dirty="0">
                <a:solidFill>
                  <a:schemeClr val="tx1"/>
                </a:solidFill>
                <a:effectLst/>
                <a:latin typeface="+mn-lt"/>
                <a:ea typeface="+mn-ea"/>
                <a:cs typeface="+mn-cs"/>
              </a:rPr>
              <a:t> </a:t>
            </a:r>
            <a:r>
              <a:rPr lang="lt-LT" dirty="0">
                <a:effectLst/>
              </a:rPr>
              <a:t> </a:t>
            </a:r>
            <a:r>
              <a:rPr lang="lt-LT" sz="1200" b="0" i="0" u="none" strike="noStrike" kern="1200" dirty="0">
                <a:solidFill>
                  <a:schemeClr val="tx1"/>
                </a:solidFill>
                <a:effectLst/>
                <a:latin typeface="+mn-lt"/>
                <a:ea typeface="+mn-ea"/>
                <a:cs typeface="+mn-cs"/>
              </a:rPr>
              <a:t> </a:t>
            </a:r>
            <a:r>
              <a:rPr lang="lt-LT" dirty="0">
                <a:effectLst/>
              </a:rPr>
              <a:t> </a:t>
            </a:r>
          </a:p>
          <a:p>
            <a:r>
              <a:rPr lang="lt-LT" sz="1200" b="0" i="0" u="none" strike="noStrike" kern="1200" dirty="0">
                <a:solidFill>
                  <a:schemeClr val="tx1"/>
                </a:solidFill>
                <a:effectLst/>
                <a:latin typeface="+mn-lt"/>
                <a:ea typeface="+mn-ea"/>
                <a:cs typeface="+mn-cs"/>
              </a:rPr>
              <a:t>Reiktų dar  prašyti pateikti PIP </a:t>
            </a:r>
            <a:r>
              <a:rPr lang="lt-LT" sz="1200" b="0" i="0" u="none" strike="noStrike" kern="1200" dirty="0" err="1">
                <a:solidFill>
                  <a:schemeClr val="tx1"/>
                </a:solidFill>
                <a:effectLst/>
                <a:latin typeface="+mn-lt"/>
                <a:ea typeface="+mn-ea"/>
                <a:cs typeface="+mn-cs"/>
              </a:rPr>
              <a:t>wordinę</a:t>
            </a:r>
            <a:r>
              <a:rPr lang="lt-LT" sz="1200" b="0" i="0" u="none" strike="noStrike" kern="1200" dirty="0">
                <a:solidFill>
                  <a:schemeClr val="tx1"/>
                </a:solidFill>
                <a:effectLst/>
                <a:latin typeface="+mn-lt"/>
                <a:ea typeface="+mn-ea"/>
                <a:cs typeface="+mn-cs"/>
              </a:rPr>
              <a:t> versiją - vertintojams būtų lengviau .Ir palinkėti dar patobulinti ŽUMIS </a:t>
            </a:r>
            <a:r>
              <a:rPr lang="lt-LT" dirty="0">
                <a:effectLst/>
              </a:rPr>
              <a:t> </a:t>
            </a:r>
            <a:r>
              <a:rPr lang="lt-LT" sz="1200" b="0" i="0" u="none" strike="noStrike" kern="1200" dirty="0">
                <a:solidFill>
                  <a:schemeClr val="tx1"/>
                </a:solidFill>
                <a:effectLst/>
                <a:latin typeface="+mn-lt"/>
                <a:ea typeface="+mn-ea"/>
                <a:cs typeface="+mn-cs"/>
              </a:rPr>
              <a:t> </a:t>
            </a:r>
            <a:r>
              <a:rPr lang="lt-LT" dirty="0">
                <a:effectLst/>
              </a:rPr>
              <a:t> </a:t>
            </a:r>
            <a:r>
              <a:rPr lang="lt-LT" sz="1200" b="0" i="0" u="none" strike="noStrike" kern="1200" dirty="0">
                <a:solidFill>
                  <a:schemeClr val="tx1"/>
                </a:solidFill>
                <a:effectLst/>
                <a:latin typeface="+mn-lt"/>
                <a:ea typeface="+mn-ea"/>
                <a:cs typeface="+mn-cs"/>
              </a:rPr>
              <a:t> </a:t>
            </a:r>
            <a:r>
              <a:rPr lang="lt-LT" dirty="0">
                <a:effectLst/>
              </a:rPr>
              <a:t> </a:t>
            </a:r>
            <a:r>
              <a:rPr lang="lt-LT" sz="1200" b="0" i="0" u="none" strike="noStrike" kern="1200" dirty="0">
                <a:solidFill>
                  <a:schemeClr val="tx1"/>
                </a:solidFill>
                <a:effectLst/>
                <a:latin typeface="+mn-lt"/>
                <a:ea typeface="+mn-ea"/>
                <a:cs typeface="+mn-cs"/>
              </a:rPr>
              <a:t> </a:t>
            </a:r>
            <a:r>
              <a:rPr lang="lt-LT" dirty="0">
                <a:effectLst/>
              </a:rPr>
              <a:t> </a:t>
            </a:r>
            <a:r>
              <a:rPr lang="lt-LT" sz="1200" b="0" i="0" u="none" strike="noStrike" kern="1200" dirty="0">
                <a:solidFill>
                  <a:schemeClr val="tx1"/>
                </a:solidFill>
                <a:effectLst/>
                <a:latin typeface="+mn-lt"/>
                <a:ea typeface="+mn-ea"/>
                <a:cs typeface="+mn-cs"/>
              </a:rPr>
              <a:t> </a:t>
            </a:r>
            <a:r>
              <a:rPr lang="lt-LT" dirty="0">
                <a:effectLst/>
              </a:rPr>
              <a:t> </a:t>
            </a:r>
          </a:p>
          <a:p>
            <a:r>
              <a:rPr lang="lt-LT" sz="1200" b="0" i="0" u="none" strike="noStrike" kern="1200" dirty="0">
                <a:solidFill>
                  <a:schemeClr val="tx1"/>
                </a:solidFill>
                <a:effectLst/>
                <a:latin typeface="+mn-lt"/>
                <a:ea typeface="+mn-ea"/>
                <a:cs typeface="+mn-cs"/>
              </a:rPr>
              <a:t>Per pastaruosius keletą metų buvo daug pastabų, bet apskritai NMA darbas patobulėjęs visose srityse.</a:t>
            </a:r>
            <a:r>
              <a:rPr lang="lt-LT" dirty="0">
                <a:effectLst/>
              </a:rPr>
              <a:t> </a:t>
            </a:r>
            <a:endParaRPr lang="lt-LT" dirty="0"/>
          </a:p>
          <a:p>
            <a:endParaRPr lang="lt-LT" dirty="0"/>
          </a:p>
          <a:p>
            <a:endParaRPr lang="lt-LT" dirty="0"/>
          </a:p>
        </p:txBody>
      </p:sp>
      <p:sp>
        <p:nvSpPr>
          <p:cNvPr id="4" name="Slide Number Placeholder 3"/>
          <p:cNvSpPr>
            <a:spLocks noGrp="1"/>
          </p:cNvSpPr>
          <p:nvPr>
            <p:ph type="sldNum" sz="quarter" idx="5"/>
          </p:nvPr>
        </p:nvSpPr>
        <p:spPr/>
        <p:txBody>
          <a:bodyPr/>
          <a:lstStyle/>
          <a:p>
            <a:fld id="{8A66B443-908F-A545-B0E5-A9A2481DD133}" type="slidenum">
              <a:rPr lang="en-LT" smtClean="0"/>
              <a:t>10</a:t>
            </a:fld>
            <a:endParaRPr lang="en-LT"/>
          </a:p>
        </p:txBody>
      </p:sp>
    </p:spTree>
    <p:extLst>
      <p:ext uri="{BB962C8B-B14F-4D97-AF65-F5344CB8AC3E}">
        <p14:creationId xmlns:p14="http://schemas.microsoft.com/office/powerpoint/2010/main" val="5791645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20.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45F172-B8D2-4EB4-AFB0-81BDE1403E56}"/>
              </a:ext>
            </a:extLst>
          </p:cNvPr>
          <p:cNvSpPr/>
          <p:nvPr userDrawn="1"/>
        </p:nvSpPr>
        <p:spPr>
          <a:xfrm flipV="1">
            <a:off x="0" y="0"/>
            <a:ext cx="12192000" cy="6858000"/>
          </a:xfrm>
          <a:prstGeom prst="rect">
            <a:avLst/>
          </a:prstGeom>
          <a:gradFill flip="none" rotWithShape="1">
            <a:gsLst>
              <a:gs pos="0">
                <a:srgbClr val="E9F5EF"/>
              </a:gs>
              <a:gs pos="4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a:p>
        </p:txBody>
      </p:sp>
      <p:pic>
        <p:nvPicPr>
          <p:cNvPr id="5" name="Picture 4" descr="A picture containing screenshot, black, green&#10;&#10;Description automatically generated">
            <a:extLst>
              <a:ext uri="{FF2B5EF4-FFF2-40B4-BE49-F238E27FC236}">
                <a16:creationId xmlns:a16="http://schemas.microsoft.com/office/drawing/2014/main" id="{E017F74D-F9F7-9409-6A54-8B44891C44FD}"/>
              </a:ext>
            </a:extLst>
          </p:cNvPr>
          <p:cNvPicPr>
            <a:picLocks noChangeAspect="1"/>
          </p:cNvPicPr>
          <p:nvPr userDrawn="1"/>
        </p:nvPicPr>
        <p:blipFill>
          <a:blip r:embed="rId2"/>
          <a:stretch>
            <a:fillRect/>
          </a:stretch>
        </p:blipFill>
        <p:spPr>
          <a:xfrm>
            <a:off x="4612640" y="3343584"/>
            <a:ext cx="7579360" cy="3514416"/>
          </a:xfrm>
          <a:prstGeom prst="rect">
            <a:avLst/>
          </a:prstGeom>
        </p:spPr>
      </p:pic>
      <p:pic>
        <p:nvPicPr>
          <p:cNvPr id="6" name="Picture 5">
            <a:extLst>
              <a:ext uri="{FF2B5EF4-FFF2-40B4-BE49-F238E27FC236}">
                <a16:creationId xmlns:a16="http://schemas.microsoft.com/office/drawing/2014/main" id="{544596B5-3A53-FDBF-757C-6F30B66E6BA7}"/>
              </a:ext>
            </a:extLst>
          </p:cNvPr>
          <p:cNvPicPr>
            <a:picLocks noChangeAspect="1"/>
          </p:cNvPicPr>
          <p:nvPr userDrawn="1"/>
        </p:nvPicPr>
        <p:blipFill>
          <a:blip r:embed="rId3"/>
          <a:srcRect/>
          <a:stretch/>
        </p:blipFill>
        <p:spPr>
          <a:xfrm>
            <a:off x="0" y="2855935"/>
            <a:ext cx="6182719" cy="4002065"/>
          </a:xfrm>
          <a:prstGeom prst="rect">
            <a:avLst/>
          </a:prstGeom>
        </p:spPr>
      </p:pic>
    </p:spTree>
    <p:extLst>
      <p:ext uri="{BB962C8B-B14F-4D97-AF65-F5344CB8AC3E}">
        <p14:creationId xmlns:p14="http://schemas.microsoft.com/office/powerpoint/2010/main" val="22625665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45F172-B8D2-4EB4-AFB0-81BDE1403E56}"/>
              </a:ext>
            </a:extLst>
          </p:cNvPr>
          <p:cNvSpPr/>
          <p:nvPr userDrawn="1"/>
        </p:nvSpPr>
        <p:spPr>
          <a:xfrm flipV="1">
            <a:off x="0" y="0"/>
            <a:ext cx="12192000" cy="6858000"/>
          </a:xfrm>
          <a:prstGeom prst="rect">
            <a:avLst/>
          </a:prstGeom>
          <a:gradFill flip="none" rotWithShape="1">
            <a:gsLst>
              <a:gs pos="0">
                <a:srgbClr val="E9F5EF"/>
              </a:gs>
              <a:gs pos="4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a:p>
        </p:txBody>
      </p:sp>
      <p:pic>
        <p:nvPicPr>
          <p:cNvPr id="5" name="Picture 4" descr="A picture containing screenshot, black, green&#10;&#10;Description automatically generated">
            <a:extLst>
              <a:ext uri="{FF2B5EF4-FFF2-40B4-BE49-F238E27FC236}">
                <a16:creationId xmlns:a16="http://schemas.microsoft.com/office/drawing/2014/main" id="{E017F74D-F9F7-9409-6A54-8B44891C44FD}"/>
              </a:ext>
            </a:extLst>
          </p:cNvPr>
          <p:cNvPicPr>
            <a:picLocks noChangeAspect="1"/>
          </p:cNvPicPr>
          <p:nvPr userDrawn="1"/>
        </p:nvPicPr>
        <p:blipFill>
          <a:blip r:embed="rId2"/>
          <a:stretch>
            <a:fillRect/>
          </a:stretch>
        </p:blipFill>
        <p:spPr>
          <a:xfrm>
            <a:off x="4612640" y="3343584"/>
            <a:ext cx="7579360" cy="3514416"/>
          </a:xfrm>
          <a:prstGeom prst="rect">
            <a:avLst/>
          </a:prstGeom>
        </p:spPr>
      </p:pic>
      <p:pic>
        <p:nvPicPr>
          <p:cNvPr id="3" name="Picture 2">
            <a:extLst>
              <a:ext uri="{FF2B5EF4-FFF2-40B4-BE49-F238E27FC236}">
                <a16:creationId xmlns:a16="http://schemas.microsoft.com/office/drawing/2014/main" id="{257902FE-04CB-8F30-3D8E-6B7BF9EFD333}"/>
              </a:ext>
            </a:extLst>
          </p:cNvPr>
          <p:cNvPicPr>
            <a:picLocks noChangeAspect="1"/>
          </p:cNvPicPr>
          <p:nvPr userDrawn="1"/>
        </p:nvPicPr>
        <p:blipFill>
          <a:blip r:embed="rId3"/>
          <a:srcRect/>
          <a:stretch/>
        </p:blipFill>
        <p:spPr>
          <a:xfrm>
            <a:off x="1" y="2855934"/>
            <a:ext cx="6182717" cy="4002065"/>
          </a:xfrm>
          <a:prstGeom prst="rect">
            <a:avLst/>
          </a:prstGeom>
        </p:spPr>
      </p:pic>
    </p:spTree>
    <p:extLst>
      <p:ext uri="{BB962C8B-B14F-4D97-AF65-F5344CB8AC3E}">
        <p14:creationId xmlns:p14="http://schemas.microsoft.com/office/powerpoint/2010/main" val="10114240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45F172-B8D2-4EB4-AFB0-81BDE1403E56}"/>
              </a:ext>
            </a:extLst>
          </p:cNvPr>
          <p:cNvSpPr/>
          <p:nvPr userDrawn="1"/>
        </p:nvSpPr>
        <p:spPr>
          <a:xfrm flipV="1">
            <a:off x="0" y="0"/>
            <a:ext cx="12192000" cy="6858000"/>
          </a:xfrm>
          <a:prstGeom prst="rect">
            <a:avLst/>
          </a:prstGeom>
          <a:gradFill flip="none" rotWithShape="1">
            <a:gsLst>
              <a:gs pos="0">
                <a:srgbClr val="E9F5EF"/>
              </a:gs>
              <a:gs pos="4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a:p>
        </p:txBody>
      </p:sp>
      <p:pic>
        <p:nvPicPr>
          <p:cNvPr id="5" name="Picture 4" descr="A picture containing screenshot, black, green&#10;&#10;Description automatically generated">
            <a:extLst>
              <a:ext uri="{FF2B5EF4-FFF2-40B4-BE49-F238E27FC236}">
                <a16:creationId xmlns:a16="http://schemas.microsoft.com/office/drawing/2014/main" id="{E017F74D-F9F7-9409-6A54-8B44891C44FD}"/>
              </a:ext>
            </a:extLst>
          </p:cNvPr>
          <p:cNvPicPr>
            <a:picLocks noChangeAspect="1"/>
          </p:cNvPicPr>
          <p:nvPr userDrawn="1"/>
        </p:nvPicPr>
        <p:blipFill>
          <a:blip r:embed="rId2"/>
          <a:stretch>
            <a:fillRect/>
          </a:stretch>
        </p:blipFill>
        <p:spPr>
          <a:xfrm>
            <a:off x="4612640" y="3343584"/>
            <a:ext cx="7579360" cy="3514416"/>
          </a:xfrm>
          <a:prstGeom prst="rect">
            <a:avLst/>
          </a:prstGeom>
        </p:spPr>
      </p:pic>
      <p:pic>
        <p:nvPicPr>
          <p:cNvPr id="3" name="Picture 2">
            <a:extLst>
              <a:ext uri="{FF2B5EF4-FFF2-40B4-BE49-F238E27FC236}">
                <a16:creationId xmlns:a16="http://schemas.microsoft.com/office/drawing/2014/main" id="{257902FE-04CB-8F30-3D8E-6B7BF9EFD333}"/>
              </a:ext>
            </a:extLst>
          </p:cNvPr>
          <p:cNvPicPr>
            <a:picLocks noChangeAspect="1"/>
          </p:cNvPicPr>
          <p:nvPr userDrawn="1"/>
        </p:nvPicPr>
        <p:blipFill>
          <a:blip r:embed="rId3"/>
          <a:srcRect/>
          <a:stretch/>
        </p:blipFill>
        <p:spPr>
          <a:xfrm>
            <a:off x="1" y="2855934"/>
            <a:ext cx="6182717" cy="4002065"/>
          </a:xfrm>
          <a:prstGeom prst="rect">
            <a:avLst/>
          </a:prstGeom>
        </p:spPr>
      </p:pic>
    </p:spTree>
    <p:extLst>
      <p:ext uri="{BB962C8B-B14F-4D97-AF65-F5344CB8AC3E}">
        <p14:creationId xmlns:p14="http://schemas.microsoft.com/office/powerpoint/2010/main" val="23214532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45F172-B8D2-4EB4-AFB0-81BDE1403E56}"/>
              </a:ext>
            </a:extLst>
          </p:cNvPr>
          <p:cNvSpPr/>
          <p:nvPr userDrawn="1"/>
        </p:nvSpPr>
        <p:spPr>
          <a:xfrm flipV="1">
            <a:off x="0" y="0"/>
            <a:ext cx="12192000" cy="6858000"/>
          </a:xfrm>
          <a:prstGeom prst="rect">
            <a:avLst/>
          </a:prstGeom>
          <a:gradFill flip="none" rotWithShape="1">
            <a:gsLst>
              <a:gs pos="0">
                <a:srgbClr val="E9F5EF"/>
              </a:gs>
              <a:gs pos="4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a:p>
        </p:txBody>
      </p:sp>
      <p:pic>
        <p:nvPicPr>
          <p:cNvPr id="5" name="Picture 4" descr="A picture containing screenshot, black, green&#10;&#10;Description automatically generated">
            <a:extLst>
              <a:ext uri="{FF2B5EF4-FFF2-40B4-BE49-F238E27FC236}">
                <a16:creationId xmlns:a16="http://schemas.microsoft.com/office/drawing/2014/main" id="{E017F74D-F9F7-9409-6A54-8B44891C44FD}"/>
              </a:ext>
            </a:extLst>
          </p:cNvPr>
          <p:cNvPicPr>
            <a:picLocks noChangeAspect="1"/>
          </p:cNvPicPr>
          <p:nvPr userDrawn="1"/>
        </p:nvPicPr>
        <p:blipFill>
          <a:blip r:embed="rId2"/>
          <a:stretch>
            <a:fillRect/>
          </a:stretch>
        </p:blipFill>
        <p:spPr>
          <a:xfrm>
            <a:off x="4612640" y="3343584"/>
            <a:ext cx="7579360" cy="3514416"/>
          </a:xfrm>
          <a:prstGeom prst="rect">
            <a:avLst/>
          </a:prstGeom>
        </p:spPr>
      </p:pic>
      <p:pic>
        <p:nvPicPr>
          <p:cNvPr id="3" name="Picture 2">
            <a:extLst>
              <a:ext uri="{FF2B5EF4-FFF2-40B4-BE49-F238E27FC236}">
                <a16:creationId xmlns:a16="http://schemas.microsoft.com/office/drawing/2014/main" id="{984E9140-646C-B48C-5C10-BB5DDC401A8E}"/>
              </a:ext>
            </a:extLst>
          </p:cNvPr>
          <p:cNvPicPr>
            <a:picLocks noChangeAspect="1"/>
          </p:cNvPicPr>
          <p:nvPr userDrawn="1"/>
        </p:nvPicPr>
        <p:blipFill>
          <a:blip r:embed="rId3"/>
          <a:srcRect/>
          <a:stretch/>
        </p:blipFill>
        <p:spPr>
          <a:xfrm>
            <a:off x="0" y="2855934"/>
            <a:ext cx="6182719" cy="4002065"/>
          </a:xfrm>
          <a:prstGeom prst="rect">
            <a:avLst/>
          </a:prstGeom>
        </p:spPr>
      </p:pic>
    </p:spTree>
    <p:extLst>
      <p:ext uri="{BB962C8B-B14F-4D97-AF65-F5344CB8AC3E}">
        <p14:creationId xmlns:p14="http://schemas.microsoft.com/office/powerpoint/2010/main" val="11302243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45F172-B8D2-4EB4-AFB0-81BDE1403E56}"/>
              </a:ext>
            </a:extLst>
          </p:cNvPr>
          <p:cNvSpPr/>
          <p:nvPr userDrawn="1"/>
        </p:nvSpPr>
        <p:spPr>
          <a:xfrm flipV="1">
            <a:off x="0" y="0"/>
            <a:ext cx="12192000" cy="6858000"/>
          </a:xfrm>
          <a:prstGeom prst="rect">
            <a:avLst/>
          </a:prstGeom>
          <a:gradFill flip="none" rotWithShape="1">
            <a:gsLst>
              <a:gs pos="0">
                <a:srgbClr val="E9F5EF"/>
              </a:gs>
              <a:gs pos="4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a:p>
        </p:txBody>
      </p:sp>
      <p:pic>
        <p:nvPicPr>
          <p:cNvPr id="5" name="Picture 4" descr="A picture containing screenshot, black, green&#10;&#10;Description automatically generated">
            <a:extLst>
              <a:ext uri="{FF2B5EF4-FFF2-40B4-BE49-F238E27FC236}">
                <a16:creationId xmlns:a16="http://schemas.microsoft.com/office/drawing/2014/main" id="{E017F74D-F9F7-9409-6A54-8B44891C44FD}"/>
              </a:ext>
            </a:extLst>
          </p:cNvPr>
          <p:cNvPicPr>
            <a:picLocks noChangeAspect="1"/>
          </p:cNvPicPr>
          <p:nvPr userDrawn="1"/>
        </p:nvPicPr>
        <p:blipFill>
          <a:blip r:embed="rId2"/>
          <a:stretch>
            <a:fillRect/>
          </a:stretch>
        </p:blipFill>
        <p:spPr>
          <a:xfrm>
            <a:off x="4612640" y="3343584"/>
            <a:ext cx="7579360" cy="3514416"/>
          </a:xfrm>
          <a:prstGeom prst="rect">
            <a:avLst/>
          </a:prstGeom>
        </p:spPr>
      </p:pic>
      <p:pic>
        <p:nvPicPr>
          <p:cNvPr id="3" name="Picture 2">
            <a:extLst>
              <a:ext uri="{FF2B5EF4-FFF2-40B4-BE49-F238E27FC236}">
                <a16:creationId xmlns:a16="http://schemas.microsoft.com/office/drawing/2014/main" id="{984E9140-646C-B48C-5C10-BB5DDC401A8E}"/>
              </a:ext>
            </a:extLst>
          </p:cNvPr>
          <p:cNvPicPr>
            <a:picLocks noChangeAspect="1"/>
          </p:cNvPicPr>
          <p:nvPr userDrawn="1"/>
        </p:nvPicPr>
        <p:blipFill>
          <a:blip r:embed="rId3"/>
          <a:srcRect/>
          <a:stretch/>
        </p:blipFill>
        <p:spPr>
          <a:xfrm>
            <a:off x="1" y="2855934"/>
            <a:ext cx="6182717" cy="4002065"/>
          </a:xfrm>
          <a:prstGeom prst="rect">
            <a:avLst/>
          </a:prstGeom>
        </p:spPr>
      </p:pic>
    </p:spTree>
    <p:extLst>
      <p:ext uri="{BB962C8B-B14F-4D97-AF65-F5344CB8AC3E}">
        <p14:creationId xmlns:p14="http://schemas.microsoft.com/office/powerpoint/2010/main" val="2199385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45F172-B8D2-4EB4-AFB0-81BDE1403E56}"/>
              </a:ext>
            </a:extLst>
          </p:cNvPr>
          <p:cNvSpPr/>
          <p:nvPr userDrawn="1"/>
        </p:nvSpPr>
        <p:spPr>
          <a:xfrm flipV="1">
            <a:off x="0" y="0"/>
            <a:ext cx="12192000" cy="6858000"/>
          </a:xfrm>
          <a:prstGeom prst="rect">
            <a:avLst/>
          </a:prstGeom>
          <a:gradFill flip="none" rotWithShape="1">
            <a:gsLst>
              <a:gs pos="0">
                <a:srgbClr val="E9F5EF"/>
              </a:gs>
              <a:gs pos="4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a:p>
        </p:txBody>
      </p:sp>
      <p:pic>
        <p:nvPicPr>
          <p:cNvPr id="5" name="Picture 4" descr="A picture containing screenshot, black, green&#10;&#10;Description automatically generated">
            <a:extLst>
              <a:ext uri="{FF2B5EF4-FFF2-40B4-BE49-F238E27FC236}">
                <a16:creationId xmlns:a16="http://schemas.microsoft.com/office/drawing/2014/main" id="{E017F74D-F9F7-9409-6A54-8B44891C44FD}"/>
              </a:ext>
            </a:extLst>
          </p:cNvPr>
          <p:cNvPicPr>
            <a:picLocks noChangeAspect="1"/>
          </p:cNvPicPr>
          <p:nvPr userDrawn="1"/>
        </p:nvPicPr>
        <p:blipFill>
          <a:blip r:embed="rId2"/>
          <a:stretch>
            <a:fillRect/>
          </a:stretch>
        </p:blipFill>
        <p:spPr>
          <a:xfrm>
            <a:off x="4612640" y="3343584"/>
            <a:ext cx="7579360" cy="3514416"/>
          </a:xfrm>
          <a:prstGeom prst="rect">
            <a:avLst/>
          </a:prstGeom>
        </p:spPr>
      </p:pic>
      <p:pic>
        <p:nvPicPr>
          <p:cNvPr id="3" name="Picture 2">
            <a:extLst>
              <a:ext uri="{FF2B5EF4-FFF2-40B4-BE49-F238E27FC236}">
                <a16:creationId xmlns:a16="http://schemas.microsoft.com/office/drawing/2014/main" id="{984E9140-646C-B48C-5C10-BB5DDC401A8E}"/>
              </a:ext>
            </a:extLst>
          </p:cNvPr>
          <p:cNvPicPr>
            <a:picLocks noChangeAspect="1"/>
          </p:cNvPicPr>
          <p:nvPr userDrawn="1"/>
        </p:nvPicPr>
        <p:blipFill>
          <a:blip r:embed="rId3"/>
          <a:srcRect/>
          <a:stretch/>
        </p:blipFill>
        <p:spPr>
          <a:xfrm>
            <a:off x="1" y="2855934"/>
            <a:ext cx="6182717" cy="4002064"/>
          </a:xfrm>
          <a:prstGeom prst="rect">
            <a:avLst/>
          </a:prstGeom>
        </p:spPr>
      </p:pic>
    </p:spTree>
    <p:extLst>
      <p:ext uri="{BB962C8B-B14F-4D97-AF65-F5344CB8AC3E}">
        <p14:creationId xmlns:p14="http://schemas.microsoft.com/office/powerpoint/2010/main" val="4105363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45F172-B8D2-4EB4-AFB0-81BDE1403E56}"/>
              </a:ext>
            </a:extLst>
          </p:cNvPr>
          <p:cNvSpPr/>
          <p:nvPr userDrawn="1"/>
        </p:nvSpPr>
        <p:spPr>
          <a:xfrm flipV="1">
            <a:off x="0" y="0"/>
            <a:ext cx="12192000" cy="6858000"/>
          </a:xfrm>
          <a:prstGeom prst="rect">
            <a:avLst/>
          </a:prstGeom>
          <a:gradFill flip="none" rotWithShape="1">
            <a:gsLst>
              <a:gs pos="0">
                <a:srgbClr val="E9F5EF"/>
              </a:gs>
              <a:gs pos="4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a:p>
        </p:txBody>
      </p:sp>
      <p:pic>
        <p:nvPicPr>
          <p:cNvPr id="5" name="Picture 4" descr="A picture containing screenshot, black, green&#10;&#10;Description automatically generated">
            <a:extLst>
              <a:ext uri="{FF2B5EF4-FFF2-40B4-BE49-F238E27FC236}">
                <a16:creationId xmlns:a16="http://schemas.microsoft.com/office/drawing/2014/main" id="{E017F74D-F9F7-9409-6A54-8B44891C44FD}"/>
              </a:ext>
            </a:extLst>
          </p:cNvPr>
          <p:cNvPicPr>
            <a:picLocks noChangeAspect="1"/>
          </p:cNvPicPr>
          <p:nvPr userDrawn="1"/>
        </p:nvPicPr>
        <p:blipFill>
          <a:blip r:embed="rId2"/>
          <a:stretch>
            <a:fillRect/>
          </a:stretch>
        </p:blipFill>
        <p:spPr>
          <a:xfrm>
            <a:off x="4612640" y="3343584"/>
            <a:ext cx="7579360" cy="3514416"/>
          </a:xfrm>
          <a:prstGeom prst="rect">
            <a:avLst/>
          </a:prstGeom>
        </p:spPr>
      </p:pic>
      <p:pic>
        <p:nvPicPr>
          <p:cNvPr id="4" name="Picture 3" descr="A group of cows with tags on their ears&#10;&#10;Description automatically generated with low confidence">
            <a:extLst>
              <a:ext uri="{FF2B5EF4-FFF2-40B4-BE49-F238E27FC236}">
                <a16:creationId xmlns:a16="http://schemas.microsoft.com/office/drawing/2014/main" id="{CFE5A45D-1A05-2AF9-1751-0FFED103D311}"/>
              </a:ext>
            </a:extLst>
          </p:cNvPr>
          <p:cNvPicPr>
            <a:picLocks noChangeAspect="1"/>
          </p:cNvPicPr>
          <p:nvPr userDrawn="1"/>
        </p:nvPicPr>
        <p:blipFill>
          <a:blip r:embed="rId3"/>
          <a:stretch>
            <a:fillRect/>
          </a:stretch>
        </p:blipFill>
        <p:spPr>
          <a:xfrm>
            <a:off x="0" y="2855934"/>
            <a:ext cx="6182720" cy="4002066"/>
          </a:xfrm>
          <a:prstGeom prst="rect">
            <a:avLst/>
          </a:prstGeom>
        </p:spPr>
      </p:pic>
    </p:spTree>
    <p:extLst>
      <p:ext uri="{BB962C8B-B14F-4D97-AF65-F5344CB8AC3E}">
        <p14:creationId xmlns:p14="http://schemas.microsoft.com/office/powerpoint/2010/main" val="19239444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45F172-B8D2-4EB4-AFB0-81BDE1403E56}"/>
              </a:ext>
            </a:extLst>
          </p:cNvPr>
          <p:cNvSpPr/>
          <p:nvPr userDrawn="1"/>
        </p:nvSpPr>
        <p:spPr>
          <a:xfrm flipV="1">
            <a:off x="0" y="0"/>
            <a:ext cx="12192000" cy="6858000"/>
          </a:xfrm>
          <a:prstGeom prst="rect">
            <a:avLst/>
          </a:prstGeom>
          <a:gradFill flip="none" rotWithShape="1">
            <a:gsLst>
              <a:gs pos="0">
                <a:srgbClr val="E9F5EF"/>
              </a:gs>
              <a:gs pos="4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a:p>
        </p:txBody>
      </p:sp>
      <p:pic>
        <p:nvPicPr>
          <p:cNvPr id="5" name="Picture 4" descr="A picture containing screenshot, black, green&#10;&#10;Description automatically generated">
            <a:extLst>
              <a:ext uri="{FF2B5EF4-FFF2-40B4-BE49-F238E27FC236}">
                <a16:creationId xmlns:a16="http://schemas.microsoft.com/office/drawing/2014/main" id="{E017F74D-F9F7-9409-6A54-8B44891C44FD}"/>
              </a:ext>
            </a:extLst>
          </p:cNvPr>
          <p:cNvPicPr>
            <a:picLocks noChangeAspect="1"/>
          </p:cNvPicPr>
          <p:nvPr userDrawn="1"/>
        </p:nvPicPr>
        <p:blipFill>
          <a:blip r:embed="rId2"/>
          <a:stretch>
            <a:fillRect/>
          </a:stretch>
        </p:blipFill>
        <p:spPr>
          <a:xfrm>
            <a:off x="4612640" y="3343584"/>
            <a:ext cx="7579360" cy="3514416"/>
          </a:xfrm>
          <a:prstGeom prst="rect">
            <a:avLst/>
          </a:prstGeom>
        </p:spPr>
      </p:pic>
      <p:pic>
        <p:nvPicPr>
          <p:cNvPr id="3" name="Picture 2">
            <a:extLst>
              <a:ext uri="{FF2B5EF4-FFF2-40B4-BE49-F238E27FC236}">
                <a16:creationId xmlns:a16="http://schemas.microsoft.com/office/drawing/2014/main" id="{9C6E7F29-A3FC-35B6-CE60-E0A88A867823}"/>
              </a:ext>
            </a:extLst>
          </p:cNvPr>
          <p:cNvPicPr>
            <a:picLocks noChangeAspect="1"/>
          </p:cNvPicPr>
          <p:nvPr userDrawn="1"/>
        </p:nvPicPr>
        <p:blipFill>
          <a:blip r:embed="rId3"/>
          <a:srcRect/>
          <a:stretch/>
        </p:blipFill>
        <p:spPr>
          <a:xfrm>
            <a:off x="0" y="2855934"/>
            <a:ext cx="6182719" cy="4002066"/>
          </a:xfrm>
          <a:prstGeom prst="rect">
            <a:avLst/>
          </a:prstGeom>
        </p:spPr>
      </p:pic>
    </p:spTree>
    <p:extLst>
      <p:ext uri="{BB962C8B-B14F-4D97-AF65-F5344CB8AC3E}">
        <p14:creationId xmlns:p14="http://schemas.microsoft.com/office/powerpoint/2010/main" val="26135604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45F172-B8D2-4EB4-AFB0-81BDE1403E56}"/>
              </a:ext>
            </a:extLst>
          </p:cNvPr>
          <p:cNvSpPr/>
          <p:nvPr userDrawn="1"/>
        </p:nvSpPr>
        <p:spPr>
          <a:xfrm flipV="1">
            <a:off x="0" y="0"/>
            <a:ext cx="12192000" cy="6858000"/>
          </a:xfrm>
          <a:prstGeom prst="rect">
            <a:avLst/>
          </a:prstGeom>
          <a:gradFill flip="none" rotWithShape="1">
            <a:gsLst>
              <a:gs pos="0">
                <a:srgbClr val="E9F5EF"/>
              </a:gs>
              <a:gs pos="4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a:p>
        </p:txBody>
      </p:sp>
      <p:pic>
        <p:nvPicPr>
          <p:cNvPr id="5" name="Picture 4" descr="A picture containing screenshot, black, green&#10;&#10;Description automatically generated">
            <a:extLst>
              <a:ext uri="{FF2B5EF4-FFF2-40B4-BE49-F238E27FC236}">
                <a16:creationId xmlns:a16="http://schemas.microsoft.com/office/drawing/2014/main" id="{E017F74D-F9F7-9409-6A54-8B44891C44FD}"/>
              </a:ext>
            </a:extLst>
          </p:cNvPr>
          <p:cNvPicPr>
            <a:picLocks noChangeAspect="1"/>
          </p:cNvPicPr>
          <p:nvPr userDrawn="1"/>
        </p:nvPicPr>
        <p:blipFill>
          <a:blip r:embed="rId2"/>
          <a:stretch>
            <a:fillRect/>
          </a:stretch>
        </p:blipFill>
        <p:spPr>
          <a:xfrm>
            <a:off x="4612640" y="3343584"/>
            <a:ext cx="7579360" cy="3514416"/>
          </a:xfrm>
          <a:prstGeom prst="rect">
            <a:avLst/>
          </a:prstGeom>
        </p:spPr>
      </p:pic>
      <p:pic>
        <p:nvPicPr>
          <p:cNvPr id="3" name="Picture 2">
            <a:extLst>
              <a:ext uri="{FF2B5EF4-FFF2-40B4-BE49-F238E27FC236}">
                <a16:creationId xmlns:a16="http://schemas.microsoft.com/office/drawing/2014/main" id="{9C6E7F29-A3FC-35B6-CE60-E0A88A867823}"/>
              </a:ext>
            </a:extLst>
          </p:cNvPr>
          <p:cNvPicPr>
            <a:picLocks noChangeAspect="1"/>
          </p:cNvPicPr>
          <p:nvPr userDrawn="1"/>
        </p:nvPicPr>
        <p:blipFill>
          <a:blip r:embed="rId3"/>
          <a:srcRect/>
          <a:stretch/>
        </p:blipFill>
        <p:spPr>
          <a:xfrm>
            <a:off x="0" y="2855934"/>
            <a:ext cx="6182719" cy="4002065"/>
          </a:xfrm>
          <a:prstGeom prst="rect">
            <a:avLst/>
          </a:prstGeom>
        </p:spPr>
      </p:pic>
    </p:spTree>
    <p:extLst>
      <p:ext uri="{BB962C8B-B14F-4D97-AF65-F5344CB8AC3E}">
        <p14:creationId xmlns:p14="http://schemas.microsoft.com/office/powerpoint/2010/main" val="22340294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45F172-B8D2-4EB4-AFB0-81BDE1403E56}"/>
              </a:ext>
            </a:extLst>
          </p:cNvPr>
          <p:cNvSpPr/>
          <p:nvPr userDrawn="1"/>
        </p:nvSpPr>
        <p:spPr>
          <a:xfrm flipV="1">
            <a:off x="0" y="0"/>
            <a:ext cx="12192000" cy="6858000"/>
          </a:xfrm>
          <a:prstGeom prst="rect">
            <a:avLst/>
          </a:prstGeom>
          <a:gradFill flip="none" rotWithShape="1">
            <a:gsLst>
              <a:gs pos="0">
                <a:srgbClr val="E9F5EF"/>
              </a:gs>
              <a:gs pos="4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a:p>
        </p:txBody>
      </p:sp>
      <p:pic>
        <p:nvPicPr>
          <p:cNvPr id="5" name="Picture 4" descr="A picture containing screenshot, black, green&#10;&#10;Description automatically generated">
            <a:extLst>
              <a:ext uri="{FF2B5EF4-FFF2-40B4-BE49-F238E27FC236}">
                <a16:creationId xmlns:a16="http://schemas.microsoft.com/office/drawing/2014/main" id="{E017F74D-F9F7-9409-6A54-8B44891C44FD}"/>
              </a:ext>
            </a:extLst>
          </p:cNvPr>
          <p:cNvPicPr>
            <a:picLocks noChangeAspect="1"/>
          </p:cNvPicPr>
          <p:nvPr userDrawn="1"/>
        </p:nvPicPr>
        <p:blipFill>
          <a:blip r:embed="rId2"/>
          <a:stretch>
            <a:fillRect/>
          </a:stretch>
        </p:blipFill>
        <p:spPr>
          <a:xfrm>
            <a:off x="4612640" y="3343584"/>
            <a:ext cx="7579360" cy="3514416"/>
          </a:xfrm>
          <a:prstGeom prst="rect">
            <a:avLst/>
          </a:prstGeom>
        </p:spPr>
      </p:pic>
      <p:pic>
        <p:nvPicPr>
          <p:cNvPr id="3" name="Picture 2">
            <a:extLst>
              <a:ext uri="{FF2B5EF4-FFF2-40B4-BE49-F238E27FC236}">
                <a16:creationId xmlns:a16="http://schemas.microsoft.com/office/drawing/2014/main" id="{9C6E7F29-A3FC-35B6-CE60-E0A88A867823}"/>
              </a:ext>
            </a:extLst>
          </p:cNvPr>
          <p:cNvPicPr>
            <a:picLocks noChangeAspect="1"/>
          </p:cNvPicPr>
          <p:nvPr userDrawn="1"/>
        </p:nvPicPr>
        <p:blipFill>
          <a:blip r:embed="rId3"/>
          <a:srcRect/>
          <a:stretch/>
        </p:blipFill>
        <p:spPr>
          <a:xfrm>
            <a:off x="0" y="2855934"/>
            <a:ext cx="6182717" cy="4002065"/>
          </a:xfrm>
          <a:prstGeom prst="rect">
            <a:avLst/>
          </a:prstGeom>
        </p:spPr>
      </p:pic>
    </p:spTree>
    <p:extLst>
      <p:ext uri="{BB962C8B-B14F-4D97-AF65-F5344CB8AC3E}">
        <p14:creationId xmlns:p14="http://schemas.microsoft.com/office/powerpoint/2010/main" val="33345462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45F172-B8D2-4EB4-AFB0-81BDE1403E56}"/>
              </a:ext>
            </a:extLst>
          </p:cNvPr>
          <p:cNvSpPr/>
          <p:nvPr userDrawn="1"/>
        </p:nvSpPr>
        <p:spPr>
          <a:xfrm flipV="1">
            <a:off x="0" y="0"/>
            <a:ext cx="12192000" cy="6858000"/>
          </a:xfrm>
          <a:prstGeom prst="rect">
            <a:avLst/>
          </a:prstGeom>
          <a:gradFill flip="none" rotWithShape="1">
            <a:gsLst>
              <a:gs pos="0">
                <a:srgbClr val="E9F5EF"/>
              </a:gs>
              <a:gs pos="4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a:p>
        </p:txBody>
      </p:sp>
      <p:pic>
        <p:nvPicPr>
          <p:cNvPr id="5" name="Picture 4" descr="A picture containing screenshot, black, green&#10;&#10;Description automatically generated">
            <a:extLst>
              <a:ext uri="{FF2B5EF4-FFF2-40B4-BE49-F238E27FC236}">
                <a16:creationId xmlns:a16="http://schemas.microsoft.com/office/drawing/2014/main" id="{E017F74D-F9F7-9409-6A54-8B44891C44FD}"/>
              </a:ext>
            </a:extLst>
          </p:cNvPr>
          <p:cNvPicPr>
            <a:picLocks noChangeAspect="1"/>
          </p:cNvPicPr>
          <p:nvPr userDrawn="1"/>
        </p:nvPicPr>
        <p:blipFill>
          <a:blip r:embed="rId2"/>
          <a:stretch>
            <a:fillRect/>
          </a:stretch>
        </p:blipFill>
        <p:spPr>
          <a:xfrm flipH="1">
            <a:off x="0" y="3343584"/>
            <a:ext cx="7579360" cy="3514416"/>
          </a:xfrm>
          <a:prstGeom prst="rect">
            <a:avLst/>
          </a:prstGeom>
        </p:spPr>
      </p:pic>
      <p:pic>
        <p:nvPicPr>
          <p:cNvPr id="3" name="Picture 2">
            <a:extLst>
              <a:ext uri="{FF2B5EF4-FFF2-40B4-BE49-F238E27FC236}">
                <a16:creationId xmlns:a16="http://schemas.microsoft.com/office/drawing/2014/main" id="{257902FE-04CB-8F30-3D8E-6B7BF9EFD333}"/>
              </a:ext>
            </a:extLst>
          </p:cNvPr>
          <p:cNvPicPr>
            <a:picLocks noChangeAspect="1"/>
          </p:cNvPicPr>
          <p:nvPr userDrawn="1"/>
        </p:nvPicPr>
        <p:blipFill>
          <a:blip r:embed="rId3"/>
          <a:srcRect/>
          <a:stretch/>
        </p:blipFill>
        <p:spPr>
          <a:xfrm flipH="1">
            <a:off x="6009283" y="2855934"/>
            <a:ext cx="6182717" cy="4002065"/>
          </a:xfrm>
          <a:prstGeom prst="rect">
            <a:avLst/>
          </a:prstGeom>
        </p:spPr>
      </p:pic>
    </p:spTree>
    <p:extLst>
      <p:ext uri="{BB962C8B-B14F-4D97-AF65-F5344CB8AC3E}">
        <p14:creationId xmlns:p14="http://schemas.microsoft.com/office/powerpoint/2010/main" val="27263067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45F172-B8D2-4EB4-AFB0-81BDE1403E56}"/>
              </a:ext>
            </a:extLst>
          </p:cNvPr>
          <p:cNvSpPr/>
          <p:nvPr userDrawn="1"/>
        </p:nvSpPr>
        <p:spPr>
          <a:xfrm flipV="1">
            <a:off x="0" y="0"/>
            <a:ext cx="12192000" cy="6858000"/>
          </a:xfrm>
          <a:prstGeom prst="rect">
            <a:avLst/>
          </a:prstGeom>
          <a:gradFill flip="none" rotWithShape="1">
            <a:gsLst>
              <a:gs pos="0">
                <a:srgbClr val="E9F5EF"/>
              </a:gs>
              <a:gs pos="4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a:p>
        </p:txBody>
      </p:sp>
      <p:pic>
        <p:nvPicPr>
          <p:cNvPr id="5" name="Picture 4" descr="A picture containing screenshot, black, green&#10;&#10;Description automatically generated">
            <a:extLst>
              <a:ext uri="{FF2B5EF4-FFF2-40B4-BE49-F238E27FC236}">
                <a16:creationId xmlns:a16="http://schemas.microsoft.com/office/drawing/2014/main" id="{E017F74D-F9F7-9409-6A54-8B44891C44FD}"/>
              </a:ext>
            </a:extLst>
          </p:cNvPr>
          <p:cNvPicPr>
            <a:picLocks noChangeAspect="1"/>
          </p:cNvPicPr>
          <p:nvPr userDrawn="1"/>
        </p:nvPicPr>
        <p:blipFill>
          <a:blip r:embed="rId2"/>
          <a:stretch>
            <a:fillRect/>
          </a:stretch>
        </p:blipFill>
        <p:spPr>
          <a:xfrm>
            <a:off x="4612640" y="3343584"/>
            <a:ext cx="7579360" cy="3514416"/>
          </a:xfrm>
          <a:prstGeom prst="rect">
            <a:avLst/>
          </a:prstGeom>
        </p:spPr>
      </p:pic>
      <p:pic>
        <p:nvPicPr>
          <p:cNvPr id="6" name="Picture 5">
            <a:extLst>
              <a:ext uri="{FF2B5EF4-FFF2-40B4-BE49-F238E27FC236}">
                <a16:creationId xmlns:a16="http://schemas.microsoft.com/office/drawing/2014/main" id="{544596B5-3A53-FDBF-757C-6F30B66E6BA7}"/>
              </a:ext>
            </a:extLst>
          </p:cNvPr>
          <p:cNvPicPr>
            <a:picLocks noChangeAspect="1"/>
          </p:cNvPicPr>
          <p:nvPr userDrawn="1"/>
        </p:nvPicPr>
        <p:blipFill>
          <a:blip r:embed="rId3"/>
          <a:srcRect/>
          <a:stretch/>
        </p:blipFill>
        <p:spPr>
          <a:xfrm>
            <a:off x="1" y="2855935"/>
            <a:ext cx="6182717" cy="4002065"/>
          </a:xfrm>
          <a:prstGeom prst="rect">
            <a:avLst/>
          </a:prstGeom>
        </p:spPr>
      </p:pic>
    </p:spTree>
    <p:extLst>
      <p:ext uri="{BB962C8B-B14F-4D97-AF65-F5344CB8AC3E}">
        <p14:creationId xmlns:p14="http://schemas.microsoft.com/office/powerpoint/2010/main" val="41678077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2C6FF57-84EF-DF00-3FF5-30DC28E9B0DE}"/>
              </a:ext>
            </a:extLst>
          </p:cNvPr>
          <p:cNvSpPr/>
          <p:nvPr userDrawn="1"/>
        </p:nvSpPr>
        <p:spPr>
          <a:xfrm flipV="1">
            <a:off x="0" y="0"/>
            <a:ext cx="12192000" cy="6858000"/>
          </a:xfrm>
          <a:prstGeom prst="rect">
            <a:avLst/>
          </a:prstGeom>
          <a:gradFill flip="none" rotWithShape="1">
            <a:gsLst>
              <a:gs pos="0">
                <a:srgbClr val="E9F5EF"/>
              </a:gs>
              <a:gs pos="4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a:p>
        </p:txBody>
      </p:sp>
      <p:sp>
        <p:nvSpPr>
          <p:cNvPr id="12" name="Title 11">
            <a:extLst>
              <a:ext uri="{FF2B5EF4-FFF2-40B4-BE49-F238E27FC236}">
                <a16:creationId xmlns:a16="http://schemas.microsoft.com/office/drawing/2014/main" id="{62F88EBE-A3FF-194F-CAB8-55932831F0BD}"/>
              </a:ext>
            </a:extLst>
          </p:cNvPr>
          <p:cNvSpPr>
            <a:spLocks noGrp="1"/>
          </p:cNvSpPr>
          <p:nvPr>
            <p:ph type="title"/>
          </p:nvPr>
        </p:nvSpPr>
        <p:spPr>
          <a:xfrm>
            <a:off x="609600" y="210840"/>
            <a:ext cx="8546275" cy="841025"/>
          </a:xfrm>
        </p:spPr>
        <p:txBody>
          <a:bodyPr anchor="ctr" anchorCtr="0">
            <a:noAutofit/>
          </a:bodyPr>
          <a:lstStyle>
            <a:lvl1pPr>
              <a:lnSpc>
                <a:spcPct val="80000"/>
              </a:lnSpc>
              <a:defRPr sz="3200">
                <a:solidFill>
                  <a:srgbClr val="009650"/>
                </a:solidFill>
              </a:defRPr>
            </a:lvl1pPr>
          </a:lstStyle>
          <a:p>
            <a:r>
              <a:rPr lang="en-GB" dirty="0"/>
              <a:t>Click to edit Master title style</a:t>
            </a:r>
            <a:endParaRPr lang="en-LT" dirty="0"/>
          </a:p>
        </p:txBody>
      </p:sp>
      <p:sp>
        <p:nvSpPr>
          <p:cNvPr id="14" name="Text Placeholder 13">
            <a:extLst>
              <a:ext uri="{FF2B5EF4-FFF2-40B4-BE49-F238E27FC236}">
                <a16:creationId xmlns:a16="http://schemas.microsoft.com/office/drawing/2014/main" id="{76EE25AC-3D23-C61F-E770-5EFB328E9FF0}"/>
              </a:ext>
            </a:extLst>
          </p:cNvPr>
          <p:cNvSpPr>
            <a:spLocks noGrp="1"/>
          </p:cNvSpPr>
          <p:nvPr>
            <p:ph type="body" sz="quarter" idx="10"/>
          </p:nvPr>
        </p:nvSpPr>
        <p:spPr>
          <a:xfrm>
            <a:off x="609600" y="1387875"/>
            <a:ext cx="10885714" cy="2622550"/>
          </a:xfrm>
        </p:spPr>
        <p:txBody>
          <a:bodyPr>
            <a:noAutofit/>
          </a:bodyPr>
          <a:lstStyle>
            <a:lvl1pPr marL="457200" indent="-457200">
              <a:lnSpc>
                <a:spcPct val="100000"/>
              </a:lnSpc>
              <a:buClr>
                <a:srgbClr val="009650"/>
              </a:buClr>
              <a:buFont typeface="Arial" panose="020B0604020202020204" pitchFamily="34" charset="0"/>
              <a:buChar char="•"/>
              <a:defRPr>
                <a:solidFill>
                  <a:srgbClr val="999999"/>
                </a:solidFill>
              </a:defRPr>
            </a:lvl1pPr>
            <a:lvl2pPr marL="800100" indent="-342900">
              <a:lnSpc>
                <a:spcPct val="100000"/>
              </a:lnSpc>
              <a:buClr>
                <a:srgbClr val="009650"/>
              </a:buClr>
              <a:buFont typeface="Arial" panose="020B0604020202020204" pitchFamily="34" charset="0"/>
              <a:buChar char="•"/>
              <a:defRPr>
                <a:solidFill>
                  <a:srgbClr val="999999"/>
                </a:solidFill>
              </a:defRPr>
            </a:lvl2pPr>
            <a:lvl3pPr marL="1257300" indent="-342900">
              <a:lnSpc>
                <a:spcPct val="100000"/>
              </a:lnSpc>
              <a:buClr>
                <a:srgbClr val="009650"/>
              </a:buClr>
              <a:buFont typeface="Arial" panose="020B0604020202020204" pitchFamily="34" charset="0"/>
              <a:buChar char="•"/>
              <a:defRPr>
                <a:solidFill>
                  <a:srgbClr val="999999"/>
                </a:solidFill>
              </a:defRPr>
            </a:lvl3pPr>
            <a:lvl4pPr marL="1657350" indent="-285750">
              <a:lnSpc>
                <a:spcPct val="100000"/>
              </a:lnSpc>
              <a:buClr>
                <a:srgbClr val="009650"/>
              </a:buClr>
              <a:buFont typeface="Arial" panose="020B0604020202020204" pitchFamily="34" charset="0"/>
              <a:buChar char="•"/>
              <a:defRPr>
                <a:solidFill>
                  <a:srgbClr val="999999"/>
                </a:solidFill>
              </a:defRPr>
            </a:lvl4pPr>
            <a:lvl5pPr marL="2114550" indent="-285750">
              <a:lnSpc>
                <a:spcPct val="100000"/>
              </a:lnSpc>
              <a:buClr>
                <a:srgbClr val="009650"/>
              </a:buClr>
              <a:buFont typeface="Arial" panose="020B0604020202020204" pitchFamily="34" charset="0"/>
              <a:buChar char="•"/>
              <a:defRPr>
                <a:solidFill>
                  <a:srgbClr val="999999"/>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LT" dirty="0"/>
          </a:p>
        </p:txBody>
      </p:sp>
      <p:pic>
        <p:nvPicPr>
          <p:cNvPr id="5" name="Picture 4">
            <a:extLst>
              <a:ext uri="{FF2B5EF4-FFF2-40B4-BE49-F238E27FC236}">
                <a16:creationId xmlns:a16="http://schemas.microsoft.com/office/drawing/2014/main" id="{E4520823-6EC9-9368-396B-7FD16261100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36281" y="395023"/>
            <a:ext cx="1368943" cy="448907"/>
          </a:xfrm>
          <a:prstGeom prst="rect">
            <a:avLst/>
          </a:prstGeom>
        </p:spPr>
      </p:pic>
      <p:cxnSp>
        <p:nvCxnSpPr>
          <p:cNvPr id="6" name="Straight Connector 5">
            <a:extLst>
              <a:ext uri="{FF2B5EF4-FFF2-40B4-BE49-F238E27FC236}">
                <a16:creationId xmlns:a16="http://schemas.microsoft.com/office/drawing/2014/main" id="{A395DFC0-B3CF-4FAC-2F8E-8CAE37D83157}"/>
              </a:ext>
            </a:extLst>
          </p:cNvPr>
          <p:cNvCxnSpPr>
            <a:cxnSpLocks/>
          </p:cNvCxnSpPr>
          <p:nvPr userDrawn="1"/>
        </p:nvCxnSpPr>
        <p:spPr>
          <a:xfrm>
            <a:off x="0" y="1051876"/>
            <a:ext cx="12192000" cy="0"/>
          </a:xfrm>
          <a:prstGeom prst="line">
            <a:avLst/>
          </a:prstGeom>
          <a:ln w="12700">
            <a:solidFill>
              <a:srgbClr val="E6E6E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0760716"/>
      </p:ext>
    </p:extLst>
  </p:cSld>
  <p:clrMapOvr>
    <a:masterClrMapping/>
  </p:clrMapOvr>
  <p:extLst>
    <p:ext uri="{DCECCB84-F9BA-43D5-87BE-67443E8EF086}">
      <p15:sldGuideLst xmlns:p15="http://schemas.microsoft.com/office/powerpoint/2012/main">
        <p15:guide id="1" orient="horz" pos="459" userDrawn="1">
          <p15:clr>
            <a:srgbClr val="FBAE40"/>
          </p15:clr>
        </p15:guide>
        <p15:guide id="2"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5000892"/>
      </p:ext>
    </p:extLst>
  </p:cSld>
  <p:clrMapOvr>
    <a:masterClrMapping/>
  </p:clrMapOvr>
  <p:extLst>
    <p:ext uri="{DCECCB84-F9BA-43D5-87BE-67443E8EF086}">
      <p15:sldGuideLst xmlns:p15="http://schemas.microsoft.com/office/powerpoint/2012/main">
        <p15:guide id="1" orient="horz" pos="459" userDrawn="1">
          <p15:clr>
            <a:srgbClr val="FBAE40"/>
          </p15:clr>
        </p15:guide>
        <p15:guide id="2" pos="384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2C6FF57-84EF-DF00-3FF5-30DC28E9B0DE}"/>
              </a:ext>
            </a:extLst>
          </p:cNvPr>
          <p:cNvSpPr/>
          <p:nvPr userDrawn="1"/>
        </p:nvSpPr>
        <p:spPr>
          <a:xfrm flipV="1">
            <a:off x="0" y="0"/>
            <a:ext cx="12192000" cy="6858000"/>
          </a:xfrm>
          <a:prstGeom prst="rect">
            <a:avLst/>
          </a:prstGeom>
          <a:gradFill flip="none" rotWithShape="1">
            <a:gsLst>
              <a:gs pos="0">
                <a:srgbClr val="E9F5EF"/>
              </a:gs>
              <a:gs pos="4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a:p>
        </p:txBody>
      </p:sp>
      <p:sp>
        <p:nvSpPr>
          <p:cNvPr id="12" name="Title 11">
            <a:extLst>
              <a:ext uri="{FF2B5EF4-FFF2-40B4-BE49-F238E27FC236}">
                <a16:creationId xmlns:a16="http://schemas.microsoft.com/office/drawing/2014/main" id="{62F88EBE-A3FF-194F-CAB8-55932831F0BD}"/>
              </a:ext>
            </a:extLst>
          </p:cNvPr>
          <p:cNvSpPr>
            <a:spLocks noGrp="1"/>
          </p:cNvSpPr>
          <p:nvPr>
            <p:ph type="title"/>
          </p:nvPr>
        </p:nvSpPr>
        <p:spPr>
          <a:xfrm>
            <a:off x="609600" y="210840"/>
            <a:ext cx="8546275" cy="841025"/>
          </a:xfrm>
        </p:spPr>
        <p:txBody>
          <a:bodyPr anchor="ctr" anchorCtr="0">
            <a:noAutofit/>
          </a:bodyPr>
          <a:lstStyle>
            <a:lvl1pPr>
              <a:lnSpc>
                <a:spcPct val="80000"/>
              </a:lnSpc>
              <a:defRPr sz="3200">
                <a:solidFill>
                  <a:srgbClr val="009650"/>
                </a:solidFill>
              </a:defRPr>
            </a:lvl1pPr>
          </a:lstStyle>
          <a:p>
            <a:r>
              <a:rPr lang="en-GB" dirty="0"/>
              <a:t>Click to edit Master title style</a:t>
            </a:r>
            <a:endParaRPr lang="en-LT" dirty="0"/>
          </a:p>
        </p:txBody>
      </p:sp>
      <p:sp>
        <p:nvSpPr>
          <p:cNvPr id="14" name="Text Placeholder 13">
            <a:extLst>
              <a:ext uri="{FF2B5EF4-FFF2-40B4-BE49-F238E27FC236}">
                <a16:creationId xmlns:a16="http://schemas.microsoft.com/office/drawing/2014/main" id="{76EE25AC-3D23-C61F-E770-5EFB328E9FF0}"/>
              </a:ext>
            </a:extLst>
          </p:cNvPr>
          <p:cNvSpPr>
            <a:spLocks noGrp="1"/>
          </p:cNvSpPr>
          <p:nvPr>
            <p:ph type="body" sz="quarter" idx="10"/>
          </p:nvPr>
        </p:nvSpPr>
        <p:spPr>
          <a:xfrm>
            <a:off x="609600" y="1387875"/>
            <a:ext cx="10885714" cy="2622550"/>
          </a:xfrm>
        </p:spPr>
        <p:txBody>
          <a:bodyPr>
            <a:noAutofit/>
          </a:bodyPr>
          <a:lstStyle>
            <a:lvl1pPr marL="457200" indent="-457200">
              <a:lnSpc>
                <a:spcPct val="100000"/>
              </a:lnSpc>
              <a:buClr>
                <a:srgbClr val="009650"/>
              </a:buClr>
              <a:buFont typeface="Arial" panose="020B0604020202020204" pitchFamily="34" charset="0"/>
              <a:buChar char="•"/>
              <a:defRPr>
                <a:solidFill>
                  <a:srgbClr val="999999"/>
                </a:solidFill>
              </a:defRPr>
            </a:lvl1pPr>
            <a:lvl2pPr marL="800100" indent="-342900">
              <a:lnSpc>
                <a:spcPct val="100000"/>
              </a:lnSpc>
              <a:buClr>
                <a:srgbClr val="009650"/>
              </a:buClr>
              <a:buFont typeface="Arial" panose="020B0604020202020204" pitchFamily="34" charset="0"/>
              <a:buChar char="•"/>
              <a:defRPr>
                <a:solidFill>
                  <a:srgbClr val="999999"/>
                </a:solidFill>
              </a:defRPr>
            </a:lvl2pPr>
            <a:lvl3pPr marL="1257300" indent="-342900">
              <a:lnSpc>
                <a:spcPct val="100000"/>
              </a:lnSpc>
              <a:buClr>
                <a:srgbClr val="009650"/>
              </a:buClr>
              <a:buFont typeface="Arial" panose="020B0604020202020204" pitchFamily="34" charset="0"/>
              <a:buChar char="•"/>
              <a:defRPr>
                <a:solidFill>
                  <a:srgbClr val="999999"/>
                </a:solidFill>
              </a:defRPr>
            </a:lvl3pPr>
            <a:lvl4pPr marL="1657350" indent="-285750">
              <a:lnSpc>
                <a:spcPct val="100000"/>
              </a:lnSpc>
              <a:buClr>
                <a:srgbClr val="009650"/>
              </a:buClr>
              <a:buFont typeface="Arial" panose="020B0604020202020204" pitchFamily="34" charset="0"/>
              <a:buChar char="•"/>
              <a:defRPr>
                <a:solidFill>
                  <a:srgbClr val="999999"/>
                </a:solidFill>
              </a:defRPr>
            </a:lvl4pPr>
            <a:lvl5pPr marL="2114550" indent="-285750">
              <a:lnSpc>
                <a:spcPct val="100000"/>
              </a:lnSpc>
              <a:buClr>
                <a:srgbClr val="009650"/>
              </a:buClr>
              <a:buFont typeface="Arial" panose="020B0604020202020204" pitchFamily="34" charset="0"/>
              <a:buChar char="•"/>
              <a:defRPr>
                <a:solidFill>
                  <a:srgbClr val="999999"/>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LT" dirty="0"/>
          </a:p>
        </p:txBody>
      </p:sp>
      <p:pic>
        <p:nvPicPr>
          <p:cNvPr id="5" name="Picture 4">
            <a:extLst>
              <a:ext uri="{FF2B5EF4-FFF2-40B4-BE49-F238E27FC236}">
                <a16:creationId xmlns:a16="http://schemas.microsoft.com/office/drawing/2014/main" id="{E4520823-6EC9-9368-396B-7FD16261100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36281" y="395023"/>
            <a:ext cx="1368943" cy="448907"/>
          </a:xfrm>
          <a:prstGeom prst="rect">
            <a:avLst/>
          </a:prstGeom>
        </p:spPr>
      </p:pic>
      <p:cxnSp>
        <p:nvCxnSpPr>
          <p:cNvPr id="6" name="Straight Connector 5">
            <a:extLst>
              <a:ext uri="{FF2B5EF4-FFF2-40B4-BE49-F238E27FC236}">
                <a16:creationId xmlns:a16="http://schemas.microsoft.com/office/drawing/2014/main" id="{A395DFC0-B3CF-4FAC-2F8E-8CAE37D83157}"/>
              </a:ext>
            </a:extLst>
          </p:cNvPr>
          <p:cNvCxnSpPr>
            <a:cxnSpLocks/>
          </p:cNvCxnSpPr>
          <p:nvPr userDrawn="1"/>
        </p:nvCxnSpPr>
        <p:spPr>
          <a:xfrm>
            <a:off x="0" y="1051876"/>
            <a:ext cx="12192000" cy="0"/>
          </a:xfrm>
          <a:prstGeom prst="line">
            <a:avLst/>
          </a:prstGeom>
          <a:ln w="12700">
            <a:solidFill>
              <a:srgbClr val="E6E6E6"/>
            </a:solidFill>
          </a:ln>
        </p:spPr>
        <p:style>
          <a:lnRef idx="1">
            <a:schemeClr val="accent1"/>
          </a:lnRef>
          <a:fillRef idx="0">
            <a:schemeClr val="accent1"/>
          </a:fillRef>
          <a:effectRef idx="0">
            <a:schemeClr val="accent1"/>
          </a:effectRef>
          <a:fontRef idx="minor">
            <a:schemeClr val="tx1"/>
          </a:fontRef>
        </p:style>
      </p:cxnSp>
      <p:sp>
        <p:nvSpPr>
          <p:cNvPr id="22" name="Picture Placeholder 21">
            <a:extLst>
              <a:ext uri="{FF2B5EF4-FFF2-40B4-BE49-F238E27FC236}">
                <a16:creationId xmlns:a16="http://schemas.microsoft.com/office/drawing/2014/main" id="{ABB98606-E5F5-BBED-133D-45F7270C79CD}"/>
              </a:ext>
            </a:extLst>
          </p:cNvPr>
          <p:cNvSpPr>
            <a:spLocks noGrp="1"/>
          </p:cNvSpPr>
          <p:nvPr>
            <p:ph type="pic" sz="quarter" idx="11"/>
          </p:nvPr>
        </p:nvSpPr>
        <p:spPr>
          <a:xfrm>
            <a:off x="9530080" y="5247184"/>
            <a:ext cx="2661920" cy="1610816"/>
          </a:xfrm>
          <a:custGeom>
            <a:avLst/>
            <a:gdLst>
              <a:gd name="connsiteX0" fmla="*/ 2661920 w 2661920"/>
              <a:gd name="connsiteY0" fmla="*/ 0 h 1610816"/>
              <a:gd name="connsiteX1" fmla="*/ 2661920 w 2661920"/>
              <a:gd name="connsiteY1" fmla="*/ 1610816 h 1610816"/>
              <a:gd name="connsiteX2" fmla="*/ 921017 w 2661920"/>
              <a:gd name="connsiteY2" fmla="*/ 1610816 h 1610816"/>
              <a:gd name="connsiteX3" fmla="*/ 0 w 2661920"/>
              <a:gd name="connsiteY3" fmla="*/ 1196629 h 1610816"/>
            </a:gdLst>
            <a:ahLst/>
            <a:cxnLst>
              <a:cxn ang="0">
                <a:pos x="connsiteX0" y="connsiteY0"/>
              </a:cxn>
              <a:cxn ang="0">
                <a:pos x="connsiteX1" y="connsiteY1"/>
              </a:cxn>
              <a:cxn ang="0">
                <a:pos x="connsiteX2" y="connsiteY2"/>
              </a:cxn>
              <a:cxn ang="0">
                <a:pos x="connsiteX3" y="connsiteY3"/>
              </a:cxn>
            </a:cxnLst>
            <a:rect l="l" t="t" r="r" b="b"/>
            <a:pathLst>
              <a:path w="2661920" h="1610816">
                <a:moveTo>
                  <a:pt x="2661920" y="0"/>
                </a:moveTo>
                <a:lnTo>
                  <a:pt x="2661920" y="1610816"/>
                </a:lnTo>
                <a:lnTo>
                  <a:pt x="921017" y="1610816"/>
                </a:lnTo>
                <a:lnTo>
                  <a:pt x="0" y="1196629"/>
                </a:lnTo>
                <a:close/>
              </a:path>
            </a:pathLst>
          </a:custGeom>
          <a:pattFill prst="wdUpDiag">
            <a:fgClr>
              <a:schemeClr val="bg1">
                <a:lumMod val="85000"/>
              </a:schemeClr>
            </a:fgClr>
            <a:bgClr>
              <a:schemeClr val="bg1"/>
            </a:bgClr>
          </a:pattFill>
        </p:spPr>
        <p:txBody>
          <a:bodyPr wrap="square">
            <a:noAutofit/>
          </a:bodyPr>
          <a:lstStyle/>
          <a:p>
            <a:endParaRPr lang="en-LT"/>
          </a:p>
        </p:txBody>
      </p:sp>
    </p:spTree>
    <p:extLst>
      <p:ext uri="{BB962C8B-B14F-4D97-AF65-F5344CB8AC3E}">
        <p14:creationId xmlns:p14="http://schemas.microsoft.com/office/powerpoint/2010/main" val="3587692743"/>
      </p:ext>
    </p:extLst>
  </p:cSld>
  <p:clrMapOvr>
    <a:masterClrMapping/>
  </p:clrMapOvr>
  <p:extLst>
    <p:ext uri="{DCECCB84-F9BA-43D5-87BE-67443E8EF086}">
      <p15:sldGuideLst xmlns:p15="http://schemas.microsoft.com/office/powerpoint/2012/main">
        <p15:guide id="1" orient="horz" pos="459" userDrawn="1">
          <p15:clr>
            <a:srgbClr val="FBAE40"/>
          </p15:clr>
        </p15:guide>
        <p15:guide id="2" pos="384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45256B5-A71E-7A0D-76EE-8334EE351857}"/>
              </a:ext>
            </a:extLst>
          </p:cNvPr>
          <p:cNvSpPr/>
          <p:nvPr userDrawn="1"/>
        </p:nvSpPr>
        <p:spPr>
          <a:xfrm flipV="1">
            <a:off x="0" y="0"/>
            <a:ext cx="12192000" cy="6858000"/>
          </a:xfrm>
          <a:prstGeom prst="rect">
            <a:avLst/>
          </a:prstGeom>
          <a:gradFill flip="none" rotWithShape="1">
            <a:gsLst>
              <a:gs pos="0">
                <a:srgbClr val="E9F5EF"/>
              </a:gs>
              <a:gs pos="4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a:p>
        </p:txBody>
      </p:sp>
      <p:sp>
        <p:nvSpPr>
          <p:cNvPr id="3" name="Chart Placeholder 2">
            <a:extLst>
              <a:ext uri="{FF2B5EF4-FFF2-40B4-BE49-F238E27FC236}">
                <a16:creationId xmlns:a16="http://schemas.microsoft.com/office/drawing/2014/main" id="{20277A50-40D4-78A2-32C1-3854BBDF3F2B}"/>
              </a:ext>
            </a:extLst>
          </p:cNvPr>
          <p:cNvSpPr>
            <a:spLocks noGrp="1"/>
          </p:cNvSpPr>
          <p:nvPr>
            <p:ph type="chart" sz="quarter" idx="10"/>
          </p:nvPr>
        </p:nvSpPr>
        <p:spPr>
          <a:xfrm>
            <a:off x="609600" y="1997075"/>
            <a:ext cx="7848600" cy="2651125"/>
          </a:xfrm>
        </p:spPr>
        <p:txBody>
          <a:bodyPr/>
          <a:lstStyle/>
          <a:p>
            <a:endParaRPr lang="en-LT"/>
          </a:p>
        </p:txBody>
      </p:sp>
      <p:sp>
        <p:nvSpPr>
          <p:cNvPr id="9" name="Title 11">
            <a:extLst>
              <a:ext uri="{FF2B5EF4-FFF2-40B4-BE49-F238E27FC236}">
                <a16:creationId xmlns:a16="http://schemas.microsoft.com/office/drawing/2014/main" id="{0ABFF924-F17C-3678-71A7-395760638F9D}"/>
              </a:ext>
            </a:extLst>
          </p:cNvPr>
          <p:cNvSpPr>
            <a:spLocks noGrp="1"/>
          </p:cNvSpPr>
          <p:nvPr>
            <p:ph type="title"/>
          </p:nvPr>
        </p:nvSpPr>
        <p:spPr>
          <a:xfrm>
            <a:off x="609600" y="210840"/>
            <a:ext cx="8546275" cy="841025"/>
          </a:xfrm>
        </p:spPr>
        <p:txBody>
          <a:bodyPr anchor="ctr" anchorCtr="0">
            <a:noAutofit/>
          </a:bodyPr>
          <a:lstStyle>
            <a:lvl1pPr>
              <a:lnSpc>
                <a:spcPct val="80000"/>
              </a:lnSpc>
              <a:defRPr sz="3200">
                <a:solidFill>
                  <a:srgbClr val="009650"/>
                </a:solidFill>
              </a:defRPr>
            </a:lvl1pPr>
          </a:lstStyle>
          <a:p>
            <a:r>
              <a:rPr lang="en-GB" dirty="0"/>
              <a:t>Click to edit Master title style</a:t>
            </a:r>
            <a:endParaRPr lang="en-LT" dirty="0"/>
          </a:p>
        </p:txBody>
      </p:sp>
      <p:pic>
        <p:nvPicPr>
          <p:cNvPr id="10" name="Picture 9">
            <a:extLst>
              <a:ext uri="{FF2B5EF4-FFF2-40B4-BE49-F238E27FC236}">
                <a16:creationId xmlns:a16="http://schemas.microsoft.com/office/drawing/2014/main" id="{A8CC43D7-C80A-63F2-AC91-47E516AF9D3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36281" y="395023"/>
            <a:ext cx="1368943" cy="448907"/>
          </a:xfrm>
          <a:prstGeom prst="rect">
            <a:avLst/>
          </a:prstGeom>
        </p:spPr>
      </p:pic>
      <p:cxnSp>
        <p:nvCxnSpPr>
          <p:cNvPr id="11" name="Straight Connector 10">
            <a:extLst>
              <a:ext uri="{FF2B5EF4-FFF2-40B4-BE49-F238E27FC236}">
                <a16:creationId xmlns:a16="http://schemas.microsoft.com/office/drawing/2014/main" id="{ADD7855C-CDB4-1C72-EE6E-6F79583E8CD1}"/>
              </a:ext>
            </a:extLst>
          </p:cNvPr>
          <p:cNvCxnSpPr>
            <a:cxnSpLocks/>
          </p:cNvCxnSpPr>
          <p:nvPr userDrawn="1"/>
        </p:nvCxnSpPr>
        <p:spPr>
          <a:xfrm>
            <a:off x="0" y="1051876"/>
            <a:ext cx="12192000" cy="0"/>
          </a:xfrm>
          <a:prstGeom prst="line">
            <a:avLst/>
          </a:prstGeom>
          <a:ln w="12700">
            <a:solidFill>
              <a:srgbClr val="E6E6E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88215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88870A9-7E0C-A07B-5862-0A705A2D14A6}"/>
              </a:ext>
            </a:extLst>
          </p:cNvPr>
          <p:cNvSpPr/>
          <p:nvPr userDrawn="1"/>
        </p:nvSpPr>
        <p:spPr>
          <a:xfrm flipV="1">
            <a:off x="0" y="0"/>
            <a:ext cx="12192000" cy="6858000"/>
          </a:xfrm>
          <a:prstGeom prst="rect">
            <a:avLst/>
          </a:prstGeom>
          <a:gradFill flip="none" rotWithShape="1">
            <a:gsLst>
              <a:gs pos="0">
                <a:srgbClr val="E9F5EF"/>
              </a:gs>
              <a:gs pos="4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a:p>
        </p:txBody>
      </p:sp>
      <p:sp>
        <p:nvSpPr>
          <p:cNvPr id="5" name="Table Placeholder 4">
            <a:extLst>
              <a:ext uri="{FF2B5EF4-FFF2-40B4-BE49-F238E27FC236}">
                <a16:creationId xmlns:a16="http://schemas.microsoft.com/office/drawing/2014/main" id="{8128BEFD-0E54-4C2C-DA19-F802EA180E53}"/>
              </a:ext>
            </a:extLst>
          </p:cNvPr>
          <p:cNvSpPr>
            <a:spLocks noGrp="1"/>
          </p:cNvSpPr>
          <p:nvPr>
            <p:ph type="tbl" sz="quarter" idx="10"/>
          </p:nvPr>
        </p:nvSpPr>
        <p:spPr>
          <a:xfrm>
            <a:off x="609601" y="2684304"/>
            <a:ext cx="7589520" cy="3059112"/>
          </a:xfrm>
        </p:spPr>
        <p:txBody>
          <a:bodyPr/>
          <a:lstStyle/>
          <a:p>
            <a:endParaRPr lang="en-LT" dirty="0"/>
          </a:p>
        </p:txBody>
      </p:sp>
      <p:sp>
        <p:nvSpPr>
          <p:cNvPr id="7" name="Title 11">
            <a:extLst>
              <a:ext uri="{FF2B5EF4-FFF2-40B4-BE49-F238E27FC236}">
                <a16:creationId xmlns:a16="http://schemas.microsoft.com/office/drawing/2014/main" id="{A84DB3BC-4053-7B03-6807-AB12ECDE77FE}"/>
              </a:ext>
            </a:extLst>
          </p:cNvPr>
          <p:cNvSpPr>
            <a:spLocks noGrp="1"/>
          </p:cNvSpPr>
          <p:nvPr>
            <p:ph type="title"/>
          </p:nvPr>
        </p:nvSpPr>
        <p:spPr>
          <a:xfrm>
            <a:off x="609600" y="210840"/>
            <a:ext cx="8546275" cy="841025"/>
          </a:xfrm>
        </p:spPr>
        <p:txBody>
          <a:bodyPr anchor="ctr" anchorCtr="0">
            <a:noAutofit/>
          </a:bodyPr>
          <a:lstStyle>
            <a:lvl1pPr>
              <a:lnSpc>
                <a:spcPct val="80000"/>
              </a:lnSpc>
              <a:defRPr sz="3200">
                <a:solidFill>
                  <a:srgbClr val="009650"/>
                </a:solidFill>
              </a:defRPr>
            </a:lvl1pPr>
          </a:lstStyle>
          <a:p>
            <a:r>
              <a:rPr lang="en-GB" dirty="0"/>
              <a:t>Click to edit Master title style</a:t>
            </a:r>
            <a:endParaRPr lang="en-LT" dirty="0"/>
          </a:p>
        </p:txBody>
      </p:sp>
      <p:pic>
        <p:nvPicPr>
          <p:cNvPr id="8" name="Picture 7">
            <a:extLst>
              <a:ext uri="{FF2B5EF4-FFF2-40B4-BE49-F238E27FC236}">
                <a16:creationId xmlns:a16="http://schemas.microsoft.com/office/drawing/2014/main" id="{D07E7157-DCFF-9A6C-805F-2640B712042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36281" y="395023"/>
            <a:ext cx="1368943" cy="448907"/>
          </a:xfrm>
          <a:prstGeom prst="rect">
            <a:avLst/>
          </a:prstGeom>
        </p:spPr>
      </p:pic>
      <p:cxnSp>
        <p:nvCxnSpPr>
          <p:cNvPr id="13" name="Straight Connector 12">
            <a:extLst>
              <a:ext uri="{FF2B5EF4-FFF2-40B4-BE49-F238E27FC236}">
                <a16:creationId xmlns:a16="http://schemas.microsoft.com/office/drawing/2014/main" id="{2453AE6C-FAC0-0CF1-83BD-6B38CE4646D3}"/>
              </a:ext>
            </a:extLst>
          </p:cNvPr>
          <p:cNvCxnSpPr>
            <a:cxnSpLocks/>
          </p:cNvCxnSpPr>
          <p:nvPr userDrawn="1"/>
        </p:nvCxnSpPr>
        <p:spPr>
          <a:xfrm>
            <a:off x="0" y="1051876"/>
            <a:ext cx="12192000" cy="0"/>
          </a:xfrm>
          <a:prstGeom prst="line">
            <a:avLst/>
          </a:prstGeom>
          <a:ln w="12700">
            <a:solidFill>
              <a:srgbClr val="E6E6E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92433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5" name="Table Placeholder 4">
            <a:extLst>
              <a:ext uri="{FF2B5EF4-FFF2-40B4-BE49-F238E27FC236}">
                <a16:creationId xmlns:a16="http://schemas.microsoft.com/office/drawing/2014/main" id="{8128BEFD-0E54-4C2C-DA19-F802EA180E53}"/>
              </a:ext>
            </a:extLst>
          </p:cNvPr>
          <p:cNvSpPr>
            <a:spLocks noGrp="1"/>
          </p:cNvSpPr>
          <p:nvPr>
            <p:ph type="tbl" sz="quarter" idx="10"/>
          </p:nvPr>
        </p:nvSpPr>
        <p:spPr>
          <a:xfrm>
            <a:off x="609601" y="2684304"/>
            <a:ext cx="7589520" cy="3059112"/>
          </a:xfrm>
        </p:spPr>
        <p:txBody>
          <a:bodyPr/>
          <a:lstStyle/>
          <a:p>
            <a:endParaRPr lang="en-LT" dirty="0"/>
          </a:p>
        </p:txBody>
      </p:sp>
      <p:sp>
        <p:nvSpPr>
          <p:cNvPr id="7" name="Title 11">
            <a:extLst>
              <a:ext uri="{FF2B5EF4-FFF2-40B4-BE49-F238E27FC236}">
                <a16:creationId xmlns:a16="http://schemas.microsoft.com/office/drawing/2014/main" id="{F02FE14A-F9C4-58FE-AB53-355924CD53A0}"/>
              </a:ext>
            </a:extLst>
          </p:cNvPr>
          <p:cNvSpPr>
            <a:spLocks noGrp="1"/>
          </p:cNvSpPr>
          <p:nvPr>
            <p:ph type="title"/>
          </p:nvPr>
        </p:nvSpPr>
        <p:spPr>
          <a:xfrm>
            <a:off x="609600" y="210840"/>
            <a:ext cx="8546275" cy="841025"/>
          </a:xfrm>
        </p:spPr>
        <p:txBody>
          <a:bodyPr anchor="ctr" anchorCtr="0">
            <a:noAutofit/>
          </a:bodyPr>
          <a:lstStyle>
            <a:lvl1pPr>
              <a:lnSpc>
                <a:spcPct val="80000"/>
              </a:lnSpc>
              <a:defRPr sz="3200">
                <a:solidFill>
                  <a:srgbClr val="009650"/>
                </a:solidFill>
              </a:defRPr>
            </a:lvl1pPr>
          </a:lstStyle>
          <a:p>
            <a:r>
              <a:rPr lang="en-GB" dirty="0"/>
              <a:t>Click to edit Master title style</a:t>
            </a:r>
            <a:endParaRPr lang="en-LT" dirty="0"/>
          </a:p>
        </p:txBody>
      </p:sp>
      <p:pic>
        <p:nvPicPr>
          <p:cNvPr id="8" name="Picture 7">
            <a:extLst>
              <a:ext uri="{FF2B5EF4-FFF2-40B4-BE49-F238E27FC236}">
                <a16:creationId xmlns:a16="http://schemas.microsoft.com/office/drawing/2014/main" id="{7AB83149-5E06-BE18-B87C-A3B1904DC48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36281" y="395023"/>
            <a:ext cx="1368943" cy="448907"/>
          </a:xfrm>
          <a:prstGeom prst="rect">
            <a:avLst/>
          </a:prstGeom>
        </p:spPr>
      </p:pic>
      <p:cxnSp>
        <p:nvCxnSpPr>
          <p:cNvPr id="13" name="Straight Connector 12">
            <a:extLst>
              <a:ext uri="{FF2B5EF4-FFF2-40B4-BE49-F238E27FC236}">
                <a16:creationId xmlns:a16="http://schemas.microsoft.com/office/drawing/2014/main" id="{7F1EFD92-22A8-0985-F360-2F329AE382E9}"/>
              </a:ext>
            </a:extLst>
          </p:cNvPr>
          <p:cNvCxnSpPr>
            <a:cxnSpLocks/>
          </p:cNvCxnSpPr>
          <p:nvPr userDrawn="1"/>
        </p:nvCxnSpPr>
        <p:spPr>
          <a:xfrm>
            <a:off x="0" y="1051876"/>
            <a:ext cx="12192000" cy="0"/>
          </a:xfrm>
          <a:prstGeom prst="line">
            <a:avLst/>
          </a:prstGeom>
          <a:ln w="12700">
            <a:solidFill>
              <a:srgbClr val="E6E6E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6101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4D7FA18-F4D1-EF9A-67FB-24CD638F77B7}"/>
              </a:ext>
            </a:extLst>
          </p:cNvPr>
          <p:cNvSpPr/>
          <p:nvPr userDrawn="1"/>
        </p:nvSpPr>
        <p:spPr>
          <a:xfrm flipV="1">
            <a:off x="0" y="0"/>
            <a:ext cx="12192000" cy="6858000"/>
          </a:xfrm>
          <a:prstGeom prst="rect">
            <a:avLst/>
          </a:prstGeom>
          <a:gradFill flip="none" rotWithShape="1">
            <a:gsLst>
              <a:gs pos="0">
                <a:srgbClr val="E9F5EF"/>
              </a:gs>
              <a:gs pos="4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a:p>
        </p:txBody>
      </p:sp>
      <p:sp>
        <p:nvSpPr>
          <p:cNvPr id="5" name="Table Placeholder 4">
            <a:extLst>
              <a:ext uri="{FF2B5EF4-FFF2-40B4-BE49-F238E27FC236}">
                <a16:creationId xmlns:a16="http://schemas.microsoft.com/office/drawing/2014/main" id="{8128BEFD-0E54-4C2C-DA19-F802EA180E53}"/>
              </a:ext>
            </a:extLst>
          </p:cNvPr>
          <p:cNvSpPr>
            <a:spLocks noGrp="1"/>
          </p:cNvSpPr>
          <p:nvPr>
            <p:ph type="tbl" sz="quarter" idx="10"/>
          </p:nvPr>
        </p:nvSpPr>
        <p:spPr>
          <a:xfrm>
            <a:off x="609601" y="2684304"/>
            <a:ext cx="7589520" cy="3059112"/>
          </a:xfrm>
        </p:spPr>
        <p:txBody>
          <a:bodyPr/>
          <a:lstStyle/>
          <a:p>
            <a:endParaRPr lang="en-LT" dirty="0"/>
          </a:p>
        </p:txBody>
      </p:sp>
      <p:pic>
        <p:nvPicPr>
          <p:cNvPr id="9" name="Picture 8">
            <a:extLst>
              <a:ext uri="{FF2B5EF4-FFF2-40B4-BE49-F238E27FC236}">
                <a16:creationId xmlns:a16="http://schemas.microsoft.com/office/drawing/2014/main" id="{0C441797-6277-A69F-65D3-625410B0294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34690" y="362493"/>
            <a:ext cx="1324958" cy="435388"/>
          </a:xfrm>
          <a:prstGeom prst="rect">
            <a:avLst/>
          </a:prstGeom>
        </p:spPr>
      </p:pic>
      <p:sp>
        <p:nvSpPr>
          <p:cNvPr id="8" name="Title 11">
            <a:extLst>
              <a:ext uri="{FF2B5EF4-FFF2-40B4-BE49-F238E27FC236}">
                <a16:creationId xmlns:a16="http://schemas.microsoft.com/office/drawing/2014/main" id="{1C9A1A44-752E-4C59-67DE-963DE28195AE}"/>
              </a:ext>
            </a:extLst>
          </p:cNvPr>
          <p:cNvSpPr>
            <a:spLocks noGrp="1"/>
          </p:cNvSpPr>
          <p:nvPr>
            <p:ph type="title"/>
          </p:nvPr>
        </p:nvSpPr>
        <p:spPr>
          <a:xfrm>
            <a:off x="609600" y="210840"/>
            <a:ext cx="8546275" cy="841025"/>
          </a:xfrm>
        </p:spPr>
        <p:txBody>
          <a:bodyPr anchor="ctr" anchorCtr="0">
            <a:noAutofit/>
          </a:bodyPr>
          <a:lstStyle>
            <a:lvl1pPr>
              <a:lnSpc>
                <a:spcPct val="80000"/>
              </a:lnSpc>
              <a:defRPr sz="3200">
                <a:solidFill>
                  <a:srgbClr val="009650"/>
                </a:solidFill>
              </a:defRPr>
            </a:lvl1pPr>
          </a:lstStyle>
          <a:p>
            <a:r>
              <a:rPr lang="en-GB" dirty="0"/>
              <a:t>Click to edit Master title style</a:t>
            </a:r>
            <a:endParaRPr lang="en-LT" dirty="0"/>
          </a:p>
        </p:txBody>
      </p:sp>
      <p:pic>
        <p:nvPicPr>
          <p:cNvPr id="11" name="Picture 10">
            <a:extLst>
              <a:ext uri="{FF2B5EF4-FFF2-40B4-BE49-F238E27FC236}">
                <a16:creationId xmlns:a16="http://schemas.microsoft.com/office/drawing/2014/main" id="{530F374A-6D45-40C4-D5B8-9CD435F7F91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436281" y="395023"/>
            <a:ext cx="1368943" cy="448907"/>
          </a:xfrm>
          <a:prstGeom prst="rect">
            <a:avLst/>
          </a:prstGeom>
        </p:spPr>
      </p:pic>
      <p:cxnSp>
        <p:nvCxnSpPr>
          <p:cNvPr id="13" name="Straight Connector 12">
            <a:extLst>
              <a:ext uri="{FF2B5EF4-FFF2-40B4-BE49-F238E27FC236}">
                <a16:creationId xmlns:a16="http://schemas.microsoft.com/office/drawing/2014/main" id="{B81A502F-0C25-9A3A-DF92-A597FE78C6AB}"/>
              </a:ext>
            </a:extLst>
          </p:cNvPr>
          <p:cNvCxnSpPr>
            <a:cxnSpLocks/>
          </p:cNvCxnSpPr>
          <p:nvPr userDrawn="1"/>
        </p:nvCxnSpPr>
        <p:spPr>
          <a:xfrm>
            <a:off x="0" y="1051876"/>
            <a:ext cx="12192000" cy="0"/>
          </a:xfrm>
          <a:prstGeom prst="line">
            <a:avLst/>
          </a:prstGeom>
          <a:ln w="12700">
            <a:solidFill>
              <a:srgbClr val="E6E6E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0766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2D8776-0978-4A6F-98E3-38E991F76BD4}"/>
              </a:ext>
            </a:extLst>
          </p:cNvPr>
          <p:cNvSpPr/>
          <p:nvPr userDrawn="1"/>
        </p:nvSpPr>
        <p:spPr>
          <a:xfrm flipV="1">
            <a:off x="0" y="0"/>
            <a:ext cx="12192000" cy="6858000"/>
          </a:xfrm>
          <a:prstGeom prst="rect">
            <a:avLst/>
          </a:prstGeom>
          <a:gradFill flip="none" rotWithShape="1">
            <a:gsLst>
              <a:gs pos="0">
                <a:srgbClr val="E9F5EF"/>
              </a:gs>
              <a:gs pos="4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a:p>
        </p:txBody>
      </p:sp>
    </p:spTree>
    <p:extLst>
      <p:ext uri="{BB962C8B-B14F-4D97-AF65-F5344CB8AC3E}">
        <p14:creationId xmlns:p14="http://schemas.microsoft.com/office/powerpoint/2010/main" val="40865886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45F172-B8D2-4EB4-AFB0-81BDE1403E56}"/>
              </a:ext>
            </a:extLst>
          </p:cNvPr>
          <p:cNvSpPr/>
          <p:nvPr userDrawn="1"/>
        </p:nvSpPr>
        <p:spPr>
          <a:xfrm flipV="1">
            <a:off x="0" y="0"/>
            <a:ext cx="12192000" cy="6858000"/>
          </a:xfrm>
          <a:prstGeom prst="rect">
            <a:avLst/>
          </a:prstGeom>
          <a:gradFill flip="none" rotWithShape="1">
            <a:gsLst>
              <a:gs pos="0">
                <a:srgbClr val="E9F5EF"/>
              </a:gs>
              <a:gs pos="4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a:p>
        </p:txBody>
      </p:sp>
      <p:pic>
        <p:nvPicPr>
          <p:cNvPr id="5" name="Picture 4" descr="A picture containing screenshot, black, green&#10;&#10;Description automatically generated">
            <a:extLst>
              <a:ext uri="{FF2B5EF4-FFF2-40B4-BE49-F238E27FC236}">
                <a16:creationId xmlns:a16="http://schemas.microsoft.com/office/drawing/2014/main" id="{E017F74D-F9F7-9409-6A54-8B44891C44FD}"/>
              </a:ext>
            </a:extLst>
          </p:cNvPr>
          <p:cNvPicPr>
            <a:picLocks noChangeAspect="1"/>
          </p:cNvPicPr>
          <p:nvPr userDrawn="1"/>
        </p:nvPicPr>
        <p:blipFill>
          <a:blip r:embed="rId2"/>
          <a:stretch>
            <a:fillRect/>
          </a:stretch>
        </p:blipFill>
        <p:spPr>
          <a:xfrm>
            <a:off x="4612640" y="3343584"/>
            <a:ext cx="7579360" cy="3514416"/>
          </a:xfrm>
          <a:prstGeom prst="rect">
            <a:avLst/>
          </a:prstGeom>
        </p:spPr>
      </p:pic>
      <p:pic>
        <p:nvPicPr>
          <p:cNvPr id="6" name="Picture 5">
            <a:extLst>
              <a:ext uri="{FF2B5EF4-FFF2-40B4-BE49-F238E27FC236}">
                <a16:creationId xmlns:a16="http://schemas.microsoft.com/office/drawing/2014/main" id="{544596B5-3A53-FDBF-757C-6F30B66E6BA7}"/>
              </a:ext>
            </a:extLst>
          </p:cNvPr>
          <p:cNvPicPr>
            <a:picLocks noChangeAspect="1"/>
          </p:cNvPicPr>
          <p:nvPr userDrawn="1"/>
        </p:nvPicPr>
        <p:blipFill>
          <a:blip r:embed="rId3"/>
          <a:srcRect/>
          <a:stretch/>
        </p:blipFill>
        <p:spPr>
          <a:xfrm>
            <a:off x="1" y="2855935"/>
            <a:ext cx="6182717" cy="4002064"/>
          </a:xfrm>
          <a:prstGeom prst="rect">
            <a:avLst/>
          </a:prstGeom>
        </p:spPr>
      </p:pic>
    </p:spTree>
    <p:extLst>
      <p:ext uri="{BB962C8B-B14F-4D97-AF65-F5344CB8AC3E}">
        <p14:creationId xmlns:p14="http://schemas.microsoft.com/office/powerpoint/2010/main" val="2880679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45F172-B8D2-4EB4-AFB0-81BDE1403E56}"/>
              </a:ext>
            </a:extLst>
          </p:cNvPr>
          <p:cNvSpPr/>
          <p:nvPr userDrawn="1"/>
        </p:nvSpPr>
        <p:spPr>
          <a:xfrm flipV="1">
            <a:off x="0" y="0"/>
            <a:ext cx="12192000" cy="6858000"/>
          </a:xfrm>
          <a:prstGeom prst="rect">
            <a:avLst/>
          </a:prstGeom>
          <a:gradFill flip="none" rotWithShape="1">
            <a:gsLst>
              <a:gs pos="0">
                <a:srgbClr val="E9F5EF"/>
              </a:gs>
              <a:gs pos="4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a:p>
        </p:txBody>
      </p:sp>
      <p:pic>
        <p:nvPicPr>
          <p:cNvPr id="5" name="Picture 4" descr="A picture containing screenshot, black, green&#10;&#10;Description automatically generated">
            <a:extLst>
              <a:ext uri="{FF2B5EF4-FFF2-40B4-BE49-F238E27FC236}">
                <a16:creationId xmlns:a16="http://schemas.microsoft.com/office/drawing/2014/main" id="{E017F74D-F9F7-9409-6A54-8B44891C44FD}"/>
              </a:ext>
            </a:extLst>
          </p:cNvPr>
          <p:cNvPicPr>
            <a:picLocks noChangeAspect="1"/>
          </p:cNvPicPr>
          <p:nvPr userDrawn="1"/>
        </p:nvPicPr>
        <p:blipFill>
          <a:blip r:embed="rId2"/>
          <a:stretch>
            <a:fillRect/>
          </a:stretch>
        </p:blipFill>
        <p:spPr>
          <a:xfrm>
            <a:off x="4612640" y="3343584"/>
            <a:ext cx="7579360" cy="3514416"/>
          </a:xfrm>
          <a:prstGeom prst="rect">
            <a:avLst/>
          </a:prstGeom>
        </p:spPr>
      </p:pic>
      <p:pic>
        <p:nvPicPr>
          <p:cNvPr id="6" name="Picture 5">
            <a:extLst>
              <a:ext uri="{FF2B5EF4-FFF2-40B4-BE49-F238E27FC236}">
                <a16:creationId xmlns:a16="http://schemas.microsoft.com/office/drawing/2014/main" id="{544596B5-3A53-FDBF-757C-6F30B66E6BA7}"/>
              </a:ext>
            </a:extLst>
          </p:cNvPr>
          <p:cNvPicPr>
            <a:picLocks noChangeAspect="1"/>
          </p:cNvPicPr>
          <p:nvPr userDrawn="1"/>
        </p:nvPicPr>
        <p:blipFill>
          <a:blip r:embed="rId3"/>
          <a:srcRect/>
          <a:stretch/>
        </p:blipFill>
        <p:spPr>
          <a:xfrm>
            <a:off x="0" y="2855936"/>
            <a:ext cx="6182717" cy="4002064"/>
          </a:xfrm>
          <a:prstGeom prst="rect">
            <a:avLst/>
          </a:prstGeom>
        </p:spPr>
      </p:pic>
    </p:spTree>
    <p:extLst>
      <p:ext uri="{BB962C8B-B14F-4D97-AF65-F5344CB8AC3E}">
        <p14:creationId xmlns:p14="http://schemas.microsoft.com/office/powerpoint/2010/main" val="3819206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45F172-B8D2-4EB4-AFB0-81BDE1403E56}"/>
              </a:ext>
            </a:extLst>
          </p:cNvPr>
          <p:cNvSpPr/>
          <p:nvPr userDrawn="1"/>
        </p:nvSpPr>
        <p:spPr>
          <a:xfrm flipV="1">
            <a:off x="0" y="0"/>
            <a:ext cx="12192000" cy="6858000"/>
          </a:xfrm>
          <a:prstGeom prst="rect">
            <a:avLst/>
          </a:prstGeom>
          <a:gradFill flip="none" rotWithShape="1">
            <a:gsLst>
              <a:gs pos="0">
                <a:srgbClr val="E9F5EF"/>
              </a:gs>
              <a:gs pos="4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a:p>
        </p:txBody>
      </p:sp>
      <p:pic>
        <p:nvPicPr>
          <p:cNvPr id="5" name="Picture 4" descr="A picture containing screenshot, black, green&#10;&#10;Description automatically generated">
            <a:extLst>
              <a:ext uri="{FF2B5EF4-FFF2-40B4-BE49-F238E27FC236}">
                <a16:creationId xmlns:a16="http://schemas.microsoft.com/office/drawing/2014/main" id="{E017F74D-F9F7-9409-6A54-8B44891C44FD}"/>
              </a:ext>
            </a:extLst>
          </p:cNvPr>
          <p:cNvPicPr>
            <a:picLocks noChangeAspect="1"/>
          </p:cNvPicPr>
          <p:nvPr userDrawn="1"/>
        </p:nvPicPr>
        <p:blipFill>
          <a:blip r:embed="rId2"/>
          <a:stretch>
            <a:fillRect/>
          </a:stretch>
        </p:blipFill>
        <p:spPr>
          <a:xfrm>
            <a:off x="4612640" y="3343584"/>
            <a:ext cx="7579360" cy="3514416"/>
          </a:xfrm>
          <a:prstGeom prst="rect">
            <a:avLst/>
          </a:prstGeom>
        </p:spPr>
      </p:pic>
      <p:pic>
        <p:nvPicPr>
          <p:cNvPr id="6" name="Picture 5">
            <a:extLst>
              <a:ext uri="{FF2B5EF4-FFF2-40B4-BE49-F238E27FC236}">
                <a16:creationId xmlns:a16="http://schemas.microsoft.com/office/drawing/2014/main" id="{544596B5-3A53-FDBF-757C-6F30B66E6BA7}"/>
              </a:ext>
            </a:extLst>
          </p:cNvPr>
          <p:cNvPicPr>
            <a:picLocks noChangeAspect="1"/>
          </p:cNvPicPr>
          <p:nvPr userDrawn="1"/>
        </p:nvPicPr>
        <p:blipFill>
          <a:blip r:embed="rId3"/>
          <a:srcRect/>
          <a:stretch/>
        </p:blipFill>
        <p:spPr>
          <a:xfrm>
            <a:off x="1" y="2855935"/>
            <a:ext cx="6182716" cy="4002064"/>
          </a:xfrm>
          <a:prstGeom prst="rect">
            <a:avLst/>
          </a:prstGeom>
        </p:spPr>
      </p:pic>
    </p:spTree>
    <p:extLst>
      <p:ext uri="{BB962C8B-B14F-4D97-AF65-F5344CB8AC3E}">
        <p14:creationId xmlns:p14="http://schemas.microsoft.com/office/powerpoint/2010/main" val="24669577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45F172-B8D2-4EB4-AFB0-81BDE1403E56}"/>
              </a:ext>
            </a:extLst>
          </p:cNvPr>
          <p:cNvSpPr/>
          <p:nvPr userDrawn="1"/>
        </p:nvSpPr>
        <p:spPr>
          <a:xfrm flipV="1">
            <a:off x="0" y="0"/>
            <a:ext cx="12192000" cy="6858000"/>
          </a:xfrm>
          <a:prstGeom prst="rect">
            <a:avLst/>
          </a:prstGeom>
          <a:gradFill flip="none" rotWithShape="1">
            <a:gsLst>
              <a:gs pos="0">
                <a:srgbClr val="E9F5EF"/>
              </a:gs>
              <a:gs pos="4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a:p>
        </p:txBody>
      </p:sp>
      <p:pic>
        <p:nvPicPr>
          <p:cNvPr id="5" name="Picture 4" descr="A picture containing screenshot, black, green&#10;&#10;Description automatically generated">
            <a:extLst>
              <a:ext uri="{FF2B5EF4-FFF2-40B4-BE49-F238E27FC236}">
                <a16:creationId xmlns:a16="http://schemas.microsoft.com/office/drawing/2014/main" id="{E017F74D-F9F7-9409-6A54-8B44891C44FD}"/>
              </a:ext>
            </a:extLst>
          </p:cNvPr>
          <p:cNvPicPr>
            <a:picLocks noChangeAspect="1"/>
          </p:cNvPicPr>
          <p:nvPr userDrawn="1"/>
        </p:nvPicPr>
        <p:blipFill>
          <a:blip r:embed="rId2"/>
          <a:stretch>
            <a:fillRect/>
          </a:stretch>
        </p:blipFill>
        <p:spPr>
          <a:xfrm>
            <a:off x="4612640" y="3343584"/>
            <a:ext cx="7579360" cy="3514416"/>
          </a:xfrm>
          <a:prstGeom prst="rect">
            <a:avLst/>
          </a:prstGeom>
        </p:spPr>
      </p:pic>
      <p:pic>
        <p:nvPicPr>
          <p:cNvPr id="6" name="Picture 5">
            <a:extLst>
              <a:ext uri="{FF2B5EF4-FFF2-40B4-BE49-F238E27FC236}">
                <a16:creationId xmlns:a16="http://schemas.microsoft.com/office/drawing/2014/main" id="{544596B5-3A53-FDBF-757C-6F30B66E6BA7}"/>
              </a:ext>
            </a:extLst>
          </p:cNvPr>
          <p:cNvPicPr>
            <a:picLocks noChangeAspect="1"/>
          </p:cNvPicPr>
          <p:nvPr userDrawn="1"/>
        </p:nvPicPr>
        <p:blipFill>
          <a:blip r:embed="rId3"/>
          <a:srcRect/>
          <a:stretch/>
        </p:blipFill>
        <p:spPr>
          <a:xfrm>
            <a:off x="1" y="2855935"/>
            <a:ext cx="6182716" cy="4002063"/>
          </a:xfrm>
          <a:prstGeom prst="rect">
            <a:avLst/>
          </a:prstGeom>
        </p:spPr>
      </p:pic>
    </p:spTree>
    <p:extLst>
      <p:ext uri="{BB962C8B-B14F-4D97-AF65-F5344CB8AC3E}">
        <p14:creationId xmlns:p14="http://schemas.microsoft.com/office/powerpoint/2010/main" val="17292932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45F172-B8D2-4EB4-AFB0-81BDE1403E56}"/>
              </a:ext>
            </a:extLst>
          </p:cNvPr>
          <p:cNvSpPr/>
          <p:nvPr userDrawn="1"/>
        </p:nvSpPr>
        <p:spPr>
          <a:xfrm flipV="1">
            <a:off x="0" y="0"/>
            <a:ext cx="12192000" cy="6858000"/>
          </a:xfrm>
          <a:prstGeom prst="rect">
            <a:avLst/>
          </a:prstGeom>
          <a:gradFill flip="none" rotWithShape="1">
            <a:gsLst>
              <a:gs pos="0">
                <a:srgbClr val="E9F5EF"/>
              </a:gs>
              <a:gs pos="4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a:p>
        </p:txBody>
      </p:sp>
      <p:pic>
        <p:nvPicPr>
          <p:cNvPr id="5" name="Picture 4" descr="A picture containing screenshot, black, green&#10;&#10;Description automatically generated">
            <a:extLst>
              <a:ext uri="{FF2B5EF4-FFF2-40B4-BE49-F238E27FC236}">
                <a16:creationId xmlns:a16="http://schemas.microsoft.com/office/drawing/2014/main" id="{E017F74D-F9F7-9409-6A54-8B44891C44FD}"/>
              </a:ext>
            </a:extLst>
          </p:cNvPr>
          <p:cNvPicPr>
            <a:picLocks noChangeAspect="1"/>
          </p:cNvPicPr>
          <p:nvPr userDrawn="1"/>
        </p:nvPicPr>
        <p:blipFill>
          <a:blip r:embed="rId2"/>
          <a:stretch>
            <a:fillRect/>
          </a:stretch>
        </p:blipFill>
        <p:spPr>
          <a:xfrm>
            <a:off x="4612640" y="3343584"/>
            <a:ext cx="7579360" cy="3514416"/>
          </a:xfrm>
          <a:prstGeom prst="rect">
            <a:avLst/>
          </a:prstGeom>
        </p:spPr>
      </p:pic>
      <p:pic>
        <p:nvPicPr>
          <p:cNvPr id="6" name="Picture 5">
            <a:extLst>
              <a:ext uri="{FF2B5EF4-FFF2-40B4-BE49-F238E27FC236}">
                <a16:creationId xmlns:a16="http://schemas.microsoft.com/office/drawing/2014/main" id="{544596B5-3A53-FDBF-757C-6F30B66E6BA7}"/>
              </a:ext>
            </a:extLst>
          </p:cNvPr>
          <p:cNvPicPr>
            <a:picLocks noChangeAspect="1"/>
          </p:cNvPicPr>
          <p:nvPr userDrawn="1"/>
        </p:nvPicPr>
        <p:blipFill>
          <a:blip r:embed="rId3"/>
          <a:srcRect/>
          <a:stretch/>
        </p:blipFill>
        <p:spPr>
          <a:xfrm>
            <a:off x="2" y="2855935"/>
            <a:ext cx="6182714" cy="4002063"/>
          </a:xfrm>
          <a:prstGeom prst="rect">
            <a:avLst/>
          </a:prstGeom>
        </p:spPr>
      </p:pic>
    </p:spTree>
    <p:extLst>
      <p:ext uri="{BB962C8B-B14F-4D97-AF65-F5344CB8AC3E}">
        <p14:creationId xmlns:p14="http://schemas.microsoft.com/office/powerpoint/2010/main" val="29072276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45F172-B8D2-4EB4-AFB0-81BDE1403E56}"/>
              </a:ext>
            </a:extLst>
          </p:cNvPr>
          <p:cNvSpPr/>
          <p:nvPr userDrawn="1"/>
        </p:nvSpPr>
        <p:spPr>
          <a:xfrm flipV="1">
            <a:off x="0" y="0"/>
            <a:ext cx="12192000" cy="6858000"/>
          </a:xfrm>
          <a:prstGeom prst="rect">
            <a:avLst/>
          </a:prstGeom>
          <a:gradFill flip="none" rotWithShape="1">
            <a:gsLst>
              <a:gs pos="0">
                <a:srgbClr val="E9F5EF"/>
              </a:gs>
              <a:gs pos="4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a:p>
        </p:txBody>
      </p:sp>
      <p:pic>
        <p:nvPicPr>
          <p:cNvPr id="5" name="Picture 4" descr="A picture containing screenshot, black, green&#10;&#10;Description automatically generated">
            <a:extLst>
              <a:ext uri="{FF2B5EF4-FFF2-40B4-BE49-F238E27FC236}">
                <a16:creationId xmlns:a16="http://schemas.microsoft.com/office/drawing/2014/main" id="{E017F74D-F9F7-9409-6A54-8B44891C44FD}"/>
              </a:ext>
            </a:extLst>
          </p:cNvPr>
          <p:cNvPicPr>
            <a:picLocks noChangeAspect="1"/>
          </p:cNvPicPr>
          <p:nvPr userDrawn="1"/>
        </p:nvPicPr>
        <p:blipFill>
          <a:blip r:embed="rId2"/>
          <a:stretch>
            <a:fillRect/>
          </a:stretch>
        </p:blipFill>
        <p:spPr>
          <a:xfrm>
            <a:off x="4612640" y="3343584"/>
            <a:ext cx="7579360" cy="3514416"/>
          </a:xfrm>
          <a:prstGeom prst="rect">
            <a:avLst/>
          </a:prstGeom>
        </p:spPr>
      </p:pic>
      <p:pic>
        <p:nvPicPr>
          <p:cNvPr id="6" name="Picture 5">
            <a:extLst>
              <a:ext uri="{FF2B5EF4-FFF2-40B4-BE49-F238E27FC236}">
                <a16:creationId xmlns:a16="http://schemas.microsoft.com/office/drawing/2014/main" id="{544596B5-3A53-FDBF-757C-6F30B66E6BA7}"/>
              </a:ext>
            </a:extLst>
          </p:cNvPr>
          <p:cNvPicPr>
            <a:picLocks noChangeAspect="1"/>
          </p:cNvPicPr>
          <p:nvPr userDrawn="1"/>
        </p:nvPicPr>
        <p:blipFill>
          <a:blip r:embed="rId3"/>
          <a:srcRect/>
          <a:stretch/>
        </p:blipFill>
        <p:spPr>
          <a:xfrm>
            <a:off x="2" y="2855935"/>
            <a:ext cx="6182714" cy="4002062"/>
          </a:xfrm>
          <a:prstGeom prst="rect">
            <a:avLst/>
          </a:prstGeom>
        </p:spPr>
      </p:pic>
    </p:spTree>
    <p:extLst>
      <p:ext uri="{BB962C8B-B14F-4D97-AF65-F5344CB8AC3E}">
        <p14:creationId xmlns:p14="http://schemas.microsoft.com/office/powerpoint/2010/main" val="28096988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45F172-B8D2-4EB4-AFB0-81BDE1403E56}"/>
              </a:ext>
            </a:extLst>
          </p:cNvPr>
          <p:cNvSpPr/>
          <p:nvPr userDrawn="1"/>
        </p:nvSpPr>
        <p:spPr>
          <a:xfrm flipV="1">
            <a:off x="0" y="0"/>
            <a:ext cx="12192000" cy="6858000"/>
          </a:xfrm>
          <a:prstGeom prst="rect">
            <a:avLst/>
          </a:prstGeom>
          <a:gradFill flip="none" rotWithShape="1">
            <a:gsLst>
              <a:gs pos="0">
                <a:srgbClr val="E9F5EF"/>
              </a:gs>
              <a:gs pos="4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a:p>
        </p:txBody>
      </p:sp>
      <p:pic>
        <p:nvPicPr>
          <p:cNvPr id="5" name="Picture 4" descr="A picture containing screenshot, black, green&#10;&#10;Description automatically generated">
            <a:extLst>
              <a:ext uri="{FF2B5EF4-FFF2-40B4-BE49-F238E27FC236}">
                <a16:creationId xmlns:a16="http://schemas.microsoft.com/office/drawing/2014/main" id="{E017F74D-F9F7-9409-6A54-8B44891C44FD}"/>
              </a:ext>
            </a:extLst>
          </p:cNvPr>
          <p:cNvPicPr>
            <a:picLocks noChangeAspect="1"/>
          </p:cNvPicPr>
          <p:nvPr userDrawn="1"/>
        </p:nvPicPr>
        <p:blipFill>
          <a:blip r:embed="rId2"/>
          <a:stretch>
            <a:fillRect/>
          </a:stretch>
        </p:blipFill>
        <p:spPr>
          <a:xfrm>
            <a:off x="4612640" y="3343584"/>
            <a:ext cx="7579360" cy="3514416"/>
          </a:xfrm>
          <a:prstGeom prst="rect">
            <a:avLst/>
          </a:prstGeom>
        </p:spPr>
      </p:pic>
      <p:pic>
        <p:nvPicPr>
          <p:cNvPr id="6" name="Picture 5">
            <a:extLst>
              <a:ext uri="{FF2B5EF4-FFF2-40B4-BE49-F238E27FC236}">
                <a16:creationId xmlns:a16="http://schemas.microsoft.com/office/drawing/2014/main" id="{544596B5-3A53-FDBF-757C-6F30B66E6BA7}"/>
              </a:ext>
            </a:extLst>
          </p:cNvPr>
          <p:cNvPicPr>
            <a:picLocks noChangeAspect="1"/>
          </p:cNvPicPr>
          <p:nvPr userDrawn="1"/>
        </p:nvPicPr>
        <p:blipFill>
          <a:blip r:embed="rId3"/>
          <a:srcRect/>
          <a:stretch/>
        </p:blipFill>
        <p:spPr>
          <a:xfrm>
            <a:off x="0" y="2855934"/>
            <a:ext cx="6182719" cy="4002066"/>
          </a:xfrm>
          <a:prstGeom prst="rect">
            <a:avLst/>
          </a:prstGeom>
        </p:spPr>
      </p:pic>
    </p:spTree>
    <p:extLst>
      <p:ext uri="{BB962C8B-B14F-4D97-AF65-F5344CB8AC3E}">
        <p14:creationId xmlns:p14="http://schemas.microsoft.com/office/powerpoint/2010/main" val="21129298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959E986-5B0B-4672-719F-B684259787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LT" dirty="0"/>
          </a:p>
        </p:txBody>
      </p:sp>
      <p:sp>
        <p:nvSpPr>
          <p:cNvPr id="3" name="Text Placeholder 2">
            <a:extLst>
              <a:ext uri="{FF2B5EF4-FFF2-40B4-BE49-F238E27FC236}">
                <a16:creationId xmlns:a16="http://schemas.microsoft.com/office/drawing/2014/main" id="{790DE243-FCF4-FE08-1EF6-E5AE0A5B76E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LT"/>
          </a:p>
        </p:txBody>
      </p:sp>
      <p:sp>
        <p:nvSpPr>
          <p:cNvPr id="4" name="Date Placeholder 3">
            <a:extLst>
              <a:ext uri="{FF2B5EF4-FFF2-40B4-BE49-F238E27FC236}">
                <a16:creationId xmlns:a16="http://schemas.microsoft.com/office/drawing/2014/main" id="{CB8DF6B8-16B4-C393-A394-80279B6B7D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F0B451-27B8-6345-960F-87648358F73F}" type="datetimeFigureOut">
              <a:rPr lang="en-LT" smtClean="0"/>
              <a:t>11/19/2025</a:t>
            </a:fld>
            <a:endParaRPr lang="en-LT"/>
          </a:p>
        </p:txBody>
      </p:sp>
      <p:sp>
        <p:nvSpPr>
          <p:cNvPr id="5" name="Footer Placeholder 4">
            <a:extLst>
              <a:ext uri="{FF2B5EF4-FFF2-40B4-BE49-F238E27FC236}">
                <a16:creationId xmlns:a16="http://schemas.microsoft.com/office/drawing/2014/main" id="{0BAAA6D2-99F1-1335-942A-D69147D4EBA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LT"/>
          </a:p>
        </p:txBody>
      </p:sp>
      <p:sp>
        <p:nvSpPr>
          <p:cNvPr id="6" name="Slide Number Placeholder 5">
            <a:extLst>
              <a:ext uri="{FF2B5EF4-FFF2-40B4-BE49-F238E27FC236}">
                <a16:creationId xmlns:a16="http://schemas.microsoft.com/office/drawing/2014/main" id="{30946663-05AE-9ACB-17C4-B8A2C29A86D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28CD43-1507-954D-B52D-C883CF3A1669}" type="slidenum">
              <a:rPr lang="en-LT" smtClean="0"/>
              <a:t>‹#›</a:t>
            </a:fld>
            <a:endParaRPr lang="en-LT"/>
          </a:p>
        </p:txBody>
      </p:sp>
    </p:spTree>
    <p:extLst>
      <p:ext uri="{BB962C8B-B14F-4D97-AF65-F5344CB8AC3E}">
        <p14:creationId xmlns:p14="http://schemas.microsoft.com/office/powerpoint/2010/main" val="2093251187"/>
      </p:ext>
    </p:extLst>
  </p:cSld>
  <p:clrMap bg1="lt1" tx1="dk1" bg2="lt2" tx2="dk2" accent1="accent1" accent2="accent2" accent3="accent3" accent4="accent4" accent5="accent5" accent6="accent6" hlink="hlink" folHlink="folHlink"/>
  <p:sldLayoutIdLst>
    <p:sldLayoutId id="2147483649" r:id="rId1"/>
    <p:sldLayoutId id="2147483674" r:id="rId2"/>
    <p:sldLayoutId id="2147483678" r:id="rId3"/>
    <p:sldLayoutId id="2147483675" r:id="rId4"/>
    <p:sldLayoutId id="2147483676" r:id="rId5"/>
    <p:sldLayoutId id="2147483677" r:id="rId6"/>
    <p:sldLayoutId id="2147483682" r:id="rId7"/>
    <p:sldLayoutId id="2147483683" r:id="rId8"/>
    <p:sldLayoutId id="2147483673" r:id="rId9"/>
    <p:sldLayoutId id="2147483671" r:id="rId10"/>
    <p:sldLayoutId id="2147483679" r:id="rId11"/>
    <p:sldLayoutId id="2147483670" r:id="rId12"/>
    <p:sldLayoutId id="2147483680" r:id="rId13"/>
    <p:sldLayoutId id="2147483681" r:id="rId14"/>
    <p:sldLayoutId id="2147483669" r:id="rId15"/>
    <p:sldLayoutId id="2147483668" r:id="rId16"/>
    <p:sldLayoutId id="2147483684" r:id="rId17"/>
    <p:sldLayoutId id="2147483685" r:id="rId18"/>
    <p:sldLayoutId id="2147483672" r:id="rId19"/>
    <p:sldLayoutId id="2147483650" r:id="rId20"/>
    <p:sldLayoutId id="2147483667" r:id="rId21"/>
    <p:sldLayoutId id="2147483666" r:id="rId22"/>
    <p:sldLayoutId id="2147483660" r:id="rId23"/>
    <p:sldLayoutId id="2147483662" r:id="rId24"/>
    <p:sldLayoutId id="2147483665" r:id="rId25"/>
    <p:sldLayoutId id="2147483663" r:id="rId26"/>
    <p:sldLayoutId id="2147483655"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4.xml"/><Relationship Id="rId4" Type="http://schemas.openxmlformats.org/officeDocument/2006/relationships/chart" Target="../charts/chart8.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4.xml"/><Relationship Id="rId4" Type="http://schemas.openxmlformats.org/officeDocument/2006/relationships/chart" Target="../charts/chart9.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4.xml"/><Relationship Id="rId4" Type="http://schemas.openxmlformats.org/officeDocument/2006/relationships/chart" Target="../charts/chart10.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4.xml"/><Relationship Id="rId4" Type="http://schemas.openxmlformats.org/officeDocument/2006/relationships/chart" Target="../charts/chart11.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4.xml"/><Relationship Id="rId4" Type="http://schemas.openxmlformats.org/officeDocument/2006/relationships/chart" Target="../charts/chart12.xml"/></Relationships>
</file>

<file path=ppt/slides/_rels/slide15.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32.png"/><Relationship Id="rId3" Type="http://schemas.openxmlformats.org/officeDocument/2006/relationships/image" Target="../media/image23.emf"/><Relationship Id="rId7" Type="http://schemas.openxmlformats.org/officeDocument/2006/relationships/image" Target="../media/image26.png"/><Relationship Id="rId12" Type="http://schemas.openxmlformats.org/officeDocument/2006/relationships/image" Target="../media/image31.svg"/><Relationship Id="rId2" Type="http://schemas.openxmlformats.org/officeDocument/2006/relationships/notesSlide" Target="../notesSlides/notesSlide14.xml"/><Relationship Id="rId16" Type="http://schemas.openxmlformats.org/officeDocument/2006/relationships/image" Target="../media/image35.svg"/><Relationship Id="rId1" Type="http://schemas.openxmlformats.org/officeDocument/2006/relationships/slideLayout" Target="../slideLayouts/slideLayout11.xml"/><Relationship Id="rId6" Type="http://schemas.openxmlformats.org/officeDocument/2006/relationships/image" Target="../media/image25.sv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image" Target="../media/image34.png"/><Relationship Id="rId10" Type="http://schemas.openxmlformats.org/officeDocument/2006/relationships/image" Target="../media/image29.svg"/><Relationship Id="rId4" Type="http://schemas.openxmlformats.org/officeDocument/2006/relationships/hyperlink" Target="http://www.nma.lt/" TargetMode="External"/><Relationship Id="rId9" Type="http://schemas.openxmlformats.org/officeDocument/2006/relationships/image" Target="../media/image28.png"/><Relationship Id="rId14" Type="http://schemas.openxmlformats.org/officeDocument/2006/relationships/image" Target="../media/image33.svg"/></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openxmlformats.org/officeDocument/2006/relationships/chart" Target="../charts/chart1.xml"/></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4.xml"/><Relationship Id="rId4" Type="http://schemas.openxmlformats.org/officeDocument/2006/relationships/chart" Target="../charts/chart2.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4.xml"/><Relationship Id="rId4" Type="http://schemas.openxmlformats.org/officeDocument/2006/relationships/chart" Target="../charts/chart3.xml"/></Relationships>
</file>

<file path=ppt/slides/_rels/slide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5.xml"/><Relationship Id="rId1" Type="http://schemas.openxmlformats.org/officeDocument/2006/relationships/slideLayout" Target="../slideLayouts/slideLayout24.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4.xml"/><Relationship Id="rId4" Type="http://schemas.openxmlformats.org/officeDocument/2006/relationships/chart" Target="../charts/chart5.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4.xml"/><Relationship Id="rId4" Type="http://schemas.openxmlformats.org/officeDocument/2006/relationships/chart" Target="../charts/chart6.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4.xml"/><Relationship Id="rId4" Type="http://schemas.openxmlformats.org/officeDocument/2006/relationships/chart" Target="../charts/char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562E9AA-7031-FD9D-70BB-CC3216549E0A}"/>
              </a:ext>
            </a:extLst>
          </p:cNvPr>
          <p:cNvSpPr txBox="1"/>
          <p:nvPr/>
        </p:nvSpPr>
        <p:spPr>
          <a:xfrm>
            <a:off x="4287079" y="3429000"/>
            <a:ext cx="3617843" cy="861774"/>
          </a:xfrm>
          <a:prstGeom prst="rect">
            <a:avLst/>
          </a:prstGeom>
          <a:noFill/>
        </p:spPr>
        <p:txBody>
          <a:bodyPr wrap="square" rtlCol="0">
            <a:spAutoFit/>
          </a:bodyPr>
          <a:lstStyle/>
          <a:p>
            <a:pPr algn="ctr">
              <a:defRPr/>
            </a:pPr>
            <a:endParaRPr lang="lt-LT" kern="0" dirty="0">
              <a:solidFill>
                <a:srgbClr val="009650"/>
              </a:solidFill>
            </a:endParaRPr>
          </a:p>
          <a:p>
            <a:pPr algn="ctr">
              <a:defRPr/>
            </a:pPr>
            <a:r>
              <a:rPr lang="lt-LT" kern="0" dirty="0">
                <a:solidFill>
                  <a:srgbClr val="009650"/>
                </a:solidFill>
              </a:rPr>
              <a:t>Komunikacijos skyriaus vedėja</a:t>
            </a:r>
          </a:p>
          <a:p>
            <a:pPr lvl="0" algn="ctr">
              <a:defRPr/>
            </a:pPr>
            <a:r>
              <a:rPr lang="en-US" sz="1400" kern="0" dirty="0">
                <a:solidFill>
                  <a:srgbClr val="009650"/>
                </a:solidFill>
              </a:rPr>
              <a:t>Vaiva </a:t>
            </a:r>
            <a:r>
              <a:rPr lang="en-US" sz="1400" kern="0" dirty="0" err="1">
                <a:solidFill>
                  <a:srgbClr val="009650"/>
                </a:solidFill>
              </a:rPr>
              <a:t>Kovali</a:t>
            </a:r>
            <a:r>
              <a:rPr lang="lt-LT" sz="1400" kern="0" dirty="0" err="1">
                <a:solidFill>
                  <a:srgbClr val="009650"/>
                </a:solidFill>
              </a:rPr>
              <a:t>ūnienė</a:t>
            </a:r>
            <a:endParaRPr lang="lt-LT" sz="1400" kern="0" dirty="0">
              <a:solidFill>
                <a:srgbClr val="009650"/>
              </a:solidFill>
            </a:endParaRPr>
          </a:p>
        </p:txBody>
      </p:sp>
      <p:pic>
        <p:nvPicPr>
          <p:cNvPr id="6" name="Picture 5">
            <a:extLst>
              <a:ext uri="{FF2B5EF4-FFF2-40B4-BE49-F238E27FC236}">
                <a16:creationId xmlns:a16="http://schemas.microsoft.com/office/drawing/2014/main" id="{40465956-851F-F4EE-CA10-ECEA1840D2D8}"/>
              </a:ext>
            </a:extLst>
          </p:cNvPr>
          <p:cNvPicPr>
            <a:picLocks noChangeAspect="1"/>
          </p:cNvPicPr>
          <p:nvPr/>
        </p:nvPicPr>
        <p:blipFill>
          <a:blip r:embed="rId2"/>
          <a:stretch>
            <a:fillRect/>
          </a:stretch>
        </p:blipFill>
        <p:spPr>
          <a:xfrm>
            <a:off x="4674056" y="583299"/>
            <a:ext cx="2843889" cy="932575"/>
          </a:xfrm>
          <a:prstGeom prst="rect">
            <a:avLst/>
          </a:prstGeom>
        </p:spPr>
      </p:pic>
      <p:sp>
        <p:nvSpPr>
          <p:cNvPr id="7" name="Title 9">
            <a:extLst>
              <a:ext uri="{FF2B5EF4-FFF2-40B4-BE49-F238E27FC236}">
                <a16:creationId xmlns:a16="http://schemas.microsoft.com/office/drawing/2014/main" id="{2A8E4421-C323-9E4B-046C-76B4F91E41CD}"/>
              </a:ext>
            </a:extLst>
          </p:cNvPr>
          <p:cNvSpPr txBox="1">
            <a:spLocks/>
          </p:cNvSpPr>
          <p:nvPr/>
        </p:nvSpPr>
        <p:spPr>
          <a:xfrm>
            <a:off x="1747520" y="1848903"/>
            <a:ext cx="8696960" cy="1393061"/>
          </a:xfrm>
          <a:prstGeom prst="rect">
            <a:avLst/>
          </a:prstGeom>
        </p:spPr>
        <p:txBody>
          <a:bodyPr anchor="ctr">
            <a:normAutofit/>
          </a:bodyPr>
          <a:lstStyle>
            <a:lvl1pPr algn="ctr" defTabSz="914400" rtl="0" eaLnBrk="1" latinLnBrk="0" hangingPunct="1">
              <a:lnSpc>
                <a:spcPct val="90000"/>
              </a:lnSpc>
              <a:spcBef>
                <a:spcPct val="0"/>
              </a:spcBef>
              <a:buNone/>
              <a:defRPr sz="3200" kern="1200">
                <a:solidFill>
                  <a:srgbClr val="009650"/>
                </a:solidFill>
                <a:latin typeface="+mj-lt"/>
                <a:ea typeface="+mj-ea"/>
                <a:cs typeface="+mj-cs"/>
              </a:defRPr>
            </a:lvl1pPr>
          </a:lstStyle>
          <a:p>
            <a:pPr>
              <a:spcBef>
                <a:spcPts val="0"/>
              </a:spcBef>
              <a:defRPr/>
            </a:pPr>
            <a:r>
              <a:rPr lang="lt-LT" dirty="0">
                <a:cs typeface="Arial" panose="020B0604020202020204" pitchFamily="34" charset="0"/>
              </a:rPr>
              <a:t>Socialinių partnerių 20</a:t>
            </a:r>
            <a:r>
              <a:rPr lang="en-US" dirty="0">
                <a:cs typeface="Arial" panose="020B0604020202020204" pitchFamily="34" charset="0"/>
              </a:rPr>
              <a:t>2</a:t>
            </a:r>
            <a:r>
              <a:rPr lang="lt-LT" dirty="0">
                <a:cs typeface="Arial" panose="020B0604020202020204" pitchFamily="34" charset="0"/>
              </a:rPr>
              <a:t>5 metų apklausos rezultatai</a:t>
            </a:r>
          </a:p>
        </p:txBody>
      </p:sp>
    </p:spTree>
    <p:extLst>
      <p:ext uri="{BB962C8B-B14F-4D97-AF65-F5344CB8AC3E}">
        <p14:creationId xmlns:p14="http://schemas.microsoft.com/office/powerpoint/2010/main" val="42393144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1">
            <a:extLst>
              <a:ext uri="{FF2B5EF4-FFF2-40B4-BE49-F238E27FC236}">
                <a16:creationId xmlns:a16="http://schemas.microsoft.com/office/drawing/2014/main" id="{38977F36-6AEC-3561-23B0-D1861654CC69}"/>
              </a:ext>
            </a:extLst>
          </p:cNvPr>
          <p:cNvSpPr>
            <a:spLocks noGrp="1"/>
          </p:cNvSpPr>
          <p:nvPr>
            <p:ph type="title"/>
          </p:nvPr>
        </p:nvSpPr>
        <p:spPr>
          <a:xfrm>
            <a:off x="694402" y="498764"/>
            <a:ext cx="8546275" cy="591966"/>
          </a:xfrm>
        </p:spPr>
        <p:txBody>
          <a:bodyPr>
            <a:noAutofit/>
          </a:bodyPr>
          <a:lstStyle/>
          <a:p>
            <a:r>
              <a:rPr lang="lt-LT" sz="2500" dirty="0">
                <a:ea typeface="Verdana" panose="020B0604030504040204" pitchFamily="34" charset="0"/>
                <a:cs typeface="Verdana" panose="020B0604030504040204" pitchFamily="34" charset="0"/>
              </a:rPr>
              <a:t>Jei manote, kad į </a:t>
            </a:r>
            <a:r>
              <a:rPr lang="en-US" sz="2500" dirty="0">
                <a:ea typeface="Verdana" panose="020B0604030504040204" pitchFamily="34" charset="0"/>
                <a:cs typeface="Verdana" panose="020B0604030504040204" pitchFamily="34" charset="0"/>
              </a:rPr>
              <a:t>J</a:t>
            </a:r>
            <a:r>
              <a:rPr lang="lt-LT" sz="2500" dirty="0">
                <a:ea typeface="Verdana" panose="020B0604030504040204" pitchFamily="34" charset="0"/>
                <a:cs typeface="Verdana" panose="020B0604030504040204" pitchFamily="34" charset="0"/>
              </a:rPr>
              <a:t>ūsų siūlymus buvo atsižvelgta, kokiose darbo srityse pastebėjote daugiausia teigiamų pokyčių? </a:t>
            </a:r>
            <a:endParaRPr lang="en-LT" sz="2500" dirty="0"/>
          </a:p>
        </p:txBody>
      </p:sp>
      <p:sp>
        <p:nvSpPr>
          <p:cNvPr id="7" name="Text Placeholder 12">
            <a:extLst>
              <a:ext uri="{FF2B5EF4-FFF2-40B4-BE49-F238E27FC236}">
                <a16:creationId xmlns:a16="http://schemas.microsoft.com/office/drawing/2014/main" id="{F77C6E2E-B79B-AC14-CFFE-D16B9F716D0E}"/>
              </a:ext>
            </a:extLst>
          </p:cNvPr>
          <p:cNvSpPr txBox="1">
            <a:spLocks/>
          </p:cNvSpPr>
          <p:nvPr/>
        </p:nvSpPr>
        <p:spPr>
          <a:xfrm>
            <a:off x="609600" y="1477098"/>
            <a:ext cx="10283687" cy="241472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lt-LT" sz="2000" dirty="0">
              <a:solidFill>
                <a:srgbClr val="7F7F7F"/>
              </a:solidFill>
              <a:latin typeface="+mj-lt"/>
            </a:endParaRPr>
          </a:p>
        </p:txBody>
      </p:sp>
      <p:pic>
        <p:nvPicPr>
          <p:cNvPr id="6" name="Picture 5">
            <a:extLst>
              <a:ext uri="{FF2B5EF4-FFF2-40B4-BE49-F238E27FC236}">
                <a16:creationId xmlns:a16="http://schemas.microsoft.com/office/drawing/2014/main" id="{0F81E0FC-3EF9-46E6-8A7B-A408CC95870A}"/>
              </a:ext>
            </a:extLst>
          </p:cNvPr>
          <p:cNvPicPr>
            <a:picLocks noChangeAspect="1"/>
          </p:cNvPicPr>
          <p:nvPr/>
        </p:nvPicPr>
        <p:blipFill>
          <a:blip r:embed="rId3"/>
          <a:srcRect/>
          <a:stretch/>
        </p:blipFill>
        <p:spPr>
          <a:xfrm>
            <a:off x="9325483" y="5089795"/>
            <a:ext cx="2866517" cy="1768205"/>
          </a:xfrm>
          <a:prstGeom prst="rect">
            <a:avLst/>
          </a:prstGeom>
        </p:spPr>
      </p:pic>
      <p:graphicFrame>
        <p:nvGraphicFramePr>
          <p:cNvPr id="9" name="Table Placeholder 8">
            <a:extLst>
              <a:ext uri="{FF2B5EF4-FFF2-40B4-BE49-F238E27FC236}">
                <a16:creationId xmlns:a16="http://schemas.microsoft.com/office/drawing/2014/main" id="{A9777C34-3472-4422-8D02-EA9679A5829A}"/>
              </a:ext>
            </a:extLst>
          </p:cNvPr>
          <p:cNvGraphicFramePr>
            <a:graphicFrameLocks noGrp="1"/>
          </p:cNvGraphicFramePr>
          <p:nvPr>
            <p:ph type="tbl" sz="quarter" idx="10"/>
            <p:extLst>
              <p:ext uri="{D42A27DB-BD31-4B8C-83A1-F6EECF244321}">
                <p14:modId xmlns:p14="http://schemas.microsoft.com/office/powerpoint/2010/main" val="2855337900"/>
              </p:ext>
            </p:extLst>
          </p:nvPr>
        </p:nvGraphicFramePr>
        <p:xfrm>
          <a:off x="694402" y="2170545"/>
          <a:ext cx="9068434" cy="394392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3363132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1">
            <a:extLst>
              <a:ext uri="{FF2B5EF4-FFF2-40B4-BE49-F238E27FC236}">
                <a16:creationId xmlns:a16="http://schemas.microsoft.com/office/drawing/2014/main" id="{38977F36-6AEC-3561-23B0-D1861654CC69}"/>
              </a:ext>
            </a:extLst>
          </p:cNvPr>
          <p:cNvSpPr>
            <a:spLocks noGrp="1"/>
          </p:cNvSpPr>
          <p:nvPr>
            <p:ph type="title"/>
          </p:nvPr>
        </p:nvSpPr>
        <p:spPr>
          <a:xfrm>
            <a:off x="618834" y="221996"/>
            <a:ext cx="8546275" cy="841025"/>
          </a:xfrm>
        </p:spPr>
        <p:txBody>
          <a:bodyPr>
            <a:noAutofit/>
          </a:bodyPr>
          <a:lstStyle/>
          <a:p>
            <a:r>
              <a:rPr lang="lt-LT" dirty="0">
                <a:latin typeface="Arial" panose="020B0604020202020204" pitchFamily="34" charset="0"/>
                <a:cs typeface="Arial" panose="020B0604020202020204" pitchFamily="34" charset="0"/>
              </a:rPr>
              <a:t>K</a:t>
            </a:r>
            <a:r>
              <a:rPr lang="en-US" dirty="0" err="1">
                <a:latin typeface="Arial" panose="020B0604020202020204" pitchFamily="34" charset="0"/>
                <a:cs typeface="Arial" panose="020B0604020202020204" pitchFamily="34" charset="0"/>
              </a:rPr>
              <a:t>okia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bendradarbiavimo</a:t>
            </a:r>
            <a:r>
              <a:rPr lang="en-US" dirty="0">
                <a:latin typeface="Arial" panose="020B0604020202020204" pitchFamily="34" charset="0"/>
                <a:cs typeface="Arial" panose="020B0604020202020204" pitchFamily="34" charset="0"/>
              </a:rPr>
              <a:t> forma </a:t>
            </a:r>
            <a:r>
              <a:rPr lang="en-US" dirty="0" err="1">
                <a:latin typeface="Arial" panose="020B0604020202020204" pitchFamily="34" charset="0"/>
                <a:cs typeface="Arial" panose="020B0604020202020204" pitchFamily="34" charset="0"/>
              </a:rPr>
              <a:t>efektyviausia</a:t>
            </a:r>
            <a:r>
              <a:rPr lang="en-US" dirty="0">
                <a:latin typeface="Arial" panose="020B0604020202020204" pitchFamily="34" charset="0"/>
                <a:cs typeface="Arial" panose="020B0604020202020204" pitchFamily="34" charset="0"/>
              </a:rPr>
              <a:t>?</a:t>
            </a:r>
            <a:endParaRPr lang="en-LT" dirty="0"/>
          </a:p>
        </p:txBody>
      </p:sp>
      <p:sp>
        <p:nvSpPr>
          <p:cNvPr id="7" name="Text Placeholder 12">
            <a:extLst>
              <a:ext uri="{FF2B5EF4-FFF2-40B4-BE49-F238E27FC236}">
                <a16:creationId xmlns:a16="http://schemas.microsoft.com/office/drawing/2014/main" id="{F77C6E2E-B79B-AC14-CFFE-D16B9F716D0E}"/>
              </a:ext>
            </a:extLst>
          </p:cNvPr>
          <p:cNvSpPr txBox="1">
            <a:spLocks/>
          </p:cNvSpPr>
          <p:nvPr/>
        </p:nvSpPr>
        <p:spPr>
          <a:xfrm>
            <a:off x="659394" y="1560225"/>
            <a:ext cx="10283687" cy="241472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lt-LT" sz="2000" dirty="0">
              <a:solidFill>
                <a:srgbClr val="7F7F7F"/>
              </a:solidFill>
              <a:latin typeface="+mj-lt"/>
            </a:endParaRPr>
          </a:p>
        </p:txBody>
      </p:sp>
      <p:pic>
        <p:nvPicPr>
          <p:cNvPr id="6" name="Picture 5">
            <a:extLst>
              <a:ext uri="{FF2B5EF4-FFF2-40B4-BE49-F238E27FC236}">
                <a16:creationId xmlns:a16="http://schemas.microsoft.com/office/drawing/2014/main" id="{0F81E0FC-3EF9-46E6-8A7B-A408CC95870A}"/>
              </a:ext>
            </a:extLst>
          </p:cNvPr>
          <p:cNvPicPr>
            <a:picLocks noChangeAspect="1"/>
          </p:cNvPicPr>
          <p:nvPr/>
        </p:nvPicPr>
        <p:blipFill>
          <a:blip r:embed="rId3"/>
          <a:srcRect/>
          <a:stretch/>
        </p:blipFill>
        <p:spPr>
          <a:xfrm>
            <a:off x="9325483" y="5089795"/>
            <a:ext cx="2866517" cy="1768205"/>
          </a:xfrm>
          <a:prstGeom prst="rect">
            <a:avLst/>
          </a:prstGeom>
        </p:spPr>
      </p:pic>
      <p:graphicFrame>
        <p:nvGraphicFramePr>
          <p:cNvPr id="11" name="Table Placeholder 10">
            <a:extLst>
              <a:ext uri="{FF2B5EF4-FFF2-40B4-BE49-F238E27FC236}">
                <a16:creationId xmlns:a16="http://schemas.microsoft.com/office/drawing/2014/main" id="{CBB8931B-C6D8-4AE4-97CA-126719809689}"/>
              </a:ext>
            </a:extLst>
          </p:cNvPr>
          <p:cNvGraphicFramePr>
            <a:graphicFrameLocks noGrp="1"/>
          </p:cNvGraphicFramePr>
          <p:nvPr>
            <p:ph type="tbl" sz="quarter" idx="10"/>
            <p:extLst>
              <p:ext uri="{D42A27DB-BD31-4B8C-83A1-F6EECF244321}">
                <p14:modId xmlns:p14="http://schemas.microsoft.com/office/powerpoint/2010/main" val="2907539047"/>
              </p:ext>
            </p:extLst>
          </p:nvPr>
        </p:nvGraphicFramePr>
        <p:xfrm>
          <a:off x="711200" y="2096655"/>
          <a:ext cx="8931564" cy="412865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1103302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1">
            <a:extLst>
              <a:ext uri="{FF2B5EF4-FFF2-40B4-BE49-F238E27FC236}">
                <a16:creationId xmlns:a16="http://schemas.microsoft.com/office/drawing/2014/main" id="{38977F36-6AEC-3561-23B0-D1861654CC69}"/>
              </a:ext>
            </a:extLst>
          </p:cNvPr>
          <p:cNvSpPr>
            <a:spLocks noGrp="1"/>
          </p:cNvSpPr>
          <p:nvPr>
            <p:ph type="title"/>
          </p:nvPr>
        </p:nvSpPr>
        <p:spPr>
          <a:xfrm>
            <a:off x="618834" y="221996"/>
            <a:ext cx="8546275" cy="841025"/>
          </a:xfrm>
        </p:spPr>
        <p:txBody>
          <a:bodyPr>
            <a:noAutofit/>
          </a:bodyPr>
          <a:lstStyle/>
          <a:p>
            <a:r>
              <a:rPr lang="lt-LT" altLang="lt-LT" dirty="0">
                <a:ea typeface="Verdana" panose="020B0604030504040204" pitchFamily="34" charset="0"/>
                <a:cs typeface="Verdana" panose="020B0604030504040204" pitchFamily="34" charset="0"/>
              </a:rPr>
              <a:t>Kaip vertinate NMA veiklą ir paslaugas bendrai?</a:t>
            </a:r>
            <a:endParaRPr lang="en-LT" dirty="0"/>
          </a:p>
        </p:txBody>
      </p:sp>
      <p:sp>
        <p:nvSpPr>
          <p:cNvPr id="7" name="Text Placeholder 12">
            <a:extLst>
              <a:ext uri="{FF2B5EF4-FFF2-40B4-BE49-F238E27FC236}">
                <a16:creationId xmlns:a16="http://schemas.microsoft.com/office/drawing/2014/main" id="{F77C6E2E-B79B-AC14-CFFE-D16B9F716D0E}"/>
              </a:ext>
            </a:extLst>
          </p:cNvPr>
          <p:cNvSpPr txBox="1">
            <a:spLocks/>
          </p:cNvSpPr>
          <p:nvPr/>
        </p:nvSpPr>
        <p:spPr>
          <a:xfrm>
            <a:off x="609600" y="1477098"/>
            <a:ext cx="10283687" cy="241472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lt-LT" sz="2000" dirty="0">
              <a:solidFill>
                <a:srgbClr val="7F7F7F"/>
              </a:solidFill>
              <a:latin typeface="+mj-lt"/>
            </a:endParaRPr>
          </a:p>
        </p:txBody>
      </p:sp>
      <p:pic>
        <p:nvPicPr>
          <p:cNvPr id="6" name="Picture 5">
            <a:extLst>
              <a:ext uri="{FF2B5EF4-FFF2-40B4-BE49-F238E27FC236}">
                <a16:creationId xmlns:a16="http://schemas.microsoft.com/office/drawing/2014/main" id="{0F81E0FC-3EF9-46E6-8A7B-A408CC95870A}"/>
              </a:ext>
            </a:extLst>
          </p:cNvPr>
          <p:cNvPicPr>
            <a:picLocks noChangeAspect="1"/>
          </p:cNvPicPr>
          <p:nvPr/>
        </p:nvPicPr>
        <p:blipFill>
          <a:blip r:embed="rId3"/>
          <a:srcRect/>
          <a:stretch/>
        </p:blipFill>
        <p:spPr>
          <a:xfrm>
            <a:off x="9325483" y="5089795"/>
            <a:ext cx="2866517" cy="1768205"/>
          </a:xfrm>
          <a:prstGeom prst="rect">
            <a:avLst/>
          </a:prstGeom>
        </p:spPr>
      </p:pic>
      <p:graphicFrame>
        <p:nvGraphicFramePr>
          <p:cNvPr id="9" name="Table Placeholder 8">
            <a:extLst>
              <a:ext uri="{FF2B5EF4-FFF2-40B4-BE49-F238E27FC236}">
                <a16:creationId xmlns:a16="http://schemas.microsoft.com/office/drawing/2014/main" id="{A2FF9D35-1E56-4677-86AA-F4FF651E79FA}"/>
              </a:ext>
            </a:extLst>
          </p:cNvPr>
          <p:cNvGraphicFramePr>
            <a:graphicFrameLocks noGrp="1"/>
          </p:cNvGraphicFramePr>
          <p:nvPr>
            <p:ph type="tbl" sz="quarter" idx="10"/>
            <p:extLst>
              <p:ext uri="{D42A27DB-BD31-4B8C-83A1-F6EECF244321}">
                <p14:modId xmlns:p14="http://schemas.microsoft.com/office/powerpoint/2010/main" val="1527568193"/>
              </p:ext>
            </p:extLst>
          </p:nvPr>
        </p:nvGraphicFramePr>
        <p:xfrm>
          <a:off x="618833" y="2260989"/>
          <a:ext cx="9171711" cy="348258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643248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1">
            <a:extLst>
              <a:ext uri="{FF2B5EF4-FFF2-40B4-BE49-F238E27FC236}">
                <a16:creationId xmlns:a16="http://schemas.microsoft.com/office/drawing/2014/main" id="{38977F36-6AEC-3561-23B0-D1861654CC69}"/>
              </a:ext>
            </a:extLst>
          </p:cNvPr>
          <p:cNvSpPr>
            <a:spLocks noGrp="1"/>
          </p:cNvSpPr>
          <p:nvPr>
            <p:ph type="title"/>
          </p:nvPr>
        </p:nvSpPr>
        <p:spPr>
          <a:xfrm>
            <a:off x="618834" y="221996"/>
            <a:ext cx="8546275" cy="841025"/>
          </a:xfrm>
        </p:spPr>
        <p:txBody>
          <a:bodyPr>
            <a:noAutofit/>
          </a:bodyPr>
          <a:lstStyle/>
          <a:p>
            <a:r>
              <a:rPr lang="lt-LT" altLang="lt-LT" dirty="0">
                <a:ea typeface="Verdana" panose="020B0604030504040204" pitchFamily="34" charset="0"/>
                <a:cs typeface="Verdana" panose="020B0604030504040204" pitchFamily="34" charset="0"/>
              </a:rPr>
              <a:t>Ar pritariate minčiai, kad NMA – patikima ir pažangi organizacija?</a:t>
            </a:r>
            <a:endParaRPr lang="en-LT" dirty="0"/>
          </a:p>
        </p:txBody>
      </p:sp>
      <p:sp>
        <p:nvSpPr>
          <p:cNvPr id="7" name="Text Placeholder 12">
            <a:extLst>
              <a:ext uri="{FF2B5EF4-FFF2-40B4-BE49-F238E27FC236}">
                <a16:creationId xmlns:a16="http://schemas.microsoft.com/office/drawing/2014/main" id="{F77C6E2E-B79B-AC14-CFFE-D16B9F716D0E}"/>
              </a:ext>
            </a:extLst>
          </p:cNvPr>
          <p:cNvSpPr txBox="1">
            <a:spLocks/>
          </p:cNvSpPr>
          <p:nvPr/>
        </p:nvSpPr>
        <p:spPr>
          <a:xfrm>
            <a:off x="609600" y="1477098"/>
            <a:ext cx="10283687" cy="241472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lt-LT" sz="2000" dirty="0">
              <a:solidFill>
                <a:srgbClr val="7F7F7F"/>
              </a:solidFill>
              <a:latin typeface="+mj-lt"/>
            </a:endParaRPr>
          </a:p>
        </p:txBody>
      </p:sp>
      <p:pic>
        <p:nvPicPr>
          <p:cNvPr id="6" name="Picture 5">
            <a:extLst>
              <a:ext uri="{FF2B5EF4-FFF2-40B4-BE49-F238E27FC236}">
                <a16:creationId xmlns:a16="http://schemas.microsoft.com/office/drawing/2014/main" id="{0F81E0FC-3EF9-46E6-8A7B-A408CC95870A}"/>
              </a:ext>
            </a:extLst>
          </p:cNvPr>
          <p:cNvPicPr>
            <a:picLocks noChangeAspect="1"/>
          </p:cNvPicPr>
          <p:nvPr/>
        </p:nvPicPr>
        <p:blipFill>
          <a:blip r:embed="rId3"/>
          <a:srcRect/>
          <a:stretch/>
        </p:blipFill>
        <p:spPr>
          <a:xfrm>
            <a:off x="9325483" y="5089795"/>
            <a:ext cx="2866517" cy="1768205"/>
          </a:xfrm>
          <a:prstGeom prst="rect">
            <a:avLst/>
          </a:prstGeom>
        </p:spPr>
      </p:pic>
      <p:graphicFrame>
        <p:nvGraphicFramePr>
          <p:cNvPr id="9" name="Table Placeholder 8">
            <a:extLst>
              <a:ext uri="{FF2B5EF4-FFF2-40B4-BE49-F238E27FC236}">
                <a16:creationId xmlns:a16="http://schemas.microsoft.com/office/drawing/2014/main" id="{D7D388EC-41F2-41C3-A322-38D6F1FD3BEE}"/>
              </a:ext>
            </a:extLst>
          </p:cNvPr>
          <p:cNvGraphicFramePr>
            <a:graphicFrameLocks noGrp="1"/>
          </p:cNvGraphicFramePr>
          <p:nvPr>
            <p:ph type="tbl" sz="quarter" idx="10"/>
            <p:extLst>
              <p:ext uri="{D42A27DB-BD31-4B8C-83A1-F6EECF244321}">
                <p14:modId xmlns:p14="http://schemas.microsoft.com/office/powerpoint/2010/main" val="1942781521"/>
              </p:ext>
            </p:extLst>
          </p:nvPr>
        </p:nvGraphicFramePr>
        <p:xfrm>
          <a:off x="729672" y="2133600"/>
          <a:ext cx="9070109" cy="400858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4384714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11">
            <a:extLst>
              <a:ext uri="{FF2B5EF4-FFF2-40B4-BE49-F238E27FC236}">
                <a16:creationId xmlns:a16="http://schemas.microsoft.com/office/drawing/2014/main" id="{38977F36-6AEC-3561-23B0-D1861654CC69}"/>
              </a:ext>
            </a:extLst>
          </p:cNvPr>
          <p:cNvSpPr>
            <a:spLocks noGrp="1"/>
          </p:cNvSpPr>
          <p:nvPr>
            <p:ph type="title"/>
          </p:nvPr>
        </p:nvSpPr>
        <p:spPr>
          <a:xfrm>
            <a:off x="618834" y="221996"/>
            <a:ext cx="8546275" cy="841025"/>
          </a:xfrm>
        </p:spPr>
        <p:txBody>
          <a:bodyPr>
            <a:noAutofit/>
          </a:bodyPr>
          <a:lstStyle/>
          <a:p>
            <a:r>
              <a:rPr lang="en-US" altLang="lt-LT" sz="2800" dirty="0">
                <a:ea typeface="Verdana" panose="020B0604030504040204" pitchFamily="34" charset="0"/>
                <a:cs typeface="Verdana" panose="020B0604030504040204" pitchFamily="34" charset="0"/>
              </a:rPr>
              <a:t>Kas </a:t>
            </a:r>
            <a:r>
              <a:rPr lang="lt-LT" altLang="lt-LT" sz="2800" dirty="0">
                <a:ea typeface="Verdana" panose="020B0604030504040204" pitchFamily="34" charset="0"/>
                <a:cs typeface="Verdana" panose="020B0604030504040204" pitchFamily="34" charset="0"/>
              </a:rPr>
              <a:t>labiausiai padeda užtikrinti paramos administravimo </a:t>
            </a:r>
            <a:r>
              <a:rPr lang="en-US" altLang="lt-LT" sz="2800" dirty="0" err="1">
                <a:ea typeface="Verdana" panose="020B0604030504040204" pitchFamily="34" charset="0"/>
                <a:cs typeface="Verdana" panose="020B0604030504040204" pitchFamily="34" charset="0"/>
              </a:rPr>
              <a:t>skaidr</a:t>
            </a:r>
            <a:r>
              <a:rPr lang="lt-LT" altLang="lt-LT" sz="2800" dirty="0" err="1">
                <a:ea typeface="Verdana" panose="020B0604030504040204" pitchFamily="34" charset="0"/>
                <a:cs typeface="Verdana" panose="020B0604030504040204" pitchFamily="34" charset="0"/>
              </a:rPr>
              <a:t>umą</a:t>
            </a:r>
            <a:r>
              <a:rPr lang="lt-LT" altLang="lt-LT" sz="2800" dirty="0">
                <a:ea typeface="Verdana" panose="020B0604030504040204" pitchFamily="34" charset="0"/>
                <a:cs typeface="Verdana" panose="020B0604030504040204" pitchFamily="34" charset="0"/>
              </a:rPr>
              <a:t>?</a:t>
            </a:r>
            <a:endParaRPr lang="en-LT" sz="2800" dirty="0"/>
          </a:p>
        </p:txBody>
      </p:sp>
      <p:sp>
        <p:nvSpPr>
          <p:cNvPr id="7" name="Text Placeholder 12">
            <a:extLst>
              <a:ext uri="{FF2B5EF4-FFF2-40B4-BE49-F238E27FC236}">
                <a16:creationId xmlns:a16="http://schemas.microsoft.com/office/drawing/2014/main" id="{F77C6E2E-B79B-AC14-CFFE-D16B9F716D0E}"/>
              </a:ext>
            </a:extLst>
          </p:cNvPr>
          <p:cNvSpPr txBox="1">
            <a:spLocks/>
          </p:cNvSpPr>
          <p:nvPr/>
        </p:nvSpPr>
        <p:spPr>
          <a:xfrm>
            <a:off x="609600" y="1477098"/>
            <a:ext cx="10283687" cy="241472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lt-LT" sz="2000" dirty="0">
                <a:solidFill>
                  <a:srgbClr val="7F7F7F"/>
                </a:solidFill>
                <a:latin typeface="+mj-lt"/>
              </a:rPr>
              <a:t>Š</a:t>
            </a:r>
            <a:r>
              <a:rPr lang="en-US" sz="2000" dirty="0">
                <a:solidFill>
                  <a:srgbClr val="7F7F7F"/>
                </a:solidFill>
                <a:latin typeface="+mj-lt"/>
              </a:rPr>
              <a:t>is </a:t>
            </a:r>
            <a:r>
              <a:rPr lang="en-US" sz="2000" dirty="0" err="1">
                <a:solidFill>
                  <a:srgbClr val="7F7F7F"/>
                </a:solidFill>
                <a:latin typeface="+mj-lt"/>
              </a:rPr>
              <a:t>klausimas</a:t>
            </a:r>
            <a:r>
              <a:rPr lang="en-US" sz="2000" dirty="0">
                <a:solidFill>
                  <a:srgbClr val="7F7F7F"/>
                </a:solidFill>
                <a:latin typeface="+mj-lt"/>
              </a:rPr>
              <a:t> </a:t>
            </a:r>
            <a:r>
              <a:rPr lang="en-US" sz="2000" dirty="0" err="1">
                <a:solidFill>
                  <a:srgbClr val="7F7F7F"/>
                </a:solidFill>
                <a:latin typeface="+mj-lt"/>
              </a:rPr>
              <a:t>respondentams</a:t>
            </a:r>
            <a:r>
              <a:rPr lang="en-US" sz="2000" dirty="0">
                <a:solidFill>
                  <a:srgbClr val="7F7F7F"/>
                </a:solidFill>
                <a:latin typeface="+mj-lt"/>
              </a:rPr>
              <a:t> </a:t>
            </a:r>
            <a:r>
              <a:rPr lang="lt-LT" sz="2000" dirty="0">
                <a:solidFill>
                  <a:srgbClr val="7F7F7F"/>
                </a:solidFill>
                <a:latin typeface="+mj-lt"/>
              </a:rPr>
              <a:t>pernai </a:t>
            </a:r>
            <a:r>
              <a:rPr lang="en-US" sz="2000" dirty="0" err="1">
                <a:solidFill>
                  <a:srgbClr val="7F7F7F"/>
                </a:solidFill>
                <a:latin typeface="+mj-lt"/>
              </a:rPr>
              <a:t>buvo</a:t>
            </a:r>
            <a:r>
              <a:rPr lang="en-US" sz="2000" dirty="0">
                <a:solidFill>
                  <a:srgbClr val="7F7F7F"/>
                </a:solidFill>
                <a:latin typeface="+mj-lt"/>
              </a:rPr>
              <a:t> u</a:t>
            </a:r>
            <a:r>
              <a:rPr lang="lt-LT" sz="2000" dirty="0">
                <a:solidFill>
                  <a:srgbClr val="7F7F7F"/>
                </a:solidFill>
                <a:latin typeface="+mj-lt"/>
              </a:rPr>
              <a:t>ž</a:t>
            </a:r>
            <a:r>
              <a:rPr lang="en-US" sz="2000" dirty="0" err="1">
                <a:solidFill>
                  <a:srgbClr val="7F7F7F"/>
                </a:solidFill>
                <a:latin typeface="+mj-lt"/>
              </a:rPr>
              <a:t>duotas</a:t>
            </a:r>
            <a:r>
              <a:rPr lang="en-US" sz="2000" dirty="0">
                <a:solidFill>
                  <a:srgbClr val="7F7F7F"/>
                </a:solidFill>
                <a:latin typeface="+mj-lt"/>
              </a:rPr>
              <a:t> </a:t>
            </a:r>
            <a:r>
              <a:rPr lang="en-US" sz="2000" dirty="0" err="1">
                <a:solidFill>
                  <a:srgbClr val="7F7F7F"/>
                </a:solidFill>
                <a:latin typeface="+mj-lt"/>
              </a:rPr>
              <a:t>pirm</a:t>
            </a:r>
            <a:r>
              <a:rPr lang="lt-LT" sz="2000" dirty="0">
                <a:solidFill>
                  <a:srgbClr val="7F7F7F"/>
                </a:solidFill>
                <a:latin typeface="+mj-lt"/>
              </a:rPr>
              <a:t>ą kartą:</a:t>
            </a:r>
          </a:p>
        </p:txBody>
      </p:sp>
      <p:pic>
        <p:nvPicPr>
          <p:cNvPr id="6" name="Picture 5">
            <a:extLst>
              <a:ext uri="{FF2B5EF4-FFF2-40B4-BE49-F238E27FC236}">
                <a16:creationId xmlns:a16="http://schemas.microsoft.com/office/drawing/2014/main" id="{0F81E0FC-3EF9-46E6-8A7B-A408CC95870A}"/>
              </a:ext>
            </a:extLst>
          </p:cNvPr>
          <p:cNvPicPr>
            <a:picLocks noChangeAspect="1"/>
          </p:cNvPicPr>
          <p:nvPr/>
        </p:nvPicPr>
        <p:blipFill>
          <a:blip r:embed="rId3"/>
          <a:srcRect/>
          <a:stretch/>
        </p:blipFill>
        <p:spPr>
          <a:xfrm>
            <a:off x="9325483" y="5089795"/>
            <a:ext cx="2866517" cy="1768205"/>
          </a:xfrm>
          <a:prstGeom prst="rect">
            <a:avLst/>
          </a:prstGeom>
        </p:spPr>
      </p:pic>
      <p:graphicFrame>
        <p:nvGraphicFramePr>
          <p:cNvPr id="9" name="Table Placeholder 8">
            <a:extLst>
              <a:ext uri="{FF2B5EF4-FFF2-40B4-BE49-F238E27FC236}">
                <a16:creationId xmlns:a16="http://schemas.microsoft.com/office/drawing/2014/main" id="{CE3C6651-6203-47D4-8A32-12A705F415B8}"/>
              </a:ext>
            </a:extLst>
          </p:cNvPr>
          <p:cNvGraphicFramePr>
            <a:graphicFrameLocks noGrp="1"/>
          </p:cNvGraphicFramePr>
          <p:nvPr>
            <p:ph type="tbl" sz="quarter" idx="10"/>
            <p:extLst>
              <p:ext uri="{D42A27DB-BD31-4B8C-83A1-F6EECF244321}">
                <p14:modId xmlns:p14="http://schemas.microsoft.com/office/powerpoint/2010/main" val="4158067358"/>
              </p:ext>
            </p:extLst>
          </p:nvPr>
        </p:nvGraphicFramePr>
        <p:xfrm>
          <a:off x="729673" y="2161308"/>
          <a:ext cx="8435435" cy="406967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5771412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B2C4A1-7461-0FFE-DC19-C958C48F8C4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44682" y="525469"/>
            <a:ext cx="4583906" cy="541051"/>
          </a:xfrm>
          <a:prstGeom prst="rect">
            <a:avLst/>
          </a:prstGeom>
        </p:spPr>
      </p:pic>
      <p:sp>
        <p:nvSpPr>
          <p:cNvPr id="3" name="TextBox 2">
            <a:extLst>
              <a:ext uri="{FF2B5EF4-FFF2-40B4-BE49-F238E27FC236}">
                <a16:creationId xmlns:a16="http://schemas.microsoft.com/office/drawing/2014/main" id="{E9EF8C8B-9779-7024-453A-77F9D5AE7A8E}"/>
              </a:ext>
            </a:extLst>
          </p:cNvPr>
          <p:cNvSpPr txBox="1"/>
          <p:nvPr/>
        </p:nvSpPr>
        <p:spPr>
          <a:xfrm>
            <a:off x="6096000" y="4158062"/>
            <a:ext cx="3489140" cy="338554"/>
          </a:xfrm>
          <a:prstGeom prst="rect">
            <a:avLst/>
          </a:prstGeom>
          <a:noFill/>
        </p:spPr>
        <p:txBody>
          <a:bodyPr wrap="square" rtlCol="0">
            <a:spAutoFit/>
          </a:bodyPr>
          <a:lstStyle/>
          <a:p>
            <a:pPr eaLnBrk="1" hangingPunct="1">
              <a:spcBef>
                <a:spcPts val="600"/>
              </a:spcBef>
              <a:buFontTx/>
              <a:buNone/>
            </a:pPr>
            <a:r>
              <a:rPr lang="lt-LT" sz="1600" b="0" i="0" strike="noStrike" dirty="0">
                <a:solidFill>
                  <a:srgbClr val="009650"/>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www.nma.lt</a:t>
            </a:r>
            <a:endParaRPr lang="en-LT" dirty="0">
              <a:solidFill>
                <a:srgbClr val="009650"/>
              </a:solidFill>
              <a:latin typeface="+mj-lt"/>
              <a:cs typeface="Arial" panose="020B0604020202020204" pitchFamily="34" charset="0"/>
            </a:endParaRPr>
          </a:p>
        </p:txBody>
      </p:sp>
      <p:grpSp>
        <p:nvGrpSpPr>
          <p:cNvPr id="6" name="Group 5">
            <a:extLst>
              <a:ext uri="{FF2B5EF4-FFF2-40B4-BE49-F238E27FC236}">
                <a16:creationId xmlns:a16="http://schemas.microsoft.com/office/drawing/2014/main" id="{B7EE6941-D1A5-20F4-67EF-2CB4532DB1B5}"/>
              </a:ext>
            </a:extLst>
          </p:cNvPr>
          <p:cNvGrpSpPr/>
          <p:nvPr/>
        </p:nvGrpSpPr>
        <p:grpSpPr>
          <a:xfrm>
            <a:off x="6114638" y="1618983"/>
            <a:ext cx="3227392" cy="2420053"/>
            <a:chOff x="8200666" y="3178589"/>
            <a:chExt cx="3227392" cy="2420053"/>
          </a:xfrm>
        </p:grpSpPr>
        <p:sp>
          <p:nvSpPr>
            <p:cNvPr id="8" name="TextBox 7">
              <a:extLst>
                <a:ext uri="{FF2B5EF4-FFF2-40B4-BE49-F238E27FC236}">
                  <a16:creationId xmlns:a16="http://schemas.microsoft.com/office/drawing/2014/main" id="{15C00309-350A-6ACC-76B0-5D6D7066108C}"/>
                </a:ext>
              </a:extLst>
            </p:cNvPr>
            <p:cNvSpPr txBox="1"/>
            <p:nvPr/>
          </p:nvSpPr>
          <p:spPr>
            <a:xfrm>
              <a:off x="8220505" y="3178589"/>
              <a:ext cx="3207553" cy="1769715"/>
            </a:xfrm>
            <a:prstGeom prst="rect">
              <a:avLst/>
            </a:prstGeom>
            <a:noFill/>
          </p:spPr>
          <p:txBody>
            <a:bodyPr wrap="square" rtlCol="0">
              <a:spAutoFit/>
            </a:bodyPr>
            <a:lstStyle/>
            <a:p>
              <a:pPr eaLnBrk="1" hangingPunct="1">
                <a:spcBef>
                  <a:spcPts val="600"/>
                </a:spcBef>
                <a:buFontTx/>
                <a:buNone/>
              </a:pPr>
              <a:r>
                <a:rPr lang="lt-LT" sz="1600" b="0" i="0" u="none" strike="noStrike" dirty="0">
                  <a:solidFill>
                    <a:srgbClr val="7F7F7F"/>
                  </a:solidFill>
                  <a:effectLst/>
                  <a:latin typeface="Arial" panose="020B0604020202020204" pitchFamily="34" charset="0"/>
                  <a:cs typeface="Arial" panose="020B0604020202020204" pitchFamily="34" charset="0"/>
                </a:rPr>
                <a:t>Nacionalinė mokėjimo agentūra prie Žemės ūkio ministerijos</a:t>
              </a:r>
            </a:p>
            <a:p>
              <a:pPr marL="421200" lvl="1">
                <a:spcBef>
                  <a:spcPts val="1000"/>
                </a:spcBef>
              </a:pPr>
              <a:r>
                <a:rPr lang="lt-LT" sz="1600" b="0" i="0" u="none" strike="noStrike" dirty="0">
                  <a:solidFill>
                    <a:srgbClr val="7F7F7F"/>
                  </a:solidFill>
                  <a:effectLst/>
                  <a:latin typeface="+mj-lt"/>
                </a:rPr>
                <a:t>Blindžių g. 17, 08111 Vilnius</a:t>
              </a:r>
            </a:p>
            <a:p>
              <a:pPr marL="421200" lvl="1">
                <a:spcBef>
                  <a:spcPts val="1000"/>
                </a:spcBef>
              </a:pPr>
              <a:r>
                <a:rPr lang="en-GB" sz="1600" b="0" i="0" u="none" strike="noStrike" dirty="0">
                  <a:solidFill>
                    <a:srgbClr val="7F7F7F"/>
                  </a:solidFill>
                  <a:effectLst/>
                  <a:latin typeface="+mj-lt"/>
                </a:rPr>
                <a:t>(8 5) 252 6999</a:t>
              </a:r>
            </a:p>
            <a:p>
              <a:pPr marL="421200" lvl="1">
                <a:spcBef>
                  <a:spcPts val="1000"/>
                </a:spcBef>
              </a:pPr>
              <a:r>
                <a:rPr lang="en-GB" sz="1600" b="0" i="0" u="none" strike="noStrike" dirty="0">
                  <a:solidFill>
                    <a:srgbClr val="7F7F7F"/>
                  </a:solidFill>
                  <a:effectLst/>
                  <a:latin typeface="+mj-lt"/>
                </a:rPr>
                <a:t>info@nma.lt </a:t>
              </a:r>
              <a:endParaRPr lang="en-LT" dirty="0">
                <a:solidFill>
                  <a:srgbClr val="7F7F7F"/>
                </a:solidFill>
                <a:latin typeface="+mj-lt"/>
                <a:cs typeface="Arial" panose="020B0604020202020204" pitchFamily="34" charset="0"/>
              </a:endParaRPr>
            </a:p>
          </p:txBody>
        </p:sp>
        <p:pic>
          <p:nvPicPr>
            <p:cNvPr id="9" name="Picture 21">
              <a:extLst>
                <a:ext uri="{FF2B5EF4-FFF2-40B4-BE49-F238E27FC236}">
                  <a16:creationId xmlns:a16="http://schemas.microsoft.com/office/drawing/2014/main" id="{65AA5567-678D-4F68-3787-16AB40AB7CD4}"/>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8219305" y="4173155"/>
              <a:ext cx="403301" cy="322640"/>
            </a:xfrm>
            <a:prstGeom prst="rect">
              <a:avLst/>
            </a:prstGeom>
          </p:spPr>
        </p:pic>
        <p:pic>
          <p:nvPicPr>
            <p:cNvPr id="10" name="Picture 22">
              <a:extLst>
                <a:ext uri="{FF2B5EF4-FFF2-40B4-BE49-F238E27FC236}">
                  <a16:creationId xmlns:a16="http://schemas.microsoft.com/office/drawing/2014/main" id="{08609F8A-F6AF-0480-36F9-717390895234}"/>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8219305" y="4540467"/>
              <a:ext cx="403302" cy="322641"/>
            </a:xfrm>
            <a:prstGeom prst="rect">
              <a:avLst/>
            </a:prstGeom>
          </p:spPr>
        </p:pic>
        <p:pic>
          <p:nvPicPr>
            <p:cNvPr id="11" name="Picture 23">
              <a:extLst>
                <a:ext uri="{FF2B5EF4-FFF2-40B4-BE49-F238E27FC236}">
                  <a16:creationId xmlns:a16="http://schemas.microsoft.com/office/drawing/2014/main" id="{BFB91F88-36C1-943C-F4CA-1A3E5DC88812}"/>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8200666" y="3785852"/>
              <a:ext cx="427345" cy="341876"/>
            </a:xfrm>
            <a:prstGeom prst="rect">
              <a:avLst/>
            </a:prstGeom>
          </p:spPr>
        </p:pic>
        <p:pic>
          <p:nvPicPr>
            <p:cNvPr id="12" name="Picture 26">
              <a:extLst>
                <a:ext uri="{FF2B5EF4-FFF2-40B4-BE49-F238E27FC236}">
                  <a16:creationId xmlns:a16="http://schemas.microsoft.com/office/drawing/2014/main" id="{024D7AF8-2641-F9A8-E1A6-170C6A52C42F}"/>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8219305" y="5221242"/>
              <a:ext cx="317810" cy="377400"/>
            </a:xfrm>
            <a:prstGeom prst="rect">
              <a:avLst/>
            </a:prstGeom>
          </p:spPr>
        </p:pic>
        <p:pic>
          <p:nvPicPr>
            <p:cNvPr id="13" name="Picture 27">
              <a:extLst>
                <a:ext uri="{FF2B5EF4-FFF2-40B4-BE49-F238E27FC236}">
                  <a16:creationId xmlns:a16="http://schemas.microsoft.com/office/drawing/2014/main" id="{9AB0AB8D-88B2-93BE-D3E7-257CAD0B8599}"/>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8704132" y="5227430"/>
              <a:ext cx="288177" cy="365025"/>
            </a:xfrm>
            <a:prstGeom prst="rect">
              <a:avLst/>
            </a:prstGeom>
          </p:spPr>
        </p:pic>
        <p:pic>
          <p:nvPicPr>
            <p:cNvPr id="14" name="Picture 28">
              <a:extLst>
                <a:ext uri="{FF2B5EF4-FFF2-40B4-BE49-F238E27FC236}">
                  <a16:creationId xmlns:a16="http://schemas.microsoft.com/office/drawing/2014/main" id="{DA45C01A-1365-12B7-B225-F220280F9A44}"/>
                </a:ext>
              </a:extLst>
            </p:cNvPr>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9118319" y="5242897"/>
              <a:ext cx="351674" cy="334091"/>
            </a:xfrm>
            <a:prstGeom prst="rect">
              <a:avLst/>
            </a:prstGeom>
          </p:spPr>
        </p:pic>
        <p:cxnSp>
          <p:nvCxnSpPr>
            <p:cNvPr id="16" name="Straight Connector 15">
              <a:extLst>
                <a:ext uri="{FF2B5EF4-FFF2-40B4-BE49-F238E27FC236}">
                  <a16:creationId xmlns:a16="http://schemas.microsoft.com/office/drawing/2014/main" id="{FCBA181E-A47B-ACB6-1C52-D837F89AE0A2}"/>
                </a:ext>
              </a:extLst>
            </p:cNvPr>
            <p:cNvCxnSpPr>
              <a:cxnSpLocks/>
            </p:cNvCxnSpPr>
            <p:nvPr/>
          </p:nvCxnSpPr>
          <p:spPr>
            <a:xfrm flipH="1">
              <a:off x="8219305" y="5028715"/>
              <a:ext cx="3208753"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674662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ACD82749-F939-B90F-393B-BE57028BBE58}"/>
              </a:ext>
            </a:extLst>
          </p:cNvPr>
          <p:cNvSpPr>
            <a:spLocks noGrp="1"/>
          </p:cNvSpPr>
          <p:nvPr>
            <p:ph type="title"/>
          </p:nvPr>
        </p:nvSpPr>
        <p:spPr>
          <a:xfrm>
            <a:off x="609600" y="210840"/>
            <a:ext cx="8546275" cy="841025"/>
          </a:xfrm>
        </p:spPr>
        <p:txBody>
          <a:bodyPr>
            <a:normAutofit/>
          </a:bodyPr>
          <a:lstStyle/>
          <a:p>
            <a:pPr>
              <a:defRPr/>
            </a:pPr>
            <a:r>
              <a:rPr lang="lt-LT" cap="all" dirty="0"/>
              <a:t>20</a:t>
            </a:r>
            <a:r>
              <a:rPr lang="en-US" cap="all" dirty="0"/>
              <a:t>2</a:t>
            </a:r>
            <a:r>
              <a:rPr lang="lt-LT" cap="all"/>
              <a:t>5 </a:t>
            </a:r>
            <a:r>
              <a:rPr lang="lt-LT" dirty="0"/>
              <a:t>m. socialinių partnerių apklausa </a:t>
            </a:r>
            <a:endParaRPr lang="lt-LT" cap="all" dirty="0"/>
          </a:p>
        </p:txBody>
      </p:sp>
      <p:sp>
        <p:nvSpPr>
          <p:cNvPr id="13" name="Text Placeholder 12">
            <a:extLst>
              <a:ext uri="{FF2B5EF4-FFF2-40B4-BE49-F238E27FC236}">
                <a16:creationId xmlns:a16="http://schemas.microsoft.com/office/drawing/2014/main" id="{84ACE70D-B866-7782-611F-BF11E02ACDA4}"/>
              </a:ext>
            </a:extLst>
          </p:cNvPr>
          <p:cNvSpPr>
            <a:spLocks noGrp="1"/>
          </p:cNvSpPr>
          <p:nvPr>
            <p:ph type="body" sz="quarter" idx="4294967295"/>
          </p:nvPr>
        </p:nvSpPr>
        <p:spPr>
          <a:xfrm>
            <a:off x="609600" y="1387875"/>
            <a:ext cx="10885714" cy="1956567"/>
          </a:xfrm>
        </p:spPr>
        <p:txBody>
          <a:bodyPr>
            <a:noAutofit/>
          </a:bodyPr>
          <a:lstStyle/>
          <a:p>
            <a:pPr marL="0" indent="0">
              <a:spcBef>
                <a:spcPts val="400"/>
              </a:spcBef>
              <a:buNone/>
            </a:pPr>
            <a:r>
              <a:rPr lang="lt-LT" sz="2000" dirty="0">
                <a:solidFill>
                  <a:srgbClr val="006837"/>
                </a:solidFill>
              </a:rPr>
              <a:t>Apklausos būdas: </a:t>
            </a:r>
          </a:p>
          <a:p>
            <a:pPr>
              <a:spcBef>
                <a:spcPts val="400"/>
              </a:spcBef>
            </a:pPr>
            <a:r>
              <a:rPr lang="lt-LT" sz="2000" b="0" i="0" u="none" strike="noStrike" dirty="0">
                <a:solidFill>
                  <a:srgbClr val="7F7F7F"/>
                </a:solidFill>
                <a:effectLst/>
                <a:latin typeface="+mj-lt"/>
              </a:rPr>
              <a:t>elektroninė anketa.</a:t>
            </a:r>
          </a:p>
          <a:p>
            <a:pPr marL="0" indent="0">
              <a:spcBef>
                <a:spcPts val="400"/>
              </a:spcBef>
              <a:buNone/>
            </a:pPr>
            <a:r>
              <a:rPr lang="lt-LT" sz="2000" dirty="0">
                <a:solidFill>
                  <a:srgbClr val="006837"/>
                </a:solidFill>
              </a:rPr>
              <a:t>Kviesti dalyvauti: </a:t>
            </a:r>
            <a:endParaRPr lang="lt-LT" sz="2000" i="0" u="none" strike="noStrike" dirty="0">
              <a:solidFill>
                <a:srgbClr val="7F7F7F"/>
              </a:solidFill>
              <a:effectLst/>
              <a:latin typeface="+mj-lt"/>
            </a:endParaRPr>
          </a:p>
          <a:p>
            <a:pPr marL="342900" indent="-342900">
              <a:spcBef>
                <a:spcPts val="400"/>
              </a:spcBef>
              <a:buFont typeface="Arial" panose="020B0604020202020204" pitchFamily="34" charset="0"/>
              <a:buChar char="•"/>
            </a:pPr>
            <a:r>
              <a:rPr lang="lt-LT" sz="2000" dirty="0">
                <a:solidFill>
                  <a:srgbClr val="7F7F7F"/>
                </a:solidFill>
                <a:latin typeface="+mj-lt"/>
              </a:rPr>
              <a:t>visi socialiniai partneriai. </a:t>
            </a:r>
            <a:endParaRPr lang="lt-LT" sz="2000" b="0" i="0" u="none" strike="noStrike" dirty="0">
              <a:solidFill>
                <a:srgbClr val="7F7F7F"/>
              </a:solidFill>
              <a:effectLst/>
              <a:latin typeface="+mj-lt"/>
            </a:endParaRPr>
          </a:p>
        </p:txBody>
      </p:sp>
      <p:sp>
        <p:nvSpPr>
          <p:cNvPr id="4" name="Text Placeholder 12">
            <a:extLst>
              <a:ext uri="{FF2B5EF4-FFF2-40B4-BE49-F238E27FC236}">
                <a16:creationId xmlns:a16="http://schemas.microsoft.com/office/drawing/2014/main" id="{34F3E283-867E-D961-84E2-7D794CDFC079}"/>
              </a:ext>
            </a:extLst>
          </p:cNvPr>
          <p:cNvSpPr txBox="1">
            <a:spLocks/>
          </p:cNvSpPr>
          <p:nvPr/>
        </p:nvSpPr>
        <p:spPr>
          <a:xfrm>
            <a:off x="609600" y="3513558"/>
            <a:ext cx="9180945" cy="3035159"/>
          </a:xfrm>
          <a:prstGeom prst="rect">
            <a:avLst/>
          </a:prstGeom>
        </p:spPr>
        <p:txBody>
          <a:bodyPr vert="horz" lIns="91440" tIns="45720" rIns="91440" bIns="45720" rtlCol="0">
            <a:noAutofit/>
          </a:bodyPr>
          <a:lstStyle>
            <a:lvl1pPr marL="457200" indent="-457200" algn="l" defTabSz="914400" rtl="0" eaLnBrk="1" latinLnBrk="0" hangingPunct="1">
              <a:lnSpc>
                <a:spcPct val="100000"/>
              </a:lnSpc>
              <a:spcBef>
                <a:spcPts val="1000"/>
              </a:spcBef>
              <a:buClr>
                <a:srgbClr val="009650"/>
              </a:buClr>
              <a:buFont typeface="Arial" panose="020B0604020202020204" pitchFamily="34" charset="0"/>
              <a:buChar char="•"/>
              <a:defRPr sz="2800" kern="1200">
                <a:solidFill>
                  <a:srgbClr val="999999"/>
                </a:solidFill>
                <a:latin typeface="+mn-lt"/>
                <a:ea typeface="+mn-ea"/>
                <a:cs typeface="+mn-cs"/>
              </a:defRPr>
            </a:lvl1pPr>
            <a:lvl2pPr marL="800100" indent="-342900" algn="l" defTabSz="914400" rtl="0" eaLnBrk="1" latinLnBrk="0" hangingPunct="1">
              <a:lnSpc>
                <a:spcPct val="100000"/>
              </a:lnSpc>
              <a:spcBef>
                <a:spcPts val="500"/>
              </a:spcBef>
              <a:buClr>
                <a:srgbClr val="009650"/>
              </a:buClr>
              <a:buFont typeface="Arial" panose="020B0604020202020204" pitchFamily="34" charset="0"/>
              <a:buChar char="•"/>
              <a:defRPr sz="2400" kern="1200">
                <a:solidFill>
                  <a:srgbClr val="999999"/>
                </a:solidFill>
                <a:latin typeface="+mn-lt"/>
                <a:ea typeface="+mn-ea"/>
                <a:cs typeface="+mn-cs"/>
              </a:defRPr>
            </a:lvl2pPr>
            <a:lvl3pPr marL="1257300" indent="-342900" algn="l" defTabSz="914400" rtl="0" eaLnBrk="1" latinLnBrk="0" hangingPunct="1">
              <a:lnSpc>
                <a:spcPct val="100000"/>
              </a:lnSpc>
              <a:spcBef>
                <a:spcPts val="500"/>
              </a:spcBef>
              <a:buClr>
                <a:srgbClr val="009650"/>
              </a:buClr>
              <a:buFont typeface="Arial" panose="020B0604020202020204" pitchFamily="34" charset="0"/>
              <a:buChar char="•"/>
              <a:defRPr sz="2000" kern="1200">
                <a:solidFill>
                  <a:srgbClr val="999999"/>
                </a:solidFill>
                <a:latin typeface="+mn-lt"/>
                <a:ea typeface="+mn-ea"/>
                <a:cs typeface="+mn-cs"/>
              </a:defRPr>
            </a:lvl3pPr>
            <a:lvl4pPr marL="1657350" indent="-285750" algn="l" defTabSz="914400" rtl="0" eaLnBrk="1" latinLnBrk="0" hangingPunct="1">
              <a:lnSpc>
                <a:spcPct val="100000"/>
              </a:lnSpc>
              <a:spcBef>
                <a:spcPts val="500"/>
              </a:spcBef>
              <a:buClr>
                <a:srgbClr val="009650"/>
              </a:buClr>
              <a:buFont typeface="Arial" panose="020B0604020202020204" pitchFamily="34" charset="0"/>
              <a:buChar char="•"/>
              <a:defRPr sz="1800" kern="1200">
                <a:solidFill>
                  <a:srgbClr val="999999"/>
                </a:solidFill>
                <a:latin typeface="+mn-lt"/>
                <a:ea typeface="+mn-ea"/>
                <a:cs typeface="+mn-cs"/>
              </a:defRPr>
            </a:lvl4pPr>
            <a:lvl5pPr marL="2114550" indent="-285750" algn="l" defTabSz="914400" rtl="0" eaLnBrk="1" latinLnBrk="0" hangingPunct="1">
              <a:lnSpc>
                <a:spcPct val="100000"/>
              </a:lnSpc>
              <a:spcBef>
                <a:spcPts val="500"/>
              </a:spcBef>
              <a:buClr>
                <a:srgbClr val="009650"/>
              </a:buClr>
              <a:buFont typeface="Arial" panose="020B0604020202020204" pitchFamily="34" charset="0"/>
              <a:buChar char="•"/>
              <a:defRPr sz="1800" kern="1200">
                <a:solidFill>
                  <a:srgbClr val="99999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lt-LT" sz="2000" dirty="0">
                <a:solidFill>
                  <a:srgbClr val="006837"/>
                </a:solidFill>
                <a:latin typeface="+mj-lt"/>
              </a:rPr>
              <a:t>Apklausoje dalyvavo 16 respondentų: </a:t>
            </a:r>
          </a:p>
          <a:p>
            <a:pPr marL="0" indent="0">
              <a:buNone/>
            </a:pPr>
            <a:r>
              <a:rPr lang="lt-LT" sz="1600" b="1" dirty="0">
                <a:solidFill>
                  <a:schemeClr val="accent3">
                    <a:lumMod val="75000"/>
                  </a:schemeClr>
                </a:solidFill>
              </a:rPr>
              <a:t>Lietuvos miško ir žemės savininkų asociacija; Lietuvos ekologinių ūkių asociacija; Kaimo plėtros ir verslo konsultantų asociacija; Lietuvos daržovių augintojų asociacija; Asociacija Alternatyvioji akvakultūra; Nacionalinė akvakultūros ir žuvų produktų gamintojų asociacija; LR žemės ūkio rūmai; Lietuvos pieno gamintojų asociacija; Lietuvos ūkininkų sąjunga; Lietuvos bitininkų sąjunga; Lietuvos paukštininkystės asociacija; Lietuvos žemės ūkio taryba; Lietuvos žemės ūkio konsultavimo tarnyba; Lietuvos kaimo bendruomenių sąjunga; Lietuvos mėsinių galvijų augintojų ir gerintojų asociacija; Lietuvos jaunųjų ūkininkų ir jaunimo sąjunga</a:t>
            </a:r>
          </a:p>
          <a:p>
            <a:pPr marL="0" indent="0">
              <a:buNone/>
            </a:pPr>
            <a:endParaRPr lang="lt-LT" sz="1600" dirty="0"/>
          </a:p>
          <a:p>
            <a:pPr marL="0" indent="0">
              <a:buNone/>
            </a:pPr>
            <a:endParaRPr lang="lt-LT" sz="1600" dirty="0"/>
          </a:p>
          <a:p>
            <a:pPr marL="0" indent="0">
              <a:buNone/>
            </a:pPr>
            <a:endParaRPr lang="lt-LT" sz="1600" dirty="0"/>
          </a:p>
          <a:p>
            <a:pPr marL="0" indent="0">
              <a:buNone/>
            </a:pPr>
            <a:endParaRPr lang="lt-LT" sz="1600" dirty="0"/>
          </a:p>
          <a:p>
            <a:pPr marL="0" indent="0">
              <a:buNone/>
            </a:pPr>
            <a:endParaRPr lang="lt-LT" sz="1600" dirty="0"/>
          </a:p>
          <a:p>
            <a:pPr marL="0" indent="0">
              <a:buNone/>
            </a:pPr>
            <a:endParaRPr lang="lt-LT" sz="1600" dirty="0">
              <a:solidFill>
                <a:schemeClr val="accent3">
                  <a:lumMod val="75000"/>
                </a:schemeClr>
              </a:solidFill>
            </a:endParaRPr>
          </a:p>
        </p:txBody>
      </p:sp>
      <p:pic>
        <p:nvPicPr>
          <p:cNvPr id="8" name="Picture 7">
            <a:extLst>
              <a:ext uri="{FF2B5EF4-FFF2-40B4-BE49-F238E27FC236}">
                <a16:creationId xmlns:a16="http://schemas.microsoft.com/office/drawing/2014/main" id="{5702FC76-91ED-46C2-8267-A4B3356EF84B}"/>
              </a:ext>
            </a:extLst>
          </p:cNvPr>
          <p:cNvPicPr>
            <a:picLocks noChangeAspect="1"/>
          </p:cNvPicPr>
          <p:nvPr/>
        </p:nvPicPr>
        <p:blipFill>
          <a:blip r:embed="rId3"/>
          <a:srcRect/>
          <a:stretch/>
        </p:blipFill>
        <p:spPr>
          <a:xfrm>
            <a:off x="9325482" y="5089795"/>
            <a:ext cx="2866518" cy="1768205"/>
          </a:xfrm>
          <a:prstGeom prst="rect">
            <a:avLst/>
          </a:prstGeom>
        </p:spPr>
      </p:pic>
    </p:spTree>
    <p:extLst>
      <p:ext uri="{BB962C8B-B14F-4D97-AF65-F5344CB8AC3E}">
        <p14:creationId xmlns:p14="http://schemas.microsoft.com/office/powerpoint/2010/main" val="11255263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1">
            <a:extLst>
              <a:ext uri="{FF2B5EF4-FFF2-40B4-BE49-F238E27FC236}">
                <a16:creationId xmlns:a16="http://schemas.microsoft.com/office/drawing/2014/main" id="{38977F36-6AEC-3561-23B0-D1861654CC69}"/>
              </a:ext>
            </a:extLst>
          </p:cNvPr>
          <p:cNvSpPr>
            <a:spLocks noGrp="1"/>
          </p:cNvSpPr>
          <p:nvPr>
            <p:ph type="title"/>
          </p:nvPr>
        </p:nvSpPr>
        <p:spPr>
          <a:xfrm>
            <a:off x="609599" y="249705"/>
            <a:ext cx="8546275" cy="841025"/>
          </a:xfrm>
        </p:spPr>
        <p:txBody>
          <a:bodyPr>
            <a:noAutofit/>
          </a:bodyPr>
          <a:lstStyle/>
          <a:p>
            <a:br>
              <a:rPr lang="lt-LT" dirty="0">
                <a:solidFill>
                  <a:srgbClr val="28A437"/>
                </a:solidFill>
                <a:latin typeface="Arial" panose="020B0604020202020204" pitchFamily="34" charset="0"/>
                <a:cs typeface="Arial" panose="020B0604020202020204" pitchFamily="34" charset="0"/>
              </a:rPr>
            </a:br>
            <a:r>
              <a:rPr lang="lt-LT" sz="2800" dirty="0">
                <a:latin typeface="Arial" panose="020B0604020202020204" pitchFamily="34" charset="0"/>
                <a:cs typeface="Arial" panose="020B0604020202020204" pitchFamily="34" charset="0"/>
              </a:rPr>
              <a:t>K</a:t>
            </a:r>
            <a:r>
              <a:rPr lang="en-US" sz="2800" dirty="0" err="1">
                <a:latin typeface="Arial" panose="020B0604020202020204" pitchFamily="34" charset="0"/>
                <a:cs typeface="Arial" panose="020B0604020202020204" pitchFamily="34" charset="0"/>
              </a:rPr>
              <a:t>aip</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vertinate</a:t>
            </a:r>
            <a:r>
              <a:rPr lang="en-US" sz="2800" dirty="0">
                <a:latin typeface="Arial" panose="020B0604020202020204" pitchFamily="34" charset="0"/>
                <a:cs typeface="Arial" panose="020B0604020202020204" pitchFamily="34" charset="0"/>
              </a:rPr>
              <a:t> </a:t>
            </a:r>
            <a:r>
              <a:rPr lang="lt-LT" sz="2800" dirty="0">
                <a:latin typeface="Arial" panose="020B0604020202020204" pitchFamily="34" charset="0"/>
                <a:cs typeface="Arial" panose="020B0604020202020204" pitchFamily="34" charset="0"/>
              </a:rPr>
              <a:t>NMA taikomą paraiškų pagal investicines priemones vertinimo ir administravimo procesą?</a:t>
            </a:r>
            <a:endParaRPr lang="en-LT" sz="2800" dirty="0"/>
          </a:p>
        </p:txBody>
      </p:sp>
      <p:sp>
        <p:nvSpPr>
          <p:cNvPr id="7" name="Text Placeholder 12">
            <a:extLst>
              <a:ext uri="{FF2B5EF4-FFF2-40B4-BE49-F238E27FC236}">
                <a16:creationId xmlns:a16="http://schemas.microsoft.com/office/drawing/2014/main" id="{F77C6E2E-B79B-AC14-CFFE-D16B9F716D0E}"/>
              </a:ext>
            </a:extLst>
          </p:cNvPr>
          <p:cNvSpPr txBox="1">
            <a:spLocks/>
          </p:cNvSpPr>
          <p:nvPr/>
        </p:nvSpPr>
        <p:spPr>
          <a:xfrm>
            <a:off x="609600" y="1477098"/>
            <a:ext cx="10283687" cy="241472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lt-LT" sz="2000" dirty="0">
              <a:solidFill>
                <a:srgbClr val="7F7F7F"/>
              </a:solidFill>
              <a:latin typeface="+mj-lt"/>
            </a:endParaRPr>
          </a:p>
        </p:txBody>
      </p:sp>
      <p:pic>
        <p:nvPicPr>
          <p:cNvPr id="6" name="Picture 5">
            <a:extLst>
              <a:ext uri="{FF2B5EF4-FFF2-40B4-BE49-F238E27FC236}">
                <a16:creationId xmlns:a16="http://schemas.microsoft.com/office/drawing/2014/main" id="{0F81E0FC-3EF9-46E6-8A7B-A408CC95870A}"/>
              </a:ext>
            </a:extLst>
          </p:cNvPr>
          <p:cNvPicPr>
            <a:picLocks noChangeAspect="1"/>
          </p:cNvPicPr>
          <p:nvPr/>
        </p:nvPicPr>
        <p:blipFill>
          <a:blip r:embed="rId3"/>
          <a:srcRect/>
          <a:stretch/>
        </p:blipFill>
        <p:spPr>
          <a:xfrm>
            <a:off x="9325483" y="5089795"/>
            <a:ext cx="2866517" cy="1768205"/>
          </a:xfrm>
          <a:prstGeom prst="rect">
            <a:avLst/>
          </a:prstGeom>
        </p:spPr>
      </p:pic>
      <p:graphicFrame>
        <p:nvGraphicFramePr>
          <p:cNvPr id="9" name="Table Placeholder 8">
            <a:extLst>
              <a:ext uri="{FF2B5EF4-FFF2-40B4-BE49-F238E27FC236}">
                <a16:creationId xmlns:a16="http://schemas.microsoft.com/office/drawing/2014/main" id="{816D2DE3-3A0C-4E0F-863D-E55A9B61F1B1}"/>
              </a:ext>
            </a:extLst>
          </p:cNvPr>
          <p:cNvGraphicFramePr>
            <a:graphicFrameLocks noGrp="1"/>
          </p:cNvGraphicFramePr>
          <p:nvPr>
            <p:ph type="tbl" sz="quarter" idx="10"/>
            <p:extLst>
              <p:ext uri="{D42A27DB-BD31-4B8C-83A1-F6EECF244321}">
                <p14:modId xmlns:p14="http://schemas.microsoft.com/office/powerpoint/2010/main" val="1254095749"/>
              </p:ext>
            </p:extLst>
          </p:nvPr>
        </p:nvGraphicFramePr>
        <p:xfrm>
          <a:off x="609599" y="2104008"/>
          <a:ext cx="8987161" cy="403046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2782377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1">
            <a:extLst>
              <a:ext uri="{FF2B5EF4-FFF2-40B4-BE49-F238E27FC236}">
                <a16:creationId xmlns:a16="http://schemas.microsoft.com/office/drawing/2014/main" id="{38977F36-6AEC-3561-23B0-D1861654CC69}"/>
              </a:ext>
            </a:extLst>
          </p:cNvPr>
          <p:cNvSpPr>
            <a:spLocks noGrp="1"/>
          </p:cNvSpPr>
          <p:nvPr>
            <p:ph type="title"/>
          </p:nvPr>
        </p:nvSpPr>
        <p:spPr>
          <a:xfrm>
            <a:off x="609599" y="249705"/>
            <a:ext cx="8546275" cy="841025"/>
          </a:xfrm>
        </p:spPr>
        <p:txBody>
          <a:bodyPr>
            <a:noAutofit/>
          </a:bodyPr>
          <a:lstStyle/>
          <a:p>
            <a:r>
              <a:rPr lang="lt-LT" sz="3000" dirty="0">
                <a:latin typeface="Arial" panose="020B0604020202020204" pitchFamily="34" charset="0"/>
                <a:cs typeface="Arial" panose="020B0604020202020204" pitchFamily="34" charset="0"/>
              </a:rPr>
              <a:t>K</a:t>
            </a:r>
            <a:r>
              <a:rPr lang="en-US" sz="3000" dirty="0" err="1">
                <a:latin typeface="Arial" panose="020B0604020202020204" pitchFamily="34" charset="0"/>
                <a:cs typeface="Arial" panose="020B0604020202020204" pitchFamily="34" charset="0"/>
              </a:rPr>
              <a:t>aip</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vertinate</a:t>
            </a:r>
            <a:r>
              <a:rPr lang="en-US" sz="3000" dirty="0">
                <a:latin typeface="Arial" panose="020B0604020202020204" pitchFamily="34" charset="0"/>
                <a:cs typeface="Arial" panose="020B0604020202020204" pitchFamily="34" charset="0"/>
              </a:rPr>
              <a:t> </a:t>
            </a:r>
            <a:r>
              <a:rPr lang="lt-LT" sz="3000" dirty="0">
                <a:latin typeface="Arial" panose="020B0604020202020204" pitchFamily="34" charset="0"/>
                <a:cs typeface="Arial" panose="020B0604020202020204" pitchFamily="34" charset="0"/>
              </a:rPr>
              <a:t>NMA taikomą su plotu susijusių priemonių administravimo procesą?</a:t>
            </a:r>
            <a:endParaRPr lang="en-LT" sz="3000" dirty="0"/>
          </a:p>
        </p:txBody>
      </p:sp>
      <p:sp>
        <p:nvSpPr>
          <p:cNvPr id="7" name="Text Placeholder 12">
            <a:extLst>
              <a:ext uri="{FF2B5EF4-FFF2-40B4-BE49-F238E27FC236}">
                <a16:creationId xmlns:a16="http://schemas.microsoft.com/office/drawing/2014/main" id="{F77C6E2E-B79B-AC14-CFFE-D16B9F716D0E}"/>
              </a:ext>
            </a:extLst>
          </p:cNvPr>
          <p:cNvSpPr txBox="1">
            <a:spLocks/>
          </p:cNvSpPr>
          <p:nvPr/>
        </p:nvSpPr>
        <p:spPr>
          <a:xfrm>
            <a:off x="609600" y="1477098"/>
            <a:ext cx="10283687" cy="241472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lt-LT" sz="2000" dirty="0">
              <a:solidFill>
                <a:srgbClr val="7F7F7F"/>
              </a:solidFill>
              <a:latin typeface="+mj-lt"/>
            </a:endParaRPr>
          </a:p>
        </p:txBody>
      </p:sp>
      <p:pic>
        <p:nvPicPr>
          <p:cNvPr id="6" name="Picture 5">
            <a:extLst>
              <a:ext uri="{FF2B5EF4-FFF2-40B4-BE49-F238E27FC236}">
                <a16:creationId xmlns:a16="http://schemas.microsoft.com/office/drawing/2014/main" id="{0F81E0FC-3EF9-46E6-8A7B-A408CC95870A}"/>
              </a:ext>
            </a:extLst>
          </p:cNvPr>
          <p:cNvPicPr>
            <a:picLocks noChangeAspect="1"/>
          </p:cNvPicPr>
          <p:nvPr/>
        </p:nvPicPr>
        <p:blipFill>
          <a:blip r:embed="rId3"/>
          <a:srcRect/>
          <a:stretch/>
        </p:blipFill>
        <p:spPr>
          <a:xfrm>
            <a:off x="9325483" y="5089795"/>
            <a:ext cx="2866517" cy="1768205"/>
          </a:xfrm>
          <a:prstGeom prst="rect">
            <a:avLst/>
          </a:prstGeom>
        </p:spPr>
      </p:pic>
      <p:graphicFrame>
        <p:nvGraphicFramePr>
          <p:cNvPr id="9" name="Table Placeholder 8">
            <a:extLst>
              <a:ext uri="{FF2B5EF4-FFF2-40B4-BE49-F238E27FC236}">
                <a16:creationId xmlns:a16="http://schemas.microsoft.com/office/drawing/2014/main" id="{24E6CC86-7330-44CB-8310-FD50E7945F55}"/>
              </a:ext>
            </a:extLst>
          </p:cNvPr>
          <p:cNvGraphicFramePr>
            <a:graphicFrameLocks noGrp="1"/>
          </p:cNvGraphicFramePr>
          <p:nvPr>
            <p:ph type="tbl" sz="quarter" idx="10"/>
            <p:extLst>
              <p:ext uri="{D42A27DB-BD31-4B8C-83A1-F6EECF244321}">
                <p14:modId xmlns:p14="http://schemas.microsoft.com/office/powerpoint/2010/main" val="3323127511"/>
              </p:ext>
            </p:extLst>
          </p:nvPr>
        </p:nvGraphicFramePr>
        <p:xfrm>
          <a:off x="868217" y="2216727"/>
          <a:ext cx="8719127" cy="352684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6149733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1">
            <a:extLst>
              <a:ext uri="{FF2B5EF4-FFF2-40B4-BE49-F238E27FC236}">
                <a16:creationId xmlns:a16="http://schemas.microsoft.com/office/drawing/2014/main" id="{38977F36-6AEC-3561-23B0-D1861654CC69}"/>
              </a:ext>
            </a:extLst>
          </p:cNvPr>
          <p:cNvSpPr>
            <a:spLocks noGrp="1"/>
          </p:cNvSpPr>
          <p:nvPr>
            <p:ph type="title"/>
          </p:nvPr>
        </p:nvSpPr>
        <p:spPr>
          <a:xfrm>
            <a:off x="609599" y="249705"/>
            <a:ext cx="8546275" cy="841025"/>
          </a:xfrm>
        </p:spPr>
        <p:txBody>
          <a:bodyPr>
            <a:noAutofit/>
          </a:bodyPr>
          <a:lstStyle/>
          <a:p>
            <a:r>
              <a:rPr lang="lt-LT" sz="3000" dirty="0">
                <a:latin typeface="Arial" panose="020B0604020202020204" pitchFamily="34" charset="0"/>
                <a:cs typeface="Arial" panose="020B0604020202020204" pitchFamily="34" charset="0"/>
              </a:rPr>
              <a:t>K</a:t>
            </a:r>
            <a:r>
              <a:rPr lang="en-US" sz="3000" dirty="0" err="1">
                <a:latin typeface="Arial" panose="020B0604020202020204" pitchFamily="34" charset="0"/>
                <a:cs typeface="Arial" panose="020B0604020202020204" pitchFamily="34" charset="0"/>
              </a:rPr>
              <a:t>aip</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vertinate</a:t>
            </a:r>
            <a:r>
              <a:rPr lang="en-US" sz="3000" dirty="0">
                <a:latin typeface="Arial" panose="020B0604020202020204" pitchFamily="34" charset="0"/>
                <a:cs typeface="Arial" panose="020B0604020202020204" pitchFamily="34" charset="0"/>
              </a:rPr>
              <a:t> </a:t>
            </a:r>
            <a:r>
              <a:rPr lang="lt-LT" sz="3000" dirty="0">
                <a:latin typeface="Arial" panose="020B0604020202020204" pitchFamily="34" charset="0"/>
                <a:cs typeface="Arial" panose="020B0604020202020204" pitchFamily="34" charset="0"/>
              </a:rPr>
              <a:t>NMA vykdomą projektų kontrolę?</a:t>
            </a:r>
            <a:endParaRPr lang="en-LT" sz="3000" dirty="0"/>
          </a:p>
        </p:txBody>
      </p:sp>
      <p:sp>
        <p:nvSpPr>
          <p:cNvPr id="7" name="Text Placeholder 12">
            <a:extLst>
              <a:ext uri="{FF2B5EF4-FFF2-40B4-BE49-F238E27FC236}">
                <a16:creationId xmlns:a16="http://schemas.microsoft.com/office/drawing/2014/main" id="{F77C6E2E-B79B-AC14-CFFE-D16B9F716D0E}"/>
              </a:ext>
            </a:extLst>
          </p:cNvPr>
          <p:cNvSpPr txBox="1">
            <a:spLocks/>
          </p:cNvSpPr>
          <p:nvPr/>
        </p:nvSpPr>
        <p:spPr>
          <a:xfrm>
            <a:off x="609600" y="1477098"/>
            <a:ext cx="10283687" cy="241472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lt-LT" sz="2000" dirty="0">
              <a:solidFill>
                <a:srgbClr val="7F7F7F"/>
              </a:solidFill>
              <a:latin typeface="+mj-lt"/>
            </a:endParaRPr>
          </a:p>
        </p:txBody>
      </p:sp>
      <p:pic>
        <p:nvPicPr>
          <p:cNvPr id="6" name="Picture 5">
            <a:extLst>
              <a:ext uri="{FF2B5EF4-FFF2-40B4-BE49-F238E27FC236}">
                <a16:creationId xmlns:a16="http://schemas.microsoft.com/office/drawing/2014/main" id="{0F81E0FC-3EF9-46E6-8A7B-A408CC95870A}"/>
              </a:ext>
            </a:extLst>
          </p:cNvPr>
          <p:cNvPicPr>
            <a:picLocks noChangeAspect="1"/>
          </p:cNvPicPr>
          <p:nvPr/>
        </p:nvPicPr>
        <p:blipFill>
          <a:blip r:embed="rId3"/>
          <a:srcRect/>
          <a:stretch/>
        </p:blipFill>
        <p:spPr>
          <a:xfrm>
            <a:off x="9325483" y="5089795"/>
            <a:ext cx="2866517" cy="1768205"/>
          </a:xfrm>
          <a:prstGeom prst="rect">
            <a:avLst/>
          </a:prstGeom>
        </p:spPr>
      </p:pic>
      <p:graphicFrame>
        <p:nvGraphicFramePr>
          <p:cNvPr id="9" name="Table Placeholder 8">
            <a:extLst>
              <a:ext uri="{FF2B5EF4-FFF2-40B4-BE49-F238E27FC236}">
                <a16:creationId xmlns:a16="http://schemas.microsoft.com/office/drawing/2014/main" id="{A398E7ED-3C17-4275-A7E7-5ADB086A861F}"/>
              </a:ext>
            </a:extLst>
          </p:cNvPr>
          <p:cNvGraphicFramePr>
            <a:graphicFrameLocks noGrp="1"/>
          </p:cNvGraphicFramePr>
          <p:nvPr>
            <p:ph type="tbl" sz="quarter" idx="10"/>
            <p:extLst>
              <p:ext uri="{D42A27DB-BD31-4B8C-83A1-F6EECF244321}">
                <p14:modId xmlns:p14="http://schemas.microsoft.com/office/powerpoint/2010/main" val="3860158288"/>
              </p:ext>
            </p:extLst>
          </p:nvPr>
        </p:nvGraphicFramePr>
        <p:xfrm>
          <a:off x="701963" y="2321789"/>
          <a:ext cx="9125528" cy="357101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8016837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1">
            <a:extLst>
              <a:ext uri="{FF2B5EF4-FFF2-40B4-BE49-F238E27FC236}">
                <a16:creationId xmlns:a16="http://schemas.microsoft.com/office/drawing/2014/main" id="{38977F36-6AEC-3561-23B0-D1861654CC69}"/>
              </a:ext>
            </a:extLst>
          </p:cNvPr>
          <p:cNvSpPr>
            <a:spLocks noGrp="1"/>
          </p:cNvSpPr>
          <p:nvPr>
            <p:ph type="title"/>
          </p:nvPr>
        </p:nvSpPr>
        <p:spPr>
          <a:xfrm>
            <a:off x="609599" y="249705"/>
            <a:ext cx="8546275" cy="841025"/>
          </a:xfrm>
        </p:spPr>
        <p:txBody>
          <a:bodyPr>
            <a:noAutofit/>
          </a:bodyPr>
          <a:lstStyle/>
          <a:p>
            <a:r>
              <a:rPr lang="lt-LT" dirty="0">
                <a:latin typeface="Arial" panose="020B0604020202020204" pitchFamily="34" charset="0"/>
                <a:cs typeface="Arial" panose="020B0604020202020204" pitchFamily="34" charset="0"/>
              </a:rPr>
              <a:t>Galimybė išsakyti savo nuomonę, teikti siūlymus dėl įvairių procedūrų tobulinimo</a:t>
            </a:r>
            <a:endParaRPr lang="en-LT" dirty="0"/>
          </a:p>
        </p:txBody>
      </p:sp>
      <p:sp>
        <p:nvSpPr>
          <p:cNvPr id="7" name="Text Placeholder 12">
            <a:extLst>
              <a:ext uri="{FF2B5EF4-FFF2-40B4-BE49-F238E27FC236}">
                <a16:creationId xmlns:a16="http://schemas.microsoft.com/office/drawing/2014/main" id="{F77C6E2E-B79B-AC14-CFFE-D16B9F716D0E}"/>
              </a:ext>
            </a:extLst>
          </p:cNvPr>
          <p:cNvSpPr txBox="1">
            <a:spLocks/>
          </p:cNvSpPr>
          <p:nvPr/>
        </p:nvSpPr>
        <p:spPr>
          <a:xfrm>
            <a:off x="609600" y="1477098"/>
            <a:ext cx="10283687" cy="241472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lt-LT" sz="2000" dirty="0">
              <a:solidFill>
                <a:srgbClr val="7F7F7F"/>
              </a:solidFill>
              <a:latin typeface="+mj-lt"/>
            </a:endParaRPr>
          </a:p>
        </p:txBody>
      </p:sp>
      <p:graphicFrame>
        <p:nvGraphicFramePr>
          <p:cNvPr id="10" name="Table Placeholder 9">
            <a:extLst>
              <a:ext uri="{FF2B5EF4-FFF2-40B4-BE49-F238E27FC236}">
                <a16:creationId xmlns:a16="http://schemas.microsoft.com/office/drawing/2014/main" id="{7FC09F8D-CF7F-4B75-9420-398857177392}"/>
              </a:ext>
            </a:extLst>
          </p:cNvPr>
          <p:cNvGraphicFramePr>
            <a:graphicFrameLocks noGrp="1"/>
          </p:cNvGraphicFramePr>
          <p:nvPr>
            <p:ph type="tbl" sz="quarter" idx="10"/>
            <p:extLst>
              <p:ext uri="{D42A27DB-BD31-4B8C-83A1-F6EECF244321}">
                <p14:modId xmlns:p14="http://schemas.microsoft.com/office/powerpoint/2010/main" val="2486209238"/>
              </p:ext>
            </p:extLst>
          </p:nvPr>
        </p:nvGraphicFramePr>
        <p:xfrm>
          <a:off x="609599" y="1856792"/>
          <a:ext cx="8715883" cy="4277678"/>
        </p:xfrm>
        <a:graphic>
          <a:graphicData uri="http://schemas.openxmlformats.org/drawingml/2006/chart">
            <c:chart xmlns:c="http://schemas.openxmlformats.org/drawingml/2006/chart" xmlns:r="http://schemas.openxmlformats.org/officeDocument/2006/relationships" r:id="rId3"/>
          </a:graphicData>
        </a:graphic>
      </p:graphicFrame>
      <p:pic>
        <p:nvPicPr>
          <p:cNvPr id="6" name="Picture 5">
            <a:extLst>
              <a:ext uri="{FF2B5EF4-FFF2-40B4-BE49-F238E27FC236}">
                <a16:creationId xmlns:a16="http://schemas.microsoft.com/office/drawing/2014/main" id="{B2783EC1-37D4-4AF7-BD5B-D348412B26AB}"/>
              </a:ext>
            </a:extLst>
          </p:cNvPr>
          <p:cNvPicPr>
            <a:picLocks noChangeAspect="1"/>
          </p:cNvPicPr>
          <p:nvPr/>
        </p:nvPicPr>
        <p:blipFill>
          <a:blip r:embed="rId4"/>
          <a:srcRect/>
          <a:stretch/>
        </p:blipFill>
        <p:spPr>
          <a:xfrm>
            <a:off x="9325483" y="5089795"/>
            <a:ext cx="2866517" cy="1768205"/>
          </a:xfrm>
          <a:prstGeom prst="rect">
            <a:avLst/>
          </a:prstGeom>
        </p:spPr>
      </p:pic>
    </p:spTree>
    <p:extLst>
      <p:ext uri="{BB962C8B-B14F-4D97-AF65-F5344CB8AC3E}">
        <p14:creationId xmlns:p14="http://schemas.microsoft.com/office/powerpoint/2010/main" val="5825174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8" name="Title 11">
            <a:extLst>
              <a:ext uri="{FF2B5EF4-FFF2-40B4-BE49-F238E27FC236}">
                <a16:creationId xmlns:a16="http://schemas.microsoft.com/office/drawing/2014/main" id="{38977F36-6AEC-3561-23B0-D1861654CC69}"/>
              </a:ext>
            </a:extLst>
          </p:cNvPr>
          <p:cNvSpPr>
            <a:spLocks noGrp="1"/>
          </p:cNvSpPr>
          <p:nvPr>
            <p:ph type="title"/>
          </p:nvPr>
        </p:nvSpPr>
        <p:spPr>
          <a:xfrm>
            <a:off x="609599" y="249705"/>
            <a:ext cx="8546275" cy="841025"/>
          </a:xfrm>
        </p:spPr>
        <p:txBody>
          <a:bodyPr>
            <a:noAutofit/>
          </a:bodyPr>
          <a:lstStyle/>
          <a:p>
            <a:r>
              <a:rPr lang="lt-LT" sz="2800" dirty="0">
                <a:latin typeface="Arial" panose="020B0604020202020204" pitchFamily="34" charset="0"/>
                <a:cs typeface="Arial" panose="020B0604020202020204" pitchFamily="34" charset="0"/>
              </a:rPr>
              <a:t>Ar teikėte siūlymus, kaip tobulinti administravimo procedūras, paprasčiau spręsti klausimus?</a:t>
            </a:r>
            <a:endParaRPr lang="en-LT" sz="2800" dirty="0"/>
          </a:p>
        </p:txBody>
      </p:sp>
      <p:sp>
        <p:nvSpPr>
          <p:cNvPr id="7" name="Text Placeholder 12">
            <a:extLst>
              <a:ext uri="{FF2B5EF4-FFF2-40B4-BE49-F238E27FC236}">
                <a16:creationId xmlns:a16="http://schemas.microsoft.com/office/drawing/2014/main" id="{F77C6E2E-B79B-AC14-CFFE-D16B9F716D0E}"/>
              </a:ext>
            </a:extLst>
          </p:cNvPr>
          <p:cNvSpPr txBox="1">
            <a:spLocks/>
          </p:cNvSpPr>
          <p:nvPr/>
        </p:nvSpPr>
        <p:spPr>
          <a:xfrm>
            <a:off x="609600" y="1477098"/>
            <a:ext cx="10283687" cy="241472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lt-LT" sz="2000" dirty="0">
              <a:solidFill>
                <a:srgbClr val="7F7F7F"/>
              </a:solidFill>
              <a:latin typeface="+mj-lt"/>
            </a:endParaRPr>
          </a:p>
        </p:txBody>
      </p:sp>
      <p:pic>
        <p:nvPicPr>
          <p:cNvPr id="6" name="Picture 5">
            <a:extLst>
              <a:ext uri="{FF2B5EF4-FFF2-40B4-BE49-F238E27FC236}">
                <a16:creationId xmlns:a16="http://schemas.microsoft.com/office/drawing/2014/main" id="{0F81E0FC-3EF9-46E6-8A7B-A408CC95870A}"/>
              </a:ext>
            </a:extLst>
          </p:cNvPr>
          <p:cNvPicPr>
            <a:picLocks noChangeAspect="1"/>
          </p:cNvPicPr>
          <p:nvPr/>
        </p:nvPicPr>
        <p:blipFill>
          <a:blip r:embed="rId3"/>
          <a:srcRect/>
          <a:stretch/>
        </p:blipFill>
        <p:spPr>
          <a:xfrm>
            <a:off x="9325483" y="5089795"/>
            <a:ext cx="2866517" cy="1768205"/>
          </a:xfrm>
          <a:prstGeom prst="rect">
            <a:avLst/>
          </a:prstGeom>
        </p:spPr>
      </p:pic>
      <p:graphicFrame>
        <p:nvGraphicFramePr>
          <p:cNvPr id="9" name="Table Placeholder 8">
            <a:extLst>
              <a:ext uri="{FF2B5EF4-FFF2-40B4-BE49-F238E27FC236}">
                <a16:creationId xmlns:a16="http://schemas.microsoft.com/office/drawing/2014/main" id="{8AEAD6DF-2048-466E-BFE0-C6A90F2707EB}"/>
              </a:ext>
            </a:extLst>
          </p:cNvPr>
          <p:cNvGraphicFramePr>
            <a:graphicFrameLocks noGrp="1"/>
          </p:cNvGraphicFramePr>
          <p:nvPr>
            <p:ph type="tbl" sz="quarter" idx="10"/>
            <p:extLst>
              <p:ext uri="{D42A27DB-BD31-4B8C-83A1-F6EECF244321}">
                <p14:modId xmlns:p14="http://schemas.microsoft.com/office/powerpoint/2010/main" val="428216784"/>
              </p:ext>
            </p:extLst>
          </p:nvPr>
        </p:nvGraphicFramePr>
        <p:xfrm>
          <a:off x="609600" y="2161309"/>
          <a:ext cx="9042400" cy="387003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045293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1">
            <a:extLst>
              <a:ext uri="{FF2B5EF4-FFF2-40B4-BE49-F238E27FC236}">
                <a16:creationId xmlns:a16="http://schemas.microsoft.com/office/drawing/2014/main" id="{38977F36-6AEC-3561-23B0-D1861654CC69}"/>
              </a:ext>
            </a:extLst>
          </p:cNvPr>
          <p:cNvSpPr>
            <a:spLocks noGrp="1"/>
          </p:cNvSpPr>
          <p:nvPr>
            <p:ph type="title"/>
          </p:nvPr>
        </p:nvSpPr>
        <p:spPr>
          <a:xfrm>
            <a:off x="609599" y="249705"/>
            <a:ext cx="8546275" cy="841025"/>
          </a:xfrm>
        </p:spPr>
        <p:txBody>
          <a:bodyPr>
            <a:noAutofit/>
          </a:bodyPr>
          <a:lstStyle/>
          <a:p>
            <a:r>
              <a:rPr lang="lt-LT" dirty="0">
                <a:latin typeface="Arial" panose="020B0604020202020204" pitchFamily="34" charset="0"/>
                <a:cs typeface="Arial" panose="020B0604020202020204" pitchFamily="34" charset="0"/>
              </a:rPr>
              <a:t>Būdai, kuriais buvo teikiami pasiūlymai</a:t>
            </a:r>
            <a:endParaRPr lang="en-LT" dirty="0"/>
          </a:p>
        </p:txBody>
      </p:sp>
      <p:sp>
        <p:nvSpPr>
          <p:cNvPr id="7" name="Text Placeholder 12">
            <a:extLst>
              <a:ext uri="{FF2B5EF4-FFF2-40B4-BE49-F238E27FC236}">
                <a16:creationId xmlns:a16="http://schemas.microsoft.com/office/drawing/2014/main" id="{F77C6E2E-B79B-AC14-CFFE-D16B9F716D0E}"/>
              </a:ext>
            </a:extLst>
          </p:cNvPr>
          <p:cNvSpPr txBox="1">
            <a:spLocks/>
          </p:cNvSpPr>
          <p:nvPr/>
        </p:nvSpPr>
        <p:spPr>
          <a:xfrm>
            <a:off x="609600" y="1477098"/>
            <a:ext cx="10283687" cy="241472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lt-LT" sz="2000" dirty="0">
              <a:solidFill>
                <a:srgbClr val="7F7F7F"/>
              </a:solidFill>
              <a:latin typeface="+mj-lt"/>
            </a:endParaRPr>
          </a:p>
        </p:txBody>
      </p:sp>
      <p:pic>
        <p:nvPicPr>
          <p:cNvPr id="6" name="Picture 5">
            <a:extLst>
              <a:ext uri="{FF2B5EF4-FFF2-40B4-BE49-F238E27FC236}">
                <a16:creationId xmlns:a16="http://schemas.microsoft.com/office/drawing/2014/main" id="{0F81E0FC-3EF9-46E6-8A7B-A408CC95870A}"/>
              </a:ext>
            </a:extLst>
          </p:cNvPr>
          <p:cNvPicPr>
            <a:picLocks noChangeAspect="1"/>
          </p:cNvPicPr>
          <p:nvPr/>
        </p:nvPicPr>
        <p:blipFill>
          <a:blip r:embed="rId3"/>
          <a:srcRect/>
          <a:stretch/>
        </p:blipFill>
        <p:spPr>
          <a:xfrm>
            <a:off x="9325483" y="5089795"/>
            <a:ext cx="2866517" cy="1768205"/>
          </a:xfrm>
          <a:prstGeom prst="rect">
            <a:avLst/>
          </a:prstGeom>
        </p:spPr>
      </p:pic>
      <p:graphicFrame>
        <p:nvGraphicFramePr>
          <p:cNvPr id="9" name="Table Placeholder 8">
            <a:extLst>
              <a:ext uri="{FF2B5EF4-FFF2-40B4-BE49-F238E27FC236}">
                <a16:creationId xmlns:a16="http://schemas.microsoft.com/office/drawing/2014/main" id="{9E4095A0-5E7C-412B-9EB4-C6E3C220A412}"/>
              </a:ext>
            </a:extLst>
          </p:cNvPr>
          <p:cNvGraphicFramePr>
            <a:graphicFrameLocks noGrp="1"/>
          </p:cNvGraphicFramePr>
          <p:nvPr>
            <p:ph type="tbl" sz="quarter" idx="10"/>
            <p:extLst>
              <p:ext uri="{D42A27DB-BD31-4B8C-83A1-F6EECF244321}">
                <p14:modId xmlns:p14="http://schemas.microsoft.com/office/powerpoint/2010/main" val="3149242516"/>
              </p:ext>
            </p:extLst>
          </p:nvPr>
        </p:nvGraphicFramePr>
        <p:xfrm>
          <a:off x="701964" y="2124364"/>
          <a:ext cx="9144000" cy="393469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9881653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1">
            <a:extLst>
              <a:ext uri="{FF2B5EF4-FFF2-40B4-BE49-F238E27FC236}">
                <a16:creationId xmlns:a16="http://schemas.microsoft.com/office/drawing/2014/main" id="{38977F36-6AEC-3561-23B0-D1861654CC69}"/>
              </a:ext>
            </a:extLst>
          </p:cNvPr>
          <p:cNvSpPr>
            <a:spLocks noGrp="1"/>
          </p:cNvSpPr>
          <p:nvPr>
            <p:ph type="title"/>
          </p:nvPr>
        </p:nvSpPr>
        <p:spPr>
          <a:xfrm>
            <a:off x="609599" y="249705"/>
            <a:ext cx="8546275" cy="841025"/>
          </a:xfrm>
        </p:spPr>
        <p:txBody>
          <a:bodyPr>
            <a:noAutofit/>
          </a:bodyPr>
          <a:lstStyle/>
          <a:p>
            <a:r>
              <a:rPr lang="lt-LT" dirty="0">
                <a:ea typeface="Verdana" panose="020B0604030504040204" pitchFamily="34" charset="0"/>
                <a:cs typeface="Verdana" panose="020B0604030504040204" pitchFamily="34" charset="0"/>
              </a:rPr>
              <a:t>Ar NMA atsižvelgė į teiktus siūlymus?</a:t>
            </a:r>
            <a:endParaRPr lang="en-LT" dirty="0"/>
          </a:p>
        </p:txBody>
      </p:sp>
      <p:sp>
        <p:nvSpPr>
          <p:cNvPr id="7" name="Text Placeholder 12">
            <a:extLst>
              <a:ext uri="{FF2B5EF4-FFF2-40B4-BE49-F238E27FC236}">
                <a16:creationId xmlns:a16="http://schemas.microsoft.com/office/drawing/2014/main" id="{F77C6E2E-B79B-AC14-CFFE-D16B9F716D0E}"/>
              </a:ext>
            </a:extLst>
          </p:cNvPr>
          <p:cNvSpPr txBox="1">
            <a:spLocks/>
          </p:cNvSpPr>
          <p:nvPr/>
        </p:nvSpPr>
        <p:spPr>
          <a:xfrm>
            <a:off x="609600" y="1477098"/>
            <a:ext cx="10283687" cy="241472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lt-LT" sz="2000" dirty="0">
              <a:solidFill>
                <a:srgbClr val="7F7F7F"/>
              </a:solidFill>
              <a:latin typeface="+mj-lt"/>
            </a:endParaRPr>
          </a:p>
        </p:txBody>
      </p:sp>
      <p:pic>
        <p:nvPicPr>
          <p:cNvPr id="6" name="Picture 5">
            <a:extLst>
              <a:ext uri="{FF2B5EF4-FFF2-40B4-BE49-F238E27FC236}">
                <a16:creationId xmlns:a16="http://schemas.microsoft.com/office/drawing/2014/main" id="{0F81E0FC-3EF9-46E6-8A7B-A408CC95870A}"/>
              </a:ext>
            </a:extLst>
          </p:cNvPr>
          <p:cNvPicPr>
            <a:picLocks noChangeAspect="1"/>
          </p:cNvPicPr>
          <p:nvPr/>
        </p:nvPicPr>
        <p:blipFill>
          <a:blip r:embed="rId3"/>
          <a:srcRect/>
          <a:stretch/>
        </p:blipFill>
        <p:spPr>
          <a:xfrm>
            <a:off x="9325483" y="5089795"/>
            <a:ext cx="2866517" cy="1768205"/>
          </a:xfrm>
          <a:prstGeom prst="rect">
            <a:avLst/>
          </a:prstGeom>
        </p:spPr>
      </p:pic>
      <p:graphicFrame>
        <p:nvGraphicFramePr>
          <p:cNvPr id="9" name="Table Placeholder 8">
            <a:extLst>
              <a:ext uri="{FF2B5EF4-FFF2-40B4-BE49-F238E27FC236}">
                <a16:creationId xmlns:a16="http://schemas.microsoft.com/office/drawing/2014/main" id="{EE066A8E-7549-423D-B120-151A2F58E05B}"/>
              </a:ext>
            </a:extLst>
          </p:cNvPr>
          <p:cNvGraphicFramePr>
            <a:graphicFrameLocks noGrp="1"/>
          </p:cNvGraphicFramePr>
          <p:nvPr>
            <p:ph type="tbl" sz="quarter" idx="10"/>
            <p:extLst>
              <p:ext uri="{D42A27DB-BD31-4B8C-83A1-F6EECF244321}">
                <p14:modId xmlns:p14="http://schemas.microsoft.com/office/powerpoint/2010/main" val="2974879889"/>
              </p:ext>
            </p:extLst>
          </p:nvPr>
        </p:nvGraphicFramePr>
        <p:xfrm>
          <a:off x="720435" y="1214846"/>
          <a:ext cx="8986983" cy="539345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5241267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12197</TotalTime>
  <Words>1217</Words>
  <Application>Microsoft Office PowerPoint</Application>
  <PresentationFormat>Widescreen</PresentationFormat>
  <Paragraphs>95</Paragraphs>
  <Slides>15</Slides>
  <Notes>14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Verdana</vt:lpstr>
      <vt:lpstr>Office Theme</vt:lpstr>
      <vt:lpstr>PowerPoint Presentation</vt:lpstr>
      <vt:lpstr>2025 m. socialinių partnerių apklausa </vt:lpstr>
      <vt:lpstr> Kaip vertinate NMA taikomą paraiškų pagal investicines priemones vertinimo ir administravimo procesą?</vt:lpstr>
      <vt:lpstr>Kaip vertinate NMA taikomą su plotu susijusių priemonių administravimo procesą?</vt:lpstr>
      <vt:lpstr>Kaip vertinate NMA vykdomą projektų kontrolę?</vt:lpstr>
      <vt:lpstr>Galimybė išsakyti savo nuomonę, teikti siūlymus dėl įvairių procedūrų tobulinimo</vt:lpstr>
      <vt:lpstr>Ar teikėte siūlymus, kaip tobulinti administravimo procedūras, paprasčiau spręsti klausimus?</vt:lpstr>
      <vt:lpstr>Būdai, kuriais buvo teikiami pasiūlymai</vt:lpstr>
      <vt:lpstr>Ar NMA atsižvelgė į teiktus siūlymus?</vt:lpstr>
      <vt:lpstr>Jei manote, kad į Jūsų siūlymus buvo atsižvelgta, kokiose darbo srityse pastebėjote daugiausia teigiamų pokyčių? </vt:lpstr>
      <vt:lpstr>Kokia bendradarbiavimo forma efektyviausia?</vt:lpstr>
      <vt:lpstr>Kaip vertinate NMA veiklą ir paslaugas bendrai?</vt:lpstr>
      <vt:lpstr>Ar pritariate minčiai, kad NMA – patikima ir pažangi organizacija?</vt:lpstr>
      <vt:lpstr>Kas labiausiai padeda užtikrinti paramos administravimo skaidrumą?</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Marius Malaiska</dc:creator>
  <cp:lastModifiedBy>Reda Kerdokienė</cp:lastModifiedBy>
  <cp:revision>177</cp:revision>
  <dcterms:created xsi:type="dcterms:W3CDTF">2023-05-25T06:26:20Z</dcterms:created>
  <dcterms:modified xsi:type="dcterms:W3CDTF">2025-11-19T14:02:16Z</dcterms:modified>
</cp:coreProperties>
</file>