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32"/>
  </p:notesMasterIdLst>
  <p:sldIdLst>
    <p:sldId id="256" r:id="rId2"/>
    <p:sldId id="308" r:id="rId3"/>
    <p:sldId id="257" r:id="rId4"/>
    <p:sldId id="258" r:id="rId5"/>
    <p:sldId id="259" r:id="rId6"/>
    <p:sldId id="260" r:id="rId7"/>
    <p:sldId id="275" r:id="rId8"/>
    <p:sldId id="306" r:id="rId9"/>
    <p:sldId id="262" r:id="rId10"/>
    <p:sldId id="320" r:id="rId11"/>
    <p:sldId id="282" r:id="rId12"/>
    <p:sldId id="267" r:id="rId13"/>
    <p:sldId id="321" r:id="rId14"/>
    <p:sldId id="283" r:id="rId15"/>
    <p:sldId id="266" r:id="rId16"/>
    <p:sldId id="326" r:id="rId17"/>
    <p:sldId id="284" r:id="rId18"/>
    <p:sldId id="268" r:id="rId19"/>
    <p:sldId id="327" r:id="rId20"/>
    <p:sldId id="270" r:id="rId21"/>
    <p:sldId id="271" r:id="rId22"/>
    <p:sldId id="286" r:id="rId23"/>
    <p:sldId id="277" r:id="rId24"/>
    <p:sldId id="328" r:id="rId25"/>
    <p:sldId id="329" r:id="rId26"/>
    <p:sldId id="278" r:id="rId27"/>
    <p:sldId id="305" r:id="rId28"/>
    <p:sldId id="273" r:id="rId29"/>
    <p:sldId id="309" r:id="rId30"/>
    <p:sldId id="274" r:id="rId31"/>
  </p:sldIdLst>
  <p:sldSz cx="14630400" cy="8229600"/>
  <p:notesSz cx="8229600" cy="14630400"/>
  <p:embeddedFontLst>
    <p:embeddedFont>
      <p:font typeface="Inter" panose="020B0604020202020204" charset="0"/>
      <p:regular r:id="rId33"/>
    </p:embeddedFont>
  </p:embeddedFontLst>
  <p:defaultTextStyle>
    <a:defPPr>
      <a:defRPr lang="lt-L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128DA4C0-BBF8-7C3B-7935-6078BA2AB266}" name="Berta Šinkūnaitė" initials="BŠ" userId="S::berta.sinkunaite@nma.lt::02ecb176-6020-45b4-82d5-4ac649cb4a1e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6666"/>
    <a:srgbClr val="00683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88497" autoAdjust="0"/>
  </p:normalViewPr>
  <p:slideViewPr>
    <p:cSldViewPr snapToGrid="0" snapToObjects="1">
      <p:cViewPr varScale="1">
        <p:scale>
          <a:sx n="61" d="100"/>
          <a:sy n="61" d="100"/>
        </p:scale>
        <p:origin x="1022" y="53"/>
      </p:cViewPr>
      <p:guideLst/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1.fntdata"/><Relationship Id="rId38" Type="http://schemas.microsoft.com/office/2018/10/relationships/authors" Target="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72795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69EE92-F996-64A0-6F58-86CEE0503E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AE80B31-A81A-1776-B1EA-EB543F75AEA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2010EF9-E2B7-7F4B-673A-68107EC175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661614-C5C7-8FB4-3552-C73CBB5C866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46061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C92383-CAC8-9D13-D6B7-461D47A08F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DC04B84-F38A-7B8C-AE1B-E08F436E66B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872CC39-711E-5C91-0034-821CFE7D4DA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D400A0-7D9D-9B8E-A2C4-2349C475333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82732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A088D6-0E37-799A-6B8B-DCFD924DC7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4F3DEE7-3A8E-43DC-A3A2-4CD8916086A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759F10F-748B-51D3-D5ED-E461ABD5D27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BEACD4-7C20-2451-36CB-AFA9EF753E3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290126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6DDB8B-D932-436F-5DDF-7ED02931D2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667F26A-4EF7-0F41-25F0-C25BE039411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CC2D2D1-7F0B-D7CD-B50A-6EF1F647FF7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C0CDB1-90C8-A16B-D43C-5B2C45F3A33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044919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4C9357-48E3-8B98-8C94-B8094226C7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E7CA088-D592-4BE3-CD8F-855D023E6F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B3C361A-2827-F1D5-E5A5-A3A02E27080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1F7420-9752-DA1E-3BB0-AC99F8AA5A6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101552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lt-LT" sz="1200" dirty="0">
              <a:solidFill>
                <a:srgbClr val="666666"/>
              </a:solidFill>
              <a:latin typeface="Inter" panose="020B0604020202020204" charset="0"/>
              <a:ea typeface="Inter" panose="020B060402020202020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CA0D5D-2D84-E4F9-ED55-7EE7B546A6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E8B8617-DDEE-4F60-2AF1-7F399909F68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9C71746-D301-5400-62DA-7242742E96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2FBBE2-40CF-05CF-8ADA-75577B0B2BB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07761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31C4AE-D7E1-6C6C-1413-D56B31ECBE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FE50CF7-EA47-D01E-BB6D-9AB24F25533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47AADD3-F479-7093-EA70-5C0EEB6079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224572-AF92-5F4F-C6EE-F212AC9140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572183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3E38D0-2639-DF0E-E67A-B772BD0A1C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505BE3C-E00F-0866-8ED3-1663F93ECB2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9E52F20-FB32-0433-CF5F-8E4C1794CBD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73E4ED-7B50-EAEB-7091-F70BC58C98D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851467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49B6F6-C048-E703-CC37-199ED6C281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615BACD-1A92-048E-443C-2A6B7E72BB3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AFE3386-D7ED-A577-8A8D-B449125046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5AFB53-E61C-5134-DB97-18591047441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024271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1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2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3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4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5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6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7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8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9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20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  <p:extLst>
      <p:ext uri="{BB962C8B-B14F-4D97-AF65-F5344CB8AC3E}">
        <p14:creationId xmlns:p14="http://schemas.microsoft.com/office/powerpoint/2010/main" val="11860275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22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  <p:extLst>
      <p:ext uri="{BB962C8B-B14F-4D97-AF65-F5344CB8AC3E}">
        <p14:creationId xmlns:p14="http://schemas.microsoft.com/office/powerpoint/2010/main" val="12531616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23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  <p:extLst>
      <p:ext uri="{BB962C8B-B14F-4D97-AF65-F5344CB8AC3E}">
        <p14:creationId xmlns:p14="http://schemas.microsoft.com/office/powerpoint/2010/main" val="397991859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24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  <p:extLst>
      <p:ext uri="{BB962C8B-B14F-4D97-AF65-F5344CB8AC3E}">
        <p14:creationId xmlns:p14="http://schemas.microsoft.com/office/powerpoint/2010/main" val="7076411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  <p:sldLayoutId id="2147483670" r:id="rId22"/>
    <p:sldLayoutId id="2147483671" r:id="rId23"/>
    <p:sldLayoutId id="2147483672" r:id="rId24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4.png"/><Relationship Id="rId5" Type="http://schemas.openxmlformats.org/officeDocument/2006/relationships/image" Target="../media/image15.pn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2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farmdroid.com/news/farmdroid-secures-eur-10-5m-investment-to-accelerate-the-expansion-of-its-autonomous-solar-powered-agricultural-robot-in-the-conventional-market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24.jpg"/><Relationship Id="rId5" Type="http://schemas.openxmlformats.org/officeDocument/2006/relationships/image" Target="../media/image23.png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10" Type="http://schemas.openxmlformats.org/officeDocument/2006/relationships/image" Target="../media/image32.png"/><Relationship Id="rId4" Type="http://schemas.openxmlformats.org/officeDocument/2006/relationships/image" Target="../media/image26.png"/><Relationship Id="rId9" Type="http://schemas.openxmlformats.org/officeDocument/2006/relationships/image" Target="../media/image3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33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eere.com/en/publications/the-furrow/2024/january-2024/zap-weeds/" TargetMode="External"/><Relationship Id="rId7" Type="http://schemas.openxmlformats.org/officeDocument/2006/relationships/image" Target="../media/image36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5.jpg"/><Relationship Id="rId5" Type="http://schemas.openxmlformats.org/officeDocument/2006/relationships/image" Target="../media/image34.jpeg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Relationship Id="rId9" Type="http://schemas.openxmlformats.org/officeDocument/2006/relationships/image" Target="../media/image4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44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midwestbiosystems.com/the-importance-of-soil-moisture-monitoring/" TargetMode="External"/><Relationship Id="rId7" Type="http://schemas.openxmlformats.org/officeDocument/2006/relationships/image" Target="../media/image47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46.jpg"/><Relationship Id="rId5" Type="http://schemas.openxmlformats.org/officeDocument/2006/relationships/image" Target="../media/image45.png"/><Relationship Id="rId4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49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7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52.png"/><Relationship Id="rId7" Type="http://schemas.openxmlformats.org/officeDocument/2006/relationships/image" Target="../media/image5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4" Type="http://schemas.openxmlformats.org/officeDocument/2006/relationships/image" Target="../media/image53.png"/><Relationship Id="rId9" Type="http://schemas.openxmlformats.org/officeDocument/2006/relationships/image" Target="../media/image57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59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60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7" Type="http://schemas.openxmlformats.org/officeDocument/2006/relationships/image" Target="../media/image64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4.png"/><Relationship Id="rId5" Type="http://schemas.openxmlformats.org/officeDocument/2006/relationships/image" Target="../media/image63.png"/><Relationship Id="rId4" Type="http://schemas.openxmlformats.org/officeDocument/2006/relationships/image" Target="../media/image62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4.png"/><Relationship Id="rId5" Type="http://schemas.openxmlformats.org/officeDocument/2006/relationships/image" Target="../media/image65.png"/><Relationship Id="rId4" Type="http://schemas.openxmlformats.org/officeDocument/2006/relationships/notesSlide" Target="../notesSlides/notesSlide2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67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68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png"/><Relationship Id="rId13" Type="http://schemas.openxmlformats.org/officeDocument/2006/relationships/image" Target="../media/image78.svg"/><Relationship Id="rId3" Type="http://schemas.openxmlformats.org/officeDocument/2006/relationships/image" Target="../media/image4.png"/><Relationship Id="rId7" Type="http://schemas.openxmlformats.org/officeDocument/2006/relationships/image" Target="../media/image72.svg"/><Relationship Id="rId12" Type="http://schemas.openxmlformats.org/officeDocument/2006/relationships/image" Target="../media/image77.png"/><Relationship Id="rId17" Type="http://schemas.openxmlformats.org/officeDocument/2006/relationships/image" Target="../media/image81.png"/><Relationship Id="rId2" Type="http://schemas.openxmlformats.org/officeDocument/2006/relationships/notesSlide" Target="../notesSlides/notesSlide30.xml"/><Relationship Id="rId16" Type="http://schemas.openxmlformats.org/officeDocument/2006/relationships/hyperlink" Target="http://www.nma.lt/" TargetMode="External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71.png"/><Relationship Id="rId11" Type="http://schemas.openxmlformats.org/officeDocument/2006/relationships/image" Target="../media/image76.svg"/><Relationship Id="rId5" Type="http://schemas.openxmlformats.org/officeDocument/2006/relationships/image" Target="../media/image70.svg"/><Relationship Id="rId15" Type="http://schemas.openxmlformats.org/officeDocument/2006/relationships/image" Target="../media/image80.svg"/><Relationship Id="rId10" Type="http://schemas.openxmlformats.org/officeDocument/2006/relationships/image" Target="../media/image75.png"/><Relationship Id="rId4" Type="http://schemas.openxmlformats.org/officeDocument/2006/relationships/image" Target="../media/image69.png"/><Relationship Id="rId9" Type="http://schemas.openxmlformats.org/officeDocument/2006/relationships/image" Target="../media/image74.svg"/><Relationship Id="rId14" Type="http://schemas.openxmlformats.org/officeDocument/2006/relationships/image" Target="../media/image7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National Paying Agency logo">
            <a:extLst>
              <a:ext uri="{FF2B5EF4-FFF2-40B4-BE49-F238E27FC236}">
                <a16:creationId xmlns:a16="http://schemas.microsoft.com/office/drawing/2014/main" id="{F94AC487-2781-951F-8652-6C6DFFAA9B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0400" y="526292"/>
            <a:ext cx="3503988" cy="130576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05B965B-E681-9D06-9D6E-07DECCD871E9}"/>
              </a:ext>
            </a:extLst>
          </p:cNvPr>
          <p:cNvSpPr txBox="1"/>
          <p:nvPr/>
        </p:nvSpPr>
        <p:spPr>
          <a:xfrm>
            <a:off x="7461688" y="6059314"/>
            <a:ext cx="4341412" cy="10525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lt-LT" sz="3360" b="1" noProof="0" dirty="0">
                <a:solidFill>
                  <a:srgbClr val="666666"/>
                </a:solidFill>
                <a:latin typeface="+mj-lt"/>
              </a:rPr>
              <a:t>Fortunatas </a:t>
            </a:r>
            <a:r>
              <a:rPr lang="lt-LT" sz="3360" b="1" noProof="0" dirty="0" err="1">
                <a:solidFill>
                  <a:srgbClr val="666666"/>
                </a:solidFill>
                <a:latin typeface="+mj-lt"/>
              </a:rPr>
              <a:t>Dirginčius</a:t>
            </a:r>
            <a:endParaRPr lang="lt-LT" sz="3360" b="1" noProof="0" dirty="0">
              <a:solidFill>
                <a:srgbClr val="666666"/>
              </a:solidFill>
              <a:latin typeface="+mj-lt"/>
            </a:endParaRPr>
          </a:p>
          <a:p>
            <a:pPr algn="ctr"/>
            <a:r>
              <a:rPr lang="lt-LT" sz="2880" noProof="0" dirty="0" err="1">
                <a:solidFill>
                  <a:srgbClr val="666666"/>
                </a:solidFill>
                <a:latin typeface="+mj-lt"/>
              </a:rPr>
              <a:t>Director</a:t>
            </a:r>
            <a:endParaRPr lang="lt-LT" sz="2880" noProof="0" dirty="0">
              <a:solidFill>
                <a:srgbClr val="666666"/>
              </a:solidFill>
              <a:latin typeface="+mj-lt"/>
            </a:endParaRPr>
          </a:p>
        </p:txBody>
      </p:sp>
      <p:sp>
        <p:nvSpPr>
          <p:cNvPr id="3" name="Text 0">
            <a:extLst>
              <a:ext uri="{FF2B5EF4-FFF2-40B4-BE49-F238E27FC236}">
                <a16:creationId xmlns:a16="http://schemas.microsoft.com/office/drawing/2014/main" id="{3192FEFF-F427-D32D-0286-5F81234D86E5}"/>
              </a:ext>
            </a:extLst>
          </p:cNvPr>
          <p:cNvSpPr/>
          <p:nvPr/>
        </p:nvSpPr>
        <p:spPr>
          <a:xfrm>
            <a:off x="6064601" y="2741599"/>
            <a:ext cx="7829820" cy="24081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5550"/>
              </a:lnSpc>
              <a:buNone/>
            </a:pPr>
            <a:r>
              <a:rPr lang="en-US" sz="3000" b="1" dirty="0">
                <a:solidFill>
                  <a:srgbClr val="006837"/>
                </a:solidFill>
                <a:effectLst/>
                <a:latin typeface="Inter" panose="020B0604020202020204" charset="0"/>
                <a:ea typeface="Inter" panose="020B0604020202020204" charset="0"/>
              </a:rPr>
              <a:t>Digital Solutions for Agriculture in Implementing Lithuanian Agricultural and Rural Development Strategic Plan 2023–2027</a:t>
            </a:r>
            <a:endParaRPr lang="lt-LT" sz="3000" noProof="0" dirty="0">
              <a:latin typeface="Inter" panose="020B0604020202020204" charset="0"/>
              <a:ea typeface="Inter" panose="020B0604020202020204" charset="0"/>
            </a:endParaRPr>
          </a:p>
        </p:txBody>
      </p:sp>
      <p:pic>
        <p:nvPicPr>
          <p:cNvPr id="4" name="Image 0" descr="preencoded.png">
            <a:extLst>
              <a:ext uri="{FF2B5EF4-FFF2-40B4-BE49-F238E27FC236}">
                <a16:creationId xmlns:a16="http://schemas.microsoft.com/office/drawing/2014/main" id="{AA011F33-B8C5-F70E-F71B-4A9409DF0E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5760720" cy="82296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  <a:reflection blurRad="6350" stA="50000" endA="300" endPos="55500" dist="50800" dir="5400000" sy="-100000" algn="bl" rotWithShape="0"/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EDCFB6-F3E2-74EE-4301-F97B1B0F62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erson using a tablet to spray plants&#10;&#10;AI-generated content may be incorrect.">
            <a:extLst>
              <a:ext uri="{FF2B5EF4-FFF2-40B4-BE49-F238E27FC236}">
                <a16:creationId xmlns:a16="http://schemas.microsoft.com/office/drawing/2014/main" id="{BC1F4F51-F74A-D942-1FAD-E89EE1626B1A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2000"/>
          </a:blip>
          <a:stretch>
            <a:fillRect/>
          </a:stretch>
        </p:blipFill>
        <p:spPr>
          <a:xfrm>
            <a:off x="1" y="0"/>
            <a:ext cx="14630400" cy="8229600"/>
          </a:xfrm>
          <a:prstGeom prst="rect">
            <a:avLst/>
          </a:prstGeom>
        </p:spPr>
      </p:pic>
      <p:sp>
        <p:nvSpPr>
          <p:cNvPr id="3" name="Text 0">
            <a:extLst>
              <a:ext uri="{FF2B5EF4-FFF2-40B4-BE49-F238E27FC236}">
                <a16:creationId xmlns:a16="http://schemas.microsoft.com/office/drawing/2014/main" id="{04472420-F8F4-73DD-B0F4-B7AD72EEE341}"/>
              </a:ext>
            </a:extLst>
          </p:cNvPr>
          <p:cNvSpPr/>
          <p:nvPr/>
        </p:nvSpPr>
        <p:spPr>
          <a:xfrm>
            <a:off x="2157343" y="680905"/>
            <a:ext cx="10315711" cy="24081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lt-LT" sz="8800" b="1" dirty="0" err="1">
                <a:solidFill>
                  <a:srgbClr val="006837"/>
                </a:solidFill>
                <a:latin typeface="Inter" panose="020B0604020202020204" charset="0"/>
                <a:ea typeface="Inter" panose="020B0604020202020204" charset="0"/>
              </a:rPr>
              <a:t>Innovations</a:t>
            </a:r>
            <a:r>
              <a:rPr lang="lt-LT" sz="8800" b="1" dirty="0">
                <a:solidFill>
                  <a:srgbClr val="006837"/>
                </a:solidFill>
                <a:latin typeface="Inter" panose="020B0604020202020204" charset="0"/>
                <a:ea typeface="Inter" panose="020B0604020202020204" charset="0"/>
              </a:rPr>
              <a:t> – </a:t>
            </a:r>
          </a:p>
          <a:p>
            <a:pPr marL="0" indent="0" algn="ctr">
              <a:buNone/>
            </a:pPr>
            <a:r>
              <a:rPr lang="lt-LT" sz="8800" b="1" dirty="0">
                <a:solidFill>
                  <a:srgbClr val="006837"/>
                </a:solidFill>
                <a:latin typeface="Inter" panose="020B0604020202020204" charset="0"/>
                <a:ea typeface="Inter" panose="020B0604020202020204" charset="0"/>
              </a:rPr>
              <a:t>Are </a:t>
            </a:r>
            <a:r>
              <a:rPr lang="lt-LT" sz="8800" b="1" dirty="0" err="1">
                <a:solidFill>
                  <a:srgbClr val="006837"/>
                </a:solidFill>
                <a:latin typeface="Inter" panose="020B0604020202020204" charset="0"/>
                <a:ea typeface="Inter" panose="020B0604020202020204" charset="0"/>
              </a:rPr>
              <a:t>We</a:t>
            </a:r>
            <a:r>
              <a:rPr lang="lt-LT" sz="8800" b="1" dirty="0">
                <a:solidFill>
                  <a:srgbClr val="006837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8800" b="1" dirty="0" err="1">
                <a:solidFill>
                  <a:srgbClr val="006837"/>
                </a:solidFill>
                <a:latin typeface="Inter" panose="020B0604020202020204" charset="0"/>
                <a:ea typeface="Inter" panose="020B0604020202020204" charset="0"/>
              </a:rPr>
              <a:t>Ready</a:t>
            </a:r>
            <a:r>
              <a:rPr lang="lt-LT" sz="8800" b="1" dirty="0">
                <a:solidFill>
                  <a:srgbClr val="006837"/>
                </a:solidFill>
                <a:latin typeface="Inter" panose="020B0604020202020204" charset="0"/>
                <a:ea typeface="Inter" panose="020B0604020202020204" charset="0"/>
              </a:rPr>
              <a:t>?</a:t>
            </a:r>
            <a:endParaRPr lang="lt-LT" sz="8800" noProof="0" dirty="0">
              <a:latin typeface="Inter" panose="020B0604020202020204" charset="0"/>
              <a:ea typeface="Inter" panose="020B0604020202020204" charset="0"/>
            </a:endParaRPr>
          </a:p>
        </p:txBody>
      </p:sp>
      <p:pic>
        <p:nvPicPr>
          <p:cNvPr id="4" name="Image 2" descr="preencoded.png">
            <a:extLst>
              <a:ext uri="{FF2B5EF4-FFF2-40B4-BE49-F238E27FC236}">
                <a16:creationId xmlns:a16="http://schemas.microsoft.com/office/drawing/2014/main" id="{ADA4C617-89E2-053D-6202-5A8DB5E53B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281660" y="228600"/>
            <a:ext cx="1120140" cy="417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8943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59381" y="1150776"/>
            <a:ext cx="4621054" cy="44065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450"/>
              </a:lnSpc>
              <a:buNone/>
            </a:pPr>
            <a:r>
              <a:rPr lang="en-US" sz="4500" b="1" noProof="0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What Is Agriculture</a:t>
            </a:r>
            <a:r>
              <a:rPr lang="lt-LT" sz="4500" b="1" noProof="0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lt-LT" sz="4500" b="1" noProof="0" dirty="0" err="1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Like</a:t>
            </a:r>
            <a:r>
              <a:rPr lang="en-US" sz="4500" b="1" noProof="0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Today?</a:t>
            </a:r>
            <a:endParaRPr lang="lt-LT" sz="4500" noProof="0" dirty="0"/>
          </a:p>
        </p:txBody>
      </p:sp>
      <p:pic>
        <p:nvPicPr>
          <p:cNvPr id="5" name="Image 2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81660" y="228600"/>
            <a:ext cx="1120140" cy="417314"/>
          </a:xfrm>
          <a:prstGeom prst="rect">
            <a:avLst/>
          </a:prstGeom>
        </p:spPr>
      </p:pic>
      <p:pic>
        <p:nvPicPr>
          <p:cNvPr id="7" name="Picture 6" descr="A horse pulling a plough&#10;&#10;AI-generated content may be incorrect.">
            <a:extLst>
              <a:ext uri="{FF2B5EF4-FFF2-40B4-BE49-F238E27FC236}">
                <a16:creationId xmlns:a16="http://schemas.microsoft.com/office/drawing/2014/main" id="{C999AFA5-CAB5-9E22-7C5C-D892B0B927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9382" y="2248575"/>
            <a:ext cx="6244841" cy="4161600"/>
          </a:xfrm>
          <a:prstGeom prst="round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4" name="Picture 3" descr="A robot in a greenhouse&#10;&#10;AI-generated content may be incorrect.">
            <a:extLst>
              <a:ext uri="{FF2B5EF4-FFF2-40B4-BE49-F238E27FC236}">
                <a16:creationId xmlns:a16="http://schemas.microsoft.com/office/drawing/2014/main" id="{A671DF96-4003-6637-34CE-E2933D628FF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05264" y="2248575"/>
            <a:ext cx="6242400" cy="4161600"/>
          </a:xfrm>
          <a:prstGeom prst="round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793790" y="621498"/>
            <a:ext cx="8075890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3500" b="1" noProof="0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Digitalization Benefits in Agriculture: Strategic Plan Implementation</a:t>
            </a:r>
            <a:endParaRPr lang="lt-LT" sz="3500" noProof="0" dirty="0"/>
          </a:p>
        </p:txBody>
      </p:sp>
      <p:sp>
        <p:nvSpPr>
          <p:cNvPr id="4" name="Shape 1"/>
          <p:cNvSpPr/>
          <p:nvPr/>
        </p:nvSpPr>
        <p:spPr>
          <a:xfrm>
            <a:off x="793790" y="4308990"/>
            <a:ext cx="7556421" cy="1360884"/>
          </a:xfrm>
          <a:prstGeom prst="roundRect">
            <a:avLst>
              <a:gd name="adj" fmla="val 25002"/>
            </a:avLst>
          </a:prstGeom>
          <a:noFill/>
          <a:ln w="30480">
            <a:solidFill>
              <a:srgbClr val="009650"/>
            </a:solidFill>
            <a:prstDash val="solid"/>
          </a:ln>
        </p:spPr>
        <p:txBody>
          <a:bodyPr/>
          <a:lstStyle/>
          <a:p>
            <a:endParaRPr lang="lt-LT" noProof="0" dirty="0"/>
          </a:p>
        </p:txBody>
      </p:sp>
      <p:sp>
        <p:nvSpPr>
          <p:cNvPr id="5" name="Shape 2"/>
          <p:cNvSpPr/>
          <p:nvPr/>
        </p:nvSpPr>
        <p:spPr>
          <a:xfrm>
            <a:off x="824270" y="4339470"/>
            <a:ext cx="907256" cy="1299924"/>
          </a:xfrm>
          <a:prstGeom prst="roundRect">
            <a:avLst>
              <a:gd name="adj" fmla="val 33471"/>
            </a:avLst>
          </a:prstGeom>
          <a:solidFill>
            <a:srgbClr val="009650"/>
          </a:solidFill>
          <a:ln/>
        </p:spPr>
        <p:txBody>
          <a:bodyPr/>
          <a:lstStyle/>
          <a:p>
            <a:endParaRPr lang="lt-LT" noProof="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3948" y="4776786"/>
            <a:ext cx="340162" cy="425291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1958340" y="4761407"/>
            <a:ext cx="6361390" cy="4535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550"/>
              </a:lnSpc>
              <a:buNone/>
            </a:pPr>
            <a:r>
              <a:rPr lang="lt-LT" sz="2200" noProof="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Adoption</a:t>
            </a:r>
            <a:r>
              <a:rPr lang="en-US" sz="2200" noProof="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of advanced technologies in farming</a:t>
            </a:r>
            <a:endParaRPr lang="lt-LT" sz="2200" noProof="0" dirty="0"/>
          </a:p>
        </p:txBody>
      </p:sp>
      <p:sp>
        <p:nvSpPr>
          <p:cNvPr id="8" name="Shape 4"/>
          <p:cNvSpPr/>
          <p:nvPr/>
        </p:nvSpPr>
        <p:spPr>
          <a:xfrm>
            <a:off x="824270" y="6076710"/>
            <a:ext cx="7556421" cy="1360884"/>
          </a:xfrm>
          <a:prstGeom prst="roundRect">
            <a:avLst>
              <a:gd name="adj" fmla="val 25002"/>
            </a:avLst>
          </a:prstGeom>
          <a:noFill/>
          <a:ln w="30480">
            <a:solidFill>
              <a:srgbClr val="009650"/>
            </a:solidFill>
            <a:prstDash val="solid"/>
          </a:ln>
        </p:spPr>
        <p:txBody>
          <a:bodyPr/>
          <a:lstStyle/>
          <a:p>
            <a:endParaRPr lang="lt-LT" noProof="0" dirty="0"/>
          </a:p>
        </p:txBody>
      </p:sp>
      <p:sp>
        <p:nvSpPr>
          <p:cNvPr id="9" name="Shape 5"/>
          <p:cNvSpPr/>
          <p:nvPr/>
        </p:nvSpPr>
        <p:spPr>
          <a:xfrm>
            <a:off x="854750" y="6107190"/>
            <a:ext cx="907256" cy="1299924"/>
          </a:xfrm>
          <a:prstGeom prst="roundRect">
            <a:avLst>
              <a:gd name="adj" fmla="val 33471"/>
            </a:avLst>
          </a:prstGeom>
          <a:solidFill>
            <a:srgbClr val="009650"/>
          </a:solidFill>
          <a:ln/>
        </p:spPr>
        <p:txBody>
          <a:bodyPr/>
          <a:lstStyle/>
          <a:p>
            <a:endParaRPr lang="lt-LT" noProof="0" dirty="0"/>
          </a:p>
        </p:txBody>
      </p:sp>
      <p:pic>
        <p:nvPicPr>
          <p:cNvPr id="10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4428" y="6544507"/>
            <a:ext cx="340162" cy="425291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1988820" y="6530397"/>
            <a:ext cx="6361390" cy="4535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550"/>
              </a:lnSpc>
              <a:buNone/>
            </a:pPr>
            <a:r>
              <a:rPr lang="lt-LT" sz="2200" noProof="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Technological</a:t>
            </a:r>
            <a:r>
              <a:rPr lang="lt-LT" sz="2200" noProof="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lt-LT" sz="2200" noProof="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Solutions</a:t>
            </a:r>
            <a:endParaRPr lang="lt-LT" sz="2200" noProof="0" dirty="0"/>
          </a:p>
        </p:txBody>
      </p:sp>
      <p:sp>
        <p:nvSpPr>
          <p:cNvPr id="12" name="Shape 7"/>
          <p:cNvSpPr/>
          <p:nvPr/>
        </p:nvSpPr>
        <p:spPr>
          <a:xfrm>
            <a:off x="793790" y="2541270"/>
            <a:ext cx="7556421" cy="1360884"/>
          </a:xfrm>
          <a:prstGeom prst="roundRect">
            <a:avLst>
              <a:gd name="adj" fmla="val 25002"/>
            </a:avLst>
          </a:prstGeom>
          <a:noFill/>
          <a:ln w="30480">
            <a:solidFill>
              <a:srgbClr val="009650"/>
            </a:solidFill>
            <a:prstDash val="solid"/>
          </a:ln>
        </p:spPr>
        <p:txBody>
          <a:bodyPr/>
          <a:lstStyle/>
          <a:p>
            <a:endParaRPr lang="lt-LT" noProof="0" dirty="0"/>
          </a:p>
        </p:txBody>
      </p:sp>
      <p:sp>
        <p:nvSpPr>
          <p:cNvPr id="13" name="Shape 8"/>
          <p:cNvSpPr/>
          <p:nvPr/>
        </p:nvSpPr>
        <p:spPr>
          <a:xfrm>
            <a:off x="824270" y="2571750"/>
            <a:ext cx="907256" cy="1299924"/>
          </a:xfrm>
          <a:prstGeom prst="roundRect">
            <a:avLst>
              <a:gd name="adj" fmla="val 33471"/>
            </a:avLst>
          </a:prstGeom>
          <a:solidFill>
            <a:srgbClr val="009650"/>
          </a:solidFill>
          <a:ln/>
        </p:spPr>
        <p:txBody>
          <a:bodyPr/>
          <a:lstStyle/>
          <a:p>
            <a:endParaRPr lang="lt-LT" noProof="0" dirty="0"/>
          </a:p>
        </p:txBody>
      </p:sp>
      <p:pic>
        <p:nvPicPr>
          <p:cNvPr id="14" name="Image 3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3948" y="3009066"/>
            <a:ext cx="340162" cy="425291"/>
          </a:xfrm>
          <a:prstGeom prst="rect">
            <a:avLst/>
          </a:prstGeom>
        </p:spPr>
      </p:pic>
      <p:sp>
        <p:nvSpPr>
          <p:cNvPr id="15" name="Text 9"/>
          <p:cNvSpPr/>
          <p:nvPr/>
        </p:nvSpPr>
        <p:spPr>
          <a:xfrm>
            <a:off x="1958340" y="2999993"/>
            <a:ext cx="6361390" cy="4535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550"/>
              </a:lnSpc>
              <a:buNone/>
            </a:pPr>
            <a:r>
              <a:rPr lang="en-US" sz="2200" noProof="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Innovation and </a:t>
            </a:r>
            <a:r>
              <a:rPr lang="lt-LT" sz="2200" noProof="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</a:t>
            </a:r>
            <a:r>
              <a:rPr lang="en-US" sz="2200" noProof="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arm </a:t>
            </a:r>
            <a:r>
              <a:rPr lang="lt-LT" sz="2200" noProof="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</a:t>
            </a:r>
            <a:r>
              <a:rPr lang="en-US" sz="2200" noProof="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fficiency</a:t>
            </a:r>
            <a:r>
              <a:rPr lang="en-US" sz="2200" noProof="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lt-LT" sz="2200" noProof="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</a:t>
            </a:r>
            <a:r>
              <a:rPr lang="en-US" sz="2200" noProof="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mprovement</a:t>
            </a:r>
            <a:endParaRPr lang="lt-LT" sz="2200" noProof="0" dirty="0"/>
          </a:p>
        </p:txBody>
      </p:sp>
      <p:pic>
        <p:nvPicPr>
          <p:cNvPr id="2" name="Image 0" descr="preencoded.png">
            <a:extLst>
              <a:ext uri="{FF2B5EF4-FFF2-40B4-BE49-F238E27FC236}">
                <a16:creationId xmlns:a16="http://schemas.microsoft.com/office/drawing/2014/main" id="{38AD11C9-931D-6E39-22DE-F7BE66EDA51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69680" y="0"/>
            <a:ext cx="5760720" cy="82296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6280190" y="2555677"/>
            <a:ext cx="567059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lt-LT" sz="4500" b="1" noProof="0" dirty="0" err="1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Innovativeness</a:t>
            </a:r>
            <a:endParaRPr lang="lt-LT" sz="4500" noProof="0" dirty="0"/>
          </a:p>
        </p:txBody>
      </p:sp>
      <p:sp>
        <p:nvSpPr>
          <p:cNvPr id="4" name="Text 1"/>
          <p:cNvSpPr/>
          <p:nvPr/>
        </p:nvSpPr>
        <p:spPr>
          <a:xfrm>
            <a:off x="6280190" y="3604617"/>
            <a:ext cx="7556421" cy="4535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550"/>
              </a:lnSpc>
              <a:buNone/>
            </a:pPr>
            <a:r>
              <a:rPr lang="en-US" sz="2200" noProof="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One of the main selection criteria when </a:t>
            </a:r>
            <a:r>
              <a:rPr lang="lt-LT" sz="2200" noProof="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granting</a:t>
            </a:r>
            <a:r>
              <a:rPr lang="en-US" sz="2200" noProof="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support</a:t>
            </a:r>
            <a:endParaRPr lang="lt-LT" sz="2200" noProof="0" dirty="0"/>
          </a:p>
        </p:txBody>
      </p:sp>
      <p:sp>
        <p:nvSpPr>
          <p:cNvPr id="5" name="Text 2"/>
          <p:cNvSpPr/>
          <p:nvPr/>
        </p:nvSpPr>
        <p:spPr>
          <a:xfrm>
            <a:off x="6280190" y="4313277"/>
            <a:ext cx="7900267" cy="13605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550"/>
              </a:lnSpc>
              <a:buNone/>
            </a:pPr>
            <a:r>
              <a:rPr lang="en-US" sz="22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</a:rPr>
              <a:t>In order to distinguish projects, an Innovation Assessment Methodology has been created</a:t>
            </a:r>
            <a:endParaRPr lang="lt-LT" sz="2200" noProof="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81660" y="228600"/>
            <a:ext cx="1120140" cy="417314"/>
          </a:xfrm>
          <a:prstGeom prst="rect">
            <a:avLst/>
          </a:prstGeom>
        </p:spPr>
      </p:pic>
      <p:pic>
        <p:nvPicPr>
          <p:cNvPr id="7" name="Image 0" descr="preencoded.png">
            <a:extLst>
              <a:ext uri="{FF2B5EF4-FFF2-40B4-BE49-F238E27FC236}">
                <a16:creationId xmlns:a16="http://schemas.microsoft.com/office/drawing/2014/main" id="{440BEBB8-920D-5903-C872-BDBFD6B01DE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5760720" cy="82296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6280190" y="855821"/>
            <a:ext cx="7900267" cy="21263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500" b="1" noProof="0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Principles of the Methodology for Assessing Project Innovativeness</a:t>
            </a:r>
            <a:endParaRPr lang="lt-LT" sz="4500" noProof="0" dirty="0"/>
          </a:p>
        </p:txBody>
      </p:sp>
      <p:sp>
        <p:nvSpPr>
          <p:cNvPr id="4" name="Shape 1"/>
          <p:cNvSpPr/>
          <p:nvPr/>
        </p:nvSpPr>
        <p:spPr>
          <a:xfrm>
            <a:off x="6280190" y="3322320"/>
            <a:ext cx="3664744" cy="2093714"/>
          </a:xfrm>
          <a:prstGeom prst="roundRect">
            <a:avLst>
              <a:gd name="adj" fmla="val 6988"/>
            </a:avLst>
          </a:prstGeom>
          <a:noFill/>
          <a:ln w="30480">
            <a:solidFill>
              <a:srgbClr val="009650"/>
            </a:solidFill>
            <a:prstDash val="solid"/>
          </a:ln>
        </p:spPr>
        <p:txBody>
          <a:bodyPr/>
          <a:lstStyle/>
          <a:p>
            <a:endParaRPr lang="lt-LT" noProof="0" dirty="0"/>
          </a:p>
        </p:txBody>
      </p:sp>
      <p:sp>
        <p:nvSpPr>
          <p:cNvPr id="5" name="Shape 2"/>
          <p:cNvSpPr/>
          <p:nvPr/>
        </p:nvSpPr>
        <p:spPr>
          <a:xfrm>
            <a:off x="6249710" y="3322320"/>
            <a:ext cx="121920" cy="2093714"/>
          </a:xfrm>
          <a:prstGeom prst="roundRect">
            <a:avLst>
              <a:gd name="adj" fmla="val 279070"/>
            </a:avLst>
          </a:prstGeom>
          <a:solidFill>
            <a:srgbClr val="009650"/>
          </a:solidFill>
          <a:ln/>
        </p:spPr>
        <p:txBody>
          <a:bodyPr/>
          <a:lstStyle/>
          <a:p>
            <a:endParaRPr lang="lt-LT" noProof="0" dirty="0"/>
          </a:p>
        </p:txBody>
      </p:sp>
      <p:sp>
        <p:nvSpPr>
          <p:cNvPr id="6" name="Text 3"/>
          <p:cNvSpPr/>
          <p:nvPr/>
        </p:nvSpPr>
        <p:spPr>
          <a:xfrm>
            <a:off x="6628924" y="3579614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lt-LT" sz="2200" b="1" noProof="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Clarity</a:t>
            </a:r>
            <a:endParaRPr lang="lt-LT" sz="2200" noProof="0" dirty="0"/>
          </a:p>
        </p:txBody>
      </p:sp>
      <p:sp>
        <p:nvSpPr>
          <p:cNvPr id="7" name="Text 4"/>
          <p:cNvSpPr/>
          <p:nvPr/>
        </p:nvSpPr>
        <p:spPr>
          <a:xfrm>
            <a:off x="6628924" y="4070033"/>
            <a:ext cx="3058716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noProof="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Innovation is assessed according to predefined criteria</a:t>
            </a:r>
            <a:endParaRPr lang="lt-LT" sz="1750" noProof="0" dirty="0"/>
          </a:p>
        </p:txBody>
      </p:sp>
      <p:sp>
        <p:nvSpPr>
          <p:cNvPr id="8" name="Shape 5"/>
          <p:cNvSpPr/>
          <p:nvPr/>
        </p:nvSpPr>
        <p:spPr>
          <a:xfrm>
            <a:off x="10171748" y="3322320"/>
            <a:ext cx="3664863" cy="2093714"/>
          </a:xfrm>
          <a:prstGeom prst="roundRect">
            <a:avLst>
              <a:gd name="adj" fmla="val 6988"/>
            </a:avLst>
          </a:prstGeom>
          <a:noFill/>
          <a:ln w="30480">
            <a:solidFill>
              <a:srgbClr val="009650"/>
            </a:solidFill>
            <a:prstDash val="solid"/>
          </a:ln>
        </p:spPr>
        <p:txBody>
          <a:bodyPr/>
          <a:lstStyle/>
          <a:p>
            <a:endParaRPr lang="lt-LT" noProof="0" dirty="0"/>
          </a:p>
        </p:txBody>
      </p:sp>
      <p:sp>
        <p:nvSpPr>
          <p:cNvPr id="9" name="Shape 6"/>
          <p:cNvSpPr/>
          <p:nvPr/>
        </p:nvSpPr>
        <p:spPr>
          <a:xfrm>
            <a:off x="10141268" y="3322320"/>
            <a:ext cx="121920" cy="2093714"/>
          </a:xfrm>
          <a:prstGeom prst="roundRect">
            <a:avLst>
              <a:gd name="adj" fmla="val 279070"/>
            </a:avLst>
          </a:prstGeom>
          <a:solidFill>
            <a:srgbClr val="009650"/>
          </a:solidFill>
          <a:ln/>
        </p:spPr>
        <p:txBody>
          <a:bodyPr/>
          <a:lstStyle/>
          <a:p>
            <a:endParaRPr lang="lt-LT" noProof="0" dirty="0"/>
          </a:p>
        </p:txBody>
      </p:sp>
      <p:sp>
        <p:nvSpPr>
          <p:cNvPr id="10" name="Text 7"/>
          <p:cNvSpPr/>
          <p:nvPr/>
        </p:nvSpPr>
        <p:spPr>
          <a:xfrm>
            <a:off x="10520482" y="3579614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lt-LT" sz="2200" b="1" noProof="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Objectivity</a:t>
            </a:r>
            <a:endParaRPr lang="lt-LT" sz="2200" noProof="0" dirty="0"/>
          </a:p>
        </p:txBody>
      </p:sp>
      <p:sp>
        <p:nvSpPr>
          <p:cNvPr id="11" name="Text 8"/>
          <p:cNvSpPr/>
          <p:nvPr/>
        </p:nvSpPr>
        <p:spPr>
          <a:xfrm>
            <a:off x="10520482" y="4070033"/>
            <a:ext cx="3058835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noProof="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evaluation is based on facts and concrete data, not opinions</a:t>
            </a:r>
            <a:endParaRPr lang="lt-LT" sz="1750" noProof="0" dirty="0"/>
          </a:p>
        </p:txBody>
      </p:sp>
      <p:sp>
        <p:nvSpPr>
          <p:cNvPr id="12" name="Shape 9"/>
          <p:cNvSpPr/>
          <p:nvPr/>
        </p:nvSpPr>
        <p:spPr>
          <a:xfrm>
            <a:off x="6280190" y="5642848"/>
            <a:ext cx="7556421" cy="1730812"/>
          </a:xfrm>
          <a:prstGeom prst="roundRect">
            <a:avLst>
              <a:gd name="adj" fmla="val 8453"/>
            </a:avLst>
          </a:prstGeom>
          <a:noFill/>
          <a:ln w="30480">
            <a:solidFill>
              <a:srgbClr val="009650"/>
            </a:solidFill>
            <a:prstDash val="solid"/>
          </a:ln>
        </p:spPr>
        <p:txBody>
          <a:bodyPr/>
          <a:lstStyle/>
          <a:p>
            <a:endParaRPr lang="lt-LT" noProof="0" dirty="0"/>
          </a:p>
        </p:txBody>
      </p:sp>
      <p:sp>
        <p:nvSpPr>
          <p:cNvPr id="13" name="Shape 10"/>
          <p:cNvSpPr/>
          <p:nvPr/>
        </p:nvSpPr>
        <p:spPr>
          <a:xfrm>
            <a:off x="6249710" y="5642848"/>
            <a:ext cx="121920" cy="1730812"/>
          </a:xfrm>
          <a:prstGeom prst="roundRect">
            <a:avLst>
              <a:gd name="adj" fmla="val 279070"/>
            </a:avLst>
          </a:prstGeom>
          <a:solidFill>
            <a:srgbClr val="009650"/>
          </a:solidFill>
          <a:ln/>
        </p:spPr>
        <p:txBody>
          <a:bodyPr/>
          <a:lstStyle/>
          <a:p>
            <a:endParaRPr lang="lt-LT" noProof="0" dirty="0"/>
          </a:p>
        </p:txBody>
      </p:sp>
      <p:sp>
        <p:nvSpPr>
          <p:cNvPr id="14" name="Text 11"/>
          <p:cNvSpPr/>
          <p:nvPr/>
        </p:nvSpPr>
        <p:spPr>
          <a:xfrm>
            <a:off x="6628924" y="5900142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lt-LT" sz="2200" b="1" noProof="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Directivity</a:t>
            </a:r>
            <a:endParaRPr lang="lt-LT" sz="2200" noProof="0" dirty="0"/>
          </a:p>
        </p:txBody>
      </p:sp>
      <p:sp>
        <p:nvSpPr>
          <p:cNvPr id="15" name="Text 12"/>
          <p:cNvSpPr/>
          <p:nvPr/>
        </p:nvSpPr>
        <p:spPr>
          <a:xfrm>
            <a:off x="6628924" y="6390561"/>
            <a:ext cx="6950393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noProof="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Only aspects relevant to the sector’s strategic goals are evaluated</a:t>
            </a:r>
            <a:endParaRPr lang="lt-LT" sz="1750" noProof="0" dirty="0"/>
          </a:p>
        </p:txBody>
      </p:sp>
      <p:pic>
        <p:nvPicPr>
          <p:cNvPr id="16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81660" y="228600"/>
            <a:ext cx="1120140" cy="417314"/>
          </a:xfrm>
          <a:prstGeom prst="rect">
            <a:avLst/>
          </a:prstGeom>
        </p:spPr>
      </p:pic>
      <p:pic>
        <p:nvPicPr>
          <p:cNvPr id="17" name="Image 0" descr="preencoded.png">
            <a:extLst>
              <a:ext uri="{FF2B5EF4-FFF2-40B4-BE49-F238E27FC236}">
                <a16:creationId xmlns:a16="http://schemas.microsoft.com/office/drawing/2014/main" id="{E66DBF01-DDD0-ED10-DEAA-BBE1454C03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5760720" cy="82296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107460"/>
            <a:ext cx="8823008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500" b="1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Innovation Assessment Criteria</a:t>
            </a:r>
            <a:endParaRPr lang="en-US" sz="4500" dirty="0"/>
          </a:p>
        </p:txBody>
      </p:sp>
      <p:sp>
        <p:nvSpPr>
          <p:cNvPr id="3" name="Text 1"/>
          <p:cNvSpPr/>
          <p:nvPr/>
        </p:nvSpPr>
        <p:spPr>
          <a:xfrm>
            <a:off x="238839" y="3299460"/>
            <a:ext cx="3898702" cy="4535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3550"/>
              </a:lnSpc>
              <a:buNone/>
            </a:pPr>
            <a:r>
              <a:rPr lang="lt-LT" sz="220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Novelty</a:t>
            </a:r>
            <a:endParaRPr lang="en-US" sz="220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7702" y="2356723"/>
            <a:ext cx="4564975" cy="4564975"/>
          </a:xfrm>
          <a:prstGeom prst="rect">
            <a:avLst/>
          </a:prstGeom>
        </p:spPr>
      </p:pic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0682" y="3297198"/>
            <a:ext cx="339328" cy="424220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9382839" y="3072765"/>
            <a:ext cx="3898821" cy="907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550"/>
              </a:lnSpc>
              <a:buNone/>
            </a:pPr>
            <a:r>
              <a:rPr lang="en-US" sz="22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Positive </a:t>
            </a:r>
            <a:r>
              <a:rPr lang="lt-LT" sz="22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</a:t>
            </a:r>
            <a:r>
              <a:rPr lang="en-US" sz="220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nvironmental</a:t>
            </a:r>
            <a:r>
              <a:rPr lang="en-US" sz="22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and </a:t>
            </a:r>
            <a:r>
              <a:rPr lang="lt-LT" sz="22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</a:t>
            </a:r>
            <a:r>
              <a:rPr lang="en-US" sz="220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limate</a:t>
            </a:r>
            <a:r>
              <a:rPr lang="en-US" sz="22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lt-LT" sz="22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</a:t>
            </a:r>
            <a:r>
              <a:rPr lang="en-US" sz="220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mpact</a:t>
            </a:r>
            <a:endParaRPr lang="en-US" sz="2200" dirty="0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7702" y="2356723"/>
            <a:ext cx="4564975" cy="4564975"/>
          </a:xfrm>
          <a:prstGeom prst="rect">
            <a:avLst/>
          </a:prstGeom>
        </p:spPr>
      </p:pic>
      <p:pic>
        <p:nvPicPr>
          <p:cNvPr id="8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20250" y="3297198"/>
            <a:ext cx="339328" cy="424220"/>
          </a:xfrm>
          <a:prstGeom prst="rect">
            <a:avLst/>
          </a:prstGeom>
        </p:spPr>
      </p:pic>
      <p:sp>
        <p:nvSpPr>
          <p:cNvPr id="9" name="Text 3"/>
          <p:cNvSpPr/>
          <p:nvPr/>
        </p:nvSpPr>
        <p:spPr>
          <a:xfrm>
            <a:off x="9382839" y="5752028"/>
            <a:ext cx="3898821" cy="4535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550"/>
              </a:lnSpc>
              <a:buNone/>
            </a:pPr>
            <a:r>
              <a:rPr lang="en-US" sz="22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Positive </a:t>
            </a:r>
            <a:r>
              <a:rPr lang="lt-LT" sz="22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</a:t>
            </a:r>
            <a:r>
              <a:rPr lang="en-US" sz="220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ocial</a:t>
            </a:r>
            <a:r>
              <a:rPr lang="en-US" sz="22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lt-LT" sz="22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</a:t>
            </a:r>
            <a:r>
              <a:rPr lang="en-US" sz="220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mpact</a:t>
            </a:r>
            <a:endParaRPr lang="en-US" sz="2200" dirty="0"/>
          </a:p>
        </p:txBody>
      </p:sp>
      <p:pic>
        <p:nvPicPr>
          <p:cNvPr id="10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77702" y="2356723"/>
            <a:ext cx="4564975" cy="4564975"/>
          </a:xfrm>
          <a:prstGeom prst="rect">
            <a:avLst/>
          </a:prstGeom>
        </p:spPr>
      </p:pic>
      <p:pic>
        <p:nvPicPr>
          <p:cNvPr id="11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720250" y="5556766"/>
            <a:ext cx="339328" cy="424220"/>
          </a:xfrm>
          <a:prstGeom prst="rect">
            <a:avLst/>
          </a:prstGeom>
        </p:spPr>
      </p:pic>
      <p:sp>
        <p:nvSpPr>
          <p:cNvPr id="12" name="Text 4"/>
          <p:cNvSpPr/>
          <p:nvPr/>
        </p:nvSpPr>
        <p:spPr>
          <a:xfrm>
            <a:off x="238839" y="5752028"/>
            <a:ext cx="3898702" cy="4535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3550"/>
              </a:lnSpc>
              <a:buNone/>
            </a:pPr>
            <a:r>
              <a:rPr lang="en-US" sz="22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Digitization</a:t>
            </a:r>
            <a:endParaRPr lang="en-US" sz="2200" dirty="0"/>
          </a:p>
        </p:txBody>
      </p:sp>
      <p:pic>
        <p:nvPicPr>
          <p:cNvPr id="13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77702" y="2356723"/>
            <a:ext cx="4564975" cy="4564975"/>
          </a:xfrm>
          <a:prstGeom prst="rect">
            <a:avLst/>
          </a:prstGeom>
        </p:spPr>
      </p:pic>
      <p:pic>
        <p:nvPicPr>
          <p:cNvPr id="14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460682" y="5556766"/>
            <a:ext cx="339328" cy="424220"/>
          </a:xfrm>
          <a:prstGeom prst="rect">
            <a:avLst/>
          </a:prstGeom>
        </p:spPr>
      </p:pic>
      <p:pic>
        <p:nvPicPr>
          <p:cNvPr id="15" name="Image 8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3281660" y="228600"/>
            <a:ext cx="1120140" cy="41731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24270" y="1020246"/>
            <a:ext cx="4150162" cy="4607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600"/>
              </a:lnSpc>
              <a:buNone/>
            </a:pPr>
            <a:r>
              <a:rPr lang="en-US" sz="4500" b="1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Innovation Assessment</a:t>
            </a:r>
            <a:endParaRPr lang="en-US" sz="4500" b="1" dirty="0"/>
          </a:p>
        </p:txBody>
      </p:sp>
      <p:sp>
        <p:nvSpPr>
          <p:cNvPr id="6" name="Shape 4"/>
          <p:cNvSpPr/>
          <p:nvPr/>
        </p:nvSpPr>
        <p:spPr>
          <a:xfrm>
            <a:off x="809030" y="2134196"/>
            <a:ext cx="13042821" cy="884515"/>
          </a:xfrm>
          <a:prstGeom prst="roundRect">
            <a:avLst>
              <a:gd name="adj" fmla="val 25003"/>
            </a:avLst>
          </a:prstGeom>
          <a:noFill/>
          <a:ln w="15240">
            <a:solidFill>
              <a:srgbClr val="009650"/>
            </a:solidFill>
            <a:prstDash val="solid"/>
          </a:ln>
        </p:spPr>
        <p:txBody>
          <a:bodyPr/>
          <a:lstStyle/>
          <a:p>
            <a:endParaRPr lang="lt-LT" sz="3200"/>
          </a:p>
        </p:txBody>
      </p:sp>
      <p:sp>
        <p:nvSpPr>
          <p:cNvPr id="7" name="Shape 5"/>
          <p:cNvSpPr/>
          <p:nvPr/>
        </p:nvSpPr>
        <p:spPr>
          <a:xfrm>
            <a:off x="824270" y="2149436"/>
            <a:ext cx="589717" cy="854035"/>
          </a:xfrm>
          <a:prstGeom prst="roundRect">
            <a:avLst>
              <a:gd name="adj" fmla="val 34401"/>
            </a:avLst>
          </a:prstGeom>
          <a:solidFill>
            <a:srgbClr val="009650"/>
          </a:solidFill>
          <a:ln/>
        </p:spPr>
        <p:txBody>
          <a:bodyPr/>
          <a:lstStyle/>
          <a:p>
            <a:endParaRPr lang="lt-LT" sz="3200"/>
          </a:p>
        </p:txBody>
      </p:sp>
      <p:sp>
        <p:nvSpPr>
          <p:cNvPr id="8" name="Text 6"/>
          <p:cNvSpPr/>
          <p:nvPr/>
        </p:nvSpPr>
        <p:spPr>
          <a:xfrm>
            <a:off x="1004768" y="2438281"/>
            <a:ext cx="221099" cy="2763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1</a:t>
            </a:r>
            <a:endParaRPr lang="en-US" sz="2800" dirty="0"/>
          </a:p>
        </p:txBody>
      </p:sp>
      <p:sp>
        <p:nvSpPr>
          <p:cNvPr id="9" name="Text 7"/>
          <p:cNvSpPr/>
          <p:nvPr/>
        </p:nvSpPr>
        <p:spPr>
          <a:xfrm>
            <a:off x="1561386" y="2296835"/>
            <a:ext cx="1842968" cy="2303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24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Highly Innovative</a:t>
            </a:r>
            <a:endParaRPr lang="en-US" sz="2400" dirty="0"/>
          </a:p>
        </p:txBody>
      </p:sp>
      <p:sp>
        <p:nvSpPr>
          <p:cNvPr id="10" name="Text 8"/>
          <p:cNvSpPr/>
          <p:nvPr/>
        </p:nvSpPr>
        <p:spPr>
          <a:xfrm>
            <a:off x="1561386" y="2615565"/>
            <a:ext cx="12275225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lt-LT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Score</a:t>
            </a:r>
            <a:r>
              <a:rPr lang="en-US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&gt;75 %</a:t>
            </a:r>
            <a:endParaRPr lang="en-US" dirty="0"/>
          </a:p>
        </p:txBody>
      </p:sp>
      <p:sp>
        <p:nvSpPr>
          <p:cNvPr id="11" name="Shape 9"/>
          <p:cNvSpPr/>
          <p:nvPr/>
        </p:nvSpPr>
        <p:spPr>
          <a:xfrm>
            <a:off x="809030" y="3166110"/>
            <a:ext cx="13042821" cy="884515"/>
          </a:xfrm>
          <a:prstGeom prst="roundRect">
            <a:avLst>
              <a:gd name="adj" fmla="val 25003"/>
            </a:avLst>
          </a:prstGeom>
          <a:noFill/>
          <a:ln w="15240">
            <a:solidFill>
              <a:srgbClr val="4CAF50"/>
            </a:solidFill>
            <a:prstDash val="solid"/>
          </a:ln>
        </p:spPr>
        <p:txBody>
          <a:bodyPr/>
          <a:lstStyle/>
          <a:p>
            <a:endParaRPr lang="lt-LT" sz="3200"/>
          </a:p>
        </p:txBody>
      </p:sp>
      <p:sp>
        <p:nvSpPr>
          <p:cNvPr id="12" name="Shape 10"/>
          <p:cNvSpPr/>
          <p:nvPr/>
        </p:nvSpPr>
        <p:spPr>
          <a:xfrm>
            <a:off x="824270" y="3181350"/>
            <a:ext cx="589717" cy="854035"/>
          </a:xfrm>
          <a:prstGeom prst="roundRect">
            <a:avLst>
              <a:gd name="adj" fmla="val 34401"/>
            </a:avLst>
          </a:prstGeom>
          <a:solidFill>
            <a:srgbClr val="4CAF50"/>
          </a:solidFill>
          <a:ln/>
        </p:spPr>
        <p:txBody>
          <a:bodyPr/>
          <a:lstStyle/>
          <a:p>
            <a:endParaRPr lang="lt-LT" sz="3200"/>
          </a:p>
        </p:txBody>
      </p:sp>
      <p:sp>
        <p:nvSpPr>
          <p:cNvPr id="13" name="Text 11"/>
          <p:cNvSpPr/>
          <p:nvPr/>
        </p:nvSpPr>
        <p:spPr>
          <a:xfrm>
            <a:off x="1004768" y="3470196"/>
            <a:ext cx="221099" cy="2763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2</a:t>
            </a:r>
            <a:endParaRPr lang="en-US" sz="2800" dirty="0"/>
          </a:p>
        </p:txBody>
      </p:sp>
      <p:sp>
        <p:nvSpPr>
          <p:cNvPr id="14" name="Text 12"/>
          <p:cNvSpPr/>
          <p:nvPr/>
        </p:nvSpPr>
        <p:spPr>
          <a:xfrm>
            <a:off x="1561386" y="3328750"/>
            <a:ext cx="2037159" cy="2303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24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Significantly Innovative</a:t>
            </a:r>
            <a:endParaRPr lang="en-US" sz="2400" dirty="0"/>
          </a:p>
        </p:txBody>
      </p:sp>
      <p:sp>
        <p:nvSpPr>
          <p:cNvPr id="15" name="Text 13"/>
          <p:cNvSpPr/>
          <p:nvPr/>
        </p:nvSpPr>
        <p:spPr>
          <a:xfrm>
            <a:off x="1561386" y="3647480"/>
            <a:ext cx="12275225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lt-LT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Score</a:t>
            </a:r>
            <a:r>
              <a:rPr lang="en-US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50 % – 75 %</a:t>
            </a:r>
            <a:endParaRPr lang="en-US" dirty="0"/>
          </a:p>
        </p:txBody>
      </p:sp>
      <p:sp>
        <p:nvSpPr>
          <p:cNvPr id="16" name="Shape 14"/>
          <p:cNvSpPr/>
          <p:nvPr/>
        </p:nvSpPr>
        <p:spPr>
          <a:xfrm>
            <a:off x="809030" y="4198025"/>
            <a:ext cx="13042821" cy="884515"/>
          </a:xfrm>
          <a:prstGeom prst="roundRect">
            <a:avLst>
              <a:gd name="adj" fmla="val 25003"/>
            </a:avLst>
          </a:prstGeom>
          <a:noFill/>
          <a:ln w="15240">
            <a:solidFill>
              <a:srgbClr val="8BC34A"/>
            </a:solidFill>
            <a:prstDash val="solid"/>
          </a:ln>
        </p:spPr>
        <p:txBody>
          <a:bodyPr/>
          <a:lstStyle/>
          <a:p>
            <a:endParaRPr lang="lt-LT" sz="3200"/>
          </a:p>
        </p:txBody>
      </p:sp>
      <p:sp>
        <p:nvSpPr>
          <p:cNvPr id="17" name="Shape 15"/>
          <p:cNvSpPr/>
          <p:nvPr/>
        </p:nvSpPr>
        <p:spPr>
          <a:xfrm>
            <a:off x="824270" y="4213265"/>
            <a:ext cx="589717" cy="854035"/>
          </a:xfrm>
          <a:prstGeom prst="roundRect">
            <a:avLst>
              <a:gd name="adj" fmla="val 34401"/>
            </a:avLst>
          </a:prstGeom>
          <a:solidFill>
            <a:srgbClr val="8BC34A"/>
          </a:solidFill>
          <a:ln/>
        </p:spPr>
        <p:txBody>
          <a:bodyPr/>
          <a:lstStyle/>
          <a:p>
            <a:endParaRPr lang="lt-LT" sz="3200"/>
          </a:p>
        </p:txBody>
      </p:sp>
      <p:sp>
        <p:nvSpPr>
          <p:cNvPr id="18" name="Text 16"/>
          <p:cNvSpPr/>
          <p:nvPr/>
        </p:nvSpPr>
        <p:spPr>
          <a:xfrm>
            <a:off x="1004768" y="4502111"/>
            <a:ext cx="221099" cy="2763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3</a:t>
            </a:r>
            <a:endParaRPr lang="en-US" sz="2800" dirty="0"/>
          </a:p>
        </p:txBody>
      </p:sp>
      <p:sp>
        <p:nvSpPr>
          <p:cNvPr id="19" name="Text 17"/>
          <p:cNvSpPr/>
          <p:nvPr/>
        </p:nvSpPr>
        <p:spPr>
          <a:xfrm>
            <a:off x="1561386" y="4360664"/>
            <a:ext cx="1993225" cy="2303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24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Moderately Innovative</a:t>
            </a:r>
            <a:endParaRPr lang="en-US" sz="2400" dirty="0"/>
          </a:p>
        </p:txBody>
      </p:sp>
      <p:sp>
        <p:nvSpPr>
          <p:cNvPr id="20" name="Text 18"/>
          <p:cNvSpPr/>
          <p:nvPr/>
        </p:nvSpPr>
        <p:spPr>
          <a:xfrm>
            <a:off x="1561386" y="4679395"/>
            <a:ext cx="12275225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lt-LT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Score</a:t>
            </a:r>
            <a:r>
              <a:rPr lang="en-US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30 % – 50 %</a:t>
            </a:r>
            <a:endParaRPr lang="en-US" dirty="0"/>
          </a:p>
        </p:txBody>
      </p:sp>
      <p:sp>
        <p:nvSpPr>
          <p:cNvPr id="21" name="Shape 19"/>
          <p:cNvSpPr/>
          <p:nvPr/>
        </p:nvSpPr>
        <p:spPr>
          <a:xfrm>
            <a:off x="809030" y="5229940"/>
            <a:ext cx="13042821" cy="884515"/>
          </a:xfrm>
          <a:prstGeom prst="roundRect">
            <a:avLst>
              <a:gd name="adj" fmla="val 25003"/>
            </a:avLst>
          </a:prstGeom>
          <a:noFill/>
          <a:ln w="15240">
            <a:solidFill>
              <a:srgbClr val="FFEB3B"/>
            </a:solidFill>
            <a:prstDash val="solid"/>
          </a:ln>
        </p:spPr>
        <p:txBody>
          <a:bodyPr/>
          <a:lstStyle/>
          <a:p>
            <a:endParaRPr lang="lt-LT" sz="3200"/>
          </a:p>
        </p:txBody>
      </p:sp>
      <p:sp>
        <p:nvSpPr>
          <p:cNvPr id="22" name="Shape 20"/>
          <p:cNvSpPr/>
          <p:nvPr/>
        </p:nvSpPr>
        <p:spPr>
          <a:xfrm>
            <a:off x="824270" y="5245180"/>
            <a:ext cx="589717" cy="854035"/>
          </a:xfrm>
          <a:prstGeom prst="roundRect">
            <a:avLst>
              <a:gd name="adj" fmla="val 34401"/>
            </a:avLst>
          </a:prstGeom>
          <a:solidFill>
            <a:srgbClr val="FFEB3B"/>
          </a:solidFill>
          <a:ln/>
        </p:spPr>
        <p:txBody>
          <a:bodyPr/>
          <a:lstStyle/>
          <a:p>
            <a:endParaRPr lang="lt-LT" sz="3200"/>
          </a:p>
        </p:txBody>
      </p:sp>
      <p:sp>
        <p:nvSpPr>
          <p:cNvPr id="23" name="Text 21"/>
          <p:cNvSpPr/>
          <p:nvPr/>
        </p:nvSpPr>
        <p:spPr>
          <a:xfrm>
            <a:off x="1004768" y="5534025"/>
            <a:ext cx="221099" cy="2763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4</a:t>
            </a:r>
            <a:endParaRPr lang="en-US" sz="2800" dirty="0"/>
          </a:p>
        </p:txBody>
      </p:sp>
      <p:sp>
        <p:nvSpPr>
          <p:cNvPr id="24" name="Text 22"/>
          <p:cNvSpPr/>
          <p:nvPr/>
        </p:nvSpPr>
        <p:spPr>
          <a:xfrm>
            <a:off x="1561386" y="5392579"/>
            <a:ext cx="2233732" cy="2303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24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Slightly Innovative</a:t>
            </a:r>
            <a:endParaRPr lang="en-US" sz="2400" dirty="0"/>
          </a:p>
        </p:txBody>
      </p:sp>
      <p:sp>
        <p:nvSpPr>
          <p:cNvPr id="25" name="Text 23"/>
          <p:cNvSpPr/>
          <p:nvPr/>
        </p:nvSpPr>
        <p:spPr>
          <a:xfrm>
            <a:off x="1561386" y="5711309"/>
            <a:ext cx="12275225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lt-LT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Score</a:t>
            </a:r>
            <a:r>
              <a:rPr lang="en-US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&lt;30 %</a:t>
            </a:r>
            <a:endParaRPr lang="en-US" dirty="0"/>
          </a:p>
        </p:txBody>
      </p:sp>
      <p:sp>
        <p:nvSpPr>
          <p:cNvPr id="26" name="Shape 24"/>
          <p:cNvSpPr/>
          <p:nvPr/>
        </p:nvSpPr>
        <p:spPr>
          <a:xfrm>
            <a:off x="809030" y="6261854"/>
            <a:ext cx="13042821" cy="884515"/>
          </a:xfrm>
          <a:prstGeom prst="roundRect">
            <a:avLst>
              <a:gd name="adj" fmla="val 25003"/>
            </a:avLst>
          </a:prstGeom>
          <a:noFill/>
          <a:ln w="15240">
            <a:solidFill>
              <a:srgbClr val="F44336"/>
            </a:solidFill>
            <a:prstDash val="solid"/>
          </a:ln>
        </p:spPr>
        <p:txBody>
          <a:bodyPr/>
          <a:lstStyle/>
          <a:p>
            <a:endParaRPr lang="lt-LT" sz="3200"/>
          </a:p>
        </p:txBody>
      </p:sp>
      <p:sp>
        <p:nvSpPr>
          <p:cNvPr id="27" name="Shape 25"/>
          <p:cNvSpPr/>
          <p:nvPr/>
        </p:nvSpPr>
        <p:spPr>
          <a:xfrm>
            <a:off x="824270" y="6277094"/>
            <a:ext cx="589717" cy="854035"/>
          </a:xfrm>
          <a:prstGeom prst="roundRect">
            <a:avLst>
              <a:gd name="adj" fmla="val 34401"/>
            </a:avLst>
          </a:prstGeom>
          <a:solidFill>
            <a:srgbClr val="F44336"/>
          </a:solidFill>
          <a:ln/>
        </p:spPr>
        <p:txBody>
          <a:bodyPr/>
          <a:lstStyle/>
          <a:p>
            <a:endParaRPr lang="lt-LT" sz="3200"/>
          </a:p>
        </p:txBody>
      </p:sp>
      <p:sp>
        <p:nvSpPr>
          <p:cNvPr id="28" name="Text 26"/>
          <p:cNvSpPr/>
          <p:nvPr/>
        </p:nvSpPr>
        <p:spPr>
          <a:xfrm>
            <a:off x="1004768" y="6565940"/>
            <a:ext cx="221099" cy="2763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5</a:t>
            </a:r>
            <a:endParaRPr lang="en-US" sz="2800" dirty="0"/>
          </a:p>
        </p:txBody>
      </p:sp>
      <p:sp>
        <p:nvSpPr>
          <p:cNvPr id="29" name="Text 27"/>
          <p:cNvSpPr/>
          <p:nvPr/>
        </p:nvSpPr>
        <p:spPr>
          <a:xfrm>
            <a:off x="1561386" y="6424494"/>
            <a:ext cx="1842968" cy="2303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24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Not Innovative</a:t>
            </a:r>
            <a:endParaRPr lang="en-US" sz="2400" dirty="0"/>
          </a:p>
        </p:txBody>
      </p:sp>
      <p:sp>
        <p:nvSpPr>
          <p:cNvPr id="30" name="Text 28"/>
          <p:cNvSpPr/>
          <p:nvPr/>
        </p:nvSpPr>
        <p:spPr>
          <a:xfrm>
            <a:off x="1561386" y="6743224"/>
            <a:ext cx="12275225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no score awarded</a:t>
            </a:r>
            <a:endParaRPr lang="en-US" dirty="0"/>
          </a:p>
        </p:txBody>
      </p:sp>
      <p:pic>
        <p:nvPicPr>
          <p:cNvPr id="31" name="Image 8" descr="preencoded.png">
            <a:extLst>
              <a:ext uri="{FF2B5EF4-FFF2-40B4-BE49-F238E27FC236}">
                <a16:creationId xmlns:a16="http://schemas.microsoft.com/office/drawing/2014/main" id="{E343F0F9-FF3B-FE00-E144-DB0457D762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81660" y="228600"/>
            <a:ext cx="1120140" cy="41731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793790" y="4781193"/>
            <a:ext cx="567059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lt-LT" sz="4500" b="1" noProof="0" dirty="0" err="1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Criterion</a:t>
            </a:r>
            <a:r>
              <a:rPr lang="lt-LT" sz="4500" b="1" noProof="0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: </a:t>
            </a:r>
            <a:r>
              <a:rPr lang="lt-LT" sz="4500" b="1" noProof="0" dirty="0" err="1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Novelty</a:t>
            </a:r>
            <a:endParaRPr lang="lt-LT" sz="4500" noProof="0" dirty="0"/>
          </a:p>
        </p:txBody>
      </p:sp>
      <p:sp>
        <p:nvSpPr>
          <p:cNvPr id="4" name="Text 1"/>
          <p:cNvSpPr/>
          <p:nvPr/>
        </p:nvSpPr>
        <p:spPr>
          <a:xfrm>
            <a:off x="793790" y="5830133"/>
            <a:ext cx="13042821" cy="4535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550"/>
              </a:lnSpc>
              <a:buNone/>
            </a:pPr>
            <a:r>
              <a:rPr lang="en-US" sz="2200" noProof="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project is evaluated by its novelty in the market</a:t>
            </a:r>
            <a:r>
              <a:rPr lang="lt-LT" sz="2200" noProof="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</a:t>
            </a:r>
            <a:endParaRPr lang="lt-LT" sz="2200" noProof="0" dirty="0"/>
          </a:p>
        </p:txBody>
      </p:sp>
      <p:pic>
        <p:nvPicPr>
          <p:cNvPr id="2" name="Image 0" descr="preencoded.png">
            <a:extLst>
              <a:ext uri="{FF2B5EF4-FFF2-40B4-BE49-F238E27FC236}">
                <a16:creationId xmlns:a16="http://schemas.microsoft.com/office/drawing/2014/main" id="{DFB7AD36-30EE-F7CE-FCA2-1035724B9F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297692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C9BFB4-57E0-D807-67C9-CA1880004F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2">
            <a:extLst>
              <a:ext uri="{FF2B5EF4-FFF2-40B4-BE49-F238E27FC236}">
                <a16:creationId xmlns:a16="http://schemas.microsoft.com/office/drawing/2014/main" id="{AA4305E2-3B57-E001-B9F8-999B34ACDA1B}"/>
              </a:ext>
            </a:extLst>
          </p:cNvPr>
          <p:cNvSpPr/>
          <p:nvPr/>
        </p:nvSpPr>
        <p:spPr>
          <a:xfrm>
            <a:off x="611981" y="7351395"/>
            <a:ext cx="6564630" cy="18192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endParaRPr lang="lt-LT" sz="850" noProof="0" dirty="0"/>
          </a:p>
        </p:txBody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00DB32BF-D7D1-2AB2-DAA9-923EA97622E1}"/>
              </a:ext>
            </a:extLst>
          </p:cNvPr>
          <p:cNvSpPr/>
          <p:nvPr/>
        </p:nvSpPr>
        <p:spPr>
          <a:xfrm>
            <a:off x="7461409" y="7351395"/>
            <a:ext cx="6564630" cy="18192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endParaRPr lang="lt-LT" sz="850" noProof="0" dirty="0"/>
          </a:p>
        </p:txBody>
      </p:sp>
      <p:pic>
        <p:nvPicPr>
          <p:cNvPr id="8" name="Image 2" descr="preencoded.png">
            <a:extLst>
              <a:ext uri="{FF2B5EF4-FFF2-40B4-BE49-F238E27FC236}">
                <a16:creationId xmlns:a16="http://schemas.microsoft.com/office/drawing/2014/main" id="{10DAC5A4-6B47-A957-080C-0A14DD47E83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281660" y="228600"/>
            <a:ext cx="1120140" cy="417314"/>
          </a:xfrm>
          <a:prstGeom prst="rect">
            <a:avLst/>
          </a:prstGeom>
        </p:spPr>
      </p:pic>
      <p:sp>
        <p:nvSpPr>
          <p:cNvPr id="9" name="Text 1">
            <a:extLst>
              <a:ext uri="{FF2B5EF4-FFF2-40B4-BE49-F238E27FC236}">
                <a16:creationId xmlns:a16="http://schemas.microsoft.com/office/drawing/2014/main" id="{9355004E-35A1-2E70-6DF0-69DF59577125}"/>
              </a:ext>
            </a:extLst>
          </p:cNvPr>
          <p:cNvSpPr/>
          <p:nvPr/>
        </p:nvSpPr>
        <p:spPr>
          <a:xfrm>
            <a:off x="9153615" y="3116208"/>
            <a:ext cx="4688115" cy="2812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farm implements new and modern solutions for meat aging, processing, and direct sales, and has established a meat cutting facility.</a:t>
            </a:r>
            <a:endParaRPr lang="lt-LT" sz="3200" dirty="0">
              <a:solidFill>
                <a:srgbClr val="666666"/>
              </a:solidFill>
              <a:latin typeface="Inter" panose="020B0604020202020204" charset="0"/>
              <a:ea typeface="Inter" panose="020B0604020202020204" charset="0"/>
            </a:endParaRPr>
          </a:p>
        </p:txBody>
      </p:sp>
      <p:sp>
        <p:nvSpPr>
          <p:cNvPr id="4" name="Text 0">
            <a:extLst>
              <a:ext uri="{FF2B5EF4-FFF2-40B4-BE49-F238E27FC236}">
                <a16:creationId xmlns:a16="http://schemas.microsoft.com/office/drawing/2014/main" id="{1EE2B8E2-392A-4DF4-6A81-8CA651CEB802}"/>
              </a:ext>
            </a:extLst>
          </p:cNvPr>
          <p:cNvSpPr/>
          <p:nvPr/>
        </p:nvSpPr>
        <p:spPr>
          <a:xfrm>
            <a:off x="611981" y="847038"/>
            <a:ext cx="5675828" cy="3550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lt-LT" sz="4500" b="1" noProof="0" dirty="0" err="1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Innovative</a:t>
            </a:r>
            <a:r>
              <a:rPr lang="lt-LT" sz="4500" b="1" noProof="0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lt-LT" sz="4500" b="1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</a:t>
            </a:r>
            <a:r>
              <a:rPr lang="lt-LT" sz="4500" b="1" noProof="0" dirty="0" err="1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eef</a:t>
            </a:r>
            <a:r>
              <a:rPr lang="lt-LT" sz="4500" b="1" noProof="0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lt-LT" sz="4500" b="1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</a:t>
            </a:r>
            <a:r>
              <a:rPr lang="lt-LT" sz="4500" b="1" noProof="0" dirty="0" err="1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attle</a:t>
            </a:r>
            <a:r>
              <a:rPr lang="lt-LT" sz="4500" b="1" noProof="0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lt-LT" sz="4500" b="1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</a:t>
            </a:r>
            <a:r>
              <a:rPr lang="lt-LT" sz="4500" b="1" noProof="0" dirty="0" err="1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arm</a:t>
            </a:r>
            <a:endParaRPr lang="lt-LT" sz="4500" noProof="0" dirty="0"/>
          </a:p>
        </p:txBody>
      </p:sp>
      <p:pic>
        <p:nvPicPr>
          <p:cNvPr id="2" name="mėsinė galvijininkystė">
            <a:hlinkClick r:id="" action="ppaction://media"/>
            <a:extLst>
              <a:ext uri="{FF2B5EF4-FFF2-40B4-BE49-F238E27FC236}">
                <a16:creationId xmlns:a16="http://schemas.microsoft.com/office/drawing/2014/main" id="{4D898507-3C93-416B-154B-29983159117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11981" y="1590834"/>
            <a:ext cx="7802562" cy="5851525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33842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06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840581"/>
            <a:ext cx="567059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500" b="1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Agricultural </a:t>
            </a:r>
            <a:r>
              <a:rPr lang="lt-LT" sz="4500" b="1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</a:t>
            </a:r>
            <a:r>
              <a:rPr lang="en-US" sz="4500" b="1" dirty="0" err="1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obots</a:t>
            </a:r>
            <a:endParaRPr lang="en-US" sz="4500" b="1" dirty="0">
              <a:solidFill>
                <a:srgbClr val="006837"/>
              </a:solidFill>
              <a:latin typeface="Inter" pitchFamily="34" charset="0"/>
              <a:ea typeface="Inter" pitchFamily="34" charset="-122"/>
              <a:cs typeface="Inter" pitchFamily="34" charset="-120"/>
            </a:endParaRPr>
          </a:p>
        </p:txBody>
      </p:sp>
      <p:sp>
        <p:nvSpPr>
          <p:cNvPr id="4" name="Text 1"/>
          <p:cNvSpPr/>
          <p:nvPr/>
        </p:nvSpPr>
        <p:spPr>
          <a:xfrm>
            <a:off x="793790" y="6484909"/>
            <a:ext cx="3093482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Robotic milking</a:t>
            </a:r>
            <a:endParaRPr lang="en-US" sz="2200" dirty="0"/>
          </a:p>
        </p:txBody>
      </p:sp>
      <p:sp>
        <p:nvSpPr>
          <p:cNvPr id="7" name="Text 3"/>
          <p:cNvSpPr/>
          <p:nvPr/>
        </p:nvSpPr>
        <p:spPr>
          <a:xfrm>
            <a:off x="7456884" y="6484909"/>
            <a:ext cx="3183969" cy="8180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Robotic planting</a:t>
            </a:r>
            <a:endParaRPr lang="lt-LT" sz="2200" dirty="0">
              <a:solidFill>
                <a:srgbClr val="666666"/>
              </a:solidFill>
              <a:latin typeface="Inter" pitchFamily="34" charset="0"/>
              <a:ea typeface="Inter" pitchFamily="34" charset="-122"/>
              <a:cs typeface="Inter" pitchFamily="34" charset="-120"/>
            </a:endParaRPr>
          </a:p>
          <a:p>
            <a:pPr marL="0" indent="0" algn="l">
              <a:lnSpc>
                <a:spcPts val="2750"/>
              </a:lnSpc>
              <a:buNone/>
            </a:pPr>
            <a:r>
              <a:rPr lang="lt-LT" sz="120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Source</a:t>
            </a:r>
            <a:r>
              <a:rPr lang="lt-LT" sz="12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: </a:t>
            </a:r>
            <a:r>
              <a:rPr lang="lt-LT" sz="12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  <a:hlinkClick r:id="rId3"/>
              </a:rPr>
              <a:t>Farmdroid</a:t>
            </a:r>
            <a:endParaRPr lang="en-US" sz="1200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281660" y="228600"/>
            <a:ext cx="1120140" cy="417314"/>
          </a:xfrm>
          <a:prstGeom prst="rect">
            <a:avLst/>
          </a:prstGeom>
        </p:spPr>
      </p:pic>
      <p:pic>
        <p:nvPicPr>
          <p:cNvPr id="11" name="Picture 10" descr="A machine in a field&#10;&#10;AI-generated content may be incorrect.">
            <a:extLst>
              <a:ext uri="{FF2B5EF4-FFF2-40B4-BE49-F238E27FC236}">
                <a16:creationId xmlns:a16="http://schemas.microsoft.com/office/drawing/2014/main" id="{2379EFA6-37E5-9C74-96E8-9ABA967A9A7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021" r="13645"/>
          <a:stretch>
            <a:fillRect/>
          </a:stretch>
        </p:blipFill>
        <p:spPr>
          <a:xfrm>
            <a:off x="7315200" y="2143211"/>
            <a:ext cx="5911810" cy="3943177"/>
          </a:xfrm>
          <a:prstGeom prst="round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5" name="Picture 4" descr="A cow milking machine in a factory&#10;&#10;AI-generated content may be incorrect.">
            <a:extLst>
              <a:ext uri="{FF2B5EF4-FFF2-40B4-BE49-F238E27FC236}">
                <a16:creationId xmlns:a16="http://schemas.microsoft.com/office/drawing/2014/main" id="{E70D57A0-5B56-1FDC-C4CE-3BC467AFB1D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3790" y="2143211"/>
            <a:ext cx="5913000" cy="3942000"/>
          </a:xfrm>
          <a:prstGeom prst="round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2828211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3" name="Text 0"/>
          <p:cNvSpPr/>
          <p:nvPr/>
        </p:nvSpPr>
        <p:spPr>
          <a:xfrm>
            <a:off x="793790" y="3452336"/>
            <a:ext cx="12629078" cy="6734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300"/>
              </a:lnSpc>
              <a:buNone/>
            </a:pPr>
            <a:r>
              <a:rPr lang="en-US" sz="4200" b="1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Criterion: Positive Environmental and Climate Impact</a:t>
            </a:r>
            <a:endParaRPr lang="en-US" sz="4200" dirty="0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3790" y="4448889"/>
            <a:ext cx="646390" cy="646390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1709499" y="4626650"/>
            <a:ext cx="3252311" cy="3448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lt-LT" sz="220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Soil</a:t>
            </a:r>
            <a:endParaRPr lang="en-US" sz="2200" dirty="0"/>
          </a:p>
        </p:txBody>
      </p:sp>
      <p:pic>
        <p:nvPicPr>
          <p:cNvPr id="6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1130" y="4448889"/>
            <a:ext cx="646390" cy="646390"/>
          </a:xfrm>
          <a:prstGeom prst="rect">
            <a:avLst/>
          </a:prstGeom>
        </p:spPr>
      </p:pic>
      <p:sp>
        <p:nvSpPr>
          <p:cNvPr id="7" name="Text 2"/>
          <p:cNvSpPr/>
          <p:nvPr/>
        </p:nvSpPr>
        <p:spPr>
          <a:xfrm>
            <a:off x="6146840" y="4626650"/>
            <a:ext cx="3252311" cy="3448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lt-LT" sz="220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Water</a:t>
            </a:r>
            <a:endParaRPr lang="en-US" sz="2200" dirty="0"/>
          </a:p>
        </p:txBody>
      </p:sp>
      <p:pic>
        <p:nvPicPr>
          <p:cNvPr id="8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68470" y="4448889"/>
            <a:ext cx="646390" cy="646390"/>
          </a:xfrm>
          <a:prstGeom prst="rect">
            <a:avLst/>
          </a:prstGeom>
        </p:spPr>
      </p:pic>
      <p:sp>
        <p:nvSpPr>
          <p:cNvPr id="9" name="Text 3"/>
          <p:cNvSpPr/>
          <p:nvPr/>
        </p:nvSpPr>
        <p:spPr>
          <a:xfrm>
            <a:off x="10584180" y="4626650"/>
            <a:ext cx="3252430" cy="3448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lt-LT" sz="220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Air</a:t>
            </a:r>
            <a:endParaRPr lang="en-US" sz="2200" dirty="0"/>
          </a:p>
        </p:txBody>
      </p:sp>
      <p:pic>
        <p:nvPicPr>
          <p:cNvPr id="10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3790" y="5649992"/>
            <a:ext cx="646390" cy="646390"/>
          </a:xfrm>
          <a:prstGeom prst="rect">
            <a:avLst/>
          </a:prstGeom>
        </p:spPr>
      </p:pic>
      <p:sp>
        <p:nvSpPr>
          <p:cNvPr id="11" name="Text 4"/>
          <p:cNvSpPr/>
          <p:nvPr/>
        </p:nvSpPr>
        <p:spPr>
          <a:xfrm>
            <a:off x="1709499" y="5827752"/>
            <a:ext cx="3252311" cy="3448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lt-LT" sz="220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Climate</a:t>
            </a:r>
            <a:endParaRPr lang="en-US" sz="2200" dirty="0"/>
          </a:p>
        </p:txBody>
      </p:sp>
      <p:pic>
        <p:nvPicPr>
          <p:cNvPr id="12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31130" y="5649992"/>
            <a:ext cx="646390" cy="646390"/>
          </a:xfrm>
          <a:prstGeom prst="rect">
            <a:avLst/>
          </a:prstGeom>
        </p:spPr>
      </p:pic>
      <p:sp>
        <p:nvSpPr>
          <p:cNvPr id="13" name="Text 5"/>
          <p:cNvSpPr/>
          <p:nvPr/>
        </p:nvSpPr>
        <p:spPr>
          <a:xfrm>
            <a:off x="6146840" y="5827752"/>
            <a:ext cx="3252311" cy="3448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2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Green energy</a:t>
            </a:r>
          </a:p>
        </p:txBody>
      </p:sp>
      <p:pic>
        <p:nvPicPr>
          <p:cNvPr id="14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668470" y="5649992"/>
            <a:ext cx="646390" cy="646390"/>
          </a:xfrm>
          <a:prstGeom prst="rect">
            <a:avLst/>
          </a:prstGeom>
        </p:spPr>
      </p:pic>
      <p:sp>
        <p:nvSpPr>
          <p:cNvPr id="15" name="Text 6"/>
          <p:cNvSpPr/>
          <p:nvPr/>
        </p:nvSpPr>
        <p:spPr>
          <a:xfrm>
            <a:off x="10584180" y="5827752"/>
            <a:ext cx="3252430" cy="689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2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Zero-waste and low-waste technologies</a:t>
            </a:r>
          </a:p>
        </p:txBody>
      </p:sp>
      <p:pic>
        <p:nvPicPr>
          <p:cNvPr id="16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31131" y="6851093"/>
            <a:ext cx="646390" cy="646390"/>
          </a:xfrm>
          <a:prstGeom prst="rect">
            <a:avLst/>
          </a:prstGeom>
        </p:spPr>
      </p:pic>
      <p:sp>
        <p:nvSpPr>
          <p:cNvPr id="17" name="Text 7"/>
          <p:cNvSpPr/>
          <p:nvPr/>
        </p:nvSpPr>
        <p:spPr>
          <a:xfrm>
            <a:off x="6146840" y="7028854"/>
            <a:ext cx="3252311" cy="3448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2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Animal welfare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0FD777-9452-2FF9-F6C3-F86CCDE74E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A2D65683-0C60-3FAC-4063-E5CDAC805526}"/>
              </a:ext>
            </a:extLst>
          </p:cNvPr>
          <p:cNvSpPr/>
          <p:nvPr/>
        </p:nvSpPr>
        <p:spPr>
          <a:xfrm>
            <a:off x="640199" y="689670"/>
            <a:ext cx="8074938" cy="3715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buNone/>
            </a:pPr>
            <a:r>
              <a:rPr lang="en-US" sz="3500" b="1" noProof="0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Innovative </a:t>
            </a:r>
            <a:r>
              <a:rPr lang="lt-LT" sz="3500" b="1" noProof="0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</a:t>
            </a:r>
            <a:r>
              <a:rPr lang="en-US" sz="3500" b="1" noProof="0" dirty="0" err="1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iogas</a:t>
            </a:r>
            <a:r>
              <a:rPr lang="en-US" sz="3500" b="1" noProof="0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lt-LT" sz="3500" b="1" noProof="0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</a:t>
            </a:r>
            <a:r>
              <a:rPr lang="en-US" sz="3500" b="1" noProof="0" dirty="0" err="1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icro</a:t>
            </a:r>
            <a:r>
              <a:rPr lang="lt-LT" sz="3500" b="1" noProof="0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-Power</a:t>
            </a:r>
            <a:r>
              <a:rPr lang="en-US" sz="3500" b="1" noProof="0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lt-LT" sz="3500" b="1" noProof="0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</a:t>
            </a:r>
            <a:r>
              <a:rPr lang="en-US" sz="3500" b="1" noProof="0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lant in a </a:t>
            </a:r>
            <a:r>
              <a:rPr lang="lt-LT" sz="3500" b="1" noProof="0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</a:t>
            </a:r>
            <a:r>
              <a:rPr lang="en-US" sz="3500" b="1" noProof="0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airy </a:t>
            </a:r>
            <a:r>
              <a:rPr lang="lt-LT" sz="3500" b="1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</a:t>
            </a:r>
            <a:r>
              <a:rPr lang="en-US" sz="3500" b="1" noProof="0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arm</a:t>
            </a:r>
            <a:endParaRPr lang="lt-LT" sz="3500" noProof="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CD46C0F0-E6C6-C203-15E4-C7F5EA28B571}"/>
              </a:ext>
            </a:extLst>
          </p:cNvPr>
          <p:cNvSpPr/>
          <p:nvPr/>
        </p:nvSpPr>
        <p:spPr>
          <a:xfrm>
            <a:off x="9261460" y="3229421"/>
            <a:ext cx="4728742" cy="28475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2400" noProof="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First biogas micro plant in the Baltics installed on a robotic dairy farm, processing all farm-generated liquid manure.</a:t>
            </a:r>
            <a:endParaRPr lang="lt-LT" sz="2400" noProof="0" dirty="0">
              <a:solidFill>
                <a:srgbClr val="666666"/>
              </a:solidFill>
              <a:latin typeface="Inter" pitchFamily="34" charset="0"/>
              <a:ea typeface="Inter" pitchFamily="34" charset="-122"/>
              <a:cs typeface="Inter" pitchFamily="34" charset="-120"/>
            </a:endParaRPr>
          </a:p>
        </p:txBody>
      </p:sp>
      <p:pic>
        <p:nvPicPr>
          <p:cNvPr id="7" name="Image 2" descr="preencoded.png">
            <a:extLst>
              <a:ext uri="{FF2B5EF4-FFF2-40B4-BE49-F238E27FC236}">
                <a16:creationId xmlns:a16="http://schemas.microsoft.com/office/drawing/2014/main" id="{085FDE84-91BF-B5CD-9771-3E3212F9F77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281660" y="228600"/>
            <a:ext cx="1120140" cy="417314"/>
          </a:xfrm>
          <a:prstGeom prst="rect">
            <a:avLst/>
          </a:prstGeom>
        </p:spPr>
      </p:pic>
      <p:pic>
        <p:nvPicPr>
          <p:cNvPr id="4" name="biojėgainė">
            <a:hlinkClick r:id="" action="ppaction://media"/>
            <a:extLst>
              <a:ext uri="{FF2B5EF4-FFF2-40B4-BE49-F238E27FC236}">
                <a16:creationId xmlns:a16="http://schemas.microsoft.com/office/drawing/2014/main" id="{EB423B4B-8FCB-492E-D074-7152F9049EA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40199" y="1727456"/>
            <a:ext cx="7802562" cy="5851525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77047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3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168360"/>
            <a:ext cx="7713464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500" b="1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Smart </a:t>
            </a:r>
            <a:r>
              <a:rPr lang="lt-LT" sz="4500" b="1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</a:t>
            </a:r>
            <a:r>
              <a:rPr lang="en-US" sz="4500" b="1" dirty="0" err="1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echnologies</a:t>
            </a:r>
            <a:r>
              <a:rPr lang="en-US" sz="4500" b="1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in </a:t>
            </a:r>
            <a:r>
              <a:rPr lang="lt-LT" sz="4500" b="1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</a:t>
            </a:r>
            <a:r>
              <a:rPr lang="en-US" sz="4500" b="1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arming</a:t>
            </a:r>
            <a:endParaRPr lang="en-US" sz="4500" b="1" dirty="0"/>
          </a:p>
        </p:txBody>
      </p:sp>
      <p:sp>
        <p:nvSpPr>
          <p:cNvPr id="4" name="Text 1"/>
          <p:cNvSpPr/>
          <p:nvPr/>
        </p:nvSpPr>
        <p:spPr>
          <a:xfrm>
            <a:off x="793790" y="5830311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Smart sprayers</a:t>
            </a:r>
          </a:p>
        </p:txBody>
      </p:sp>
      <p:sp>
        <p:nvSpPr>
          <p:cNvPr id="7" name="Text 3"/>
          <p:cNvSpPr/>
          <p:nvPr/>
        </p:nvSpPr>
        <p:spPr>
          <a:xfrm>
            <a:off x="5068211" y="5836059"/>
            <a:ext cx="4158615" cy="5154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Selective weed control</a:t>
            </a:r>
            <a:endParaRPr lang="lt-LT" sz="2200" dirty="0">
              <a:solidFill>
                <a:srgbClr val="666666"/>
              </a:solidFill>
              <a:latin typeface="Inter" pitchFamily="34" charset="0"/>
              <a:ea typeface="Inter" pitchFamily="34" charset="-122"/>
              <a:cs typeface="Inter" pitchFamily="34" charset="-120"/>
            </a:endParaRPr>
          </a:p>
          <a:p>
            <a:pPr marL="0" indent="0" algn="l">
              <a:lnSpc>
                <a:spcPts val="2750"/>
              </a:lnSpc>
              <a:buNone/>
            </a:pPr>
            <a:r>
              <a:rPr lang="lt-LT" sz="120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</a:rPr>
              <a:t>Source</a:t>
            </a:r>
            <a:r>
              <a:rPr lang="lt-LT" sz="12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</a:rPr>
              <a:t>: </a:t>
            </a:r>
            <a:r>
              <a:rPr lang="lt-LT" sz="1200" dirty="0" err="1">
                <a:hlinkClick r:id="rId3"/>
              </a:rPr>
              <a:t>Zap</a:t>
            </a:r>
            <a:r>
              <a:rPr lang="lt-LT" sz="1200" dirty="0">
                <a:hlinkClick r:id="rId3"/>
              </a:rPr>
              <a:t>! </a:t>
            </a:r>
            <a:r>
              <a:rPr lang="lt-LT" sz="1200" dirty="0" err="1">
                <a:hlinkClick r:id="rId3"/>
              </a:rPr>
              <a:t>Go</a:t>
            </a:r>
            <a:r>
              <a:rPr lang="lt-LT" sz="1200" dirty="0">
                <a:hlinkClick r:id="rId3"/>
              </a:rPr>
              <a:t> </a:t>
            </a:r>
            <a:r>
              <a:rPr lang="lt-LT" sz="1200" dirty="0" err="1">
                <a:hlinkClick r:id="rId3"/>
              </a:rPr>
              <a:t>the</a:t>
            </a:r>
            <a:r>
              <a:rPr lang="lt-LT" sz="1200" dirty="0">
                <a:hlinkClick r:id="rId3"/>
              </a:rPr>
              <a:t> </a:t>
            </a:r>
            <a:r>
              <a:rPr lang="lt-LT" sz="1200" dirty="0" err="1">
                <a:hlinkClick r:id="rId3"/>
              </a:rPr>
              <a:t>Weeds</a:t>
            </a:r>
            <a:endParaRPr lang="en-US" sz="1200" dirty="0"/>
          </a:p>
        </p:txBody>
      </p:sp>
      <p:sp>
        <p:nvSpPr>
          <p:cNvPr id="10" name="Text 5"/>
          <p:cNvSpPr/>
          <p:nvPr/>
        </p:nvSpPr>
        <p:spPr>
          <a:xfrm>
            <a:off x="9677995" y="5830311"/>
            <a:ext cx="4158615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AI-controlled irrigation</a:t>
            </a:r>
            <a:endParaRPr lang="en-US" sz="2200" dirty="0"/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281660" y="228600"/>
            <a:ext cx="1120140" cy="417314"/>
          </a:xfrm>
          <a:prstGeom prst="rect">
            <a:avLst/>
          </a:prstGeom>
        </p:spPr>
      </p:pic>
      <p:pic>
        <p:nvPicPr>
          <p:cNvPr id="13" name="Picture 12" descr="A machine in a field&#10;&#10;AI-generated content may be incorrect.">
            <a:extLst>
              <a:ext uri="{FF2B5EF4-FFF2-40B4-BE49-F238E27FC236}">
                <a16:creationId xmlns:a16="http://schemas.microsoft.com/office/drawing/2014/main" id="{E0525899-6802-3237-ED78-FBC2D2BABFE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8065"/>
          <a:stretch>
            <a:fillRect/>
          </a:stretch>
        </p:blipFill>
        <p:spPr>
          <a:xfrm>
            <a:off x="5068211" y="3049567"/>
            <a:ext cx="3823253" cy="2553932"/>
          </a:xfrm>
          <a:prstGeom prst="round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5" name="Picture 14" descr="A irrigation system in a field&#10;&#10;AI-generated content may be incorrect.">
            <a:extLst>
              <a:ext uri="{FF2B5EF4-FFF2-40B4-BE49-F238E27FC236}">
                <a16:creationId xmlns:a16="http://schemas.microsoft.com/office/drawing/2014/main" id="{322CAF15-012F-B48F-5D4E-44D5871ACDD7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r="15717"/>
          <a:stretch>
            <a:fillRect/>
          </a:stretch>
        </p:blipFill>
        <p:spPr>
          <a:xfrm>
            <a:off x="9677995" y="3043818"/>
            <a:ext cx="3823252" cy="2551837"/>
          </a:xfrm>
          <a:prstGeom prst="round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5" name="Picture 4" descr="A robot holding a plant&#10;&#10;AI-generated content may be incorrect.">
            <a:extLst>
              <a:ext uri="{FF2B5EF4-FFF2-40B4-BE49-F238E27FC236}">
                <a16:creationId xmlns:a16="http://schemas.microsoft.com/office/drawing/2014/main" id="{8B86196A-0026-E741-38DE-83FFC287DF3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3790" y="3041723"/>
            <a:ext cx="3842664" cy="2561776"/>
          </a:xfrm>
          <a:prstGeom prst="round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793790" y="3675698"/>
            <a:ext cx="7292697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lt-LT" sz="4500" b="1" noProof="0" dirty="0" err="1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Criterion</a:t>
            </a:r>
            <a:r>
              <a:rPr lang="lt-LT" sz="4500" b="1" noProof="0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: </a:t>
            </a:r>
            <a:r>
              <a:rPr lang="lt-LT" sz="4500" b="1" noProof="0" dirty="0" err="1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Digitization</a:t>
            </a:r>
            <a:endParaRPr lang="lt-LT" sz="4500" b="1" noProof="0" dirty="0">
              <a:solidFill>
                <a:srgbClr val="006837"/>
              </a:solidFill>
              <a:latin typeface="Inter" pitchFamily="34" charset="0"/>
              <a:ea typeface="Inter" pitchFamily="34" charset="-122"/>
              <a:cs typeface="Inter" pitchFamily="34" charset="-120"/>
            </a:endParaRPr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4724638"/>
            <a:ext cx="680442" cy="680442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1757720" y="4866323"/>
            <a:ext cx="3194685" cy="907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550"/>
              </a:lnSpc>
              <a:buNone/>
            </a:pPr>
            <a:r>
              <a:rPr lang="lt-LT" sz="2200" noProof="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Application</a:t>
            </a:r>
            <a:r>
              <a:rPr lang="lt-LT" sz="2200" noProof="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lt-LT" sz="2200" noProof="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of</a:t>
            </a:r>
            <a:r>
              <a:rPr lang="lt-LT" sz="2200" noProof="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lt-LT" sz="2200" noProof="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satellite</a:t>
            </a:r>
            <a:r>
              <a:rPr lang="lt-LT" sz="2200" noProof="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lt-LT" sz="2200" noProof="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systems</a:t>
            </a:r>
            <a:endParaRPr lang="lt-LT" sz="2200" noProof="0" dirty="0"/>
          </a:p>
        </p:txBody>
      </p:sp>
      <p:pic>
        <p:nvPicPr>
          <p:cNvPr id="6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5893" y="4724638"/>
            <a:ext cx="680442" cy="680442"/>
          </a:xfrm>
          <a:prstGeom prst="rect">
            <a:avLst/>
          </a:prstGeom>
        </p:spPr>
      </p:pic>
      <p:sp>
        <p:nvSpPr>
          <p:cNvPr id="7" name="Text 2"/>
          <p:cNvSpPr/>
          <p:nvPr/>
        </p:nvSpPr>
        <p:spPr>
          <a:xfrm>
            <a:off x="6199823" y="4866323"/>
            <a:ext cx="3194685" cy="4535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550"/>
              </a:lnSpc>
              <a:buNone/>
            </a:pPr>
            <a:r>
              <a:rPr lang="lt-LT" sz="2200" noProof="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Internet </a:t>
            </a:r>
            <a:r>
              <a:rPr lang="lt-LT" sz="2200" noProof="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of</a:t>
            </a:r>
            <a:r>
              <a:rPr lang="lt-LT" sz="2200" noProof="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lt-LT" sz="2200" noProof="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Things</a:t>
            </a:r>
            <a:endParaRPr lang="lt-LT" sz="2200" noProof="0" dirty="0">
              <a:solidFill>
                <a:srgbClr val="666666"/>
              </a:solidFill>
              <a:latin typeface="Inter" pitchFamily="34" charset="0"/>
              <a:ea typeface="Inter" pitchFamily="34" charset="-122"/>
              <a:cs typeface="Inter" pitchFamily="34" charset="-120"/>
            </a:endParaRPr>
          </a:p>
        </p:txBody>
      </p:sp>
      <p:pic>
        <p:nvPicPr>
          <p:cNvPr id="8" name="Image 3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77995" y="4724638"/>
            <a:ext cx="680442" cy="680442"/>
          </a:xfrm>
          <a:prstGeom prst="rect">
            <a:avLst/>
          </a:prstGeom>
        </p:spPr>
      </p:pic>
      <p:sp>
        <p:nvSpPr>
          <p:cNvPr id="9" name="Text 3"/>
          <p:cNvSpPr/>
          <p:nvPr/>
        </p:nvSpPr>
        <p:spPr>
          <a:xfrm>
            <a:off x="10641925" y="4866323"/>
            <a:ext cx="3194685" cy="907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550"/>
              </a:lnSpc>
              <a:buNone/>
            </a:pPr>
            <a:r>
              <a:rPr lang="lt-LT" sz="2200" noProof="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Blockchain</a:t>
            </a:r>
            <a:r>
              <a:rPr lang="lt-LT" sz="2200" noProof="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lt-LT" sz="2200" noProof="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technology</a:t>
            </a:r>
            <a:endParaRPr lang="lt-LT" sz="2200" noProof="0" dirty="0"/>
          </a:p>
        </p:txBody>
      </p:sp>
      <p:pic>
        <p:nvPicPr>
          <p:cNvPr id="10" name="Image 4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3790" y="6340316"/>
            <a:ext cx="680442" cy="680442"/>
          </a:xfrm>
          <a:prstGeom prst="rect">
            <a:avLst/>
          </a:prstGeom>
        </p:spPr>
      </p:pic>
      <p:sp>
        <p:nvSpPr>
          <p:cNvPr id="11" name="Text 4"/>
          <p:cNvSpPr/>
          <p:nvPr/>
        </p:nvSpPr>
        <p:spPr>
          <a:xfrm>
            <a:off x="1757720" y="6482001"/>
            <a:ext cx="3194685" cy="907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550"/>
              </a:lnSpc>
              <a:buNone/>
            </a:pPr>
            <a:r>
              <a:rPr lang="lt-LT" sz="2200" noProof="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Automation</a:t>
            </a:r>
            <a:r>
              <a:rPr lang="lt-LT" sz="2200" noProof="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lt-LT" sz="2200" noProof="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and</a:t>
            </a:r>
            <a:r>
              <a:rPr lang="lt-LT" sz="2200" noProof="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lt-LT" sz="2200" noProof="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robotics</a:t>
            </a:r>
            <a:endParaRPr lang="lt-LT" sz="2200" noProof="0" dirty="0"/>
          </a:p>
        </p:txBody>
      </p:sp>
      <p:pic>
        <p:nvPicPr>
          <p:cNvPr id="12" name="Image 5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5893" y="6340316"/>
            <a:ext cx="680442" cy="680442"/>
          </a:xfrm>
          <a:prstGeom prst="rect">
            <a:avLst/>
          </a:prstGeom>
        </p:spPr>
      </p:pic>
      <p:sp>
        <p:nvSpPr>
          <p:cNvPr id="13" name="Text 5"/>
          <p:cNvSpPr/>
          <p:nvPr/>
        </p:nvSpPr>
        <p:spPr>
          <a:xfrm>
            <a:off x="6199823" y="6482001"/>
            <a:ext cx="3194685" cy="907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550"/>
              </a:lnSpc>
              <a:buNone/>
            </a:pPr>
            <a:r>
              <a:rPr lang="en-US" sz="2200" noProof="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Cloud computing and big data</a:t>
            </a:r>
            <a:endParaRPr lang="lt-LT" sz="2200" noProof="0" dirty="0"/>
          </a:p>
        </p:txBody>
      </p:sp>
      <p:pic>
        <p:nvPicPr>
          <p:cNvPr id="14" name="Image 6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77995" y="6340316"/>
            <a:ext cx="680442" cy="680442"/>
          </a:xfrm>
          <a:prstGeom prst="rect">
            <a:avLst/>
          </a:prstGeom>
        </p:spPr>
      </p:pic>
      <p:sp>
        <p:nvSpPr>
          <p:cNvPr id="15" name="Text 6"/>
          <p:cNvSpPr/>
          <p:nvPr/>
        </p:nvSpPr>
        <p:spPr>
          <a:xfrm>
            <a:off x="10641925" y="6482001"/>
            <a:ext cx="3194685" cy="4535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550"/>
              </a:lnSpc>
              <a:buNone/>
            </a:pPr>
            <a:r>
              <a:rPr lang="lt-LT" sz="2200" noProof="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Artificial</a:t>
            </a:r>
            <a:r>
              <a:rPr lang="lt-LT" sz="2200" noProof="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lt-LT" sz="2200" noProof="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intelligence</a:t>
            </a:r>
            <a:endParaRPr lang="lt-LT" sz="2200" noProof="0" dirty="0">
              <a:solidFill>
                <a:srgbClr val="666666"/>
              </a:solidFill>
              <a:latin typeface="Inter" pitchFamily="34" charset="0"/>
              <a:ea typeface="Inter" pitchFamily="34" charset="-122"/>
              <a:cs typeface="Inter" pitchFamily="34" charset="-120"/>
            </a:endParaRPr>
          </a:p>
        </p:txBody>
      </p:sp>
      <p:pic>
        <p:nvPicPr>
          <p:cNvPr id="16" name="Image 0" descr="preencoded.png">
            <a:extLst>
              <a:ext uri="{FF2B5EF4-FFF2-40B4-BE49-F238E27FC236}">
                <a16:creationId xmlns:a16="http://schemas.microsoft.com/office/drawing/2014/main" id="{0561DB6C-1EFD-BFE6-C92C-16933B03427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4630400" cy="297692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0016A5-91D4-DBC4-517B-77D176A580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84C5B286-73A3-B736-91A9-7B157D77DC70}"/>
              </a:ext>
            </a:extLst>
          </p:cNvPr>
          <p:cNvSpPr/>
          <p:nvPr/>
        </p:nvSpPr>
        <p:spPr>
          <a:xfrm>
            <a:off x="793075" y="625078"/>
            <a:ext cx="7133868" cy="5664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450"/>
              </a:lnSpc>
              <a:buNone/>
            </a:pPr>
            <a:r>
              <a:rPr lang="lt-LT" sz="4500" b="1" noProof="0" dirty="0" err="1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Innovative</a:t>
            </a:r>
            <a:r>
              <a:rPr lang="lt-LT" sz="4500" b="1" noProof="0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lt-LT" sz="4500" b="1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</a:t>
            </a:r>
            <a:r>
              <a:rPr lang="lt-LT" sz="4500" b="1" noProof="0" dirty="0" err="1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trawberry</a:t>
            </a:r>
            <a:r>
              <a:rPr lang="lt-LT" sz="4500" b="1" noProof="0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lt-LT" sz="4500" b="1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</a:t>
            </a:r>
            <a:r>
              <a:rPr lang="lt-LT" sz="4500" b="1" noProof="0" dirty="0" err="1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arm</a:t>
            </a:r>
            <a:endParaRPr lang="lt-LT" sz="4500" noProof="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AC3D985C-076A-6918-2609-D3D963F30708}"/>
              </a:ext>
            </a:extLst>
          </p:cNvPr>
          <p:cNvSpPr/>
          <p:nvPr/>
        </p:nvSpPr>
        <p:spPr>
          <a:xfrm>
            <a:off x="793075" y="6804466"/>
            <a:ext cx="5395852" cy="11612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endParaRPr lang="lt-LT" noProof="0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87C5B9EE-D74F-9D07-1122-DF5F1A004EE6}"/>
              </a:ext>
            </a:extLst>
          </p:cNvPr>
          <p:cNvSpPr/>
          <p:nvPr/>
        </p:nvSpPr>
        <p:spPr>
          <a:xfrm>
            <a:off x="9347596" y="3560388"/>
            <a:ext cx="4810363" cy="22098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Digital technologies that ensure more efficient, sustainable, and data-driven farming operations</a:t>
            </a:r>
            <a:endParaRPr lang="lt-LT" sz="2400" dirty="0"/>
          </a:p>
        </p:txBody>
      </p:sp>
      <p:pic>
        <p:nvPicPr>
          <p:cNvPr id="7" name="Image 2" descr="preencoded.png">
            <a:extLst>
              <a:ext uri="{FF2B5EF4-FFF2-40B4-BE49-F238E27FC236}">
                <a16:creationId xmlns:a16="http://schemas.microsoft.com/office/drawing/2014/main" id="{C70812D3-0A35-5B10-035B-51694157C29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281660" y="228600"/>
            <a:ext cx="1120140" cy="417314"/>
          </a:xfrm>
          <a:prstGeom prst="rect">
            <a:avLst/>
          </a:prstGeom>
        </p:spPr>
      </p:pic>
      <p:pic>
        <p:nvPicPr>
          <p:cNvPr id="5" name="braškės">
            <a:hlinkClick r:id="" action="ppaction://media"/>
            <a:extLst>
              <a:ext uri="{FF2B5EF4-FFF2-40B4-BE49-F238E27FC236}">
                <a16:creationId xmlns:a16="http://schemas.microsoft.com/office/drawing/2014/main" id="{EDFDC424-4D34-3EB2-77BA-9642606FEDA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93075" y="1739527"/>
            <a:ext cx="7802563" cy="5851525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97163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3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986909"/>
            <a:ext cx="1013591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500" b="1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Internet of Things and Data Collection</a:t>
            </a:r>
            <a:endParaRPr lang="en-US" sz="4500" b="1" dirty="0"/>
          </a:p>
        </p:txBody>
      </p:sp>
      <p:sp>
        <p:nvSpPr>
          <p:cNvPr id="4" name="Text 1"/>
          <p:cNvSpPr/>
          <p:nvPr/>
        </p:nvSpPr>
        <p:spPr>
          <a:xfrm>
            <a:off x="793790" y="5654993"/>
            <a:ext cx="4158615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Real-time harvest data</a:t>
            </a:r>
            <a:endParaRPr lang="en-US" sz="2200" dirty="0"/>
          </a:p>
        </p:txBody>
      </p:sp>
      <p:sp>
        <p:nvSpPr>
          <p:cNvPr id="7" name="Text 3"/>
          <p:cNvSpPr/>
          <p:nvPr/>
        </p:nvSpPr>
        <p:spPr>
          <a:xfrm>
            <a:off x="5235893" y="5654993"/>
            <a:ext cx="4158615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Soil moisture monitoring</a:t>
            </a:r>
            <a:endParaRPr lang="lt-LT" sz="2200" dirty="0">
              <a:solidFill>
                <a:srgbClr val="666666"/>
              </a:solidFill>
              <a:latin typeface="Inter" pitchFamily="34" charset="0"/>
              <a:ea typeface="Inter" pitchFamily="34" charset="-122"/>
              <a:cs typeface="Inter" pitchFamily="34" charset="-120"/>
            </a:endParaRPr>
          </a:p>
          <a:p>
            <a:pPr marL="0" indent="0" algn="l">
              <a:lnSpc>
                <a:spcPts val="2750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</a:rPr>
              <a:t>Source: </a:t>
            </a:r>
            <a:r>
              <a:rPr lang="en-US" sz="1200" dirty="0">
                <a:hlinkClick r:id="rId3"/>
              </a:rPr>
              <a:t>The Importance of Soil Moisture Monitoring</a:t>
            </a:r>
            <a:endParaRPr lang="en-US" sz="1200" dirty="0"/>
          </a:p>
        </p:txBody>
      </p:sp>
      <p:sp>
        <p:nvSpPr>
          <p:cNvPr id="10" name="Text 5"/>
          <p:cNvSpPr/>
          <p:nvPr/>
        </p:nvSpPr>
        <p:spPr>
          <a:xfrm>
            <a:off x="9677995" y="5654993"/>
            <a:ext cx="4158615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Livestock monitoring technologies</a:t>
            </a:r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281660" y="228600"/>
            <a:ext cx="1120140" cy="417314"/>
          </a:xfrm>
          <a:prstGeom prst="rect">
            <a:avLst/>
          </a:prstGeom>
        </p:spPr>
      </p:pic>
      <p:pic>
        <p:nvPicPr>
          <p:cNvPr id="5" name="Image 0" descr="preencoded.png">
            <a:extLst>
              <a:ext uri="{FF2B5EF4-FFF2-40B4-BE49-F238E27FC236}">
                <a16:creationId xmlns:a16="http://schemas.microsoft.com/office/drawing/2014/main" id="{146AF477-C7DE-4241-5183-C3CC75A1879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3789" y="2829699"/>
            <a:ext cx="4158615" cy="257020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Picture 8" descr="A hand holding a digital thermometer&#10;&#10;AI-generated content may be incorrect.">
            <a:extLst>
              <a:ext uri="{FF2B5EF4-FFF2-40B4-BE49-F238E27FC236}">
                <a16:creationId xmlns:a16="http://schemas.microsoft.com/office/drawing/2014/main" id="{A4CF9219-8ADC-9BAA-24AF-39580E42FCF4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r="3043"/>
          <a:stretch>
            <a:fillRect/>
          </a:stretch>
        </p:blipFill>
        <p:spPr>
          <a:xfrm>
            <a:off x="5105400" y="2829699"/>
            <a:ext cx="4158615" cy="2573465"/>
          </a:xfrm>
          <a:prstGeom prst="round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6" name="Picture 5" descr="A person holding a tablet in front of cows&#10;&#10;AI-generated content may be incorrect.">
            <a:extLst>
              <a:ext uri="{FF2B5EF4-FFF2-40B4-BE49-F238E27FC236}">
                <a16:creationId xmlns:a16="http://schemas.microsoft.com/office/drawing/2014/main" id="{2AB46D18-9FC1-E689-2838-09080DEEC2B0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9107" t="127" b="-127"/>
          <a:stretch>
            <a:fillRect/>
          </a:stretch>
        </p:blipFill>
        <p:spPr>
          <a:xfrm>
            <a:off x="9677994" y="2832764"/>
            <a:ext cx="4158615" cy="2570400"/>
          </a:xfrm>
          <a:prstGeom prst="round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793790" y="4554379"/>
            <a:ext cx="10898029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lt-LT" sz="4500" b="1" noProof="0" dirty="0" err="1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Criterion</a:t>
            </a:r>
            <a:r>
              <a:rPr lang="lt-LT" sz="4500" b="1" noProof="0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: </a:t>
            </a:r>
            <a:r>
              <a:rPr lang="lt-LT" sz="4500" b="1" noProof="0" dirty="0" err="1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Positive</a:t>
            </a:r>
            <a:r>
              <a:rPr lang="lt-LT" sz="4500" b="1" noProof="0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lt-LT" sz="4500" b="1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</a:t>
            </a:r>
            <a:r>
              <a:rPr lang="lt-LT" sz="4500" b="1" noProof="0" dirty="0" err="1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ocial</a:t>
            </a:r>
            <a:r>
              <a:rPr lang="lt-LT" sz="4500" b="1" noProof="0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lt-LT" sz="4500" b="1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</a:t>
            </a:r>
            <a:r>
              <a:rPr lang="lt-LT" sz="4500" b="1" noProof="0" dirty="0" err="1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mpact</a:t>
            </a:r>
            <a:endParaRPr lang="lt-LT" sz="4500" noProof="0" dirty="0"/>
          </a:p>
        </p:txBody>
      </p:sp>
      <p:sp>
        <p:nvSpPr>
          <p:cNvPr id="4" name="Text 1"/>
          <p:cNvSpPr/>
          <p:nvPr/>
        </p:nvSpPr>
        <p:spPr>
          <a:xfrm>
            <a:off x="793790" y="5603319"/>
            <a:ext cx="13042821" cy="907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550"/>
              </a:lnSpc>
              <a:buNone/>
            </a:pPr>
            <a:r>
              <a:rPr lang="en-US" sz="2200" noProof="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Assessment takes place at the project level, taking into account the identified problem, the target group, and the planned indicators.</a:t>
            </a:r>
            <a:endParaRPr lang="lt-LT" sz="2200" noProof="0" dirty="0"/>
          </a:p>
        </p:txBody>
      </p:sp>
      <p:pic>
        <p:nvPicPr>
          <p:cNvPr id="2" name="Image 0" descr="preencoded.png">
            <a:extLst>
              <a:ext uri="{FF2B5EF4-FFF2-40B4-BE49-F238E27FC236}">
                <a16:creationId xmlns:a16="http://schemas.microsoft.com/office/drawing/2014/main" id="{6C3E6F0B-4930-A6BE-E7F0-75573D972C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297692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EC050D-31BA-2E2C-E506-F42450E5F0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FD431530-D88B-FDD9-E0C1-7172B5C0DBA5}"/>
              </a:ext>
            </a:extLst>
          </p:cNvPr>
          <p:cNvSpPr/>
          <p:nvPr/>
        </p:nvSpPr>
        <p:spPr>
          <a:xfrm>
            <a:off x="568841" y="838759"/>
            <a:ext cx="8670846" cy="3889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50"/>
              </a:lnSpc>
              <a:buNone/>
            </a:pPr>
            <a:r>
              <a:rPr lang="en-US" sz="3500" b="1" noProof="0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Innovative </a:t>
            </a:r>
            <a:r>
              <a:rPr lang="lt-LT" sz="3500" b="1" noProof="0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</a:t>
            </a:r>
            <a:r>
              <a:rPr lang="en-US" sz="3500" b="1" noProof="0" dirty="0" err="1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ocial</a:t>
            </a:r>
            <a:r>
              <a:rPr lang="en-US" sz="3500" b="1" noProof="0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lt-LT" sz="3500" b="1" noProof="0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</a:t>
            </a:r>
            <a:r>
              <a:rPr lang="en-US" sz="3500" b="1" noProof="0" dirty="0" err="1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usiness</a:t>
            </a:r>
            <a:r>
              <a:rPr lang="en-US" sz="3500" b="1" noProof="0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for </a:t>
            </a:r>
            <a:r>
              <a:rPr lang="lt-LT" sz="3500" b="1" noProof="0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V</a:t>
            </a:r>
            <a:r>
              <a:rPr lang="en-US" sz="3500" b="1" noProof="0" dirty="0" err="1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ulnerable</a:t>
            </a:r>
            <a:r>
              <a:rPr lang="en-US" sz="3500" b="1" noProof="0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lt-LT" sz="3500" b="1" noProof="0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G</a:t>
            </a:r>
            <a:r>
              <a:rPr lang="en-US" sz="3500" b="1" noProof="0" dirty="0" err="1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roups</a:t>
            </a:r>
            <a:r>
              <a:rPr lang="en-US" sz="3500" b="1" noProof="0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’ </a:t>
            </a:r>
            <a:r>
              <a:rPr lang="lt-LT" sz="3500" b="1" noProof="0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W</a:t>
            </a:r>
            <a:r>
              <a:rPr lang="en-US" sz="3500" b="1" noProof="0" dirty="0" err="1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elfare</a:t>
            </a:r>
            <a:endParaRPr lang="lt-LT" sz="3500" noProof="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23151DF4-6F2D-A594-F015-B7E5EA9AD11D}"/>
              </a:ext>
            </a:extLst>
          </p:cNvPr>
          <p:cNvSpPr/>
          <p:nvPr/>
        </p:nvSpPr>
        <p:spPr>
          <a:xfrm>
            <a:off x="670441" y="6262363"/>
            <a:ext cx="5282426" cy="9265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endParaRPr lang="lt-LT" noProof="0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B98D7AE3-1C7B-0753-A0D1-3C6EB0021E2D}"/>
              </a:ext>
            </a:extLst>
          </p:cNvPr>
          <p:cNvSpPr/>
          <p:nvPr/>
        </p:nvSpPr>
        <p:spPr>
          <a:xfrm>
            <a:off x="9341287" y="3446131"/>
            <a:ext cx="4862983" cy="2172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ct val="150000"/>
              </a:lnSpc>
            </a:pPr>
            <a:r>
              <a:rPr lang="lt-LT" sz="240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Residential</a:t>
            </a:r>
            <a:r>
              <a:rPr lang="lt-LT" sz="24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care </a:t>
            </a:r>
            <a:r>
              <a:rPr lang="lt-LT" sz="240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facilities</a:t>
            </a:r>
            <a:r>
              <a:rPr lang="lt-LT" sz="24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en-US" sz="24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offering high-quality services for seniors and people with disabilities.</a:t>
            </a:r>
            <a:endParaRPr lang="en-US" sz="2400" noProof="0" dirty="0">
              <a:solidFill>
                <a:srgbClr val="666666"/>
              </a:solidFill>
              <a:latin typeface="Inter" pitchFamily="34" charset="0"/>
              <a:ea typeface="Inter" pitchFamily="34" charset="-122"/>
              <a:cs typeface="Inter" pitchFamily="34" charset="-120"/>
            </a:endParaRPr>
          </a:p>
        </p:txBody>
      </p:sp>
      <p:pic>
        <p:nvPicPr>
          <p:cNvPr id="7" name="Image 2" descr="preencoded.png">
            <a:extLst>
              <a:ext uri="{FF2B5EF4-FFF2-40B4-BE49-F238E27FC236}">
                <a16:creationId xmlns:a16="http://schemas.microsoft.com/office/drawing/2014/main" id="{98F0DDE3-91A4-35FB-1ED9-5F1A8597053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281660" y="228600"/>
            <a:ext cx="1120140" cy="417314"/>
          </a:xfrm>
          <a:prstGeom prst="rect">
            <a:avLst/>
          </a:prstGeom>
        </p:spPr>
      </p:pic>
      <p:pic>
        <p:nvPicPr>
          <p:cNvPr id="5" name="soc verslas (1)">
            <a:hlinkClick r:id="" action="ppaction://media"/>
            <a:extLst>
              <a:ext uri="{FF2B5EF4-FFF2-40B4-BE49-F238E27FC236}">
                <a16:creationId xmlns:a16="http://schemas.microsoft.com/office/drawing/2014/main" id="{655A26F3-13A8-9808-CA74-417740D5EA2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70441" y="1606868"/>
            <a:ext cx="7802563" cy="5851525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716125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3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793790" y="2073712"/>
            <a:ext cx="75564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500" b="1" noProof="0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Benefits of the Innovation Methodology</a:t>
            </a:r>
            <a:endParaRPr lang="lt-LT" sz="4500" noProof="0" dirty="0"/>
          </a:p>
        </p:txBody>
      </p:sp>
      <p:sp>
        <p:nvSpPr>
          <p:cNvPr id="4" name="Text 1"/>
          <p:cNvSpPr/>
          <p:nvPr/>
        </p:nvSpPr>
        <p:spPr>
          <a:xfrm>
            <a:off x="1133951" y="4086582"/>
            <a:ext cx="7216259" cy="18140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550"/>
              </a:lnSpc>
              <a:buNone/>
            </a:pPr>
            <a:r>
              <a:rPr lang="en-US" sz="2200" noProof="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Clearer and more measurable criteria that allow for a more objective assessment of project innovativeness, ensuring that support goes to projects creating high added value.</a:t>
            </a:r>
            <a:endParaRPr lang="lt-LT" sz="2200" noProof="0" dirty="0"/>
          </a:p>
        </p:txBody>
      </p:sp>
      <p:sp>
        <p:nvSpPr>
          <p:cNvPr id="5" name="Shape 2"/>
          <p:cNvSpPr/>
          <p:nvPr/>
        </p:nvSpPr>
        <p:spPr>
          <a:xfrm>
            <a:off x="793790" y="3831431"/>
            <a:ext cx="30480" cy="2324338"/>
          </a:xfrm>
          <a:prstGeom prst="rect">
            <a:avLst/>
          </a:prstGeom>
          <a:solidFill>
            <a:srgbClr val="7F7F7F"/>
          </a:solidFill>
          <a:ln/>
        </p:spPr>
        <p:txBody>
          <a:bodyPr/>
          <a:lstStyle/>
          <a:p>
            <a:endParaRPr lang="lt-LT" noProof="0" dirty="0"/>
          </a:p>
        </p:txBody>
      </p:sp>
      <p:pic>
        <p:nvPicPr>
          <p:cNvPr id="7" name="Image 0" descr="preencoded.png">
            <a:extLst>
              <a:ext uri="{FF2B5EF4-FFF2-40B4-BE49-F238E27FC236}">
                <a16:creationId xmlns:a16="http://schemas.microsoft.com/office/drawing/2014/main" id="{DD4EA2F9-8631-DD2F-599E-0C38B5D78D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9680" y="0"/>
            <a:ext cx="5760720" cy="82296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793790" y="851654"/>
            <a:ext cx="75564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500" b="1" noProof="0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Challenges in Applying the Innovation Methodology</a:t>
            </a:r>
            <a:endParaRPr lang="lt-LT" sz="4500" noProof="0" dirty="0"/>
          </a:p>
        </p:txBody>
      </p:sp>
      <p:sp>
        <p:nvSpPr>
          <p:cNvPr id="4" name="Shape 1"/>
          <p:cNvSpPr/>
          <p:nvPr/>
        </p:nvSpPr>
        <p:spPr>
          <a:xfrm>
            <a:off x="793790" y="2609374"/>
            <a:ext cx="3664744" cy="3173849"/>
          </a:xfrm>
          <a:prstGeom prst="roundRect">
            <a:avLst>
              <a:gd name="adj" fmla="val 4610"/>
            </a:avLst>
          </a:prstGeom>
          <a:noFill/>
          <a:ln w="30480">
            <a:solidFill>
              <a:srgbClr val="009650"/>
            </a:solidFill>
            <a:prstDash val="solid"/>
          </a:ln>
        </p:spPr>
        <p:txBody>
          <a:bodyPr/>
          <a:lstStyle/>
          <a:p>
            <a:endParaRPr lang="lt-LT" noProof="0" dirty="0"/>
          </a:p>
        </p:txBody>
      </p:sp>
      <p:sp>
        <p:nvSpPr>
          <p:cNvPr id="5" name="Shape 2"/>
          <p:cNvSpPr/>
          <p:nvPr/>
        </p:nvSpPr>
        <p:spPr>
          <a:xfrm>
            <a:off x="763310" y="2609374"/>
            <a:ext cx="121920" cy="3173849"/>
          </a:xfrm>
          <a:prstGeom prst="roundRect">
            <a:avLst>
              <a:gd name="adj" fmla="val 279070"/>
            </a:avLst>
          </a:prstGeom>
          <a:solidFill>
            <a:srgbClr val="009650"/>
          </a:solidFill>
          <a:ln/>
        </p:spPr>
        <p:txBody>
          <a:bodyPr/>
          <a:lstStyle/>
          <a:p>
            <a:endParaRPr lang="lt-LT" noProof="0" dirty="0"/>
          </a:p>
        </p:txBody>
      </p:sp>
      <p:sp>
        <p:nvSpPr>
          <p:cNvPr id="6" name="Text 3"/>
          <p:cNvSpPr/>
          <p:nvPr/>
        </p:nvSpPr>
        <p:spPr>
          <a:xfrm>
            <a:off x="1142524" y="2972208"/>
            <a:ext cx="3058716" cy="5045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lt-LT" sz="2200" b="1" noProof="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Complex</a:t>
            </a:r>
            <a:r>
              <a:rPr lang="lt-LT" sz="2200" b="1" noProof="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lt-LT" sz="2200" b="1" noProof="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Interpretation</a:t>
            </a:r>
            <a:endParaRPr lang="lt-LT" sz="2200" b="1" noProof="0" dirty="0"/>
          </a:p>
        </p:txBody>
      </p:sp>
      <p:sp>
        <p:nvSpPr>
          <p:cNvPr id="7" name="Text 4"/>
          <p:cNvSpPr/>
          <p:nvPr/>
        </p:nvSpPr>
        <p:spPr>
          <a:xfrm>
            <a:off x="1142524" y="3507342"/>
            <a:ext cx="3058716" cy="2018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noProof="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Complex interpretation of criteria in practice, especially when evaluating cross-sectoral, multi-technology activities.</a:t>
            </a:r>
            <a:endParaRPr lang="lt-LT" noProof="0" dirty="0"/>
          </a:p>
        </p:txBody>
      </p:sp>
      <p:sp>
        <p:nvSpPr>
          <p:cNvPr id="8" name="Shape 5"/>
          <p:cNvSpPr/>
          <p:nvPr/>
        </p:nvSpPr>
        <p:spPr>
          <a:xfrm>
            <a:off x="4685348" y="2609374"/>
            <a:ext cx="3664863" cy="3173849"/>
          </a:xfrm>
          <a:prstGeom prst="roundRect">
            <a:avLst>
              <a:gd name="adj" fmla="val 4610"/>
            </a:avLst>
          </a:prstGeom>
          <a:noFill/>
          <a:ln w="30480">
            <a:solidFill>
              <a:srgbClr val="009650"/>
            </a:solidFill>
            <a:prstDash val="solid"/>
          </a:ln>
        </p:spPr>
        <p:txBody>
          <a:bodyPr/>
          <a:lstStyle/>
          <a:p>
            <a:endParaRPr lang="lt-LT" noProof="0" dirty="0"/>
          </a:p>
        </p:txBody>
      </p:sp>
      <p:sp>
        <p:nvSpPr>
          <p:cNvPr id="9" name="Shape 6"/>
          <p:cNvSpPr/>
          <p:nvPr/>
        </p:nvSpPr>
        <p:spPr>
          <a:xfrm>
            <a:off x="4654868" y="2609374"/>
            <a:ext cx="121920" cy="3173849"/>
          </a:xfrm>
          <a:prstGeom prst="roundRect">
            <a:avLst>
              <a:gd name="adj" fmla="val 279070"/>
            </a:avLst>
          </a:prstGeom>
          <a:solidFill>
            <a:srgbClr val="009650"/>
          </a:solidFill>
          <a:ln/>
        </p:spPr>
        <p:txBody>
          <a:bodyPr/>
          <a:lstStyle/>
          <a:p>
            <a:endParaRPr lang="lt-LT" noProof="0" dirty="0"/>
          </a:p>
        </p:txBody>
      </p:sp>
      <p:sp>
        <p:nvSpPr>
          <p:cNvPr id="10" name="Text 7"/>
          <p:cNvSpPr/>
          <p:nvPr/>
        </p:nvSpPr>
        <p:spPr>
          <a:xfrm>
            <a:off x="5034082" y="2972208"/>
            <a:ext cx="3058835" cy="399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lt-LT" sz="2200" b="1" noProof="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Insufficient</a:t>
            </a:r>
            <a:r>
              <a:rPr lang="lt-LT" sz="2200" b="1" noProof="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lt-LT" sz="2200" b="1" noProof="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description</a:t>
            </a:r>
            <a:endParaRPr lang="lt-LT" sz="2200" b="1" noProof="0" dirty="0"/>
          </a:p>
        </p:txBody>
      </p:sp>
      <p:sp>
        <p:nvSpPr>
          <p:cNvPr id="11" name="Text 8"/>
          <p:cNvSpPr/>
          <p:nvPr/>
        </p:nvSpPr>
        <p:spPr>
          <a:xfrm>
            <a:off x="5034082" y="3523008"/>
            <a:ext cx="3058835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noProof="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Inadequately described and justified benefits of the innovation</a:t>
            </a:r>
            <a:r>
              <a:rPr lang="lt-LT" noProof="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</a:t>
            </a:r>
            <a:endParaRPr lang="en-US" noProof="0" dirty="0">
              <a:solidFill>
                <a:srgbClr val="666666"/>
              </a:solidFill>
              <a:latin typeface="Inter" pitchFamily="34" charset="0"/>
              <a:ea typeface="Inter" pitchFamily="34" charset="-122"/>
              <a:cs typeface="Inter" pitchFamily="34" charset="-120"/>
            </a:endParaRPr>
          </a:p>
        </p:txBody>
      </p:sp>
      <p:sp>
        <p:nvSpPr>
          <p:cNvPr id="12" name="Shape 9"/>
          <p:cNvSpPr/>
          <p:nvPr/>
        </p:nvSpPr>
        <p:spPr>
          <a:xfrm>
            <a:off x="793790" y="6010037"/>
            <a:ext cx="7556421" cy="1367909"/>
          </a:xfrm>
          <a:prstGeom prst="roundRect">
            <a:avLst>
              <a:gd name="adj" fmla="val 10695"/>
            </a:avLst>
          </a:prstGeom>
          <a:noFill/>
          <a:ln w="30480">
            <a:solidFill>
              <a:srgbClr val="009650"/>
            </a:solidFill>
            <a:prstDash val="solid"/>
          </a:ln>
        </p:spPr>
        <p:txBody>
          <a:bodyPr/>
          <a:lstStyle/>
          <a:p>
            <a:endParaRPr lang="lt-LT" noProof="0" dirty="0"/>
          </a:p>
        </p:txBody>
      </p:sp>
      <p:sp>
        <p:nvSpPr>
          <p:cNvPr id="13" name="Shape 10"/>
          <p:cNvSpPr/>
          <p:nvPr/>
        </p:nvSpPr>
        <p:spPr>
          <a:xfrm>
            <a:off x="763310" y="6010037"/>
            <a:ext cx="121920" cy="1367909"/>
          </a:xfrm>
          <a:prstGeom prst="roundRect">
            <a:avLst>
              <a:gd name="adj" fmla="val 279070"/>
            </a:avLst>
          </a:prstGeom>
          <a:solidFill>
            <a:srgbClr val="009650"/>
          </a:solidFill>
          <a:ln/>
        </p:spPr>
        <p:txBody>
          <a:bodyPr/>
          <a:lstStyle/>
          <a:p>
            <a:endParaRPr lang="lt-LT" noProof="0" dirty="0"/>
          </a:p>
        </p:txBody>
      </p:sp>
      <p:sp>
        <p:nvSpPr>
          <p:cNvPr id="14" name="Text 11"/>
          <p:cNvSpPr/>
          <p:nvPr/>
        </p:nvSpPr>
        <p:spPr>
          <a:xfrm>
            <a:off x="1142524" y="6267331"/>
            <a:ext cx="3137416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lt-LT" sz="2200" b="1" noProof="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Competence</a:t>
            </a:r>
            <a:r>
              <a:rPr lang="lt-LT" sz="2200" b="1" noProof="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lt-LT" sz="2200" b="1" noProof="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development</a:t>
            </a:r>
            <a:endParaRPr lang="lt-LT" sz="2200" b="1" noProof="0" dirty="0"/>
          </a:p>
        </p:txBody>
      </p:sp>
      <p:sp>
        <p:nvSpPr>
          <p:cNvPr id="15" name="Text 12"/>
          <p:cNvSpPr/>
          <p:nvPr/>
        </p:nvSpPr>
        <p:spPr>
          <a:xfrm>
            <a:off x="1142524" y="6757749"/>
            <a:ext cx="6950393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noProof="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Enhancing the skills of evaluators and applicants is crucial.</a:t>
            </a:r>
            <a:endParaRPr lang="lt-LT" noProof="0" dirty="0"/>
          </a:p>
        </p:txBody>
      </p:sp>
      <p:pic>
        <p:nvPicPr>
          <p:cNvPr id="2" name="Image 0" descr="preencoded.png">
            <a:extLst>
              <a:ext uri="{FF2B5EF4-FFF2-40B4-BE49-F238E27FC236}">
                <a16:creationId xmlns:a16="http://schemas.microsoft.com/office/drawing/2014/main" id="{BD7EAFD4-D310-5B20-AABD-E471DC6F15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9680" y="0"/>
            <a:ext cx="5760720" cy="82296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6280190" y="800576"/>
            <a:ext cx="7556421" cy="992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900"/>
              </a:lnSpc>
              <a:buNone/>
            </a:pPr>
            <a:r>
              <a:rPr lang="en-US" sz="3100" b="1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Challenges of Digitalization and AI in Agriculture</a:t>
            </a:r>
            <a:endParaRPr lang="en-US" sz="3100" b="1" dirty="0"/>
          </a:p>
        </p:txBody>
      </p:sp>
      <p:sp>
        <p:nvSpPr>
          <p:cNvPr id="4" name="Shape 1"/>
          <p:cNvSpPr/>
          <p:nvPr/>
        </p:nvSpPr>
        <p:spPr>
          <a:xfrm>
            <a:off x="6280190" y="2030968"/>
            <a:ext cx="7556421" cy="952619"/>
          </a:xfrm>
          <a:prstGeom prst="roundRect">
            <a:avLst>
              <a:gd name="adj" fmla="val 25002"/>
            </a:avLst>
          </a:prstGeom>
          <a:noFill/>
          <a:ln w="22860">
            <a:solidFill>
              <a:srgbClr val="009650"/>
            </a:solidFill>
            <a:prstDash val="solid"/>
          </a:ln>
        </p:spPr>
        <p:txBody>
          <a:bodyPr/>
          <a:lstStyle/>
          <a:p>
            <a:endParaRPr lang="lt-LT"/>
          </a:p>
        </p:txBody>
      </p:sp>
      <p:sp>
        <p:nvSpPr>
          <p:cNvPr id="5" name="Shape 2"/>
          <p:cNvSpPr/>
          <p:nvPr/>
        </p:nvSpPr>
        <p:spPr>
          <a:xfrm>
            <a:off x="6303050" y="2053828"/>
            <a:ext cx="635079" cy="906899"/>
          </a:xfrm>
          <a:prstGeom prst="roundRect">
            <a:avLst>
              <a:gd name="adj" fmla="val 33183"/>
            </a:avLst>
          </a:prstGeom>
          <a:solidFill>
            <a:srgbClr val="009650"/>
          </a:solidFill>
          <a:ln/>
        </p:spPr>
        <p:txBody>
          <a:bodyPr/>
          <a:lstStyle/>
          <a:p>
            <a:endParaRPr lang="lt-LT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7717" y="2358390"/>
            <a:ext cx="238125" cy="297656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7104816" y="2383214"/>
            <a:ext cx="2431256" cy="2480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20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Limited understanding of AI tools</a:t>
            </a:r>
            <a:endParaRPr lang="en-US" sz="2000" dirty="0"/>
          </a:p>
        </p:txBody>
      </p:sp>
      <p:sp>
        <p:nvSpPr>
          <p:cNvPr id="8" name="Shape 4"/>
          <p:cNvSpPr/>
          <p:nvPr/>
        </p:nvSpPr>
        <p:spPr>
          <a:xfrm>
            <a:off x="6280190" y="3142298"/>
            <a:ext cx="7556421" cy="952619"/>
          </a:xfrm>
          <a:prstGeom prst="roundRect">
            <a:avLst>
              <a:gd name="adj" fmla="val 25002"/>
            </a:avLst>
          </a:prstGeom>
          <a:noFill/>
          <a:ln w="22860">
            <a:solidFill>
              <a:srgbClr val="009650"/>
            </a:solidFill>
            <a:prstDash val="solid"/>
          </a:ln>
        </p:spPr>
        <p:txBody>
          <a:bodyPr/>
          <a:lstStyle/>
          <a:p>
            <a:endParaRPr lang="lt-LT"/>
          </a:p>
        </p:txBody>
      </p:sp>
      <p:sp>
        <p:nvSpPr>
          <p:cNvPr id="9" name="Shape 5"/>
          <p:cNvSpPr/>
          <p:nvPr/>
        </p:nvSpPr>
        <p:spPr>
          <a:xfrm>
            <a:off x="6303050" y="3165158"/>
            <a:ext cx="635079" cy="906899"/>
          </a:xfrm>
          <a:prstGeom prst="roundRect">
            <a:avLst>
              <a:gd name="adj" fmla="val 33183"/>
            </a:avLst>
          </a:prstGeom>
          <a:solidFill>
            <a:srgbClr val="009650"/>
          </a:solidFill>
          <a:ln/>
        </p:spPr>
        <p:txBody>
          <a:bodyPr/>
          <a:lstStyle/>
          <a:p>
            <a:endParaRPr lang="lt-LT"/>
          </a:p>
        </p:txBody>
      </p:sp>
      <p:pic>
        <p:nvPicPr>
          <p:cNvPr id="10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97717" y="3469719"/>
            <a:ext cx="238125" cy="297656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7096839" y="3494543"/>
            <a:ext cx="2328148" cy="2480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20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Large initial expenses</a:t>
            </a:r>
            <a:endParaRPr lang="en-US" sz="2000" dirty="0"/>
          </a:p>
        </p:txBody>
      </p:sp>
      <p:sp>
        <p:nvSpPr>
          <p:cNvPr id="12" name="Shape 7"/>
          <p:cNvSpPr/>
          <p:nvPr/>
        </p:nvSpPr>
        <p:spPr>
          <a:xfrm>
            <a:off x="6280190" y="4253627"/>
            <a:ext cx="7556421" cy="952619"/>
          </a:xfrm>
          <a:prstGeom prst="roundRect">
            <a:avLst>
              <a:gd name="adj" fmla="val 25002"/>
            </a:avLst>
          </a:prstGeom>
          <a:noFill/>
          <a:ln w="22860">
            <a:solidFill>
              <a:srgbClr val="009650"/>
            </a:solidFill>
            <a:prstDash val="solid"/>
          </a:ln>
        </p:spPr>
        <p:txBody>
          <a:bodyPr/>
          <a:lstStyle/>
          <a:p>
            <a:endParaRPr lang="lt-LT"/>
          </a:p>
        </p:txBody>
      </p:sp>
      <p:sp>
        <p:nvSpPr>
          <p:cNvPr id="13" name="Shape 8"/>
          <p:cNvSpPr/>
          <p:nvPr/>
        </p:nvSpPr>
        <p:spPr>
          <a:xfrm>
            <a:off x="6303050" y="4276487"/>
            <a:ext cx="635079" cy="906899"/>
          </a:xfrm>
          <a:prstGeom prst="roundRect">
            <a:avLst>
              <a:gd name="adj" fmla="val 33183"/>
            </a:avLst>
          </a:prstGeom>
          <a:solidFill>
            <a:srgbClr val="009650"/>
          </a:solidFill>
          <a:ln/>
        </p:spPr>
        <p:txBody>
          <a:bodyPr/>
          <a:lstStyle/>
          <a:p>
            <a:endParaRPr lang="lt-LT"/>
          </a:p>
        </p:txBody>
      </p:sp>
      <p:pic>
        <p:nvPicPr>
          <p:cNvPr id="14" name="Image 3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97717" y="4581049"/>
            <a:ext cx="238125" cy="297656"/>
          </a:xfrm>
          <a:prstGeom prst="rect">
            <a:avLst/>
          </a:prstGeom>
        </p:spPr>
      </p:pic>
      <p:sp>
        <p:nvSpPr>
          <p:cNvPr id="15" name="Text 9"/>
          <p:cNvSpPr/>
          <p:nvPr/>
        </p:nvSpPr>
        <p:spPr>
          <a:xfrm>
            <a:off x="7104816" y="4605873"/>
            <a:ext cx="3362801" cy="2480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20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Long process of technology adoption</a:t>
            </a:r>
            <a:endParaRPr lang="en-US" sz="2000" dirty="0"/>
          </a:p>
        </p:txBody>
      </p:sp>
      <p:sp>
        <p:nvSpPr>
          <p:cNvPr id="16" name="Shape 10"/>
          <p:cNvSpPr/>
          <p:nvPr/>
        </p:nvSpPr>
        <p:spPr>
          <a:xfrm>
            <a:off x="6280190" y="5364956"/>
            <a:ext cx="7556421" cy="952619"/>
          </a:xfrm>
          <a:prstGeom prst="roundRect">
            <a:avLst>
              <a:gd name="adj" fmla="val 25002"/>
            </a:avLst>
          </a:prstGeom>
          <a:noFill/>
          <a:ln w="22860">
            <a:solidFill>
              <a:srgbClr val="009650"/>
            </a:solidFill>
            <a:prstDash val="solid"/>
          </a:ln>
        </p:spPr>
        <p:txBody>
          <a:bodyPr/>
          <a:lstStyle/>
          <a:p>
            <a:endParaRPr lang="lt-LT"/>
          </a:p>
        </p:txBody>
      </p:sp>
      <p:sp>
        <p:nvSpPr>
          <p:cNvPr id="17" name="Shape 11"/>
          <p:cNvSpPr/>
          <p:nvPr/>
        </p:nvSpPr>
        <p:spPr>
          <a:xfrm>
            <a:off x="6303050" y="5387816"/>
            <a:ext cx="635079" cy="906899"/>
          </a:xfrm>
          <a:prstGeom prst="roundRect">
            <a:avLst>
              <a:gd name="adj" fmla="val 33183"/>
            </a:avLst>
          </a:prstGeom>
          <a:solidFill>
            <a:srgbClr val="009650"/>
          </a:solidFill>
          <a:ln/>
        </p:spPr>
        <p:txBody>
          <a:bodyPr/>
          <a:lstStyle/>
          <a:p>
            <a:endParaRPr lang="lt-LT"/>
          </a:p>
        </p:txBody>
      </p:sp>
      <p:pic>
        <p:nvPicPr>
          <p:cNvPr id="18" name="Image 4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97717" y="5692378"/>
            <a:ext cx="238125" cy="297656"/>
          </a:xfrm>
          <a:prstGeom prst="rect">
            <a:avLst/>
          </a:prstGeom>
        </p:spPr>
      </p:pic>
      <p:sp>
        <p:nvSpPr>
          <p:cNvPr id="19" name="Text 12"/>
          <p:cNvSpPr/>
          <p:nvPr/>
        </p:nvSpPr>
        <p:spPr>
          <a:xfrm>
            <a:off x="7096839" y="5721932"/>
            <a:ext cx="2439233" cy="2480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20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Technological limitations</a:t>
            </a:r>
            <a:endParaRPr lang="en-US" sz="2000" dirty="0"/>
          </a:p>
        </p:txBody>
      </p:sp>
      <p:sp>
        <p:nvSpPr>
          <p:cNvPr id="20" name="Shape 13"/>
          <p:cNvSpPr/>
          <p:nvPr/>
        </p:nvSpPr>
        <p:spPr>
          <a:xfrm>
            <a:off x="6280190" y="6476286"/>
            <a:ext cx="7556421" cy="952619"/>
          </a:xfrm>
          <a:prstGeom prst="roundRect">
            <a:avLst>
              <a:gd name="adj" fmla="val 25002"/>
            </a:avLst>
          </a:prstGeom>
          <a:noFill/>
          <a:ln w="22860">
            <a:solidFill>
              <a:srgbClr val="009650"/>
            </a:solidFill>
            <a:prstDash val="solid"/>
          </a:ln>
        </p:spPr>
        <p:txBody>
          <a:bodyPr/>
          <a:lstStyle/>
          <a:p>
            <a:endParaRPr lang="lt-LT"/>
          </a:p>
        </p:txBody>
      </p:sp>
      <p:sp>
        <p:nvSpPr>
          <p:cNvPr id="21" name="Shape 14"/>
          <p:cNvSpPr/>
          <p:nvPr/>
        </p:nvSpPr>
        <p:spPr>
          <a:xfrm>
            <a:off x="6303050" y="6499146"/>
            <a:ext cx="635079" cy="906899"/>
          </a:xfrm>
          <a:prstGeom prst="roundRect">
            <a:avLst>
              <a:gd name="adj" fmla="val 33183"/>
            </a:avLst>
          </a:prstGeom>
          <a:solidFill>
            <a:srgbClr val="009650"/>
          </a:solidFill>
          <a:ln/>
        </p:spPr>
        <p:txBody>
          <a:bodyPr/>
          <a:lstStyle/>
          <a:p>
            <a:endParaRPr lang="lt-LT"/>
          </a:p>
        </p:txBody>
      </p:sp>
      <p:pic>
        <p:nvPicPr>
          <p:cNvPr id="22" name="Image 5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97717" y="6803708"/>
            <a:ext cx="238125" cy="297656"/>
          </a:xfrm>
          <a:prstGeom prst="rect">
            <a:avLst/>
          </a:prstGeom>
        </p:spPr>
      </p:pic>
      <p:sp>
        <p:nvSpPr>
          <p:cNvPr id="23" name="Text 15"/>
          <p:cNvSpPr/>
          <p:nvPr/>
        </p:nvSpPr>
        <p:spPr>
          <a:xfrm>
            <a:off x="7096839" y="6828532"/>
            <a:ext cx="2974777" cy="2480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20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Privacy and security concerns</a:t>
            </a:r>
            <a:endParaRPr lang="en-US" sz="2000" dirty="0"/>
          </a:p>
        </p:txBody>
      </p:sp>
      <p:pic>
        <p:nvPicPr>
          <p:cNvPr id="24" name="Image 6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281660" y="228600"/>
            <a:ext cx="1120140" cy="417314"/>
          </a:xfrm>
          <a:prstGeom prst="rect">
            <a:avLst/>
          </a:prstGeom>
        </p:spPr>
      </p:pic>
      <p:pic>
        <p:nvPicPr>
          <p:cNvPr id="2" name="Image 0" descr="preencoded.png">
            <a:extLst>
              <a:ext uri="{FF2B5EF4-FFF2-40B4-BE49-F238E27FC236}">
                <a16:creationId xmlns:a16="http://schemas.microsoft.com/office/drawing/2014/main" id="{14AB8C78-5FED-F7A5-7050-D97C7140EA0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5760720" cy="82296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362858" y="527177"/>
            <a:ext cx="7556421" cy="1204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4500" b="1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Evaluation of Digitalization Investments</a:t>
            </a:r>
            <a:endParaRPr lang="en-US" sz="4500" b="1" dirty="0"/>
          </a:p>
        </p:txBody>
      </p:sp>
      <p:sp>
        <p:nvSpPr>
          <p:cNvPr id="4" name="Text 1"/>
          <p:cNvSpPr/>
          <p:nvPr/>
        </p:nvSpPr>
        <p:spPr>
          <a:xfrm>
            <a:off x="362858" y="2044777"/>
            <a:ext cx="8360228" cy="1156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3150"/>
              </a:lnSpc>
            </a:pPr>
            <a:r>
              <a:rPr lang="en-US" sz="20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  <a:cs typeface="Inter" pitchFamily="34" charset="-120"/>
              </a:rPr>
              <a:t>Based on the investments from already submitted projects, for which applicants requested priority points, a digitalization investment category was created with ChatGPT, assigning 32 investments:</a:t>
            </a:r>
            <a:endParaRPr lang="lt-LT" sz="2000" dirty="0">
              <a:solidFill>
                <a:srgbClr val="666666"/>
              </a:solidFill>
              <a:latin typeface="Inter" panose="020B0604020202020204" charset="0"/>
              <a:ea typeface="Inter" panose="020B0604020202020204" charset="0"/>
              <a:cs typeface="Inter" pitchFamily="34" charset="-12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9763AC5-DD06-FAE2-DB1B-12E972AA9F49}"/>
              </a:ext>
            </a:extLst>
          </p:cNvPr>
          <p:cNvSpPr txBox="1"/>
          <p:nvPr/>
        </p:nvSpPr>
        <p:spPr>
          <a:xfrm>
            <a:off x="223947" y="3701691"/>
            <a:ext cx="4735026" cy="41857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buFont typeface="+mj-lt"/>
              <a:buAutoNum type="arabicPeriod"/>
            </a:pP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Automatic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irrigation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system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with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Wi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-Fi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controller</a:t>
            </a:r>
            <a:endParaRPr lang="lt-LT" sz="1400" dirty="0">
              <a:solidFill>
                <a:srgbClr val="666666"/>
              </a:solidFill>
              <a:latin typeface="Inter" panose="020B0604020202020204" charset="0"/>
              <a:ea typeface="Inter" panose="020B0604020202020204" charset="0"/>
            </a:endParaRPr>
          </a:p>
          <a:p>
            <a:pPr marL="285750" lvl="0" indent="-285750">
              <a:buFont typeface="+mj-lt"/>
              <a:buAutoNum type="arabicPeriod"/>
            </a:pP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4G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video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surveillance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camera</a:t>
            </a:r>
            <a:endParaRPr lang="lt-LT" sz="1400" dirty="0">
              <a:solidFill>
                <a:srgbClr val="666666"/>
              </a:solidFill>
              <a:latin typeface="Inter" panose="020B0604020202020204" charset="0"/>
              <a:ea typeface="Inter" panose="020B0604020202020204" charset="0"/>
            </a:endParaRPr>
          </a:p>
          <a:p>
            <a:pPr marL="285750" lvl="0" indent="-285750">
              <a:buFont typeface="+mj-lt"/>
              <a:buAutoNum type="arabicPeriod"/>
            </a:pP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Automatic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steering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system</a:t>
            </a:r>
            <a:endParaRPr lang="lt-LT" sz="1400" dirty="0">
              <a:solidFill>
                <a:srgbClr val="666666"/>
              </a:solidFill>
              <a:latin typeface="Inter" panose="020B0604020202020204" charset="0"/>
              <a:ea typeface="Inter" panose="020B0604020202020204" charset="0"/>
            </a:endParaRPr>
          </a:p>
          <a:p>
            <a:pPr marL="285750" lvl="0" indent="-285750">
              <a:buFont typeface="+mj-lt"/>
              <a:buAutoNum type="arabicPeriod"/>
            </a:pP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Parallel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driving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system</a:t>
            </a:r>
            <a:endParaRPr lang="lt-LT" sz="1400" dirty="0">
              <a:solidFill>
                <a:srgbClr val="666666"/>
              </a:solidFill>
              <a:latin typeface="Inter" panose="020B0604020202020204" charset="0"/>
              <a:ea typeface="Inter" panose="020B0604020202020204" charset="0"/>
            </a:endParaRPr>
          </a:p>
          <a:p>
            <a:pPr marL="285750" lvl="0" indent="-285750">
              <a:buFont typeface="+mj-lt"/>
              <a:buAutoNum type="arabicPeriod"/>
            </a:pP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Meteorological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station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with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Wi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-Fi</a:t>
            </a:r>
          </a:p>
          <a:p>
            <a:pPr marL="285750" lvl="0" indent="-285750">
              <a:buFont typeface="+mj-lt"/>
              <a:buAutoNum type="arabicPeriod"/>
            </a:pP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GPS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equipment</a:t>
            </a:r>
            <a:endParaRPr lang="lt-LT" sz="1400" dirty="0">
              <a:solidFill>
                <a:srgbClr val="666666"/>
              </a:solidFill>
              <a:latin typeface="Inter" panose="020B0604020202020204" charset="0"/>
              <a:ea typeface="Inter" panose="020B0604020202020204" charset="0"/>
            </a:endParaRPr>
          </a:p>
          <a:p>
            <a:pPr marL="285750" lvl="0" indent="-285750">
              <a:buFont typeface="+mj-lt"/>
              <a:buAutoNum type="arabicPeriod"/>
            </a:pP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Drone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with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GPS</a:t>
            </a:r>
          </a:p>
          <a:p>
            <a:pPr marL="285750" lvl="0" indent="-285750">
              <a:buFont typeface="+mj-lt"/>
              <a:buAutoNum type="arabicPeriod"/>
            </a:pP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Electric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fence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with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Wi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-Fi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or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SMS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function</a:t>
            </a:r>
            <a:endParaRPr lang="lt-LT" sz="1400" dirty="0">
              <a:solidFill>
                <a:srgbClr val="666666"/>
              </a:solidFill>
              <a:latin typeface="Inter" panose="020B0604020202020204" charset="0"/>
              <a:ea typeface="Inter" panose="020B0604020202020204" charset="0"/>
            </a:endParaRPr>
          </a:p>
          <a:p>
            <a:pPr marL="285750" lvl="0" indent="-285750">
              <a:buFont typeface="+mj-lt"/>
              <a:buAutoNum type="arabicPeriod"/>
            </a:pP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Navigation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system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for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precision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farming</a:t>
            </a:r>
            <a:endParaRPr lang="lt-LT" sz="1400" dirty="0">
              <a:solidFill>
                <a:srgbClr val="666666"/>
              </a:solidFill>
              <a:latin typeface="Inter" panose="020B0604020202020204" charset="0"/>
              <a:ea typeface="Inter" panose="020B0604020202020204" charset="0"/>
            </a:endParaRPr>
          </a:p>
          <a:p>
            <a:pPr marL="285750" lvl="0" indent="-285750">
              <a:buFont typeface="+mj-lt"/>
              <a:buAutoNum type="arabicPeriod"/>
            </a:pP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Plant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scanner</a:t>
            </a:r>
            <a:endParaRPr lang="lt-LT" sz="1400" dirty="0">
              <a:solidFill>
                <a:srgbClr val="666666"/>
              </a:solidFill>
              <a:latin typeface="Inter" panose="020B0604020202020204" charset="0"/>
              <a:ea typeface="Inter" panose="020B0604020202020204" charset="0"/>
            </a:endParaRPr>
          </a:p>
          <a:p>
            <a:pPr marL="285750" lvl="0" indent="-285750">
              <a:buFont typeface="+mj-lt"/>
              <a:buAutoNum type="arabicPeriod"/>
            </a:pP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Automatic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feeders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with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automatic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data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transmission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system</a:t>
            </a:r>
            <a:endParaRPr lang="lt-LT" sz="1400" dirty="0">
              <a:solidFill>
                <a:srgbClr val="666666"/>
              </a:solidFill>
              <a:latin typeface="Inter" panose="020B0604020202020204" charset="0"/>
              <a:ea typeface="Inter" panose="020B0604020202020204" charset="0"/>
            </a:endParaRPr>
          </a:p>
          <a:p>
            <a:pPr marL="285750" lvl="0" indent="-285750">
              <a:buFont typeface="+mj-lt"/>
              <a:buAutoNum type="arabicPeriod"/>
            </a:pP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Beehive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monitoring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sensors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with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data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transmission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function</a:t>
            </a:r>
            <a:endParaRPr lang="lt-LT" sz="1400" dirty="0">
              <a:solidFill>
                <a:srgbClr val="666666"/>
              </a:solidFill>
              <a:latin typeface="Inter" panose="020B0604020202020204" charset="0"/>
              <a:ea typeface="Inter" panose="020B0604020202020204" charset="0"/>
            </a:endParaRPr>
          </a:p>
          <a:p>
            <a:pPr marL="285750" lvl="0" indent="-285750">
              <a:buFont typeface="+mj-lt"/>
              <a:buAutoNum type="arabicPeriod"/>
            </a:pP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Beehive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scales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with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data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transmission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function</a:t>
            </a:r>
            <a:endParaRPr lang="lt-LT" sz="1400" dirty="0">
              <a:solidFill>
                <a:srgbClr val="666666"/>
              </a:solidFill>
              <a:latin typeface="Inter" panose="020B0604020202020204" charset="0"/>
              <a:ea typeface="Inter" panose="020B0604020202020204" charset="0"/>
            </a:endParaRPr>
          </a:p>
          <a:p>
            <a:pPr marL="285750" lvl="0" indent="-285750">
              <a:buFont typeface="+mj-lt"/>
              <a:buAutoNum type="arabicPeriod"/>
            </a:pP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Cattle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identification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and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health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monitoring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system</a:t>
            </a:r>
            <a:endParaRPr lang="lt-LT" sz="1400" dirty="0">
              <a:solidFill>
                <a:srgbClr val="666666"/>
              </a:solidFill>
              <a:latin typeface="Inter" panose="020B0604020202020204" charset="0"/>
              <a:ea typeface="Inter" panose="020B0604020202020204" charset="0"/>
            </a:endParaRPr>
          </a:p>
          <a:p>
            <a:pPr marL="285750" lvl="0" indent="-285750">
              <a:buFont typeface="+mj-lt"/>
              <a:buAutoNum type="arabicPeriod"/>
            </a:pP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Grain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moisture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and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temperature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meter</a:t>
            </a:r>
            <a:endParaRPr lang="lt-LT" sz="1400" dirty="0">
              <a:solidFill>
                <a:srgbClr val="666666"/>
              </a:solidFill>
              <a:latin typeface="Inter" panose="020B0604020202020204" charset="0"/>
              <a:ea typeface="Inter" panose="020B0604020202020204" charset="0"/>
            </a:endParaRPr>
          </a:p>
          <a:p>
            <a:pPr marL="285750" lvl="0" indent="-285750">
              <a:buFont typeface="+mj-lt"/>
              <a:buAutoNum type="arabicPeriod"/>
            </a:pP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Smart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soil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parameter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analyser</a:t>
            </a:r>
            <a:endParaRPr lang="lt-LT" sz="1400" dirty="0">
              <a:solidFill>
                <a:srgbClr val="666666"/>
              </a:solidFill>
              <a:latin typeface="Inter" panose="020B0604020202020204" charset="0"/>
              <a:ea typeface="Inter" panose="020B0604020202020204" charset="0"/>
            </a:endParaRPr>
          </a:p>
          <a:p>
            <a:pPr marL="285750" lvl="0" indent="-285750">
              <a:buFont typeface="+mj-lt"/>
              <a:buAutoNum type="arabicPeriod"/>
            </a:pP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Smart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beehive</a:t>
            </a:r>
            <a:endParaRPr lang="lt-LT" sz="1400" dirty="0">
              <a:solidFill>
                <a:srgbClr val="666666"/>
              </a:solidFill>
              <a:latin typeface="Inter" panose="020B0604020202020204" charset="0"/>
              <a:ea typeface="Inter" panose="020B060402020202020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8CE10FC-4E12-CF73-A3FA-D3C1FEAC3512}"/>
              </a:ext>
            </a:extLst>
          </p:cNvPr>
          <p:cNvSpPr txBox="1"/>
          <p:nvPr/>
        </p:nvSpPr>
        <p:spPr>
          <a:xfrm>
            <a:off x="4762178" y="3701691"/>
            <a:ext cx="4304297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buFont typeface="+mj-lt"/>
              <a:buAutoNum type="arabicPeriod" startAt="18"/>
            </a:pP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Digital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system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and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station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for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monitoring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cow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oestrus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and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health</a:t>
            </a:r>
            <a:endParaRPr lang="lt-LT" sz="1400" dirty="0">
              <a:solidFill>
                <a:srgbClr val="666666"/>
              </a:solidFill>
              <a:latin typeface="Inter" panose="020B0604020202020204" charset="0"/>
              <a:ea typeface="Inter" panose="020B0604020202020204" charset="0"/>
            </a:endParaRPr>
          </a:p>
          <a:p>
            <a:pPr marL="285750" lvl="0" indent="-285750">
              <a:buFont typeface="+mj-lt"/>
              <a:buAutoNum type="arabicPeriod" startAt="18"/>
            </a:pP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Digital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refractometer</a:t>
            </a:r>
            <a:endParaRPr lang="lt-LT" sz="1400" dirty="0">
              <a:solidFill>
                <a:srgbClr val="666666"/>
              </a:solidFill>
              <a:latin typeface="Inter" panose="020B0604020202020204" charset="0"/>
              <a:ea typeface="Inter" panose="020B0604020202020204" charset="0"/>
            </a:endParaRPr>
          </a:p>
          <a:p>
            <a:pPr marL="285750" lvl="0" indent="-285750">
              <a:buFont typeface="+mj-lt"/>
              <a:buAutoNum type="arabicPeriod" startAt="18"/>
            </a:pP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Digitalized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innovative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slaughterhouse</a:t>
            </a:r>
            <a:endParaRPr lang="lt-LT" sz="1400" dirty="0">
              <a:solidFill>
                <a:srgbClr val="666666"/>
              </a:solidFill>
              <a:latin typeface="Inter" panose="020B0604020202020204" charset="0"/>
              <a:ea typeface="Inter" panose="020B0604020202020204" charset="0"/>
            </a:endParaRPr>
          </a:p>
          <a:p>
            <a:pPr marL="285750" lvl="0" indent="-285750">
              <a:buFont typeface="+mj-lt"/>
              <a:buAutoNum type="arabicPeriod" startAt="18"/>
            </a:pP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Juice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pressing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equipment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with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smart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control</a:t>
            </a:r>
            <a:endParaRPr lang="lt-LT" sz="1400" dirty="0">
              <a:solidFill>
                <a:srgbClr val="666666"/>
              </a:solidFill>
              <a:latin typeface="Inter" panose="020B0604020202020204" charset="0"/>
              <a:ea typeface="Inter" panose="020B0604020202020204" charset="0"/>
            </a:endParaRPr>
          </a:p>
          <a:p>
            <a:pPr marL="285750" lvl="0" indent="-285750">
              <a:buFont typeface="+mj-lt"/>
              <a:buAutoNum type="arabicPeriod" startAt="18"/>
            </a:pP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Telemetry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system</a:t>
            </a:r>
            <a:endParaRPr lang="lt-LT" sz="1400" dirty="0">
              <a:solidFill>
                <a:srgbClr val="666666"/>
              </a:solidFill>
              <a:latin typeface="Inter" panose="020B0604020202020204" charset="0"/>
              <a:ea typeface="Inter" panose="020B0604020202020204" charset="0"/>
            </a:endParaRPr>
          </a:p>
          <a:p>
            <a:pPr marL="285750" lvl="0" indent="-285750">
              <a:buFont typeface="+mj-lt"/>
              <a:buAutoNum type="arabicPeriod" startAt="18"/>
            </a:pP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Fertilizer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spreader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with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integrated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smart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technologies</a:t>
            </a:r>
            <a:endParaRPr lang="lt-LT" sz="1400" dirty="0">
              <a:solidFill>
                <a:srgbClr val="666666"/>
              </a:solidFill>
              <a:latin typeface="Inter" panose="020B0604020202020204" charset="0"/>
              <a:ea typeface="Inter" panose="020B0604020202020204" charset="0"/>
            </a:endParaRPr>
          </a:p>
          <a:p>
            <a:pPr marL="285750" lvl="0" indent="-285750">
              <a:buFont typeface="+mj-lt"/>
              <a:buAutoNum type="arabicPeriod" startAt="18"/>
            </a:pP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Automatic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climate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control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management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system</a:t>
            </a:r>
            <a:endParaRPr lang="lt-LT" sz="1400" dirty="0">
              <a:solidFill>
                <a:srgbClr val="666666"/>
              </a:solidFill>
              <a:latin typeface="Inter" panose="020B0604020202020204" charset="0"/>
              <a:ea typeface="Inter" panose="020B0604020202020204" charset="0"/>
            </a:endParaRPr>
          </a:p>
          <a:p>
            <a:pPr marL="285750" lvl="0" indent="-285750">
              <a:buFont typeface="+mj-lt"/>
              <a:buAutoNum type="arabicPeriod" startAt="18"/>
            </a:pP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Automatic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drinkers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with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automatic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data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transmission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system</a:t>
            </a:r>
            <a:endParaRPr lang="lt-LT" sz="1400" dirty="0">
              <a:solidFill>
                <a:srgbClr val="666666"/>
              </a:solidFill>
              <a:latin typeface="Inter" panose="020B0604020202020204" charset="0"/>
              <a:ea typeface="Inter" panose="020B0604020202020204" charset="0"/>
            </a:endParaRPr>
          </a:p>
          <a:p>
            <a:pPr marL="285750" lvl="0" indent="-285750">
              <a:buFont typeface="+mj-lt"/>
              <a:buAutoNum type="arabicPeriod" startAt="18"/>
            </a:pP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Digital milk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mixer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–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heater</a:t>
            </a:r>
            <a:endParaRPr lang="lt-LT" sz="1400" dirty="0">
              <a:solidFill>
                <a:srgbClr val="666666"/>
              </a:solidFill>
              <a:latin typeface="Inter" panose="020B0604020202020204" charset="0"/>
              <a:ea typeface="Inter" panose="020B0604020202020204" charset="0"/>
            </a:endParaRPr>
          </a:p>
          <a:p>
            <a:pPr marL="285750" lvl="0" indent="-285750">
              <a:buFont typeface="+mj-lt"/>
              <a:buAutoNum type="arabicPeriod" startAt="18"/>
            </a:pP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Geoface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system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for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field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monitoring</a:t>
            </a:r>
            <a:endParaRPr lang="lt-LT" sz="1400" dirty="0">
              <a:solidFill>
                <a:srgbClr val="666666"/>
              </a:solidFill>
              <a:latin typeface="Inter" panose="020B0604020202020204" charset="0"/>
              <a:ea typeface="Inter" panose="020B0604020202020204" charset="0"/>
            </a:endParaRPr>
          </a:p>
          <a:p>
            <a:pPr marL="285750" lvl="0" indent="-285750">
              <a:buFont typeface="+mj-lt"/>
              <a:buAutoNum type="arabicPeriod" startAt="18"/>
            </a:pP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Animal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accounting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and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identification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system</a:t>
            </a:r>
            <a:endParaRPr lang="lt-LT" sz="1400" dirty="0">
              <a:solidFill>
                <a:srgbClr val="666666"/>
              </a:solidFill>
              <a:latin typeface="Inter" panose="020B0604020202020204" charset="0"/>
              <a:ea typeface="Inter" panose="020B0604020202020204" charset="0"/>
            </a:endParaRPr>
          </a:p>
          <a:p>
            <a:pPr marL="285750" lvl="0" indent="-285750">
              <a:buFont typeface="+mj-lt"/>
              <a:buAutoNum type="arabicPeriod" startAt="18"/>
            </a:pP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Tablet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with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farm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management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system</a:t>
            </a:r>
            <a:endParaRPr lang="lt-LT" sz="1400" dirty="0">
              <a:solidFill>
                <a:srgbClr val="666666"/>
              </a:solidFill>
              <a:latin typeface="Inter" panose="020B0604020202020204" charset="0"/>
              <a:ea typeface="Inter" panose="020B0604020202020204" charset="0"/>
            </a:endParaRPr>
          </a:p>
          <a:p>
            <a:pPr marL="285750" lvl="0" indent="-285750">
              <a:buFont typeface="+mj-lt"/>
              <a:buAutoNum type="arabicPeriod" startAt="18"/>
            </a:pP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Software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for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farm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activity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data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collection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and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processing</a:t>
            </a:r>
            <a:endParaRPr lang="lt-LT" sz="1400" dirty="0">
              <a:solidFill>
                <a:srgbClr val="666666"/>
              </a:solidFill>
              <a:latin typeface="Inter" panose="020B0604020202020204" charset="0"/>
              <a:ea typeface="Inter" panose="020B0604020202020204" charset="0"/>
            </a:endParaRPr>
          </a:p>
          <a:p>
            <a:pPr marL="285750" lvl="0" indent="-285750">
              <a:buFont typeface="+mj-lt"/>
              <a:buAutoNum type="arabicPeriod" startAt="18"/>
            </a:pP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Digital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farm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accounting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program</a:t>
            </a:r>
            <a:endParaRPr lang="lt-LT" sz="1400" dirty="0">
              <a:solidFill>
                <a:srgbClr val="666666"/>
              </a:solidFill>
              <a:latin typeface="Inter" panose="020B0604020202020204" charset="0"/>
              <a:ea typeface="Inter" panose="020B0604020202020204" charset="0"/>
            </a:endParaRPr>
          </a:p>
          <a:p>
            <a:pPr marL="285750" lvl="0" indent="-285750">
              <a:buFont typeface="+mj-lt"/>
              <a:buAutoNum type="arabicPeriod" startAt="18"/>
            </a:pP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Mobile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application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for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beekeeping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</a:t>
            </a:r>
            <a:r>
              <a:rPr lang="lt-LT" sz="1400" dirty="0" err="1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with</a:t>
            </a:r>
            <a:r>
              <a:rPr lang="lt-LT" sz="14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</a:rPr>
              <a:t> AI</a:t>
            </a:r>
          </a:p>
        </p:txBody>
      </p:sp>
      <p:pic>
        <p:nvPicPr>
          <p:cNvPr id="5" name="Image 0" descr="preencoded.png">
            <a:extLst>
              <a:ext uri="{FF2B5EF4-FFF2-40B4-BE49-F238E27FC236}">
                <a16:creationId xmlns:a16="http://schemas.microsoft.com/office/drawing/2014/main" id="{DC59A1A9-77D1-9A4E-6AE0-1D4E74363A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66475" y="0"/>
            <a:ext cx="5760720" cy="82296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6AD449-6EF0-D863-C7BC-6DF0757105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>
            <a:extLst>
              <a:ext uri="{FF2B5EF4-FFF2-40B4-BE49-F238E27FC236}">
                <a16:creationId xmlns:a16="http://schemas.microsoft.com/office/drawing/2014/main" id="{71EBD272-0566-BDCB-6D23-A82BD9262390}"/>
              </a:ext>
            </a:extLst>
          </p:cNvPr>
          <p:cNvSpPr/>
          <p:nvPr/>
        </p:nvSpPr>
        <p:spPr>
          <a:xfrm>
            <a:off x="6370729" y="3121164"/>
            <a:ext cx="6305611" cy="25682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ct val="150000"/>
              </a:lnSpc>
            </a:pPr>
            <a:r>
              <a:rPr lang="en-US" sz="22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Parallel </a:t>
            </a:r>
            <a:r>
              <a:rPr lang="lt-LT" sz="220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driving</a:t>
            </a:r>
            <a:r>
              <a:rPr lang="en-US" sz="22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system</a:t>
            </a:r>
          </a:p>
          <a:p>
            <a:pPr>
              <a:lnSpc>
                <a:spcPct val="150000"/>
              </a:lnSpc>
            </a:pPr>
            <a:r>
              <a:rPr lang="en-US" sz="22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Automatic steering system</a:t>
            </a:r>
            <a:endParaRPr lang="lt-LT" sz="2200" dirty="0">
              <a:solidFill>
                <a:srgbClr val="666666"/>
              </a:solidFill>
              <a:latin typeface="Inter" pitchFamily="34" charset="0"/>
              <a:ea typeface="Inter" pitchFamily="34" charset="-122"/>
              <a:cs typeface="Inter" pitchFamily="34" charset="-120"/>
            </a:endParaRPr>
          </a:p>
          <a:p>
            <a:pPr>
              <a:lnSpc>
                <a:spcPct val="150000"/>
              </a:lnSpc>
            </a:pPr>
            <a:r>
              <a:rPr lang="en-US" sz="22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Digital refractometer</a:t>
            </a:r>
            <a:endParaRPr lang="lt-LT" sz="2200" dirty="0">
              <a:solidFill>
                <a:srgbClr val="666666"/>
              </a:solidFill>
              <a:latin typeface="Inter" pitchFamily="34" charset="0"/>
              <a:ea typeface="Inter" pitchFamily="34" charset="-122"/>
              <a:cs typeface="Inter" pitchFamily="34" charset="-120"/>
            </a:endParaRPr>
          </a:p>
          <a:p>
            <a:pPr>
              <a:lnSpc>
                <a:spcPct val="150000"/>
              </a:lnSpc>
            </a:pPr>
            <a:r>
              <a:rPr lang="lt-LT" sz="22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</a:t>
            </a:r>
            <a:r>
              <a:rPr lang="en-US" sz="22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arm accounting software</a:t>
            </a:r>
          </a:p>
          <a:p>
            <a:pPr>
              <a:lnSpc>
                <a:spcPct val="150000"/>
              </a:lnSpc>
            </a:pPr>
            <a:r>
              <a:rPr lang="en-US" sz="22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Digital system and station for monitoring cow heat and health</a:t>
            </a:r>
            <a:endParaRPr lang="en-US" sz="2200" dirty="0"/>
          </a:p>
        </p:txBody>
      </p:sp>
      <p:sp>
        <p:nvSpPr>
          <p:cNvPr id="8" name="Text 6">
            <a:extLst>
              <a:ext uri="{FF2B5EF4-FFF2-40B4-BE49-F238E27FC236}">
                <a16:creationId xmlns:a16="http://schemas.microsoft.com/office/drawing/2014/main" id="{17AE15BB-EA64-C697-DF27-9024EC8BC15C}"/>
              </a:ext>
            </a:extLst>
          </p:cNvPr>
          <p:cNvSpPr/>
          <p:nvPr/>
        </p:nvSpPr>
        <p:spPr>
          <a:xfrm>
            <a:off x="9883616" y="3469958"/>
            <a:ext cx="3747373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750"/>
              </a:lnSpc>
              <a:buNone/>
            </a:pPr>
            <a:endParaRPr lang="en-US" sz="2200" dirty="0"/>
          </a:p>
        </p:txBody>
      </p:sp>
      <p:sp>
        <p:nvSpPr>
          <p:cNvPr id="12" name="Text 10">
            <a:extLst>
              <a:ext uri="{FF2B5EF4-FFF2-40B4-BE49-F238E27FC236}">
                <a16:creationId xmlns:a16="http://schemas.microsoft.com/office/drawing/2014/main" id="{58ED252F-BE05-8AD1-0249-DBD4CFC7AB90}"/>
              </a:ext>
            </a:extLst>
          </p:cNvPr>
          <p:cNvSpPr/>
          <p:nvPr/>
        </p:nvSpPr>
        <p:spPr>
          <a:xfrm>
            <a:off x="7456884" y="6038255"/>
            <a:ext cx="4158615" cy="10629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750"/>
              </a:lnSpc>
              <a:buNone/>
            </a:pPr>
            <a:endParaRPr lang="en-US" sz="2200" dirty="0"/>
          </a:p>
        </p:txBody>
      </p:sp>
      <p:pic>
        <p:nvPicPr>
          <p:cNvPr id="13" name="Image 6" descr="preencoded.png">
            <a:extLst>
              <a:ext uri="{FF2B5EF4-FFF2-40B4-BE49-F238E27FC236}">
                <a16:creationId xmlns:a16="http://schemas.microsoft.com/office/drawing/2014/main" id="{6D6B9610-43B9-5381-CD55-75423D9F0A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81660" y="228600"/>
            <a:ext cx="1120140" cy="417314"/>
          </a:xfrm>
          <a:prstGeom prst="rect">
            <a:avLst/>
          </a:prstGeom>
        </p:spPr>
      </p:pic>
      <p:sp>
        <p:nvSpPr>
          <p:cNvPr id="14" name="Text 0">
            <a:extLst>
              <a:ext uri="{FF2B5EF4-FFF2-40B4-BE49-F238E27FC236}">
                <a16:creationId xmlns:a16="http://schemas.microsoft.com/office/drawing/2014/main" id="{6476C56B-9370-D71D-B89B-C99BCA26C140}"/>
              </a:ext>
            </a:extLst>
          </p:cNvPr>
          <p:cNvSpPr/>
          <p:nvPr/>
        </p:nvSpPr>
        <p:spPr>
          <a:xfrm>
            <a:off x="6271847" y="1128355"/>
            <a:ext cx="8358553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500" b="1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Most </a:t>
            </a:r>
            <a:r>
              <a:rPr lang="lt-LT" sz="4500" b="1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</a:t>
            </a:r>
            <a:r>
              <a:rPr lang="en-US" sz="4500" b="1" dirty="0" err="1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requently</a:t>
            </a:r>
            <a:r>
              <a:rPr lang="en-US" sz="4500" b="1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endParaRPr lang="lt-LT" sz="4500" b="1" dirty="0">
              <a:solidFill>
                <a:srgbClr val="006837"/>
              </a:solidFill>
              <a:latin typeface="Inter" pitchFamily="34" charset="0"/>
              <a:ea typeface="Inter" pitchFamily="34" charset="-122"/>
              <a:cs typeface="Inter" pitchFamily="34" charset="-120"/>
            </a:endParaRPr>
          </a:p>
          <a:p>
            <a:pPr marL="0" indent="0" algn="l">
              <a:lnSpc>
                <a:spcPts val="5550"/>
              </a:lnSpc>
              <a:buNone/>
            </a:pPr>
            <a:r>
              <a:rPr lang="lt-LT" sz="4500" b="1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</a:t>
            </a:r>
            <a:r>
              <a:rPr lang="en-US" sz="4500" b="1" dirty="0" err="1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unded</a:t>
            </a:r>
            <a:r>
              <a:rPr lang="en-US" sz="4500" b="1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lt-LT" sz="4500" b="1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</a:t>
            </a:r>
            <a:r>
              <a:rPr lang="en-US" sz="4500" b="1" dirty="0" err="1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xpenses</a:t>
            </a:r>
            <a:endParaRPr lang="en-US" sz="4500" dirty="0"/>
          </a:p>
        </p:txBody>
      </p:sp>
      <p:sp>
        <p:nvSpPr>
          <p:cNvPr id="2" name="Shape 2">
            <a:extLst>
              <a:ext uri="{FF2B5EF4-FFF2-40B4-BE49-F238E27FC236}">
                <a16:creationId xmlns:a16="http://schemas.microsoft.com/office/drawing/2014/main" id="{673E891C-A033-840A-7968-C700ADC3B206}"/>
              </a:ext>
            </a:extLst>
          </p:cNvPr>
          <p:cNvSpPr/>
          <p:nvPr/>
        </p:nvSpPr>
        <p:spPr>
          <a:xfrm>
            <a:off x="6043247" y="2980486"/>
            <a:ext cx="45719" cy="3486431"/>
          </a:xfrm>
          <a:prstGeom prst="rect">
            <a:avLst/>
          </a:prstGeom>
          <a:solidFill>
            <a:srgbClr val="7F7F7F"/>
          </a:solidFill>
          <a:ln/>
        </p:spPr>
        <p:txBody>
          <a:bodyPr/>
          <a:lstStyle/>
          <a:p>
            <a:endParaRPr lang="lt-LT" noProof="0" dirty="0"/>
          </a:p>
        </p:txBody>
      </p:sp>
      <p:pic>
        <p:nvPicPr>
          <p:cNvPr id="3" name="Image 0" descr="preencoded.png">
            <a:extLst>
              <a:ext uri="{FF2B5EF4-FFF2-40B4-BE49-F238E27FC236}">
                <a16:creationId xmlns:a16="http://schemas.microsoft.com/office/drawing/2014/main" id="{EAD4932F-8C4F-1EAE-2FCF-346B1EAD96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5760720" cy="82296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65843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2045DA-DF19-8D04-C105-408549DF30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>
            <a:extLst>
              <a:ext uri="{FF2B5EF4-FFF2-40B4-BE49-F238E27FC236}">
                <a16:creationId xmlns:a16="http://schemas.microsoft.com/office/drawing/2014/main" id="{DF049B17-64CE-30EF-12D9-3E0262A9EB1C}"/>
              </a:ext>
            </a:extLst>
          </p:cNvPr>
          <p:cNvSpPr/>
          <p:nvPr/>
        </p:nvSpPr>
        <p:spPr>
          <a:xfrm>
            <a:off x="6600091" y="3110428"/>
            <a:ext cx="6844722" cy="2118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ct val="150000"/>
              </a:lnSpc>
            </a:pPr>
            <a:r>
              <a:rPr lang="lt-LT" sz="220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</a:rPr>
              <a:t>Robotic</a:t>
            </a:r>
            <a:r>
              <a:rPr lang="lt-LT" sz="22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</a:rPr>
              <a:t> </a:t>
            </a:r>
            <a:r>
              <a:rPr lang="lt-LT" sz="220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</a:rPr>
              <a:t>Harvesters</a:t>
            </a:r>
            <a:endParaRPr lang="lt-LT" sz="2200" dirty="0">
              <a:solidFill>
                <a:srgbClr val="666666"/>
              </a:solidFill>
              <a:latin typeface="Inter" pitchFamily="34" charset="0"/>
              <a:ea typeface="Inter" pitchFamily="34" charset="-122"/>
            </a:endParaRPr>
          </a:p>
          <a:p>
            <a:pPr>
              <a:lnSpc>
                <a:spcPct val="150000"/>
              </a:lnSpc>
            </a:pPr>
            <a:r>
              <a:rPr lang="lt-LT" sz="220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</a:rPr>
              <a:t>Smart</a:t>
            </a:r>
            <a:r>
              <a:rPr lang="lt-LT" sz="22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</a:rPr>
              <a:t> </a:t>
            </a:r>
            <a:r>
              <a:rPr lang="lt-LT" sz="220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</a:rPr>
              <a:t>Beehive</a:t>
            </a:r>
            <a:endParaRPr lang="lt-LT" sz="2200" dirty="0">
              <a:solidFill>
                <a:srgbClr val="666666"/>
              </a:solidFill>
              <a:latin typeface="Inter" pitchFamily="34" charset="0"/>
              <a:ea typeface="Inter" pitchFamily="34" charset="-122"/>
            </a:endParaRPr>
          </a:p>
          <a:p>
            <a:pPr>
              <a:lnSpc>
                <a:spcPct val="150000"/>
              </a:lnSpc>
            </a:pPr>
            <a:r>
              <a:rPr lang="lt-LT" sz="220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Plant</a:t>
            </a:r>
            <a:r>
              <a:rPr lang="lt-LT" sz="22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lt-LT" sz="220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Scanner</a:t>
            </a:r>
            <a:endParaRPr lang="lt-LT" sz="2200" dirty="0">
              <a:solidFill>
                <a:srgbClr val="666666"/>
              </a:solidFill>
              <a:latin typeface="Inter" pitchFamily="34" charset="0"/>
              <a:ea typeface="Inter" pitchFamily="34" charset="-122"/>
              <a:cs typeface="Inter" pitchFamily="34" charset="-120"/>
            </a:endParaRPr>
          </a:p>
          <a:p>
            <a:pPr>
              <a:lnSpc>
                <a:spcPct val="150000"/>
              </a:lnSpc>
            </a:pPr>
            <a:r>
              <a:rPr lang="lt-LT" sz="220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Farm</a:t>
            </a:r>
            <a:r>
              <a:rPr lang="lt-LT" sz="22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lt-LT" sz="220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Management</a:t>
            </a:r>
            <a:r>
              <a:rPr lang="lt-LT" sz="22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lt-LT" sz="220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Tablet</a:t>
            </a:r>
            <a:endParaRPr lang="lt-LT" sz="2200" dirty="0">
              <a:solidFill>
                <a:srgbClr val="666666"/>
              </a:solidFill>
              <a:latin typeface="Inter" pitchFamily="34" charset="0"/>
              <a:ea typeface="Inter" pitchFamily="34" charset="-122"/>
              <a:cs typeface="Inter" pitchFamily="34" charset="-120"/>
            </a:endParaRPr>
          </a:p>
          <a:p>
            <a:pPr>
              <a:lnSpc>
                <a:spcPct val="150000"/>
              </a:lnSpc>
            </a:pPr>
            <a:r>
              <a:rPr lang="lt-LT" sz="220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</a:rPr>
              <a:t>Intelligent</a:t>
            </a:r>
            <a:r>
              <a:rPr lang="lt-LT" sz="22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</a:rPr>
              <a:t> </a:t>
            </a:r>
            <a:r>
              <a:rPr lang="lt-LT" sz="220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</a:rPr>
              <a:t>Soil</a:t>
            </a:r>
            <a:r>
              <a:rPr lang="lt-LT" sz="22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</a:rPr>
              <a:t> </a:t>
            </a:r>
            <a:r>
              <a:rPr lang="lt-LT" sz="220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</a:rPr>
              <a:t>Parameter</a:t>
            </a:r>
            <a:r>
              <a:rPr lang="lt-LT" sz="22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</a:rPr>
              <a:t> </a:t>
            </a:r>
            <a:r>
              <a:rPr lang="lt-LT" sz="220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</a:rPr>
              <a:t>Analyzer</a:t>
            </a:r>
            <a:endParaRPr lang="lt-LT" sz="2200" dirty="0">
              <a:solidFill>
                <a:srgbClr val="666666"/>
              </a:solidFill>
              <a:latin typeface="Inter" pitchFamily="34" charset="0"/>
              <a:ea typeface="Inter" pitchFamily="34" charset="-122"/>
            </a:endParaRPr>
          </a:p>
        </p:txBody>
      </p:sp>
      <p:sp>
        <p:nvSpPr>
          <p:cNvPr id="8" name="Text 6">
            <a:extLst>
              <a:ext uri="{FF2B5EF4-FFF2-40B4-BE49-F238E27FC236}">
                <a16:creationId xmlns:a16="http://schemas.microsoft.com/office/drawing/2014/main" id="{4CBBD902-54F0-F7F0-BE62-1E837C4AF1ED}"/>
              </a:ext>
            </a:extLst>
          </p:cNvPr>
          <p:cNvSpPr/>
          <p:nvPr/>
        </p:nvSpPr>
        <p:spPr>
          <a:xfrm>
            <a:off x="9883616" y="3469958"/>
            <a:ext cx="3747373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750"/>
              </a:lnSpc>
              <a:buNone/>
            </a:pPr>
            <a:endParaRPr lang="en-US" sz="2200" dirty="0"/>
          </a:p>
        </p:txBody>
      </p:sp>
      <p:sp>
        <p:nvSpPr>
          <p:cNvPr id="12" name="Text 10">
            <a:extLst>
              <a:ext uri="{FF2B5EF4-FFF2-40B4-BE49-F238E27FC236}">
                <a16:creationId xmlns:a16="http://schemas.microsoft.com/office/drawing/2014/main" id="{1E7D7619-639A-8B6D-BED3-5203FF377E30}"/>
              </a:ext>
            </a:extLst>
          </p:cNvPr>
          <p:cNvSpPr/>
          <p:nvPr/>
        </p:nvSpPr>
        <p:spPr>
          <a:xfrm>
            <a:off x="7456884" y="6038255"/>
            <a:ext cx="4158615" cy="10629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750"/>
              </a:lnSpc>
              <a:buNone/>
            </a:pPr>
            <a:endParaRPr lang="en-US" sz="2200" dirty="0"/>
          </a:p>
        </p:txBody>
      </p:sp>
      <p:pic>
        <p:nvPicPr>
          <p:cNvPr id="13" name="Image 6" descr="preencoded.png">
            <a:extLst>
              <a:ext uri="{FF2B5EF4-FFF2-40B4-BE49-F238E27FC236}">
                <a16:creationId xmlns:a16="http://schemas.microsoft.com/office/drawing/2014/main" id="{EE26A33A-3935-C9D1-EFB7-864051A050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81660" y="228600"/>
            <a:ext cx="1120140" cy="417314"/>
          </a:xfrm>
          <a:prstGeom prst="rect">
            <a:avLst/>
          </a:prstGeom>
        </p:spPr>
      </p:pic>
      <p:sp>
        <p:nvSpPr>
          <p:cNvPr id="14" name="Text 0">
            <a:extLst>
              <a:ext uri="{FF2B5EF4-FFF2-40B4-BE49-F238E27FC236}">
                <a16:creationId xmlns:a16="http://schemas.microsoft.com/office/drawing/2014/main" id="{CAC8F146-5CDE-9B4A-BED1-669F3E36E3DC}"/>
              </a:ext>
            </a:extLst>
          </p:cNvPr>
          <p:cNvSpPr/>
          <p:nvPr/>
        </p:nvSpPr>
        <p:spPr>
          <a:xfrm>
            <a:off x="6151235" y="1183145"/>
            <a:ext cx="6263503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500" b="1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Investments in Innovation</a:t>
            </a:r>
            <a:endParaRPr lang="en-US" sz="4500" dirty="0"/>
          </a:p>
        </p:txBody>
      </p:sp>
      <p:sp>
        <p:nvSpPr>
          <p:cNvPr id="2" name="Shape 2">
            <a:extLst>
              <a:ext uri="{FF2B5EF4-FFF2-40B4-BE49-F238E27FC236}">
                <a16:creationId xmlns:a16="http://schemas.microsoft.com/office/drawing/2014/main" id="{0BA7B48E-3A88-8C89-6D85-ABC6CDA6F8B6}"/>
              </a:ext>
            </a:extLst>
          </p:cNvPr>
          <p:cNvSpPr/>
          <p:nvPr/>
        </p:nvSpPr>
        <p:spPr>
          <a:xfrm>
            <a:off x="6147855" y="2744763"/>
            <a:ext cx="45719" cy="3486431"/>
          </a:xfrm>
          <a:prstGeom prst="rect">
            <a:avLst/>
          </a:prstGeom>
          <a:solidFill>
            <a:srgbClr val="7F7F7F"/>
          </a:solidFill>
          <a:ln/>
        </p:spPr>
        <p:txBody>
          <a:bodyPr/>
          <a:lstStyle/>
          <a:p>
            <a:endParaRPr lang="lt-LT" noProof="0" dirty="0"/>
          </a:p>
        </p:txBody>
      </p:sp>
      <p:pic>
        <p:nvPicPr>
          <p:cNvPr id="3" name="Image 0" descr="preencoded.png">
            <a:extLst>
              <a:ext uri="{FF2B5EF4-FFF2-40B4-BE49-F238E27FC236}">
                <a16:creationId xmlns:a16="http://schemas.microsoft.com/office/drawing/2014/main" id="{E6A24798-C489-E180-C99B-204E8FD87D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5760720" cy="82296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61165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80310" y="1014413"/>
            <a:ext cx="4849058" cy="3367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lt-LT" sz="4500" b="1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ChatGPT </a:t>
            </a:r>
            <a:r>
              <a:rPr lang="lt-LT" sz="4500" b="1" dirty="0" err="1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Digitalization</a:t>
            </a:r>
            <a:r>
              <a:rPr lang="lt-LT" sz="4500" b="1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lt-LT" sz="4500" b="1" dirty="0" err="1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Investment</a:t>
            </a:r>
            <a:r>
              <a:rPr lang="lt-LT" sz="4500" b="1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lt-LT" sz="4500" b="1" dirty="0" err="1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Evaluator</a:t>
            </a:r>
            <a:endParaRPr lang="en-US" sz="45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431" y="1747398"/>
            <a:ext cx="323255" cy="323255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580431" y="2284511"/>
            <a:ext cx="1347311" cy="16847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00"/>
              </a:lnSpc>
              <a:buNone/>
            </a:pPr>
            <a:r>
              <a:rPr lang="lt-LT" sz="220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Analysis</a:t>
            </a:r>
            <a:r>
              <a:rPr lang="lt-LT" sz="22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lt-LT" sz="220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of</a:t>
            </a:r>
            <a:r>
              <a:rPr lang="lt-LT" sz="22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lt-LT" sz="220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investment</a:t>
            </a:r>
            <a:endParaRPr lang="en-US" sz="2200" dirty="0"/>
          </a:p>
        </p:txBody>
      </p:sp>
      <p:sp>
        <p:nvSpPr>
          <p:cNvPr id="5" name="Text 2"/>
          <p:cNvSpPr/>
          <p:nvPr/>
        </p:nvSpPr>
        <p:spPr>
          <a:xfrm>
            <a:off x="580430" y="2526702"/>
            <a:ext cx="4534734" cy="13873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evaluator analyzes the investment description to check compliance with digitalization criteria</a:t>
            </a:r>
            <a:r>
              <a:rPr lang="lt-LT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</a:t>
            </a:r>
            <a:endParaRPr lang="en-US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0430" y="3590758"/>
            <a:ext cx="323255" cy="323255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580430" y="4140907"/>
            <a:ext cx="1347311" cy="16847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220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Criteria Evaluation</a:t>
            </a:r>
            <a:endParaRPr lang="en-US" sz="2200" dirty="0"/>
          </a:p>
        </p:txBody>
      </p:sp>
      <p:sp>
        <p:nvSpPr>
          <p:cNvPr id="8" name="Text 4"/>
          <p:cNvSpPr/>
          <p:nvPr/>
        </p:nvSpPr>
        <p:spPr>
          <a:xfrm>
            <a:off x="580430" y="4351804"/>
            <a:ext cx="4071203" cy="15128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Compliance is assessed against the digital technology classification criteria, and a detailed analysis is provided.</a:t>
            </a:r>
            <a:endParaRPr lang="en-US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0430" y="5685977"/>
            <a:ext cx="323255" cy="323255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580310" y="6228127"/>
            <a:ext cx="1347311" cy="16847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00"/>
              </a:lnSpc>
              <a:buNone/>
            </a:pPr>
            <a:r>
              <a:rPr lang="lt-LT" sz="220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Results</a:t>
            </a:r>
            <a:endParaRPr lang="en-US" sz="2200" dirty="0"/>
          </a:p>
        </p:txBody>
      </p:sp>
      <p:sp>
        <p:nvSpPr>
          <p:cNvPr id="11" name="Text 6"/>
          <p:cNvSpPr/>
          <p:nvPr/>
        </p:nvSpPr>
        <p:spPr>
          <a:xfrm>
            <a:off x="580430" y="6447023"/>
            <a:ext cx="4400074" cy="344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Answers are presented in a table, including the investment name, compliance, classification, and detailed justification.</a:t>
            </a:r>
            <a:endParaRPr lang="en-US" dirty="0"/>
          </a:p>
        </p:txBody>
      </p:sp>
      <p:pic>
        <p:nvPicPr>
          <p:cNvPr id="24" name="Image 6" descr="preencoded.png">
            <a:extLst>
              <a:ext uri="{FF2B5EF4-FFF2-40B4-BE49-F238E27FC236}">
                <a16:creationId xmlns:a16="http://schemas.microsoft.com/office/drawing/2014/main" id="{B3EE3919-9E13-EAA1-2006-61596AC01DF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281660" y="228600"/>
            <a:ext cx="1120140" cy="417314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D0D8E32D-B322-544F-0CE3-6C29D55C6E1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41028" y="1553029"/>
            <a:ext cx="6613618" cy="636447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0B1FAC-4FDE-33F3-746A-6D027B42A2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>
            <a:extLst>
              <a:ext uri="{FF2B5EF4-FFF2-40B4-BE49-F238E27FC236}">
                <a16:creationId xmlns:a16="http://schemas.microsoft.com/office/drawing/2014/main" id="{A959FA70-8810-AC82-391A-C918E4DF68F4}"/>
              </a:ext>
            </a:extLst>
          </p:cNvPr>
          <p:cNvSpPr/>
          <p:nvPr/>
        </p:nvSpPr>
        <p:spPr>
          <a:xfrm>
            <a:off x="785098" y="1651516"/>
            <a:ext cx="7935156" cy="9244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150"/>
              </a:lnSpc>
              <a:buNone/>
            </a:pPr>
            <a:endParaRPr lang="lt-LT" sz="2200" noProof="0" dirty="0"/>
          </a:p>
        </p:txBody>
      </p:sp>
      <p:pic>
        <p:nvPicPr>
          <p:cNvPr id="7" name="Skaitmeninimas Tomo 06.19">
            <a:hlinkClick r:id="" action="ppaction://media"/>
            <a:extLst>
              <a:ext uri="{FF2B5EF4-FFF2-40B4-BE49-F238E27FC236}">
                <a16:creationId xmlns:a16="http://schemas.microsoft.com/office/drawing/2014/main" id="{2AAB1E91-8C4C-F68E-F458-58A6150D62F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678056" y="1242612"/>
            <a:ext cx="11274287" cy="6471300"/>
          </a:xfrm>
          <a:prstGeom prst="rect">
            <a:avLst/>
          </a:prstGeom>
        </p:spPr>
      </p:pic>
      <p:pic>
        <p:nvPicPr>
          <p:cNvPr id="9" name="Image 6" descr="preencoded.png">
            <a:extLst>
              <a:ext uri="{FF2B5EF4-FFF2-40B4-BE49-F238E27FC236}">
                <a16:creationId xmlns:a16="http://schemas.microsoft.com/office/drawing/2014/main" id="{1FE90AE0-70B0-3B40-C788-23729BF1067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281660" y="228600"/>
            <a:ext cx="1120140" cy="417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7007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71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793790" y="634971"/>
            <a:ext cx="6985159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5550"/>
              </a:lnSpc>
            </a:pPr>
            <a:r>
              <a:rPr lang="en-US" sz="4500" b="1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Benefits of ChatGPT </a:t>
            </a:r>
            <a:endParaRPr lang="lt-LT" sz="4500" b="1" dirty="0">
              <a:solidFill>
                <a:srgbClr val="006837"/>
              </a:solidFill>
              <a:latin typeface="Inter" pitchFamily="34" charset="0"/>
              <a:ea typeface="Inter" pitchFamily="34" charset="-122"/>
              <a:cs typeface="Inter" pitchFamily="34" charset="-120"/>
            </a:endParaRPr>
          </a:p>
          <a:p>
            <a:pPr>
              <a:lnSpc>
                <a:spcPts val="5550"/>
              </a:lnSpc>
            </a:pPr>
            <a:r>
              <a:rPr lang="en-US" sz="4500" b="1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Digitalization Investment </a:t>
            </a:r>
            <a:endParaRPr lang="lt-LT" sz="4500" b="1" dirty="0">
              <a:solidFill>
                <a:srgbClr val="006837"/>
              </a:solidFill>
              <a:latin typeface="Inter" pitchFamily="34" charset="0"/>
              <a:ea typeface="Inter" pitchFamily="34" charset="-122"/>
              <a:cs typeface="Inter" pitchFamily="34" charset="-120"/>
            </a:endParaRPr>
          </a:p>
          <a:p>
            <a:pPr>
              <a:lnSpc>
                <a:spcPts val="5550"/>
              </a:lnSpc>
            </a:pPr>
            <a:r>
              <a:rPr lang="en-US" sz="4500" b="1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Evaluation</a:t>
            </a:r>
            <a:endParaRPr lang="lt-LT" sz="4500" noProof="0" dirty="0"/>
          </a:p>
        </p:txBody>
      </p:sp>
      <p:sp>
        <p:nvSpPr>
          <p:cNvPr id="4" name="Shape 1"/>
          <p:cNvSpPr/>
          <p:nvPr/>
        </p:nvSpPr>
        <p:spPr>
          <a:xfrm>
            <a:off x="793790" y="2956185"/>
            <a:ext cx="907256" cy="1360884"/>
          </a:xfrm>
          <a:prstGeom prst="roundRect">
            <a:avLst>
              <a:gd name="adj" fmla="val 360022"/>
            </a:avLst>
          </a:prstGeom>
          <a:solidFill>
            <a:srgbClr val="009650"/>
          </a:solidFill>
          <a:ln w="7620">
            <a:solidFill>
              <a:srgbClr val="19AF69"/>
            </a:solidFill>
            <a:prstDash val="solid"/>
          </a:ln>
        </p:spPr>
        <p:txBody>
          <a:bodyPr/>
          <a:lstStyle/>
          <a:p>
            <a:endParaRPr lang="lt-LT" noProof="0" dirty="0"/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7278" y="3423982"/>
            <a:ext cx="340162" cy="425291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1927860" y="3409753"/>
            <a:ext cx="6422350" cy="4535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550"/>
              </a:lnSpc>
              <a:buNone/>
            </a:pPr>
            <a:r>
              <a:rPr lang="lt-LT" sz="2200" noProof="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Methodologically</a:t>
            </a:r>
            <a:r>
              <a:rPr lang="lt-LT" sz="2200" noProof="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lt-LT" sz="2200" noProof="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based</a:t>
            </a:r>
            <a:r>
              <a:rPr lang="lt-LT" sz="2200" noProof="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lt-LT" sz="2200" noProof="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answers</a:t>
            </a:r>
            <a:endParaRPr lang="lt-LT" sz="2200" noProof="0" dirty="0"/>
          </a:p>
        </p:txBody>
      </p:sp>
      <p:sp>
        <p:nvSpPr>
          <p:cNvPr id="7" name="Shape 3"/>
          <p:cNvSpPr/>
          <p:nvPr/>
        </p:nvSpPr>
        <p:spPr>
          <a:xfrm>
            <a:off x="793790" y="4487091"/>
            <a:ext cx="907256" cy="1496735"/>
          </a:xfrm>
          <a:prstGeom prst="roundRect">
            <a:avLst>
              <a:gd name="adj" fmla="val 360022"/>
            </a:avLst>
          </a:prstGeom>
          <a:solidFill>
            <a:srgbClr val="009650"/>
          </a:solidFill>
          <a:ln w="7620">
            <a:solidFill>
              <a:srgbClr val="19AF69"/>
            </a:solidFill>
            <a:prstDash val="solid"/>
          </a:ln>
        </p:spPr>
        <p:txBody>
          <a:bodyPr/>
          <a:lstStyle/>
          <a:p>
            <a:endParaRPr lang="lt-LT" noProof="0" dirty="0"/>
          </a:p>
        </p:txBody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7278" y="5022753"/>
            <a:ext cx="340162" cy="425291"/>
          </a:xfrm>
          <a:prstGeom prst="rect">
            <a:avLst/>
          </a:prstGeom>
        </p:spPr>
      </p:pic>
      <p:sp>
        <p:nvSpPr>
          <p:cNvPr id="9" name="Text 4"/>
          <p:cNvSpPr/>
          <p:nvPr/>
        </p:nvSpPr>
        <p:spPr>
          <a:xfrm>
            <a:off x="1927860" y="5008643"/>
            <a:ext cx="6422350" cy="4535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550"/>
              </a:lnSpc>
              <a:buNone/>
            </a:pPr>
            <a:r>
              <a:rPr lang="lt-LT" sz="2200" noProof="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Clear</a:t>
            </a:r>
            <a:r>
              <a:rPr lang="lt-LT" sz="2200" noProof="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lt-LT" sz="2200" noProof="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assessment</a:t>
            </a:r>
            <a:endParaRPr lang="lt-LT" sz="2200" noProof="0" dirty="0">
              <a:solidFill>
                <a:srgbClr val="666666"/>
              </a:solidFill>
              <a:latin typeface="Inter" pitchFamily="34" charset="0"/>
              <a:ea typeface="Inter" pitchFamily="34" charset="-122"/>
              <a:cs typeface="Inter" pitchFamily="34" charset="-120"/>
            </a:endParaRPr>
          </a:p>
        </p:txBody>
      </p:sp>
      <p:sp>
        <p:nvSpPr>
          <p:cNvPr id="10" name="Text 5"/>
          <p:cNvSpPr/>
          <p:nvPr/>
        </p:nvSpPr>
        <p:spPr>
          <a:xfrm>
            <a:off x="1927860" y="5303502"/>
            <a:ext cx="6422350" cy="4535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550"/>
              </a:lnSpc>
              <a:buNone/>
            </a:pPr>
            <a:endParaRPr lang="lt-LT" sz="2200" noProof="0" dirty="0"/>
          </a:p>
        </p:txBody>
      </p:sp>
      <p:sp>
        <p:nvSpPr>
          <p:cNvPr id="11" name="Shape 6"/>
          <p:cNvSpPr/>
          <p:nvPr/>
        </p:nvSpPr>
        <p:spPr>
          <a:xfrm>
            <a:off x="793790" y="6153847"/>
            <a:ext cx="907256" cy="1496735"/>
          </a:xfrm>
          <a:prstGeom prst="roundRect">
            <a:avLst>
              <a:gd name="adj" fmla="val 360022"/>
            </a:avLst>
          </a:prstGeom>
          <a:solidFill>
            <a:srgbClr val="009650"/>
          </a:solidFill>
          <a:ln w="7620">
            <a:solidFill>
              <a:srgbClr val="19AF69"/>
            </a:solidFill>
            <a:prstDash val="solid"/>
          </a:ln>
        </p:spPr>
        <p:txBody>
          <a:bodyPr/>
          <a:lstStyle/>
          <a:p>
            <a:endParaRPr lang="lt-LT" noProof="0" dirty="0"/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7278" y="6689509"/>
            <a:ext cx="340162" cy="425291"/>
          </a:xfrm>
          <a:prstGeom prst="rect">
            <a:avLst/>
          </a:prstGeom>
        </p:spPr>
      </p:pic>
      <p:sp>
        <p:nvSpPr>
          <p:cNvPr id="13" name="Text 7"/>
          <p:cNvSpPr/>
          <p:nvPr/>
        </p:nvSpPr>
        <p:spPr>
          <a:xfrm>
            <a:off x="1927860" y="6675399"/>
            <a:ext cx="6422350" cy="4535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550"/>
              </a:lnSpc>
              <a:buNone/>
            </a:pPr>
            <a:r>
              <a:rPr lang="lt-LT" sz="2200" noProof="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Effective</a:t>
            </a:r>
            <a:r>
              <a:rPr lang="lt-LT" sz="2200" noProof="0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lt-LT" sz="2200" noProof="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solutions</a:t>
            </a:r>
            <a:endParaRPr lang="lt-LT" sz="2200" noProof="0" dirty="0">
              <a:solidFill>
                <a:srgbClr val="666666"/>
              </a:solidFill>
              <a:latin typeface="Inter" pitchFamily="34" charset="0"/>
              <a:ea typeface="Inter" pitchFamily="34" charset="-122"/>
              <a:cs typeface="Inter" pitchFamily="34" charset="-120"/>
            </a:endParaRPr>
          </a:p>
        </p:txBody>
      </p:sp>
      <p:sp>
        <p:nvSpPr>
          <p:cNvPr id="14" name="Text 8"/>
          <p:cNvSpPr/>
          <p:nvPr/>
        </p:nvSpPr>
        <p:spPr>
          <a:xfrm>
            <a:off x="1927860" y="6970258"/>
            <a:ext cx="6422350" cy="4535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550"/>
              </a:lnSpc>
              <a:buNone/>
            </a:pPr>
            <a:endParaRPr lang="lt-LT" sz="2200" noProof="0" dirty="0"/>
          </a:p>
        </p:txBody>
      </p:sp>
      <p:pic>
        <p:nvPicPr>
          <p:cNvPr id="2" name="Image 0" descr="preencoded.png">
            <a:extLst>
              <a:ext uri="{FF2B5EF4-FFF2-40B4-BE49-F238E27FC236}">
                <a16:creationId xmlns:a16="http://schemas.microsoft.com/office/drawing/2014/main" id="{C8900CD0-02C6-705C-ED3A-ABC1A3B660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69680" y="0"/>
            <a:ext cx="5760720" cy="82296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44177A-1131-69D6-CF61-382F978595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>
            <a:extLst>
              <a:ext uri="{FF2B5EF4-FFF2-40B4-BE49-F238E27FC236}">
                <a16:creationId xmlns:a16="http://schemas.microsoft.com/office/drawing/2014/main" id="{1A349387-20DC-2A8E-C206-AA8DB70A20BE}"/>
              </a:ext>
            </a:extLst>
          </p:cNvPr>
          <p:cNvSpPr/>
          <p:nvPr/>
        </p:nvSpPr>
        <p:spPr>
          <a:xfrm>
            <a:off x="6149697" y="1183145"/>
            <a:ext cx="7590508" cy="10166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buNone/>
            </a:pPr>
            <a:r>
              <a:rPr lang="en-US" sz="4500" b="1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Challenges Facing Agriculture </a:t>
            </a:r>
          </a:p>
          <a:p>
            <a:pPr marL="0" indent="0">
              <a:buNone/>
            </a:pPr>
            <a:r>
              <a:rPr lang="en-US" sz="4500" b="1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and Rural Communities</a:t>
            </a:r>
          </a:p>
        </p:txBody>
      </p:sp>
      <p:sp>
        <p:nvSpPr>
          <p:cNvPr id="10" name="Text 5">
            <a:extLst>
              <a:ext uri="{FF2B5EF4-FFF2-40B4-BE49-F238E27FC236}">
                <a16:creationId xmlns:a16="http://schemas.microsoft.com/office/drawing/2014/main" id="{321926D9-7A33-061C-7C77-F346A5D41A69}"/>
              </a:ext>
            </a:extLst>
          </p:cNvPr>
          <p:cNvSpPr/>
          <p:nvPr/>
        </p:nvSpPr>
        <p:spPr>
          <a:xfrm>
            <a:off x="1927860" y="4866204"/>
            <a:ext cx="6422350" cy="4535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550"/>
              </a:lnSpc>
              <a:buNone/>
            </a:pPr>
            <a:endParaRPr lang="lt-LT" sz="2200" noProof="0" dirty="0"/>
          </a:p>
        </p:txBody>
      </p:sp>
      <p:sp>
        <p:nvSpPr>
          <p:cNvPr id="14" name="Text 8">
            <a:extLst>
              <a:ext uri="{FF2B5EF4-FFF2-40B4-BE49-F238E27FC236}">
                <a16:creationId xmlns:a16="http://schemas.microsoft.com/office/drawing/2014/main" id="{82D4EDD8-FB8C-0D53-D02E-3602A9030A90}"/>
              </a:ext>
            </a:extLst>
          </p:cNvPr>
          <p:cNvSpPr/>
          <p:nvPr/>
        </p:nvSpPr>
        <p:spPr>
          <a:xfrm>
            <a:off x="1927860" y="6532960"/>
            <a:ext cx="6422350" cy="4535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550"/>
              </a:lnSpc>
              <a:buNone/>
            </a:pPr>
            <a:endParaRPr lang="lt-LT" sz="2200" noProof="0" dirty="0"/>
          </a:p>
        </p:txBody>
      </p:sp>
      <p:pic>
        <p:nvPicPr>
          <p:cNvPr id="5" name="Image 2" descr="preencoded.png">
            <a:extLst>
              <a:ext uri="{FF2B5EF4-FFF2-40B4-BE49-F238E27FC236}">
                <a16:creationId xmlns:a16="http://schemas.microsoft.com/office/drawing/2014/main" id="{99BD448A-E3F5-B108-705F-6603F663FC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81660" y="228600"/>
            <a:ext cx="1120140" cy="417314"/>
          </a:xfrm>
          <a:prstGeom prst="rect">
            <a:avLst/>
          </a:prstGeom>
        </p:spPr>
      </p:pic>
      <p:sp>
        <p:nvSpPr>
          <p:cNvPr id="6" name="Text 2">
            <a:extLst>
              <a:ext uri="{FF2B5EF4-FFF2-40B4-BE49-F238E27FC236}">
                <a16:creationId xmlns:a16="http://schemas.microsoft.com/office/drawing/2014/main" id="{79970CA4-868A-15E5-C356-4F5CD06B63C5}"/>
              </a:ext>
            </a:extLst>
          </p:cNvPr>
          <p:cNvSpPr/>
          <p:nvPr/>
        </p:nvSpPr>
        <p:spPr>
          <a:xfrm>
            <a:off x="6567646" y="3763906"/>
            <a:ext cx="6422350" cy="220459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ct val="150000"/>
              </a:lnSpc>
              <a:buNone/>
            </a:pPr>
            <a:r>
              <a:rPr lang="lt-LT" sz="3200" noProof="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Jobs</a:t>
            </a:r>
            <a:endParaRPr lang="lt-LT" sz="3200" noProof="0" dirty="0">
              <a:solidFill>
                <a:srgbClr val="666666"/>
              </a:solidFill>
              <a:latin typeface="Inter" pitchFamily="34" charset="0"/>
              <a:ea typeface="Inter" pitchFamily="34" charset="-122"/>
              <a:cs typeface="Inter" pitchFamily="34" charset="-12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lt-LT" sz="3200" noProof="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</a:rPr>
              <a:t>Professions</a:t>
            </a:r>
            <a:endParaRPr lang="lt-LT" sz="3200" noProof="0" dirty="0">
              <a:solidFill>
                <a:srgbClr val="666666"/>
              </a:solidFill>
              <a:latin typeface="Inter" pitchFamily="34" charset="0"/>
              <a:ea typeface="Inter" pitchFamily="34" charset="-122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lt-LT" sz="3200" noProof="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</a:rPr>
              <a:t>Benefits</a:t>
            </a:r>
            <a:r>
              <a:rPr lang="lt-LT" sz="3200" noProof="0" dirty="0">
                <a:solidFill>
                  <a:srgbClr val="666666"/>
                </a:solidFill>
                <a:latin typeface="Inter" pitchFamily="34" charset="0"/>
                <a:ea typeface="Inter" pitchFamily="34" charset="-122"/>
              </a:rPr>
              <a:t> to </a:t>
            </a:r>
            <a:r>
              <a:rPr lang="lt-LT" sz="3200" noProof="0" dirty="0" err="1">
                <a:solidFill>
                  <a:srgbClr val="666666"/>
                </a:solidFill>
                <a:latin typeface="Inter" pitchFamily="34" charset="0"/>
                <a:ea typeface="Inter" pitchFamily="34" charset="-122"/>
              </a:rPr>
              <a:t>Society</a:t>
            </a:r>
            <a:endParaRPr lang="lt-LT" sz="3200" noProof="0" dirty="0"/>
          </a:p>
        </p:txBody>
      </p:sp>
      <p:sp>
        <p:nvSpPr>
          <p:cNvPr id="8" name="Text 0">
            <a:extLst>
              <a:ext uri="{FF2B5EF4-FFF2-40B4-BE49-F238E27FC236}">
                <a16:creationId xmlns:a16="http://schemas.microsoft.com/office/drawing/2014/main" id="{A58B10EC-36EB-AF91-615F-5B4123C2AB0D}"/>
              </a:ext>
            </a:extLst>
          </p:cNvPr>
          <p:cNvSpPr/>
          <p:nvPr/>
        </p:nvSpPr>
        <p:spPr>
          <a:xfrm>
            <a:off x="580310" y="1014413"/>
            <a:ext cx="4849058" cy="3367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endParaRPr lang="en-US" sz="4500" dirty="0"/>
          </a:p>
        </p:txBody>
      </p:sp>
      <p:sp>
        <p:nvSpPr>
          <p:cNvPr id="9" name="Text 0">
            <a:extLst>
              <a:ext uri="{FF2B5EF4-FFF2-40B4-BE49-F238E27FC236}">
                <a16:creationId xmlns:a16="http://schemas.microsoft.com/office/drawing/2014/main" id="{AA43C79F-DCCF-EE64-5F8A-475BFB3DDF60}"/>
              </a:ext>
            </a:extLst>
          </p:cNvPr>
          <p:cNvSpPr/>
          <p:nvPr/>
        </p:nvSpPr>
        <p:spPr>
          <a:xfrm>
            <a:off x="4764541" y="775384"/>
            <a:ext cx="6985159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5550"/>
              </a:lnSpc>
            </a:pPr>
            <a:endParaRPr lang="lt-LT" sz="4500" noProof="0" dirty="0"/>
          </a:p>
        </p:txBody>
      </p:sp>
      <p:pic>
        <p:nvPicPr>
          <p:cNvPr id="11" name="Image 0" descr="preencoded.png">
            <a:extLst>
              <a:ext uri="{FF2B5EF4-FFF2-40B4-BE49-F238E27FC236}">
                <a16:creationId xmlns:a16="http://schemas.microsoft.com/office/drawing/2014/main" id="{A737783B-B0A6-5423-F7A5-E286D0DED27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5760720" cy="82296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13" name="Shape 2">
            <a:extLst>
              <a:ext uri="{FF2B5EF4-FFF2-40B4-BE49-F238E27FC236}">
                <a16:creationId xmlns:a16="http://schemas.microsoft.com/office/drawing/2014/main" id="{47009382-A86B-7811-0A53-F67E12D9D0BF}"/>
              </a:ext>
            </a:extLst>
          </p:cNvPr>
          <p:cNvSpPr/>
          <p:nvPr/>
        </p:nvSpPr>
        <p:spPr>
          <a:xfrm flipH="1">
            <a:off x="6141323" y="3413012"/>
            <a:ext cx="45720" cy="2906384"/>
          </a:xfrm>
          <a:prstGeom prst="rect">
            <a:avLst/>
          </a:prstGeom>
          <a:solidFill>
            <a:srgbClr val="7F7F7F"/>
          </a:solidFill>
          <a:ln/>
        </p:spPr>
        <p:txBody>
          <a:bodyPr/>
          <a:lstStyle/>
          <a:p>
            <a:endParaRPr lang="lt-LT" noProof="0" dirty="0"/>
          </a:p>
        </p:txBody>
      </p:sp>
    </p:spTree>
    <p:extLst>
      <p:ext uri="{BB962C8B-B14F-4D97-AF65-F5344CB8AC3E}">
        <p14:creationId xmlns:p14="http://schemas.microsoft.com/office/powerpoint/2010/main" val="2379037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6824211" y="1518164"/>
            <a:ext cx="7424658" cy="1700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450"/>
              </a:lnSpc>
              <a:buNone/>
            </a:pPr>
            <a:r>
              <a:rPr lang="en-US" sz="3500" b="1" noProof="0" dirty="0">
                <a:solidFill>
                  <a:srgbClr val="0068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Digitalization – the path towards a more sustainable, competitive and smarter future for agriculture.</a:t>
            </a:r>
          </a:p>
        </p:txBody>
      </p:sp>
      <p:pic>
        <p:nvPicPr>
          <p:cNvPr id="5" name="Image 1" descr="preencoded.png">
            <a:extLst>
              <a:ext uri="{FF2B5EF4-FFF2-40B4-BE49-F238E27FC236}">
                <a16:creationId xmlns:a16="http://schemas.microsoft.com/office/drawing/2014/main" id="{1CDB889E-1829-6F95-720E-1BAAE51B30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81660" y="228600"/>
            <a:ext cx="1120140" cy="417314"/>
          </a:xfrm>
          <a:prstGeom prst="rect">
            <a:avLst/>
          </a:prstGeom>
        </p:spPr>
      </p:pic>
      <p:grpSp>
        <p:nvGrpSpPr>
          <p:cNvPr id="17" name="Group 16" descr="Lentelėje nurodyti NMA kontaktai">
            <a:extLst>
              <a:ext uri="{FF2B5EF4-FFF2-40B4-BE49-F238E27FC236}">
                <a16:creationId xmlns:a16="http://schemas.microsoft.com/office/drawing/2014/main" id="{ECE815EA-C63A-91DC-C40D-2299997A7187}"/>
              </a:ext>
            </a:extLst>
          </p:cNvPr>
          <p:cNvGrpSpPr/>
          <p:nvPr/>
        </p:nvGrpSpPr>
        <p:grpSpPr>
          <a:xfrm>
            <a:off x="6703937" y="3873828"/>
            <a:ext cx="5418647" cy="3152142"/>
            <a:chOff x="8207283" y="3178589"/>
            <a:chExt cx="4061836" cy="2420053"/>
          </a:xfrm>
        </p:grpSpPr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C78E839B-894A-F4C2-11AF-707EF6ED3F0F}"/>
                </a:ext>
              </a:extLst>
            </p:cNvPr>
            <p:cNvSpPr txBox="1"/>
            <p:nvPr/>
          </p:nvSpPr>
          <p:spPr>
            <a:xfrm>
              <a:off x="8220505" y="3178589"/>
              <a:ext cx="4048614" cy="17840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defRPr/>
              </a:pPr>
              <a:r>
                <a:rPr lang="en-US" sz="2400" dirty="0">
                  <a:solidFill>
                    <a:srgbClr val="666666"/>
                  </a:solidFill>
                  <a:latin typeface="Inter" panose="020B0604020202020204" charset="0"/>
                  <a:ea typeface="Inter" panose="020B0604020202020204" charset="0"/>
                </a:rPr>
                <a:t>National Paying Agency under the Ministry of Agriculture</a:t>
              </a:r>
            </a:p>
            <a:p>
              <a:pPr marL="421200" lvl="1">
                <a:spcBef>
                  <a:spcPts val="1000"/>
                </a:spcBef>
              </a:pPr>
              <a:r>
                <a:rPr lang="lt-LT" sz="2400" b="0" i="0" u="none" strike="noStrike" dirty="0">
                  <a:solidFill>
                    <a:srgbClr val="666666"/>
                  </a:solidFill>
                  <a:effectLst/>
                  <a:latin typeface="Inter" panose="020B0604020202020204" charset="0"/>
                  <a:ea typeface="Inter" panose="020B0604020202020204" charset="0"/>
                </a:rPr>
                <a:t>Blindžių </a:t>
              </a:r>
              <a:r>
                <a:rPr lang="lt-LT" sz="2400" dirty="0">
                  <a:solidFill>
                    <a:srgbClr val="666666"/>
                  </a:solidFill>
                  <a:latin typeface="Inter" panose="020B0604020202020204" charset="0"/>
                  <a:ea typeface="Inter" panose="020B0604020202020204" charset="0"/>
                </a:rPr>
                <a:t>Str</a:t>
              </a:r>
              <a:r>
                <a:rPr lang="lt-LT" sz="2400" b="0" i="0" u="none" strike="noStrike" dirty="0">
                  <a:solidFill>
                    <a:srgbClr val="666666"/>
                  </a:solidFill>
                  <a:effectLst/>
                  <a:latin typeface="Inter" panose="020B0604020202020204" charset="0"/>
                  <a:ea typeface="Inter" panose="020B0604020202020204" charset="0"/>
                </a:rPr>
                <a:t>. 17, 08111 Vilnius</a:t>
              </a:r>
            </a:p>
            <a:p>
              <a:pPr marL="421200" lvl="1">
                <a:spcBef>
                  <a:spcPts val="1000"/>
                </a:spcBef>
              </a:pPr>
              <a:r>
                <a:rPr lang="lt-LT" sz="2400" dirty="0">
                  <a:solidFill>
                    <a:srgbClr val="666666"/>
                  </a:solidFill>
                  <a:latin typeface="Inter" panose="020B0604020202020204" charset="0"/>
                  <a:ea typeface="Inter" panose="020B0604020202020204" charset="0"/>
                </a:rPr>
                <a:t>+370</a:t>
              </a:r>
              <a:r>
                <a:rPr lang="en-GB" sz="2400" b="0" i="0" u="none" strike="noStrike" dirty="0">
                  <a:solidFill>
                    <a:srgbClr val="666666"/>
                  </a:solidFill>
                  <a:effectLst/>
                  <a:latin typeface="Inter" panose="020B0604020202020204" charset="0"/>
                  <a:ea typeface="Inter" panose="020B0604020202020204" charset="0"/>
                </a:rPr>
                <a:t> </a:t>
              </a:r>
              <a:r>
                <a:rPr lang="lt-LT" sz="2400" b="0" i="0" u="none" strike="noStrike" dirty="0">
                  <a:solidFill>
                    <a:srgbClr val="666666"/>
                  </a:solidFill>
                  <a:effectLst/>
                  <a:latin typeface="Inter" panose="020B0604020202020204" charset="0"/>
                  <a:ea typeface="Inter" panose="020B0604020202020204" charset="0"/>
                </a:rPr>
                <a:t>(</a:t>
              </a:r>
              <a:r>
                <a:rPr lang="en-GB" sz="2400" b="0" i="0" u="none" strike="noStrike" dirty="0">
                  <a:solidFill>
                    <a:srgbClr val="666666"/>
                  </a:solidFill>
                  <a:effectLst/>
                  <a:latin typeface="Inter" panose="020B0604020202020204" charset="0"/>
                  <a:ea typeface="Inter" panose="020B0604020202020204" charset="0"/>
                </a:rPr>
                <a:t>5</a:t>
              </a:r>
              <a:r>
                <a:rPr lang="lt-LT" sz="2400" b="0" i="0" u="none" strike="noStrike" dirty="0">
                  <a:solidFill>
                    <a:srgbClr val="666666"/>
                  </a:solidFill>
                  <a:effectLst/>
                  <a:latin typeface="Inter" panose="020B0604020202020204" charset="0"/>
                  <a:ea typeface="Inter" panose="020B0604020202020204" charset="0"/>
                </a:rPr>
                <a:t>) </a:t>
              </a:r>
              <a:r>
                <a:rPr lang="en-GB" sz="2400" b="0" i="0" u="none" strike="noStrike" dirty="0">
                  <a:solidFill>
                    <a:srgbClr val="666666"/>
                  </a:solidFill>
                  <a:effectLst/>
                  <a:latin typeface="Inter" panose="020B0604020202020204" charset="0"/>
                  <a:ea typeface="Inter" panose="020B0604020202020204" charset="0"/>
                </a:rPr>
                <a:t>252 6999</a:t>
              </a:r>
            </a:p>
            <a:p>
              <a:pPr marL="421200" lvl="1">
                <a:spcBef>
                  <a:spcPts val="1000"/>
                </a:spcBef>
              </a:pPr>
              <a:r>
                <a:rPr lang="en-GB" sz="2400" b="0" i="0" u="none" strike="noStrike" dirty="0">
                  <a:solidFill>
                    <a:srgbClr val="666666"/>
                  </a:solidFill>
                  <a:effectLst/>
                  <a:latin typeface="Inter" panose="020B0604020202020204" charset="0"/>
                  <a:ea typeface="Inter" panose="020B0604020202020204" charset="0"/>
                </a:rPr>
                <a:t>info@nma.lt </a:t>
              </a:r>
              <a:endParaRPr lang="en-LT" sz="2800" dirty="0">
                <a:solidFill>
                  <a:srgbClr val="666666"/>
                </a:solidFill>
                <a:latin typeface="Inter" panose="020B0604020202020204" charset="0"/>
                <a:ea typeface="Inter" panose="020B0604020202020204" charset="0"/>
                <a:cs typeface="Arial" panose="020B0604020202020204" pitchFamily="34" charset="0"/>
              </a:endParaRPr>
            </a:p>
          </p:txBody>
        </p:sp>
        <p:pic>
          <p:nvPicPr>
            <p:cNvPr id="19" name="Picture 23" descr="Adreso simbolis">
              <a:extLst>
                <a:ext uri="{FF2B5EF4-FFF2-40B4-BE49-F238E27FC236}">
                  <a16:creationId xmlns:a16="http://schemas.microsoft.com/office/drawing/2014/main" id="{BE14ED77-9B49-71F4-C508-E8B79C0D286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/>
          </p:blipFill>
          <p:spPr>
            <a:xfrm>
              <a:off x="8207283" y="3816640"/>
              <a:ext cx="427345" cy="341876"/>
            </a:xfrm>
            <a:prstGeom prst="rect">
              <a:avLst/>
            </a:prstGeom>
          </p:spPr>
        </p:pic>
        <p:pic>
          <p:nvPicPr>
            <p:cNvPr id="20" name="Picture 21" descr="Telefono simbolis">
              <a:extLst>
                <a:ext uri="{FF2B5EF4-FFF2-40B4-BE49-F238E27FC236}">
                  <a16:creationId xmlns:a16="http://schemas.microsoft.com/office/drawing/2014/main" id="{996CDE93-75A2-3864-8B75-4892B0E6D38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/>
          </p:blipFill>
          <p:spPr>
            <a:xfrm>
              <a:off x="8219306" y="4245587"/>
              <a:ext cx="403301" cy="322640"/>
            </a:xfrm>
            <a:prstGeom prst="rect">
              <a:avLst/>
            </a:prstGeom>
          </p:spPr>
        </p:pic>
        <p:pic>
          <p:nvPicPr>
            <p:cNvPr id="21" name="Picture 22" descr="Elektroninio pašto simbolis">
              <a:extLst>
                <a:ext uri="{FF2B5EF4-FFF2-40B4-BE49-F238E27FC236}">
                  <a16:creationId xmlns:a16="http://schemas.microsoft.com/office/drawing/2014/main" id="{4B73F566-AC2F-9D97-D308-8AC9D8656853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/>
          </p:blipFill>
          <p:spPr>
            <a:xfrm>
              <a:off x="8219305" y="4628484"/>
              <a:ext cx="403302" cy="322641"/>
            </a:xfrm>
            <a:prstGeom prst="rect">
              <a:avLst/>
            </a:prstGeom>
          </p:spPr>
        </p:pic>
        <p:pic>
          <p:nvPicPr>
            <p:cNvPr id="22" name="Picture 26" descr="Facebook simbolis">
              <a:extLst>
                <a:ext uri="{FF2B5EF4-FFF2-40B4-BE49-F238E27FC236}">
                  <a16:creationId xmlns:a16="http://schemas.microsoft.com/office/drawing/2014/main" id="{922D6732-0BB6-4EAE-C697-401873599586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rcRect/>
            <a:stretch/>
          </p:blipFill>
          <p:spPr>
            <a:xfrm>
              <a:off x="8219305" y="5221242"/>
              <a:ext cx="317810" cy="377400"/>
            </a:xfrm>
            <a:prstGeom prst="rect">
              <a:avLst/>
            </a:prstGeom>
          </p:spPr>
        </p:pic>
        <p:pic>
          <p:nvPicPr>
            <p:cNvPr id="23" name="Picture 27" descr="Linkedin simbolis">
              <a:extLst>
                <a:ext uri="{FF2B5EF4-FFF2-40B4-BE49-F238E27FC236}">
                  <a16:creationId xmlns:a16="http://schemas.microsoft.com/office/drawing/2014/main" id="{771ACF47-F5AF-15C0-73C5-E865F56C6A6C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rcRect/>
            <a:stretch/>
          </p:blipFill>
          <p:spPr>
            <a:xfrm>
              <a:off x="8704132" y="5227430"/>
              <a:ext cx="288177" cy="365025"/>
            </a:xfrm>
            <a:prstGeom prst="rect">
              <a:avLst/>
            </a:prstGeom>
          </p:spPr>
        </p:pic>
        <p:pic>
          <p:nvPicPr>
            <p:cNvPr id="24" name="Picture 28" descr="Youtube simbolis">
              <a:extLst>
                <a:ext uri="{FF2B5EF4-FFF2-40B4-BE49-F238E27FC236}">
                  <a16:creationId xmlns:a16="http://schemas.microsoft.com/office/drawing/2014/main" id="{152066BF-D1F8-1BD5-C710-E012598C6BEC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rcRect/>
            <a:stretch/>
          </p:blipFill>
          <p:spPr>
            <a:xfrm>
              <a:off x="9118319" y="5242897"/>
              <a:ext cx="351674" cy="334091"/>
            </a:xfrm>
            <a:prstGeom prst="rect">
              <a:avLst/>
            </a:prstGeom>
          </p:spPr>
        </p:pic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C98C8C9D-0ACC-62CB-2114-40E3138D6F5C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219305" y="5028715"/>
              <a:ext cx="3208753" cy="0"/>
            </a:xfrm>
            <a:prstGeom prst="line">
              <a:avLst/>
            </a:prstGeom>
            <a:ln w="9525">
              <a:solidFill>
                <a:schemeClr val="bg1">
                  <a:lumMod val="6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6" name="TextBox 25">
            <a:extLst>
              <a:ext uri="{FF2B5EF4-FFF2-40B4-BE49-F238E27FC236}">
                <a16:creationId xmlns:a16="http://schemas.microsoft.com/office/drawing/2014/main" id="{A29247FA-4449-1C9C-0EE1-441A3C48348E}"/>
              </a:ext>
            </a:extLst>
          </p:cNvPr>
          <p:cNvSpPr txBox="1"/>
          <p:nvPr/>
        </p:nvSpPr>
        <p:spPr>
          <a:xfrm>
            <a:off x="6824211" y="7025970"/>
            <a:ext cx="3848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hangingPunct="1">
              <a:spcBef>
                <a:spcPts val="600"/>
              </a:spcBef>
              <a:buFontTx/>
              <a:buNone/>
            </a:pPr>
            <a:r>
              <a:rPr lang="lt-LT" sz="2400" b="0" i="0" strike="noStrike" dirty="0">
                <a:solidFill>
                  <a:srgbClr val="0096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www.nma.lt</a:t>
            </a:r>
            <a:endParaRPr lang="en-LT" sz="2800" dirty="0">
              <a:solidFill>
                <a:srgbClr val="009650"/>
              </a:solidFill>
              <a:latin typeface="+mj-lt"/>
              <a:cs typeface="Arial" panose="020B0604020202020204" pitchFamily="34" charset="0"/>
            </a:endParaRPr>
          </a:p>
        </p:txBody>
      </p:sp>
      <p:pic>
        <p:nvPicPr>
          <p:cNvPr id="2" name="Image 0" descr="preencoded.png">
            <a:extLst>
              <a:ext uri="{FF2B5EF4-FFF2-40B4-BE49-F238E27FC236}">
                <a16:creationId xmlns:a16="http://schemas.microsoft.com/office/drawing/2014/main" id="{2CCF2D08-EDBD-D9E7-C157-AE999B5D1EAC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5760720" cy="82296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3600</TotalTime>
  <Words>916</Words>
  <Application>Microsoft Office PowerPoint</Application>
  <PresentationFormat>Custom</PresentationFormat>
  <Paragraphs>198</Paragraphs>
  <Slides>30</Slides>
  <Notes>30</Notes>
  <HiddenSlides>0</HiddenSlides>
  <MMClips>5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3" baseType="lpstr">
      <vt:lpstr>Arial</vt:lpstr>
      <vt:lpstr>Inter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Berta Šinkūnaitė</dc:creator>
  <cp:lastModifiedBy>Ilma Grigaliūnaitė</cp:lastModifiedBy>
  <cp:revision>98</cp:revision>
  <dcterms:created xsi:type="dcterms:W3CDTF">2025-07-10T09:44:28Z</dcterms:created>
  <dcterms:modified xsi:type="dcterms:W3CDTF">2025-09-26T08:58:48Z</dcterms:modified>
</cp:coreProperties>
</file>