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4630400" cy="8229600"/>
  <p:notesSz cx="8229600" cy="14630400"/>
  <p:embeddedFontLst>
    <p:embeddedFont>
      <p:font typeface="Barlow Bold" panose="00000800000000000000" pitchFamily="2" charset="0"/>
      <p:bold r:id="rId34"/>
    </p:embeddedFont>
    <p:embeddedFont>
      <p:font typeface="Montserrat" panose="00000500000000000000" pitchFamily="2" charset="0"/>
      <p:regular r:id="rId35"/>
      <p:bold r:id="rId36"/>
      <p:italic r:id="rId37"/>
      <p:boldItalic r:id="rId38"/>
    </p:embeddedFont>
  </p:embeddedFontLst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09" d="100"/>
          <a:sy n="109" d="100"/>
        </p:scale>
        <p:origin x="10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848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hyperlink" Target="https://www.linkedin.com/in/rokasjurkenas/" TargetMode="External"/><Relationship Id="rId4" Type="http://schemas.openxmlformats.org/officeDocument/2006/relationships/hyperlink" Target="mailto:rokasj@idealink.tech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x.com/emollick/status/1969845283816161726/photo/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58309" y="1319689"/>
            <a:ext cx="13113782" cy="19671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Artificial Intelligence and its Practical Application in Business</a:t>
            </a:r>
            <a:endParaRPr lang="en-US" sz="6150" dirty="0">
              <a:latin typeface="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8309" y="3611761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58309" y="4202192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758309" y="4792623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758309" y="5383054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4489609" y="6054685"/>
            <a:ext cx="5651063" cy="8551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Rokas Jurkėnas CEO &amp; Founder</a:t>
            </a:r>
          </a:p>
          <a:p>
            <a:pPr marL="0" indent="0" algn="ctr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@ Idea Link, QualifyHQ</a:t>
            </a:r>
            <a:endParaRPr lang="en-US" sz="2650" dirty="0">
              <a:latin typeface="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325761"/>
            <a:ext cx="8120658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Where Generative AI Works Best</a:t>
            </a:r>
            <a:endParaRPr lang="en-US" sz="4450" dirty="0">
              <a:latin typeface="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58309" y="2607112"/>
            <a:ext cx="4019669" cy="4052888"/>
          </a:xfrm>
          <a:prstGeom prst="roundRect">
            <a:avLst>
              <a:gd name="adj" fmla="val 4851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974884" y="2823686"/>
            <a:ext cx="2850713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"/>
                <a:ea typeface="Barlow Bold" pitchFamily="34" charset="-122"/>
                <a:cs typeface="Barlow Bold" pitchFamily="34" charset="-120"/>
              </a:rPr>
              <a:t>🟢</a:t>
            </a: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 Best Use Cases </a:t>
            </a:r>
            <a:endParaRPr lang="en-US" sz="2200" dirty="0">
              <a:latin typeface=""/>
            </a:endParaRPr>
          </a:p>
        </p:txBody>
      </p:sp>
      <p:sp>
        <p:nvSpPr>
          <p:cNvPr id="5" name="Text 3"/>
          <p:cNvSpPr/>
          <p:nvPr/>
        </p:nvSpPr>
        <p:spPr>
          <a:xfrm>
            <a:off x="974884" y="3411736"/>
            <a:ext cx="3179326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(Deploy with Confidence)</a:t>
            </a:r>
            <a:endParaRPr lang="en-US" sz="2200" dirty="0">
              <a:latin typeface=""/>
            </a:endParaRPr>
          </a:p>
        </p:txBody>
      </p:sp>
      <p:sp>
        <p:nvSpPr>
          <p:cNvPr id="6" name="Text 4"/>
          <p:cNvSpPr/>
          <p:nvPr/>
        </p:nvSpPr>
        <p:spPr>
          <a:xfrm>
            <a:off x="974884" y="3984546"/>
            <a:ext cx="358652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Content generation</a:t>
            </a:r>
            <a:endParaRPr lang="en-US" sz="1700" dirty="0">
              <a:latin typeface=""/>
            </a:endParaRPr>
          </a:p>
        </p:txBody>
      </p:sp>
      <p:sp>
        <p:nvSpPr>
          <p:cNvPr id="7" name="Text 5"/>
          <p:cNvSpPr/>
          <p:nvPr/>
        </p:nvSpPr>
        <p:spPr>
          <a:xfrm>
            <a:off x="974884" y="4406979"/>
            <a:ext cx="358652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Document processing</a:t>
            </a:r>
            <a:endParaRPr lang="en-US" sz="1700" dirty="0">
              <a:latin typeface=""/>
            </a:endParaRPr>
          </a:p>
        </p:txBody>
      </p:sp>
      <p:sp>
        <p:nvSpPr>
          <p:cNvPr id="8" name="Text 6"/>
          <p:cNvSpPr/>
          <p:nvPr/>
        </p:nvSpPr>
        <p:spPr>
          <a:xfrm>
            <a:off x="974884" y="4829413"/>
            <a:ext cx="358652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Translation and transcription</a:t>
            </a:r>
            <a:endParaRPr lang="en-US" sz="1700" dirty="0">
              <a:latin typeface=""/>
            </a:endParaRPr>
          </a:p>
        </p:txBody>
      </p:sp>
      <p:sp>
        <p:nvSpPr>
          <p:cNvPr id="9" name="Text 7"/>
          <p:cNvSpPr/>
          <p:nvPr/>
        </p:nvSpPr>
        <p:spPr>
          <a:xfrm>
            <a:off x="974884" y="5251847"/>
            <a:ext cx="358652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Code generation</a:t>
            </a:r>
            <a:endParaRPr lang="en-US" sz="1700" dirty="0">
              <a:latin typeface="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74884" y="5674281"/>
            <a:ext cx="358652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Research assistance</a:t>
            </a:r>
            <a:endParaRPr lang="en-US" sz="1700" dirty="0">
              <a:latin typeface="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74884" y="6096714"/>
            <a:ext cx="358652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Template work</a:t>
            </a:r>
            <a:endParaRPr lang="en-US" sz="1700" dirty="0">
              <a:latin typeface="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5314236" y="2607112"/>
            <a:ext cx="4018359" cy="4052888"/>
          </a:xfrm>
          <a:prstGeom prst="roundRect">
            <a:avLst>
              <a:gd name="adj" fmla="val 4853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5530810" y="2823686"/>
            <a:ext cx="3565327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"/>
                <a:ea typeface="Barlow Bold" pitchFamily="34" charset="-122"/>
                <a:cs typeface="Barlow Bold" pitchFamily="34" charset="-120"/>
              </a:rPr>
              <a:t>🟡</a:t>
            </a: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 Needs Human Judgment </a:t>
            </a:r>
            <a:endParaRPr lang="en-US" sz="2200" dirty="0">
              <a:latin typeface="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530810" y="3411736"/>
            <a:ext cx="314146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(AI + Human Partnership)</a:t>
            </a:r>
            <a:endParaRPr lang="en-US" sz="2200" dirty="0">
              <a:latin typeface="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530810" y="3984546"/>
            <a:ext cx="358521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Customer service</a:t>
            </a:r>
            <a:endParaRPr lang="en-US" sz="1700" dirty="0">
              <a:latin typeface="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5530810" y="4406979"/>
            <a:ext cx="358521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Legal review</a:t>
            </a:r>
            <a:endParaRPr lang="en-US" sz="1700" dirty="0">
              <a:latin typeface="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5530810" y="4829413"/>
            <a:ext cx="358521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Medical screening</a:t>
            </a:r>
            <a:endParaRPr lang="en-US" sz="1700" dirty="0">
              <a:latin typeface="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5530810" y="5251847"/>
            <a:ext cx="358521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Financial analysis</a:t>
            </a:r>
            <a:endParaRPr lang="en-US" sz="1700" dirty="0">
              <a:latin typeface="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5530810" y="5674281"/>
            <a:ext cx="358521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HR screening</a:t>
            </a:r>
            <a:endParaRPr lang="en-US" sz="1700" dirty="0">
              <a:latin typeface="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5530810" y="6096714"/>
            <a:ext cx="358521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Strategic planning</a:t>
            </a:r>
            <a:endParaRPr lang="en-US" sz="1700" dirty="0">
              <a:latin typeface="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9868852" y="2607112"/>
            <a:ext cx="4018359" cy="3986689"/>
          </a:xfrm>
          <a:prstGeom prst="roundRect">
            <a:avLst>
              <a:gd name="adj" fmla="val 4891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22" name="Text 20"/>
          <p:cNvSpPr/>
          <p:nvPr/>
        </p:nvSpPr>
        <p:spPr>
          <a:xfrm>
            <a:off x="10085427" y="2823686"/>
            <a:ext cx="2850713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"/>
                <a:ea typeface="Barlow Bold" pitchFamily="34" charset="-122"/>
                <a:cs typeface="Barlow Bold" pitchFamily="34" charset="-120"/>
              </a:rPr>
              <a:t>🔴</a:t>
            </a: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 Hard to Use</a:t>
            </a:r>
            <a:endParaRPr lang="en-US" sz="2200" dirty="0">
              <a:latin typeface="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10085427" y="3411736"/>
            <a:ext cx="3585210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(Avoid or Use with Extreme Caution)</a:t>
            </a:r>
            <a:endParaRPr lang="en-US" sz="2200" dirty="0">
              <a:latin typeface="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10085427" y="4340781"/>
            <a:ext cx="358521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Real-time crisis management</a:t>
            </a:r>
            <a:endParaRPr lang="en-US" sz="1700" dirty="0">
              <a:latin typeface="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10085427" y="4763214"/>
            <a:ext cx="358521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Regulatory compliance</a:t>
            </a:r>
            <a:endParaRPr lang="en-US" sz="1700" dirty="0">
              <a:latin typeface="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10085427" y="5185648"/>
            <a:ext cx="358521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Child care/therapy</a:t>
            </a:r>
            <a:endParaRPr lang="en-US" sz="1700" dirty="0">
              <a:latin typeface="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10085427" y="5608082"/>
            <a:ext cx="358521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Financial transactions</a:t>
            </a:r>
            <a:endParaRPr lang="en-US" sz="1700" dirty="0">
              <a:latin typeface="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10085427" y="6030516"/>
            <a:ext cx="358521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Original scientific research</a:t>
            </a:r>
            <a:endParaRPr lang="en-US" sz="1700" dirty="0">
              <a:latin typeface=""/>
            </a:endParaRPr>
          </a:p>
        </p:txBody>
      </p:sp>
      <p:pic>
        <p:nvPicPr>
          <p:cNvPr id="2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966549" y="3758446"/>
            <a:ext cx="12697182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AI </a:t>
            </a: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applications</a:t>
            </a:r>
            <a:r>
              <a:rPr lang="en-US" sz="4450" b="1" dirty="0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across departments and industries</a:t>
            </a:r>
            <a:endParaRPr lang="en-US" sz="44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728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396734"/>
            <a:ext cx="9793486" cy="676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Customer Support: Basic AI Applications</a:t>
            </a:r>
            <a:endParaRPr lang="en-US" sz="4250" dirty="0">
              <a:latin typeface="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58309" y="4382453"/>
            <a:ext cx="3124081" cy="3023116"/>
          </a:xfrm>
          <a:prstGeom prst="roundRect">
            <a:avLst>
              <a:gd name="adj" fmla="val 6128"/>
            </a:avLst>
          </a:prstGeom>
          <a:solidFill>
            <a:srgbClr val="EEEFF5"/>
          </a:solidFill>
          <a:ln/>
          <a:effectLst>
            <a:outerShdw blurRad="50800" dist="25400" dir="13500000" algn="bl" rotWithShape="0">
              <a:srgbClr val="FFFFFF">
                <a:alpha val="70000"/>
              </a:srgbClr>
            </a:outerShdw>
          </a:effectLst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561" y="4588193"/>
            <a:ext cx="617458" cy="617458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344" y="4723209"/>
            <a:ext cx="277773" cy="34730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964049" y="5411391"/>
            <a:ext cx="2712601" cy="676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AI Chatbots for Tier 1 Queries</a:t>
            </a:r>
            <a:endParaRPr lang="en-US" sz="2100" dirty="0">
              <a:latin typeface=""/>
            </a:endParaRPr>
          </a:p>
        </p:txBody>
      </p:sp>
      <p:sp>
        <p:nvSpPr>
          <p:cNvPr id="8" name="Text 3"/>
          <p:cNvSpPr/>
          <p:nvPr/>
        </p:nvSpPr>
        <p:spPr>
          <a:xfrm>
            <a:off x="964049" y="6211848"/>
            <a:ext cx="2712601" cy="987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Automated responses for FAQs from knowledge bases</a:t>
            </a:r>
            <a:endParaRPr lang="en-US" sz="1600" dirty="0">
              <a:latin typeface=""/>
            </a:endParaRPr>
          </a:p>
        </p:txBody>
      </p:sp>
      <p:sp>
        <p:nvSpPr>
          <p:cNvPr id="9" name="Shape 4"/>
          <p:cNvSpPr/>
          <p:nvPr/>
        </p:nvSpPr>
        <p:spPr>
          <a:xfrm>
            <a:off x="4088130" y="4382453"/>
            <a:ext cx="3124200" cy="3023116"/>
          </a:xfrm>
          <a:prstGeom prst="roundRect">
            <a:avLst>
              <a:gd name="adj" fmla="val 6128"/>
            </a:avLst>
          </a:prstGeom>
          <a:solidFill>
            <a:srgbClr val="EEEFF5"/>
          </a:solidFill>
          <a:ln/>
          <a:effectLst>
            <a:outerShdw blurRad="50800" dist="25400" dir="13500000" algn="bl" rotWithShape="0">
              <a:srgbClr val="FFFFFF">
                <a:alpha val="70000"/>
              </a:srgbClr>
            </a:outerShdw>
          </a:effectLst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501" y="4588193"/>
            <a:ext cx="617458" cy="617458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1284" y="4723209"/>
            <a:ext cx="277773" cy="347305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293870" y="5411391"/>
            <a:ext cx="2712720" cy="676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AI Tools for Information Retrieval</a:t>
            </a:r>
            <a:endParaRPr lang="en-US" sz="2100" dirty="0">
              <a:latin typeface=""/>
            </a:endParaRPr>
          </a:p>
        </p:txBody>
      </p:sp>
      <p:sp>
        <p:nvSpPr>
          <p:cNvPr id="13" name="Text 6"/>
          <p:cNvSpPr/>
          <p:nvPr/>
        </p:nvSpPr>
        <p:spPr>
          <a:xfrm>
            <a:off x="4293870" y="6211848"/>
            <a:ext cx="2712720" cy="987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Guiding internal users to find relevant information quickly,</a:t>
            </a:r>
            <a:endParaRPr lang="en-US" sz="1600" dirty="0">
              <a:latin typeface=""/>
            </a:endParaRPr>
          </a:p>
        </p:txBody>
      </p:sp>
      <p:sp>
        <p:nvSpPr>
          <p:cNvPr id="14" name="Shape 7"/>
          <p:cNvSpPr/>
          <p:nvPr/>
        </p:nvSpPr>
        <p:spPr>
          <a:xfrm>
            <a:off x="7418070" y="4382453"/>
            <a:ext cx="3124081" cy="3023116"/>
          </a:xfrm>
          <a:prstGeom prst="roundRect">
            <a:avLst>
              <a:gd name="adj" fmla="val 6128"/>
            </a:avLst>
          </a:prstGeom>
          <a:solidFill>
            <a:srgbClr val="EEEFF5"/>
          </a:solidFill>
          <a:ln/>
          <a:effectLst>
            <a:outerShdw blurRad="50800" dist="25400" dir="13500000" algn="bl" rotWithShape="0">
              <a:srgbClr val="FFFFFF">
                <a:alpha val="70000"/>
              </a:srgbClr>
            </a:outerShdw>
          </a:effectLst>
        </p:spPr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1322" y="4588193"/>
            <a:ext cx="617458" cy="617458"/>
          </a:xfrm>
          <a:prstGeom prst="rect">
            <a:avLst/>
          </a:prstGeom>
        </p:spPr>
      </p:pic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1105" y="4723209"/>
            <a:ext cx="277773" cy="347305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7623810" y="5411391"/>
            <a:ext cx="2712601" cy="676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Call Transcription &amp; Data Collection</a:t>
            </a:r>
            <a:endParaRPr lang="en-US" sz="2100" dirty="0">
              <a:latin typeface=""/>
            </a:endParaRPr>
          </a:p>
        </p:txBody>
      </p:sp>
      <p:sp>
        <p:nvSpPr>
          <p:cNvPr id="18" name="Text 9"/>
          <p:cNvSpPr/>
          <p:nvPr/>
        </p:nvSpPr>
        <p:spPr>
          <a:xfrm>
            <a:off x="7623810" y="6211848"/>
            <a:ext cx="2712601" cy="987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Transcribing customer interactions and collecting essential data</a:t>
            </a:r>
            <a:endParaRPr lang="en-US" sz="1600" dirty="0">
              <a:latin typeface=""/>
            </a:endParaRPr>
          </a:p>
        </p:txBody>
      </p:sp>
      <p:sp>
        <p:nvSpPr>
          <p:cNvPr id="19" name="Shape 10"/>
          <p:cNvSpPr/>
          <p:nvPr/>
        </p:nvSpPr>
        <p:spPr>
          <a:xfrm>
            <a:off x="10747891" y="4382453"/>
            <a:ext cx="3124200" cy="3023116"/>
          </a:xfrm>
          <a:prstGeom prst="roundRect">
            <a:avLst>
              <a:gd name="adj" fmla="val 6128"/>
            </a:avLst>
          </a:prstGeom>
          <a:solidFill>
            <a:srgbClr val="EEEFF5"/>
          </a:solidFill>
          <a:ln/>
          <a:effectLst>
            <a:outerShdw blurRad="50800" dist="25400" dir="13500000" algn="bl" rotWithShape="0">
              <a:srgbClr val="FFFFFF">
                <a:alpha val="70000"/>
              </a:srgbClr>
            </a:outerShdw>
          </a:effectLst>
        </p:spPr>
      </p:sp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01262" y="4588193"/>
            <a:ext cx="617458" cy="617458"/>
          </a:xfrm>
          <a:prstGeom prst="rect">
            <a:avLst/>
          </a:prstGeom>
        </p:spPr>
      </p:pic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71045" y="4723209"/>
            <a:ext cx="277773" cy="347305"/>
          </a:xfrm>
          <a:prstGeom prst="rect">
            <a:avLst/>
          </a:prstGeom>
        </p:spPr>
      </p:pic>
      <p:sp>
        <p:nvSpPr>
          <p:cNvPr id="22" name="Text 11"/>
          <p:cNvSpPr/>
          <p:nvPr/>
        </p:nvSpPr>
        <p:spPr>
          <a:xfrm>
            <a:off x="10953631" y="5411391"/>
            <a:ext cx="2712720" cy="676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Foundational Automation Tasks</a:t>
            </a:r>
            <a:endParaRPr lang="en-US" sz="2100" dirty="0">
              <a:latin typeface=""/>
            </a:endParaRPr>
          </a:p>
        </p:txBody>
      </p:sp>
      <p:sp>
        <p:nvSpPr>
          <p:cNvPr id="23" name="Text 12"/>
          <p:cNvSpPr/>
          <p:nvPr/>
        </p:nvSpPr>
        <p:spPr>
          <a:xfrm>
            <a:off x="10953631" y="6211848"/>
            <a:ext cx="2712720" cy="987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Simplifying routine processes such as checking order status.</a:t>
            </a:r>
            <a:endParaRPr lang="en-US" sz="1600" dirty="0">
              <a:latin typeface=""/>
            </a:endParaRPr>
          </a:p>
        </p:txBody>
      </p:sp>
      <p:pic>
        <p:nvPicPr>
          <p:cNvPr id="24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374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190994"/>
            <a:ext cx="10297239" cy="641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b="1" dirty="0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Customer Support: Advanced AI Applications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4124801"/>
            <a:ext cx="487442" cy="48744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8309" y="4855964"/>
            <a:ext cx="2565678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AI Phone Agents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58309" y="5293519"/>
            <a:ext cx="4208740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Complex Voice Interactions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770" y="4124801"/>
            <a:ext cx="487442" cy="48744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10770" y="4855964"/>
            <a:ext cx="2565678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Smart Call Routing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5210770" y="5293519"/>
            <a:ext cx="4208740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Intent &amp; Sentiment Analysis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3232" y="4124801"/>
            <a:ext cx="487442" cy="48744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663232" y="4855964"/>
            <a:ext cx="2565678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Action Automation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9663232" y="5293519"/>
            <a:ext cx="4208740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Bookings, Refunds, Updates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09" y="5995392"/>
            <a:ext cx="487442" cy="48744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58309" y="6726555"/>
            <a:ext cx="2565678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Agent Co-pilots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758309" y="7164110"/>
            <a:ext cx="4208740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Real-time Contextual Support</a:t>
            </a:r>
            <a:endParaRPr lang="en-US" sz="1500" dirty="0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10770" y="5995392"/>
            <a:ext cx="487442" cy="487442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5210770" y="6726555"/>
            <a:ext cx="2565678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Workflow Automation</a:t>
            </a:r>
            <a:endParaRPr lang="en-US" sz="2000" dirty="0"/>
          </a:p>
        </p:txBody>
      </p:sp>
      <p:sp>
        <p:nvSpPr>
          <p:cNvPr id="18" name="Text 10"/>
          <p:cNvSpPr/>
          <p:nvPr/>
        </p:nvSpPr>
        <p:spPr>
          <a:xfrm>
            <a:off x="5210770" y="7164110"/>
            <a:ext cx="4208740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Seamless Multi-step Journeys</a:t>
            </a:r>
            <a:endParaRPr lang="en-US" sz="1500" dirty="0"/>
          </a:p>
        </p:txBody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5952" y="629723"/>
            <a:ext cx="804886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A team of voice agents in action</a:t>
            </a:r>
            <a:endParaRPr lang="en-US" sz="4450" dirty="0">
              <a:latin typeface="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  <p:pic>
        <p:nvPicPr>
          <p:cNvPr id="5" name="Synthflow Team">
            <a:hlinkClick r:id="" action="ppaction://media"/>
            <a:extLst>
              <a:ext uri="{FF2B5EF4-FFF2-40B4-BE49-F238E27FC236}">
                <a16:creationId xmlns:a16="http://schemas.microsoft.com/office/drawing/2014/main" id="{CBA3DD23-118C-2DCE-9275-B1AB3B3CF8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2376" y="1636794"/>
            <a:ext cx="11065647" cy="6224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429464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AI in Sales</a:t>
            </a:r>
            <a:endParaRPr lang="en-US" sz="4450" dirty="0">
              <a:latin typeface="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58309" y="2467094"/>
            <a:ext cx="216575" cy="1299924"/>
          </a:xfrm>
          <a:prstGeom prst="roundRect">
            <a:avLst>
              <a:gd name="adj" fmla="val 90036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1191458" y="2683669"/>
            <a:ext cx="5054560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QualifyHQ - Get Qualified Leads Instantly</a:t>
            </a:r>
            <a:endParaRPr lang="en-US" sz="2200" dirty="0">
              <a:latin typeface="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91458" y="3169801"/>
            <a:ext cx="719423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Automated prospect research and qualification</a:t>
            </a:r>
            <a:endParaRPr lang="en-US" sz="1700" dirty="0">
              <a:latin typeface="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83231" y="3983593"/>
            <a:ext cx="216575" cy="1299924"/>
          </a:xfrm>
          <a:prstGeom prst="roundRect">
            <a:avLst>
              <a:gd name="adj" fmla="val 90036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1516380" y="4200168"/>
            <a:ext cx="427386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EverGrowth - Agentic GTM system</a:t>
            </a:r>
            <a:endParaRPr lang="en-US" sz="2200" dirty="0">
              <a:latin typeface=""/>
            </a:endParaRPr>
          </a:p>
        </p:txBody>
      </p:sp>
      <p:sp>
        <p:nvSpPr>
          <p:cNvPr id="9" name="Text 6"/>
          <p:cNvSpPr/>
          <p:nvPr/>
        </p:nvSpPr>
        <p:spPr>
          <a:xfrm>
            <a:off x="1516380" y="4686300"/>
            <a:ext cx="6869311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AI-powered go to market system</a:t>
            </a:r>
            <a:endParaRPr lang="en-US" sz="1700" dirty="0">
              <a:latin typeface="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408271" y="5500092"/>
            <a:ext cx="216575" cy="1299924"/>
          </a:xfrm>
          <a:prstGeom prst="roundRect">
            <a:avLst>
              <a:gd name="adj" fmla="val 90036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1841421" y="571666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Agent Frank - AI SDR</a:t>
            </a:r>
            <a:endParaRPr lang="en-US" sz="2200" dirty="0">
              <a:latin typeface="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841421" y="6202799"/>
            <a:ext cx="654427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Tailored outreach at scale</a:t>
            </a:r>
            <a:endParaRPr lang="en-US" sz="1700" dirty="0">
              <a:latin typeface=""/>
            </a:endParaRPr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6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426613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AI Based Marketing</a:t>
            </a:r>
            <a:endParaRPr lang="en-US" sz="4450" dirty="0">
              <a:latin typeface="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709" y="3464243"/>
            <a:ext cx="541615" cy="54161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44709" y="4276606"/>
            <a:ext cx="236196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SEObotAI</a:t>
            </a:r>
            <a:endParaRPr lang="en-US" sz="2200" dirty="0">
              <a:latin typeface=""/>
            </a:endParaRPr>
          </a:p>
        </p:txBody>
      </p:sp>
      <p:sp>
        <p:nvSpPr>
          <p:cNvPr id="6" name="Text 2"/>
          <p:cNvSpPr/>
          <p:nvPr/>
        </p:nvSpPr>
        <p:spPr>
          <a:xfrm>
            <a:off x="6244709" y="4762738"/>
            <a:ext cx="236196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Automated SEO article research, writing and planning</a:t>
            </a:r>
            <a:endParaRPr lang="en-US" sz="1700" dirty="0">
              <a:latin typeface="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419" y="3464243"/>
            <a:ext cx="541615" cy="54161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77419" y="4276606"/>
            <a:ext cx="236196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Captions.ai</a:t>
            </a:r>
            <a:endParaRPr lang="en-US" sz="2200" dirty="0">
              <a:latin typeface=""/>
            </a:endParaRPr>
          </a:p>
        </p:txBody>
      </p:sp>
      <p:sp>
        <p:nvSpPr>
          <p:cNvPr id="9" name="Text 4"/>
          <p:cNvSpPr/>
          <p:nvPr/>
        </p:nvSpPr>
        <p:spPr>
          <a:xfrm>
            <a:off x="8877419" y="4762738"/>
            <a:ext cx="23619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Realistic UGC content generation by AI</a:t>
            </a:r>
            <a:endParaRPr lang="en-US" sz="1700" dirty="0">
              <a:latin typeface="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0129" y="3464243"/>
            <a:ext cx="541615" cy="54161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10129" y="4276606"/>
            <a:ext cx="236196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Arcads.ai</a:t>
            </a:r>
            <a:endParaRPr lang="en-US" sz="2200" dirty="0">
              <a:latin typeface="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1510129" y="4762738"/>
            <a:ext cx="23619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Winning ads created by AI</a:t>
            </a:r>
            <a:endParaRPr lang="en-US" sz="1700" dirty="0">
              <a:latin typeface="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279565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Operations: Unstructured Data Processing</a:t>
            </a:r>
            <a:endParaRPr lang="en-US" sz="4450" dirty="0">
              <a:latin typeface="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44709" y="3029902"/>
            <a:ext cx="3705344" cy="1673662"/>
          </a:xfrm>
          <a:prstGeom prst="roundRect">
            <a:avLst>
              <a:gd name="adj" fmla="val 11651"/>
            </a:avLst>
          </a:prstGeom>
          <a:solidFill>
            <a:srgbClr val="EEEFF5"/>
          </a:solidFill>
          <a:ln w="30480">
            <a:solidFill>
              <a:srgbClr val="C1C3D0"/>
            </a:solidFill>
            <a:prstDash val="solid"/>
          </a:ln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6491764" y="327695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Invoice processing</a:t>
            </a:r>
            <a:endParaRPr lang="en-US" sz="2200" dirty="0">
              <a:latin typeface="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91764" y="3763089"/>
            <a:ext cx="321123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PDF → internal system</a:t>
            </a:r>
            <a:endParaRPr lang="en-US" sz="1700" dirty="0">
              <a:latin typeface="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166628" y="3029902"/>
            <a:ext cx="3705463" cy="1673662"/>
          </a:xfrm>
          <a:prstGeom prst="roundRect">
            <a:avLst>
              <a:gd name="adj" fmla="val 11651"/>
            </a:avLst>
          </a:prstGeom>
          <a:solidFill>
            <a:srgbClr val="EEEFF5"/>
          </a:solidFill>
          <a:ln w="30480">
            <a:solidFill>
              <a:srgbClr val="C1C3D0"/>
            </a:solidFill>
            <a:prstDash val="solid"/>
          </a:ln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10413683" y="327695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Contract analysis</a:t>
            </a:r>
            <a:endParaRPr lang="en-US" sz="2200" dirty="0">
              <a:latin typeface="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413683" y="3763089"/>
            <a:ext cx="321135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Key terms, risk flagging, renewals</a:t>
            </a:r>
            <a:endParaRPr lang="en-US" sz="1700" dirty="0">
              <a:latin typeface="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44709" y="4920139"/>
            <a:ext cx="3705344" cy="2029897"/>
          </a:xfrm>
          <a:prstGeom prst="roundRect">
            <a:avLst>
              <a:gd name="adj" fmla="val 9606"/>
            </a:avLst>
          </a:prstGeom>
          <a:solidFill>
            <a:srgbClr val="EEEFF5"/>
          </a:solidFill>
          <a:ln w="30480">
            <a:solidFill>
              <a:srgbClr val="C1C3D0"/>
            </a:solidFill>
            <a:prstDash val="solid"/>
          </a:ln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6491764" y="5167193"/>
            <a:ext cx="3181350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Purchase order matching</a:t>
            </a:r>
            <a:endParaRPr lang="en-US" sz="2200" dirty="0">
              <a:latin typeface="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491764" y="5653326"/>
            <a:ext cx="321123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Three-way automated matching</a:t>
            </a:r>
            <a:endParaRPr lang="en-US" sz="1700" dirty="0">
              <a:latin typeface="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10166628" y="4920139"/>
            <a:ext cx="3705463" cy="2029897"/>
          </a:xfrm>
          <a:prstGeom prst="roundRect">
            <a:avLst>
              <a:gd name="adj" fmla="val 9606"/>
            </a:avLst>
          </a:prstGeom>
          <a:solidFill>
            <a:srgbClr val="EEEFF5"/>
          </a:solidFill>
          <a:ln w="30480">
            <a:solidFill>
              <a:srgbClr val="C1C3D0"/>
            </a:solidFill>
            <a:prstDash val="solid"/>
          </a:ln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10413683" y="5167193"/>
            <a:ext cx="3211354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Compliance documentation</a:t>
            </a:r>
            <a:endParaRPr lang="en-US" sz="2200" dirty="0">
              <a:latin typeface="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413683" y="6009561"/>
            <a:ext cx="321135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Scattered data → structured reports</a:t>
            </a:r>
            <a:endParaRPr lang="en-US" sz="1700" dirty="0">
              <a:latin typeface=""/>
            </a:endParaRPr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758446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801773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AI in Quality Control</a:t>
            </a:r>
            <a:endParaRPr lang="en-US" sz="4450" dirty="0">
              <a:latin typeface="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488430" y="2839403"/>
            <a:ext cx="30480" cy="3588306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5" name="Shape 2"/>
          <p:cNvSpPr/>
          <p:nvPr/>
        </p:nvSpPr>
        <p:spPr>
          <a:xfrm>
            <a:off x="6701671" y="3067883"/>
            <a:ext cx="649962" cy="30480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6" name="Shape 3"/>
          <p:cNvSpPr/>
          <p:nvPr/>
        </p:nvSpPr>
        <p:spPr>
          <a:xfrm>
            <a:off x="6244709" y="2839403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7" name="Text 4"/>
          <p:cNvSpPr/>
          <p:nvPr/>
        </p:nvSpPr>
        <p:spPr>
          <a:xfrm>
            <a:off x="6317397" y="2869347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1</a:t>
            </a:r>
            <a:endParaRPr lang="en-US" sz="2650" dirty="0">
              <a:latin typeface=""/>
            </a:endParaRPr>
          </a:p>
        </p:txBody>
      </p:sp>
      <p:sp>
        <p:nvSpPr>
          <p:cNvPr id="8" name="Text 5"/>
          <p:cNvSpPr/>
          <p:nvPr/>
        </p:nvSpPr>
        <p:spPr>
          <a:xfrm>
            <a:off x="7571661" y="291381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Vision Systems</a:t>
            </a:r>
            <a:endParaRPr lang="en-US" sz="2200" dirty="0">
              <a:latin typeface=""/>
            </a:endParaRPr>
          </a:p>
        </p:txBody>
      </p:sp>
      <p:sp>
        <p:nvSpPr>
          <p:cNvPr id="9" name="Text 6"/>
          <p:cNvSpPr/>
          <p:nvPr/>
        </p:nvSpPr>
        <p:spPr>
          <a:xfrm>
            <a:off x="7571661" y="3399949"/>
            <a:ext cx="63004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VLM technology implementation</a:t>
            </a:r>
            <a:endParaRPr lang="en-US" sz="1700" dirty="0">
              <a:latin typeface="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701671" y="4408408"/>
            <a:ext cx="649962" cy="30480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11" name="Shape 8"/>
          <p:cNvSpPr/>
          <p:nvPr/>
        </p:nvSpPr>
        <p:spPr>
          <a:xfrm>
            <a:off x="6244709" y="4179927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6317397" y="4209871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2</a:t>
            </a:r>
            <a:endParaRPr lang="en-US" sz="2650" dirty="0">
              <a:latin typeface="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571661" y="4254341"/>
            <a:ext cx="3391376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Quality Control in Factories</a:t>
            </a:r>
            <a:endParaRPr lang="en-US" sz="2200" dirty="0">
              <a:latin typeface="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571661" y="4740473"/>
            <a:ext cx="63004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Visual analysis (like a human)</a:t>
            </a:r>
            <a:endParaRPr lang="en-US" sz="1700" dirty="0">
              <a:latin typeface="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701671" y="5748933"/>
            <a:ext cx="649962" cy="30480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16" name="Shape 13"/>
          <p:cNvSpPr/>
          <p:nvPr/>
        </p:nvSpPr>
        <p:spPr>
          <a:xfrm>
            <a:off x="6244709" y="5520452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7" name="Text 14"/>
          <p:cNvSpPr/>
          <p:nvPr/>
        </p:nvSpPr>
        <p:spPr>
          <a:xfrm>
            <a:off x="6317397" y="5550396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3</a:t>
            </a:r>
            <a:endParaRPr lang="en-US" sz="2650" dirty="0">
              <a:latin typeface="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7571661" y="559486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Defect Detection</a:t>
            </a:r>
            <a:endParaRPr lang="en-US" sz="2200" dirty="0">
              <a:latin typeface="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571661" y="6080998"/>
            <a:ext cx="63004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Real-time manufacturing optimization</a:t>
            </a:r>
            <a:endParaRPr lang="en-US" sz="1700" dirty="0">
              <a:latin typeface=""/>
            </a:endParaRPr>
          </a:p>
        </p:txBody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239572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November 30, 2022:</a:t>
            </a:r>
            <a:endParaRPr lang="en-US" sz="4450" dirty="0">
              <a:latin typeface="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4277201"/>
            <a:ext cx="7186374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The Day Everything Changed</a:t>
            </a:r>
            <a:endParaRPr lang="en-US" sz="44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6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235154"/>
            <a:ext cx="7002780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AI in Software Development</a:t>
            </a:r>
            <a:endParaRPr lang="en-US" sz="4450" dirty="0">
              <a:latin typeface="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923" y="2412563"/>
            <a:ext cx="4820007" cy="964049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166" y="2412563"/>
            <a:ext cx="1194911" cy="964049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557" y="3549848"/>
            <a:ext cx="3531632" cy="96404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5425" y="3549848"/>
            <a:ext cx="2237899" cy="964049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314" y="4687133"/>
            <a:ext cx="3328749" cy="964049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1299" y="4687133"/>
            <a:ext cx="3283268" cy="964049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0459" y="5824418"/>
            <a:ext cx="1115735" cy="964049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9430" y="5824418"/>
            <a:ext cx="2413992" cy="964049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16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275165"/>
            <a:ext cx="1023449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HR: Administrative Overhead Elimination</a:t>
            </a:r>
            <a:endParaRPr lang="en-US" sz="4450" dirty="0">
              <a:latin typeface="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58309" y="3421142"/>
            <a:ext cx="13113782" cy="2533293"/>
          </a:xfrm>
          <a:prstGeom prst="roundRect">
            <a:avLst>
              <a:gd name="adj" fmla="val 7697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974884" y="3637717"/>
            <a:ext cx="476666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Employee Self-Service &amp; Recruitment</a:t>
            </a:r>
            <a:endParaRPr lang="en-US" sz="2200" dirty="0">
              <a:latin typeface=""/>
            </a:endParaRPr>
          </a:p>
        </p:txBody>
      </p:sp>
      <p:sp>
        <p:nvSpPr>
          <p:cNvPr id="5" name="Text 3"/>
          <p:cNvSpPr/>
          <p:nvPr/>
        </p:nvSpPr>
        <p:spPr>
          <a:xfrm>
            <a:off x="974884" y="4123849"/>
            <a:ext cx="1268063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Policy Q&amp;A chatbot:</a:t>
            </a: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 Benefits, holidays, procedures</a:t>
            </a:r>
            <a:endParaRPr lang="en-US" sz="1700" dirty="0">
              <a:latin typeface=""/>
            </a:endParaRPr>
          </a:p>
        </p:txBody>
      </p:sp>
      <p:sp>
        <p:nvSpPr>
          <p:cNvPr id="6" name="Text 4"/>
          <p:cNvSpPr/>
          <p:nvPr/>
        </p:nvSpPr>
        <p:spPr>
          <a:xfrm>
            <a:off x="974884" y="4546283"/>
            <a:ext cx="1268063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Document automation:</a:t>
            </a: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 Offer letters, onboarding checklists</a:t>
            </a:r>
            <a:endParaRPr lang="en-US" sz="1700" dirty="0">
              <a:latin typeface=""/>
            </a:endParaRPr>
          </a:p>
        </p:txBody>
      </p:sp>
      <p:sp>
        <p:nvSpPr>
          <p:cNvPr id="7" name="Text 5"/>
          <p:cNvSpPr/>
          <p:nvPr/>
        </p:nvSpPr>
        <p:spPr>
          <a:xfrm>
            <a:off x="974884" y="4968716"/>
            <a:ext cx="1268063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Resume screening:</a:t>
            </a: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 First-pass candidate filtering</a:t>
            </a:r>
            <a:endParaRPr lang="en-US" sz="1700" dirty="0">
              <a:latin typeface=""/>
            </a:endParaRPr>
          </a:p>
        </p:txBody>
      </p:sp>
      <p:sp>
        <p:nvSpPr>
          <p:cNvPr id="8" name="Text 6"/>
          <p:cNvSpPr/>
          <p:nvPr/>
        </p:nvSpPr>
        <p:spPr>
          <a:xfrm>
            <a:off x="974884" y="5391150"/>
            <a:ext cx="1268063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Screening calls: </a:t>
            </a: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Second-pass of candidates</a:t>
            </a:r>
            <a:endParaRPr lang="en-US" sz="1700" dirty="0">
              <a:latin typeface=""/>
            </a:endParaRPr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426919"/>
            <a:ext cx="6537008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Bespoke Internal Systems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4219218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58309" y="4809649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  <p:pic>
        <p:nvPicPr>
          <p:cNvPr id="6" name="Office Custom App">
            <a:hlinkClick r:id="" action="ppaction://media"/>
            <a:extLst>
              <a:ext uri="{FF2B5EF4-FFF2-40B4-BE49-F238E27FC236}">
                <a16:creationId xmlns:a16="http://schemas.microsoft.com/office/drawing/2014/main" id="{BC1E6F15-6581-29BD-63DC-E791F9A5D9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4027" y="1269539"/>
            <a:ext cx="11342345" cy="6427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5952" y="582760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AI for Research</a:t>
            </a:r>
            <a:endParaRPr lang="en-US" sz="4450" dirty="0">
              <a:latin typeface="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076D96-0C2D-7B92-38CC-650D9023B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575" y="2858530"/>
            <a:ext cx="26543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F00DB8-F249-4150-708C-C870F03AD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575" y="3619500"/>
            <a:ext cx="2781300" cy="495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4D8C42-2C17-C615-087F-9B0CCABC1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9575" y="4383492"/>
            <a:ext cx="2286000" cy="647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BA7EA7-4FA5-DDD8-3696-B46A67B037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4175" y="5299884"/>
            <a:ext cx="2679700" cy="673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6CEEB4-BB45-85E5-2F45-654488A6FC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4175" y="6216276"/>
            <a:ext cx="1308100" cy="622300"/>
          </a:xfrm>
          <a:prstGeom prst="rect">
            <a:avLst/>
          </a:prstGeom>
        </p:spPr>
      </p:pic>
      <p:pic>
        <p:nvPicPr>
          <p:cNvPr id="1026" name="Picture 2" descr="ChatGPT Vertical logo in PNG SVG Vector format - Free Download">
            <a:extLst>
              <a:ext uri="{FF2B5EF4-FFF2-40B4-BE49-F238E27FC236}">
                <a16:creationId xmlns:a16="http://schemas.microsoft.com/office/drawing/2014/main" id="{AF68C8A9-28C3-44F9-1D43-B90B5C436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21" y="1471363"/>
            <a:ext cx="5078627" cy="148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839D8B1-D5F0-3D45-258B-ED03E626D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498" y="2952125"/>
            <a:ext cx="4349578" cy="16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AAE5ECE-0C9D-8C88-BB2B-DC4409152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75" y="4992652"/>
            <a:ext cx="5993027" cy="128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E5B2C7D-0099-2569-1B11-1BF99BDCF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286" y="6386175"/>
            <a:ext cx="6128951" cy="147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246942"/>
            <a:ext cx="11214497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Legal: From Grunt Work to Strategic Counsel</a:t>
            </a:r>
            <a:endParaRPr lang="en-US" sz="4450" dirty="0">
              <a:latin typeface=""/>
            </a:endParaRPr>
          </a:p>
        </p:txBody>
      </p:sp>
      <p:sp>
        <p:nvSpPr>
          <p:cNvPr id="3" name="Text 1"/>
          <p:cNvSpPr/>
          <p:nvPr/>
        </p:nvSpPr>
        <p:spPr>
          <a:xfrm>
            <a:off x="2169557" y="286928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Contract Review</a:t>
            </a:r>
            <a:endParaRPr lang="en-US" sz="2200" dirty="0">
              <a:latin typeface="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8309" y="3355419"/>
            <a:ext cx="4261961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First-pass analysis, missing clause detection</a:t>
            </a:r>
            <a:endParaRPr lang="en-US" sz="1700" dirty="0">
              <a:latin typeface="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327041" y="3661589"/>
            <a:ext cx="304681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35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1</a:t>
            </a:r>
            <a:endParaRPr lang="en-US" sz="2350" dirty="0">
              <a:latin typeface=""/>
            </a:endParaRPr>
          </a:p>
        </p:txBody>
      </p:sp>
      <p:sp>
        <p:nvSpPr>
          <p:cNvPr id="7" name="Text 4"/>
          <p:cNvSpPr/>
          <p:nvPr/>
        </p:nvSpPr>
        <p:spPr>
          <a:xfrm>
            <a:off x="9610011" y="304264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Regulatory Monitoring</a:t>
            </a:r>
            <a:endParaRPr lang="en-US" sz="2200" dirty="0">
              <a:latin typeface=""/>
            </a:endParaRPr>
          </a:p>
        </p:txBody>
      </p:sp>
      <p:sp>
        <p:nvSpPr>
          <p:cNvPr id="8" name="Text 5"/>
          <p:cNvSpPr/>
          <p:nvPr/>
        </p:nvSpPr>
        <p:spPr>
          <a:xfrm>
            <a:off x="9610011" y="3528774"/>
            <a:ext cx="42620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Industry-specific regulation tracking</a:t>
            </a:r>
            <a:endParaRPr lang="en-US" sz="1700" dirty="0">
              <a:latin typeface="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998440" y="3661589"/>
            <a:ext cx="304681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35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2</a:t>
            </a:r>
            <a:endParaRPr lang="en-US" sz="2350" dirty="0">
              <a:latin typeface=""/>
            </a:endParaRPr>
          </a:p>
        </p:txBody>
      </p:sp>
      <p:sp>
        <p:nvSpPr>
          <p:cNvPr id="11" name="Text 7"/>
          <p:cNvSpPr/>
          <p:nvPr/>
        </p:nvSpPr>
        <p:spPr>
          <a:xfrm>
            <a:off x="9610011" y="549997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Policy Generation</a:t>
            </a:r>
            <a:endParaRPr lang="en-US" sz="2200" dirty="0">
              <a:latin typeface=""/>
            </a:endParaRPr>
          </a:p>
        </p:txBody>
      </p:sp>
      <p:sp>
        <p:nvSpPr>
          <p:cNvPr id="12" name="Text 8"/>
          <p:cNvSpPr/>
          <p:nvPr/>
        </p:nvSpPr>
        <p:spPr>
          <a:xfrm>
            <a:off x="9610011" y="5986105"/>
            <a:ext cx="42620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Company guideline drafts</a:t>
            </a:r>
            <a:endParaRPr lang="en-US" sz="1700" dirty="0">
              <a:latin typeface="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998440" y="5332988"/>
            <a:ext cx="304681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35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3</a:t>
            </a:r>
            <a:endParaRPr lang="en-US" sz="2350" dirty="0">
              <a:latin typeface="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2169557" y="532661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Legal Research</a:t>
            </a:r>
            <a:endParaRPr lang="en-US" sz="2200" dirty="0">
              <a:latin typeface="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758309" y="5812750"/>
            <a:ext cx="4261961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Case law summaries, precedent analysis</a:t>
            </a:r>
            <a:endParaRPr lang="en-US" sz="1700" dirty="0">
              <a:latin typeface=""/>
            </a:endParaRPr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327041" y="5332988"/>
            <a:ext cx="304681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35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4</a:t>
            </a:r>
            <a:endParaRPr lang="en-US" sz="2350" dirty="0">
              <a:latin typeface=""/>
            </a:endParaRPr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786176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Finance &amp; Accounting</a:t>
            </a:r>
            <a:endParaRPr lang="en-US" sz="4450" dirty="0">
              <a:latin typeface="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8309" y="2823805"/>
            <a:ext cx="6892171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Transaction Processing &amp; analysis</a:t>
            </a:r>
            <a:endParaRPr lang="en-US" sz="3550" dirty="0">
              <a:latin typeface="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58309" y="3718798"/>
            <a:ext cx="4190762" cy="1501854"/>
          </a:xfrm>
          <a:prstGeom prst="roundRect">
            <a:avLst>
              <a:gd name="adj" fmla="val 1298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84" y="4050447"/>
            <a:ext cx="108228" cy="10822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99686" y="3935373"/>
            <a:ext cx="3432810" cy="1068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Expense processing: Receipt OCR + categorization</a:t>
            </a:r>
            <a:endParaRPr lang="en-US" sz="2200" dirty="0">
              <a:latin typeface="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219819" y="3718798"/>
            <a:ext cx="4190762" cy="1501854"/>
          </a:xfrm>
          <a:prstGeom prst="roundRect">
            <a:avLst>
              <a:gd name="adj" fmla="val 1298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394" y="4050447"/>
            <a:ext cx="108228" cy="10822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761196" y="3935373"/>
            <a:ext cx="3432810" cy="1068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Financial reporting: Natural language summaries</a:t>
            </a:r>
            <a:endParaRPr lang="en-US" sz="2200" dirty="0">
              <a:latin typeface="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9681329" y="3718798"/>
            <a:ext cx="4190762" cy="1501854"/>
          </a:xfrm>
          <a:prstGeom prst="roundRect">
            <a:avLst>
              <a:gd name="adj" fmla="val 1298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7904" y="4050447"/>
            <a:ext cx="108228" cy="10822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222706" y="3935373"/>
            <a:ext cx="3432810" cy="1068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Audit preparation: Document search and organization</a:t>
            </a:r>
            <a:endParaRPr lang="en-US" sz="2200" dirty="0">
              <a:latin typeface=""/>
            </a:endParaRPr>
          </a:p>
        </p:txBody>
      </p:sp>
      <p:sp>
        <p:nvSpPr>
          <p:cNvPr id="13" name="Shape 8"/>
          <p:cNvSpPr/>
          <p:nvPr/>
        </p:nvSpPr>
        <p:spPr>
          <a:xfrm>
            <a:off x="758309" y="5653921"/>
            <a:ext cx="13113782" cy="789384"/>
          </a:xfrm>
          <a:prstGeom prst="roundRect">
            <a:avLst>
              <a:gd name="adj" fmla="val 24702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84" y="5985570"/>
            <a:ext cx="108228" cy="108228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299686" y="5870496"/>
            <a:ext cx="806410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Reconciliation: Automated categories matching across systems</a:t>
            </a:r>
            <a:endParaRPr lang="en-US" sz="2200" dirty="0">
              <a:latin typeface=""/>
            </a:endParaRPr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392198"/>
            <a:ext cx="7286149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Bonus: Robots Breakthrough</a:t>
            </a:r>
            <a:endParaRPr lang="en-US" sz="4450" dirty="0">
              <a:latin typeface="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2673548"/>
            <a:ext cx="4019669" cy="377451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236" y="2673548"/>
            <a:ext cx="4018359" cy="2983587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8852" y="2673548"/>
            <a:ext cx="4018359" cy="3920133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902018"/>
            <a:ext cx="11790878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Implementation Strategy: Enterprise Roadmap</a:t>
            </a:r>
            <a:endParaRPr lang="en-US" sz="4450" dirty="0">
              <a:latin typeface=""/>
            </a:endParaRPr>
          </a:p>
        </p:txBody>
      </p:sp>
      <p:sp>
        <p:nvSpPr>
          <p:cNvPr id="3" name="Shape 1"/>
          <p:cNvSpPr/>
          <p:nvPr/>
        </p:nvSpPr>
        <p:spPr>
          <a:xfrm>
            <a:off x="1083231" y="2914650"/>
            <a:ext cx="3901797" cy="216575"/>
          </a:xfrm>
          <a:prstGeom prst="roundRect">
            <a:avLst>
              <a:gd name="adj" fmla="val 90036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758309" y="2697897"/>
            <a:ext cx="649962" cy="649962"/>
          </a:xfrm>
          <a:prstGeom prst="roundRect">
            <a:avLst>
              <a:gd name="adj" fmla="val 70343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974884" y="2755464"/>
            <a:ext cx="324922" cy="406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1</a:t>
            </a:r>
            <a:endParaRPr lang="en-US" sz="2550" dirty="0">
              <a:latin typeface=""/>
            </a:endParaRPr>
          </a:p>
        </p:txBody>
      </p:sp>
      <p:sp>
        <p:nvSpPr>
          <p:cNvPr id="6" name="Text 4"/>
          <p:cNvSpPr/>
          <p:nvPr/>
        </p:nvSpPr>
        <p:spPr>
          <a:xfrm>
            <a:off x="974884" y="3564493"/>
            <a:ext cx="3793688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Phase 1: Best Use Cases - Quick Wins (30-60 days)</a:t>
            </a:r>
            <a:endParaRPr lang="en-US" sz="2200" dirty="0">
              <a:latin typeface="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526643" y="2589609"/>
            <a:ext cx="3901797" cy="216575"/>
          </a:xfrm>
          <a:prstGeom prst="roundRect">
            <a:avLst>
              <a:gd name="adj" fmla="val 90036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5201722" y="2372856"/>
            <a:ext cx="649962" cy="649962"/>
          </a:xfrm>
          <a:prstGeom prst="roundRect">
            <a:avLst>
              <a:gd name="adj" fmla="val 70343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5418296" y="2451318"/>
            <a:ext cx="324922" cy="406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2</a:t>
            </a:r>
            <a:endParaRPr lang="en-US" sz="2550" dirty="0">
              <a:latin typeface="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418296" y="3239452"/>
            <a:ext cx="3793688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Phase 2: Human + AI Partnership (3-6 months)</a:t>
            </a:r>
            <a:endParaRPr lang="en-US" sz="2200" dirty="0">
              <a:latin typeface="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9970056" y="2264688"/>
            <a:ext cx="3901916" cy="216575"/>
          </a:xfrm>
          <a:prstGeom prst="roundRect">
            <a:avLst>
              <a:gd name="adj" fmla="val 90036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2" name="Shape 10"/>
          <p:cNvSpPr/>
          <p:nvPr/>
        </p:nvSpPr>
        <p:spPr>
          <a:xfrm>
            <a:off x="9645134" y="2047935"/>
            <a:ext cx="649962" cy="649962"/>
          </a:xfrm>
          <a:prstGeom prst="roundRect">
            <a:avLst>
              <a:gd name="adj" fmla="val 70343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9861709" y="2105527"/>
            <a:ext cx="324922" cy="406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3</a:t>
            </a:r>
            <a:endParaRPr lang="en-US" sz="2550" dirty="0">
              <a:latin typeface="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861709" y="2914531"/>
            <a:ext cx="3793807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Phase 3: Strategic Augmentation (6-12 months)</a:t>
            </a:r>
            <a:endParaRPr lang="en-US" sz="2200" dirty="0">
              <a:latin typeface="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58309" y="4818459"/>
            <a:ext cx="4561284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Success Factors</a:t>
            </a:r>
            <a:endParaRPr lang="en-US" sz="3550" dirty="0">
              <a:latin typeface="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58309" y="5713452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Font typeface="+mj-lt"/>
              <a:buAutoNum type="arabicPeriod"/>
            </a:pPr>
            <a:r>
              <a:rPr lang="en-US" sz="1700" b="1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Start conservative:</a:t>
            </a: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 95% accuracy targets</a:t>
            </a:r>
            <a:endParaRPr lang="en-US" sz="1700" dirty="0">
              <a:latin typeface="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58309" y="6135886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Font typeface="+mj-lt"/>
              <a:buAutoNum type="arabicPeriod" startAt="2"/>
            </a:pPr>
            <a:r>
              <a:rPr lang="en-US" sz="1700" b="1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Data foundations:</a:t>
            </a: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 Clean, accessible data first</a:t>
            </a:r>
            <a:endParaRPr lang="en-US" sz="1700" dirty="0">
              <a:latin typeface="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58309" y="6558320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Font typeface="+mj-lt"/>
              <a:buAutoNum type="arabicPeriod" startAt="3"/>
            </a:pPr>
            <a:r>
              <a:rPr lang="en-US" sz="1700" b="1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Change management:</a:t>
            </a: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 Employee buy-in essential</a:t>
            </a:r>
            <a:endParaRPr lang="en-US" sz="1700" dirty="0">
              <a:latin typeface="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58309" y="6980753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Font typeface="+mj-lt"/>
              <a:buAutoNum type="arabicPeriod" startAt="4"/>
            </a:pPr>
            <a:r>
              <a:rPr lang="en-US" sz="1700" b="1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Continuous monitoring:</a:t>
            </a: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 Track accuracy and ROI</a:t>
            </a:r>
            <a:endParaRPr lang="en-US" sz="1700" dirty="0">
              <a:latin typeface=""/>
            </a:endParaRPr>
          </a:p>
        </p:txBody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874157"/>
            <a:ext cx="11241524" cy="605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Enterprise Security &amp; Implementation Requirements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758309" y="1848088"/>
            <a:ext cx="4248507" cy="1407438"/>
          </a:xfrm>
          <a:prstGeom prst="roundRect">
            <a:avLst>
              <a:gd name="adj" fmla="val 11776"/>
            </a:avLst>
          </a:prstGeom>
          <a:solidFill>
            <a:srgbClr val="EEEFF5"/>
          </a:solidFill>
          <a:ln/>
          <a:effectLst>
            <a:outerShdw blurRad="45720" dist="22860" dir="13500000" algn="bl" rotWithShape="0">
              <a:srgbClr val="FFFFFF">
                <a:alpha val="7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278" y="2032159"/>
            <a:ext cx="552450" cy="552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758202" y="2153007"/>
            <a:ext cx="248602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664613" y="2768679"/>
            <a:ext cx="2435781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Google Cloud Vertex AI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5190887" y="1848088"/>
            <a:ext cx="4248507" cy="1407438"/>
          </a:xfrm>
          <a:prstGeom prst="roundRect">
            <a:avLst>
              <a:gd name="adj" fmla="val 11776"/>
            </a:avLst>
          </a:prstGeom>
          <a:solidFill>
            <a:srgbClr val="EEEFF5"/>
          </a:solidFill>
          <a:ln/>
          <a:effectLst>
            <a:outerShdw blurRad="45720" dist="22860" dir="13500000" algn="bl" rotWithShape="0">
              <a:srgbClr val="FFFFFF">
                <a:alpha val="70000"/>
              </a:srgbClr>
            </a:outerShdw>
          </a:effectLst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856" y="2032159"/>
            <a:ext cx="552450" cy="55245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190780" y="2153007"/>
            <a:ext cx="248602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830610" y="2768679"/>
            <a:ext cx="2969062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Microsoft Azure AI Services</a:t>
            </a:r>
            <a:endParaRPr lang="en-US" sz="1900" dirty="0"/>
          </a:p>
        </p:txBody>
      </p:sp>
      <p:sp>
        <p:nvSpPr>
          <p:cNvPr id="11" name="Shape 7"/>
          <p:cNvSpPr/>
          <p:nvPr/>
        </p:nvSpPr>
        <p:spPr>
          <a:xfrm>
            <a:off x="9623465" y="1848088"/>
            <a:ext cx="4248507" cy="1407438"/>
          </a:xfrm>
          <a:prstGeom prst="roundRect">
            <a:avLst>
              <a:gd name="adj" fmla="val 11776"/>
            </a:avLst>
          </a:prstGeom>
          <a:solidFill>
            <a:srgbClr val="EEEFF5"/>
          </a:solidFill>
          <a:ln/>
          <a:effectLst>
            <a:outerShdw blurRad="45720" dist="22860" dir="13500000" algn="bl" rotWithShape="0">
              <a:srgbClr val="FFFFFF">
                <a:alpha val="70000"/>
              </a:srgbClr>
            </a:outerShdw>
          </a:effectLst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1434" y="2032159"/>
            <a:ext cx="552450" cy="55245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1623358" y="2153007"/>
            <a:ext cx="248602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10536079" y="2768679"/>
            <a:ext cx="2423160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AWS Bedrock</a:t>
            </a:r>
            <a:endParaRPr lang="en-US" sz="1900" dirty="0"/>
          </a:p>
        </p:txBody>
      </p:sp>
      <p:sp>
        <p:nvSpPr>
          <p:cNvPr id="15" name="Text 10"/>
          <p:cNvSpPr/>
          <p:nvPr/>
        </p:nvSpPr>
        <p:spPr>
          <a:xfrm>
            <a:off x="758309" y="3531751"/>
            <a:ext cx="4589978" cy="484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b="1" dirty="0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Enhanced Privacy Controls</a:t>
            </a:r>
            <a:endParaRPr lang="en-US" sz="3050" dirty="0"/>
          </a:p>
        </p:txBody>
      </p:sp>
      <p:sp>
        <p:nvSpPr>
          <p:cNvPr id="16" name="Text 11"/>
          <p:cNvSpPr/>
          <p:nvPr/>
        </p:nvSpPr>
        <p:spPr>
          <a:xfrm>
            <a:off x="758309" y="4292560"/>
            <a:ext cx="1311378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b="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Data residency:</a:t>
            </a:r>
            <a:r>
              <a:rPr lang="en-US" sz="14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Your data stays within your chosen cloud region</a:t>
            </a:r>
            <a:endParaRPr lang="en-US" sz="1450" dirty="0"/>
          </a:p>
        </p:txBody>
      </p:sp>
      <p:sp>
        <p:nvSpPr>
          <p:cNvPr id="17" name="Text 12"/>
          <p:cNvSpPr/>
          <p:nvPr/>
        </p:nvSpPr>
        <p:spPr>
          <a:xfrm>
            <a:off x="758309" y="4651653"/>
            <a:ext cx="1311378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b="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Training data separation:</a:t>
            </a:r>
            <a:r>
              <a:rPr lang="en-US" sz="14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Your conversations don't train public models</a:t>
            </a:r>
            <a:endParaRPr lang="en-US" sz="1450" dirty="0"/>
          </a:p>
        </p:txBody>
      </p:sp>
      <p:sp>
        <p:nvSpPr>
          <p:cNvPr id="18" name="Text 13"/>
          <p:cNvSpPr/>
          <p:nvPr/>
        </p:nvSpPr>
        <p:spPr>
          <a:xfrm>
            <a:off x="758309" y="5010745"/>
            <a:ext cx="1311378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b="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Compliance frameworks:</a:t>
            </a:r>
            <a:r>
              <a:rPr lang="en-US" sz="14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SOC 2, GDPR, HIPAA, ready</a:t>
            </a:r>
            <a:endParaRPr lang="en-US" sz="1450" dirty="0"/>
          </a:p>
        </p:txBody>
      </p:sp>
      <p:sp>
        <p:nvSpPr>
          <p:cNvPr id="19" name="Text 14"/>
          <p:cNvSpPr/>
          <p:nvPr/>
        </p:nvSpPr>
        <p:spPr>
          <a:xfrm>
            <a:off x="758309" y="5581650"/>
            <a:ext cx="4702493" cy="484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b="1" dirty="0">
                <a:solidFill>
                  <a:srgbClr val="7068F4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Compliance Considerations</a:t>
            </a:r>
            <a:endParaRPr lang="en-US" sz="3050" dirty="0"/>
          </a:p>
        </p:txBody>
      </p:sp>
      <p:sp>
        <p:nvSpPr>
          <p:cNvPr id="20" name="Text 15"/>
          <p:cNvSpPr/>
          <p:nvPr/>
        </p:nvSpPr>
        <p:spPr>
          <a:xfrm>
            <a:off x="758309" y="6342459"/>
            <a:ext cx="1311378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b="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Financial Services:</a:t>
            </a:r>
            <a:r>
              <a:rPr lang="en-US" sz="14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Additional regulatory oversight required</a:t>
            </a:r>
            <a:endParaRPr lang="en-US" sz="1450" dirty="0"/>
          </a:p>
        </p:txBody>
      </p:sp>
      <p:sp>
        <p:nvSpPr>
          <p:cNvPr id="21" name="Text 16"/>
          <p:cNvSpPr/>
          <p:nvPr/>
        </p:nvSpPr>
        <p:spPr>
          <a:xfrm>
            <a:off x="758309" y="6701552"/>
            <a:ext cx="1311378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b="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Healthcare:</a:t>
            </a:r>
            <a:r>
              <a:rPr lang="en-US" sz="14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HIPAA compliance essential for patient data</a:t>
            </a:r>
            <a:endParaRPr lang="en-US" sz="1450" dirty="0"/>
          </a:p>
        </p:txBody>
      </p:sp>
      <p:sp>
        <p:nvSpPr>
          <p:cNvPr id="22" name="Text 17"/>
          <p:cNvSpPr/>
          <p:nvPr/>
        </p:nvSpPr>
        <p:spPr>
          <a:xfrm>
            <a:off x="758309" y="7060644"/>
            <a:ext cx="1311378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b="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EU Operations:</a:t>
            </a:r>
            <a:r>
              <a:rPr lang="en-US" sz="14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GDPR data processing agreements necessary</a:t>
            </a:r>
            <a:endParaRPr lang="en-US" sz="1450" dirty="0"/>
          </a:p>
        </p:txBody>
      </p:sp>
      <p:pic>
        <p:nvPicPr>
          <p:cNvPr id="2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179320"/>
            <a:ext cx="131137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Never Use Consumer AI Services (ChatGPT, Claude, DeepSeek) For:</a:t>
            </a:r>
            <a:endParaRPr lang="en-US" sz="4450" dirty="0">
              <a:latin typeface="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58309" y="4038005"/>
            <a:ext cx="4226838" cy="2012156"/>
          </a:xfrm>
          <a:prstGeom prst="roundRect">
            <a:avLst>
              <a:gd name="adj" fmla="val 9691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84" y="4254579"/>
            <a:ext cx="649962" cy="64996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597" y="4433292"/>
            <a:ext cx="292418" cy="29241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74884" y="5121116"/>
            <a:ext cx="3793688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Confidential Business Information</a:t>
            </a:r>
            <a:endParaRPr lang="en-US" sz="2200" dirty="0">
              <a:latin typeface=""/>
            </a:endParaRPr>
          </a:p>
        </p:txBody>
      </p:sp>
      <p:sp>
        <p:nvSpPr>
          <p:cNvPr id="7" name="Shape 3"/>
          <p:cNvSpPr/>
          <p:nvPr/>
        </p:nvSpPr>
        <p:spPr>
          <a:xfrm>
            <a:off x="5201722" y="4038005"/>
            <a:ext cx="4226838" cy="2012156"/>
          </a:xfrm>
          <a:prstGeom prst="roundRect">
            <a:avLst>
              <a:gd name="adj" fmla="val 9691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8296" y="4254579"/>
            <a:ext cx="649962" cy="649962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7009" y="4396740"/>
            <a:ext cx="292418" cy="365522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418296" y="512111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Customer Data or PII</a:t>
            </a:r>
            <a:endParaRPr lang="en-US" sz="2200" dirty="0">
              <a:latin typeface=""/>
            </a:endParaRPr>
          </a:p>
        </p:txBody>
      </p:sp>
      <p:sp>
        <p:nvSpPr>
          <p:cNvPr id="11" name="Shape 5"/>
          <p:cNvSpPr/>
          <p:nvPr/>
        </p:nvSpPr>
        <p:spPr>
          <a:xfrm>
            <a:off x="9645134" y="4038005"/>
            <a:ext cx="4226957" cy="2012156"/>
          </a:xfrm>
          <a:prstGeom prst="roundRect">
            <a:avLst>
              <a:gd name="adj" fmla="val 9691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1709" y="4254579"/>
            <a:ext cx="649962" cy="649962"/>
          </a:xfrm>
          <a:prstGeom prst="rect">
            <a:avLst/>
          </a:prstGeom>
        </p:spPr>
      </p:pic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0422" y="4433292"/>
            <a:ext cx="292418" cy="292418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9861709" y="5121116"/>
            <a:ext cx="378928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Regulated Industry Workflows</a:t>
            </a:r>
            <a:endParaRPr lang="en-US" sz="2200" dirty="0">
              <a:latin typeface=""/>
            </a:endParaRPr>
          </a:p>
        </p:txBody>
      </p:sp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58309" y="2363748"/>
            <a:ext cx="9861709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The Common AI Use Cases We All Know</a:t>
            </a:r>
            <a:endParaRPr lang="en-US" sz="4450" dirty="0">
              <a:latin typeface="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3401378"/>
            <a:ext cx="649962" cy="64996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679019" y="358413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Writing Posts</a:t>
            </a:r>
            <a:endParaRPr lang="en-US" sz="2200" dirty="0">
              <a:latin typeface=""/>
            </a:endParaRPr>
          </a:p>
        </p:txBody>
      </p:sp>
      <p:sp>
        <p:nvSpPr>
          <p:cNvPr id="7" name="Text 3"/>
          <p:cNvSpPr/>
          <p:nvPr/>
        </p:nvSpPr>
        <p:spPr>
          <a:xfrm>
            <a:off x="1679019" y="4070271"/>
            <a:ext cx="327005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Content creation at scale</a:t>
            </a:r>
            <a:endParaRPr lang="en-US" sz="1700" dirty="0">
              <a:latin typeface="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819" y="3401378"/>
            <a:ext cx="649962" cy="64996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140529" y="358413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Email Responses</a:t>
            </a:r>
            <a:endParaRPr lang="en-US" sz="2200" dirty="0">
              <a:latin typeface=""/>
            </a:endParaRPr>
          </a:p>
        </p:txBody>
      </p:sp>
      <p:sp>
        <p:nvSpPr>
          <p:cNvPr id="10" name="Text 5"/>
          <p:cNvSpPr/>
          <p:nvPr/>
        </p:nvSpPr>
        <p:spPr>
          <a:xfrm>
            <a:off x="6140529" y="4070271"/>
            <a:ext cx="327005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Professional communication</a:t>
            </a:r>
            <a:endParaRPr lang="en-US" sz="1700" dirty="0">
              <a:latin typeface="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1329" y="3401378"/>
            <a:ext cx="649962" cy="64996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602039" y="358413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Generating Images</a:t>
            </a:r>
            <a:endParaRPr lang="en-US" sz="2200" dirty="0">
              <a:latin typeface=""/>
            </a:endParaRPr>
          </a:p>
        </p:txBody>
      </p:sp>
      <p:sp>
        <p:nvSpPr>
          <p:cNvPr id="13" name="Text 7"/>
          <p:cNvSpPr/>
          <p:nvPr/>
        </p:nvSpPr>
        <p:spPr>
          <a:xfrm>
            <a:off x="10602039" y="4070271"/>
            <a:ext cx="327005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Ghibli everything</a:t>
            </a:r>
            <a:endParaRPr lang="en-US" sz="1700" dirty="0">
              <a:latin typeface="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09" y="4850249"/>
            <a:ext cx="649962" cy="649962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679019" y="503301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Quick Answers</a:t>
            </a:r>
            <a:endParaRPr lang="en-US" sz="2200" dirty="0">
              <a:latin typeface=""/>
            </a:endParaRPr>
          </a:p>
        </p:txBody>
      </p:sp>
      <p:sp>
        <p:nvSpPr>
          <p:cNvPr id="16" name="Text 9"/>
          <p:cNvSpPr/>
          <p:nvPr/>
        </p:nvSpPr>
        <p:spPr>
          <a:xfrm>
            <a:off x="1679019" y="5519142"/>
            <a:ext cx="327005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Instant information retrieval</a:t>
            </a:r>
            <a:endParaRPr lang="en-US" sz="1700" dirty="0">
              <a:latin typeface=""/>
            </a:endParaRPr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9819" y="4850249"/>
            <a:ext cx="649962" cy="649962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6140529" y="503301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Summarizing Data</a:t>
            </a:r>
            <a:endParaRPr lang="en-US" sz="2200" dirty="0">
              <a:latin typeface=""/>
            </a:endParaRPr>
          </a:p>
        </p:txBody>
      </p:sp>
      <p:sp>
        <p:nvSpPr>
          <p:cNvPr id="19" name="Text 11"/>
          <p:cNvSpPr/>
          <p:nvPr/>
        </p:nvSpPr>
        <p:spPr>
          <a:xfrm>
            <a:off x="6140529" y="5519142"/>
            <a:ext cx="327005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Get key information fast</a:t>
            </a:r>
            <a:endParaRPr lang="en-US" sz="1700" dirty="0">
              <a:latin typeface=""/>
            </a:endParaRPr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1329" y="4850249"/>
            <a:ext cx="649962" cy="649962"/>
          </a:xfrm>
          <a:prstGeom prst="rect">
            <a:avLst/>
          </a:prstGeom>
        </p:spPr>
      </p:pic>
      <p:sp>
        <p:nvSpPr>
          <p:cNvPr id="21" name="Text 12"/>
          <p:cNvSpPr/>
          <p:nvPr/>
        </p:nvSpPr>
        <p:spPr>
          <a:xfrm>
            <a:off x="10602039" y="503301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Perplexity vs Google</a:t>
            </a:r>
            <a:endParaRPr lang="en-US" sz="2200" dirty="0">
              <a:latin typeface=""/>
            </a:endParaRPr>
          </a:p>
        </p:txBody>
      </p:sp>
      <p:sp>
        <p:nvSpPr>
          <p:cNvPr id="22" name="Text 13"/>
          <p:cNvSpPr/>
          <p:nvPr/>
        </p:nvSpPr>
        <p:spPr>
          <a:xfrm>
            <a:off x="10602039" y="5519142"/>
            <a:ext cx="327005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Changing the search game</a:t>
            </a:r>
            <a:endParaRPr lang="en-US" sz="1700" dirty="0">
              <a:latin typeface=""/>
            </a:endParaRPr>
          </a:p>
        </p:txBody>
      </p:sp>
      <p:pic>
        <p:nvPicPr>
          <p:cNvPr id="23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871538"/>
            <a:ext cx="6110645" cy="534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Start Taming AI</a:t>
            </a:r>
            <a:endParaRPr lang="en-US" sz="3350" dirty="0">
              <a:latin typeface="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1649849"/>
            <a:ext cx="812483" cy="974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33193" y="1812250"/>
            <a:ext cx="3122295" cy="267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Pick one benchmarkable process</a:t>
            </a:r>
            <a:endParaRPr lang="en-US" sz="1650" dirty="0">
              <a:latin typeface=""/>
            </a:endParaRPr>
          </a:p>
        </p:txBody>
      </p:sp>
      <p:sp>
        <p:nvSpPr>
          <p:cNvPr id="6" name="Text 2"/>
          <p:cNvSpPr/>
          <p:nvPr/>
        </p:nvSpPr>
        <p:spPr>
          <a:xfrm>
            <a:off x="1733193" y="2176939"/>
            <a:ext cx="6652498" cy="260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From the green category</a:t>
            </a:r>
            <a:endParaRPr lang="en-US" sz="1250" dirty="0">
              <a:latin typeface="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09" y="2624733"/>
            <a:ext cx="812483" cy="974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33193" y="2787134"/>
            <a:ext cx="2138005" cy="267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Measure current cost</a:t>
            </a:r>
            <a:endParaRPr lang="en-US" sz="1650" dirty="0">
              <a:latin typeface=""/>
            </a:endParaRPr>
          </a:p>
        </p:txBody>
      </p:sp>
      <p:sp>
        <p:nvSpPr>
          <p:cNvPr id="9" name="Text 4"/>
          <p:cNvSpPr/>
          <p:nvPr/>
        </p:nvSpPr>
        <p:spPr>
          <a:xfrm>
            <a:off x="1733193" y="3151823"/>
            <a:ext cx="6652498" cy="260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Time + errors + employee satisfaction</a:t>
            </a:r>
            <a:endParaRPr lang="en-US" sz="1250" dirty="0">
              <a:latin typeface="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09" y="3599617"/>
            <a:ext cx="812483" cy="974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33193" y="3762018"/>
            <a:ext cx="2138005" cy="267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Run focused pilot</a:t>
            </a:r>
            <a:endParaRPr lang="en-US" sz="1650" dirty="0">
              <a:latin typeface="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733193" y="4126706"/>
            <a:ext cx="6652498" cy="260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With human oversight</a:t>
            </a:r>
            <a:endParaRPr lang="en-US" sz="1250" dirty="0">
              <a:latin typeface="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09" y="4574500"/>
            <a:ext cx="812483" cy="97488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733193" y="4736902"/>
            <a:ext cx="2138005" cy="267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Scale based on results</a:t>
            </a:r>
            <a:endParaRPr lang="en-US" sz="1650" dirty="0">
              <a:latin typeface=""/>
            </a:endParaRPr>
          </a:p>
        </p:txBody>
      </p:sp>
      <p:sp>
        <p:nvSpPr>
          <p:cNvPr id="15" name="Text 8"/>
          <p:cNvSpPr/>
          <p:nvPr/>
        </p:nvSpPr>
        <p:spPr>
          <a:xfrm>
            <a:off x="1733193" y="5101590"/>
            <a:ext cx="6652498" cy="260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Expand to similar processes</a:t>
            </a:r>
            <a:endParaRPr lang="en-US" sz="1250" dirty="0">
              <a:latin typeface=""/>
            </a:endParaRPr>
          </a:p>
        </p:txBody>
      </p:sp>
      <p:sp>
        <p:nvSpPr>
          <p:cNvPr id="16" name="Text 9"/>
          <p:cNvSpPr/>
          <p:nvPr/>
        </p:nvSpPr>
        <p:spPr>
          <a:xfrm>
            <a:off x="758309" y="5793105"/>
            <a:ext cx="4047292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Department Priority Matrix</a:t>
            </a:r>
            <a:endParaRPr lang="en-US" sz="2650" dirty="0">
              <a:latin typeface="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758309" y="6464379"/>
            <a:ext cx="7627382" cy="260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Highest ROI first:</a:t>
            </a:r>
            <a:r>
              <a:rPr lang="en-US" sz="125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 e.g. Operations (document processing)</a:t>
            </a:r>
            <a:endParaRPr lang="en-US" sz="1250" dirty="0">
              <a:latin typeface=""/>
            </a:endParaRPr>
          </a:p>
        </p:txBody>
      </p:sp>
      <p:sp>
        <p:nvSpPr>
          <p:cNvPr id="18" name="Text 11"/>
          <p:cNvSpPr/>
          <p:nvPr/>
        </p:nvSpPr>
        <p:spPr>
          <a:xfrm>
            <a:off x="758309" y="6781205"/>
            <a:ext cx="7627382" cy="260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Most visible wins:</a:t>
            </a:r>
            <a:r>
              <a:rPr lang="en-US" sz="125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  e.g. Customer support automation</a:t>
            </a:r>
            <a:endParaRPr lang="en-US" sz="1250" dirty="0">
              <a:latin typeface=""/>
            </a:endParaRPr>
          </a:p>
        </p:txBody>
      </p:sp>
      <p:sp>
        <p:nvSpPr>
          <p:cNvPr id="19" name="Text 12"/>
          <p:cNvSpPr/>
          <p:nvPr/>
        </p:nvSpPr>
        <p:spPr>
          <a:xfrm>
            <a:off x="758309" y="7098030"/>
            <a:ext cx="7627382" cy="260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Strategic advantage:</a:t>
            </a:r>
            <a:r>
              <a:rPr lang="en-US" sz="125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 e.g. Full-scale custom internal system for source of truth</a:t>
            </a:r>
            <a:endParaRPr lang="en-US" sz="1250" dirty="0">
              <a:latin typeface=""/>
            </a:endParaRPr>
          </a:p>
        </p:txBody>
      </p:sp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16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205871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Thanks for listening!</a:t>
            </a:r>
            <a:endParaRPr lang="en-US" sz="4450" dirty="0">
              <a:latin typeface="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44709" y="3243501"/>
            <a:ext cx="7627382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If you have any questions - happy to connect on Linkedin/ via email. </a:t>
            </a:r>
            <a:endParaRPr lang="en-US" sz="2100" dirty="0">
              <a:latin typeface="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44709" y="4435197"/>
            <a:ext cx="4561284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Let's connect!</a:t>
            </a:r>
            <a:endParaRPr lang="en-US" sz="3550" dirty="0">
              <a:latin typeface="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44709" y="5330190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Email: </a:t>
            </a:r>
            <a:r>
              <a:rPr lang="en-US" sz="1700" u="sng" dirty="0">
                <a:solidFill>
                  <a:srgbClr val="7068F4"/>
                </a:solidFill>
                <a:latin typeface=""/>
                <a:ea typeface="Montserrat" pitchFamily="34" charset="-122"/>
                <a:cs typeface="Montserrat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rokasj@idealink.tech</a:t>
            </a:r>
            <a:br>
              <a:rPr lang="en-US" sz="1700" u="sng" dirty="0">
                <a:solidFill>
                  <a:srgbClr val="7068F4"/>
                </a:solidFill>
                <a:latin typeface=""/>
                <a:ea typeface="Montserrat" pitchFamily="34" charset="-122"/>
                <a:cs typeface="Montserrat" pitchFamily="34" charset="-120"/>
              </a:rPr>
            </a:b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LinkedIn: </a:t>
            </a:r>
            <a:r>
              <a:rPr lang="en-US" sz="1700" u="sng" dirty="0">
                <a:solidFill>
                  <a:srgbClr val="7068F4"/>
                </a:solidFill>
                <a:latin typeface=""/>
                <a:ea typeface="Montserrat" pitchFamily="34" charset="-122"/>
                <a:cs typeface="Montserrat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https://www.linkedin.com/in/rokasjurkenas/</a:t>
            </a:r>
            <a:endParaRPr lang="en-US" sz="1700" dirty="0">
              <a:latin typeface="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64368" y="1507331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Agenda</a:t>
            </a:r>
            <a:endParaRPr lang="en-US" sz="4450" dirty="0">
              <a:latin typeface="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299960" y="2544961"/>
            <a:ext cx="30480" cy="4177189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4" name="Shape 2"/>
          <p:cNvSpPr/>
          <p:nvPr/>
        </p:nvSpPr>
        <p:spPr>
          <a:xfrm>
            <a:off x="6451997" y="2773442"/>
            <a:ext cx="649962" cy="30480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5" name="Shape 3"/>
          <p:cNvSpPr/>
          <p:nvPr/>
        </p:nvSpPr>
        <p:spPr>
          <a:xfrm>
            <a:off x="7071479" y="2544961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167" y="2574905"/>
            <a:ext cx="342067" cy="42755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55489" y="2585561"/>
            <a:ext cx="5176480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The Current State of Generative AI</a:t>
            </a:r>
            <a:endParaRPr lang="en-US" sz="2650" b="1" dirty="0">
              <a:latin typeface="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528441" y="4073247"/>
            <a:ext cx="649962" cy="30480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9" name="Shape 6"/>
          <p:cNvSpPr/>
          <p:nvPr/>
        </p:nvSpPr>
        <p:spPr>
          <a:xfrm>
            <a:off x="7071479" y="3844766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167" y="3874710"/>
            <a:ext cx="342067" cy="42755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398431" y="3885367"/>
            <a:ext cx="5473660" cy="8551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AI Applications Across Departments and Industries</a:t>
            </a:r>
            <a:endParaRPr lang="en-US" sz="2650" dirty="0">
              <a:latin typeface="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6451997" y="5176718"/>
            <a:ext cx="649962" cy="30480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13" name="Shape 9"/>
          <p:cNvSpPr/>
          <p:nvPr/>
        </p:nvSpPr>
        <p:spPr>
          <a:xfrm>
            <a:off x="7071479" y="4948238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4167" y="4978182"/>
            <a:ext cx="342067" cy="427553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865346" y="4988838"/>
            <a:ext cx="5366623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Implementation and Considerations</a:t>
            </a:r>
            <a:endParaRPr lang="en-US" sz="2650" dirty="0">
              <a:latin typeface=""/>
            </a:endParaRPr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484948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About me</a:t>
            </a:r>
            <a:endParaRPr lang="en-US" sz="4450" dirty="0">
              <a:latin typeface="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2522577"/>
            <a:ext cx="866537" cy="86653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895594" y="2808208"/>
            <a:ext cx="3058239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AI Product Development</a:t>
            </a:r>
            <a:endParaRPr lang="en-US" sz="2200" dirty="0">
              <a:latin typeface=""/>
            </a:endParaRPr>
          </a:p>
        </p:txBody>
      </p:sp>
      <p:sp>
        <p:nvSpPr>
          <p:cNvPr id="6" name="Text 2"/>
          <p:cNvSpPr/>
          <p:nvPr/>
        </p:nvSpPr>
        <p:spPr>
          <a:xfrm>
            <a:off x="1895594" y="3294340"/>
            <a:ext cx="649009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Over 100+ digital products developed</a:t>
            </a:r>
            <a:endParaRPr lang="en-US" sz="1700" dirty="0">
              <a:latin typeface="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09" y="4074319"/>
            <a:ext cx="866537" cy="86653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895594" y="4359950"/>
            <a:ext cx="291024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AI Strategic Consulting</a:t>
            </a:r>
            <a:endParaRPr lang="en-US" sz="2200" dirty="0">
              <a:latin typeface=""/>
            </a:endParaRPr>
          </a:p>
        </p:txBody>
      </p:sp>
      <p:sp>
        <p:nvSpPr>
          <p:cNvPr id="9" name="Text 4"/>
          <p:cNvSpPr/>
          <p:nvPr/>
        </p:nvSpPr>
        <p:spPr>
          <a:xfrm>
            <a:off x="1895594" y="4846082"/>
            <a:ext cx="649009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We help companies turn AI into ROI</a:t>
            </a:r>
            <a:endParaRPr lang="en-US" sz="1700" dirty="0">
              <a:latin typeface="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09" y="5626060"/>
            <a:ext cx="866537" cy="86653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895594" y="5911691"/>
            <a:ext cx="289655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AI Process Automation</a:t>
            </a:r>
            <a:endParaRPr lang="en-US" sz="2200" dirty="0">
              <a:latin typeface="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895594" y="6397823"/>
            <a:ext cx="649009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Fully automate manual tasks with AI agents</a:t>
            </a:r>
            <a:endParaRPr lang="en-US" sz="1700" dirty="0">
              <a:latin typeface="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16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860584"/>
            <a:ext cx="11107936" cy="463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We don't realise that model got MUCH smarter at a 99.4% lower cost.</a:t>
            </a:r>
            <a:endParaRPr lang="en-US" sz="2900" dirty="0">
              <a:latin typeface="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731" y="1605439"/>
            <a:ext cx="7500818" cy="53799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309" y="7143750"/>
            <a:ext cx="13113782" cy="225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Source: Ethan Mollick, 2025 Sep 21st </a:t>
            </a:r>
            <a:r>
              <a:rPr lang="en-US" sz="1100" u="sng" dirty="0">
                <a:solidFill>
                  <a:srgbClr val="7068F4"/>
                </a:solidFill>
                <a:latin typeface=""/>
                <a:ea typeface="Montserrat" pitchFamily="34" charset="-122"/>
                <a:cs typeface="Montserrat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https://x.com/emollick/status/1969845283816161726/photo/1</a:t>
            </a:r>
            <a:endParaRPr lang="en-US" sz="1100" dirty="0">
              <a:latin typeface="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46051" y="901065"/>
            <a:ext cx="7338298" cy="463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Jevon's Paradox → Lower Prices → More Use</a:t>
            </a:r>
            <a:endParaRPr lang="en-US" sz="2900" dirty="0">
              <a:latin typeface="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239" y="1645920"/>
            <a:ext cx="8523923" cy="568261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67821" y="858560"/>
            <a:ext cx="9494639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Addressing the Elephant in the Room:</a:t>
            </a:r>
            <a:endParaRPr lang="en-US" sz="4450" dirty="0">
              <a:latin typeface=""/>
            </a:endParaRPr>
          </a:p>
        </p:txBody>
      </p:sp>
      <p:sp>
        <p:nvSpPr>
          <p:cNvPr id="3" name="Text 1"/>
          <p:cNvSpPr/>
          <p:nvPr/>
        </p:nvSpPr>
        <p:spPr>
          <a:xfrm>
            <a:off x="3838575" y="1896189"/>
            <a:ext cx="6953250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The MIT "95% Failure" Study</a:t>
            </a:r>
            <a:endParaRPr lang="en-US" sz="4450" dirty="0">
              <a:latin typeface="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8309" y="2933819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endParaRPr lang="en-US" sz="1700" dirty="0">
              <a:latin typeface=""/>
            </a:endParaRPr>
          </a:p>
        </p:txBody>
      </p:sp>
      <p:sp>
        <p:nvSpPr>
          <p:cNvPr id="5" name="Text 3"/>
          <p:cNvSpPr/>
          <p:nvPr/>
        </p:nvSpPr>
        <p:spPr>
          <a:xfrm>
            <a:off x="758309" y="3605451"/>
            <a:ext cx="6745843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The Reality Behind the Headlines:</a:t>
            </a:r>
            <a:endParaRPr lang="en-US" sz="3550" dirty="0">
              <a:latin typeface="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58309" y="4500443"/>
            <a:ext cx="6448544" cy="1326952"/>
          </a:xfrm>
          <a:prstGeom prst="roundRect">
            <a:avLst>
              <a:gd name="adj" fmla="val 14695"/>
            </a:avLst>
          </a:prstGeom>
          <a:solidFill>
            <a:srgbClr val="EEEFF5"/>
          </a:solidFill>
          <a:ln w="30480">
            <a:solidFill>
              <a:srgbClr val="C1C3D0"/>
            </a:solidFill>
            <a:prstDash val="solid"/>
          </a:ln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005364" y="474749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Study Methodology</a:t>
            </a:r>
            <a:endParaRPr lang="en-US" sz="2200" dirty="0">
              <a:latin typeface="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05364" y="5233630"/>
            <a:ext cx="595443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Based on only 52 interviews (convenience sample)</a:t>
            </a:r>
            <a:endParaRPr lang="en-US" sz="1700" dirty="0">
              <a:latin typeface="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423428" y="4500443"/>
            <a:ext cx="6448663" cy="1326952"/>
          </a:xfrm>
          <a:prstGeom prst="roundRect">
            <a:avLst>
              <a:gd name="adj" fmla="val 14695"/>
            </a:avLst>
          </a:prstGeom>
          <a:solidFill>
            <a:srgbClr val="EEEFF5"/>
          </a:solidFill>
          <a:ln w="30480">
            <a:solidFill>
              <a:srgbClr val="C1C3D0"/>
            </a:solidFill>
            <a:prstDash val="solid"/>
          </a:ln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7670483" y="474749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Definition of "Failure"</a:t>
            </a:r>
            <a:endParaRPr lang="en-US" sz="2200" dirty="0">
              <a:latin typeface="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670483" y="5233630"/>
            <a:ext cx="595455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No sustained P&amp;L impact within 6 months</a:t>
            </a:r>
            <a:endParaRPr lang="en-US" sz="1700" dirty="0">
              <a:latin typeface="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58309" y="6043970"/>
            <a:ext cx="13113782" cy="1326952"/>
          </a:xfrm>
          <a:prstGeom prst="roundRect">
            <a:avLst>
              <a:gd name="adj" fmla="val 14695"/>
            </a:avLst>
          </a:prstGeom>
          <a:solidFill>
            <a:srgbClr val="EEEFF5"/>
          </a:solidFill>
          <a:ln w="30480">
            <a:solidFill>
              <a:srgbClr val="C1C3D0"/>
            </a:solidFill>
            <a:prstDash val="solid"/>
          </a:ln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5889784" y="629102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"/>
                <a:ea typeface="Barlow Bold" pitchFamily="34" charset="-122"/>
                <a:cs typeface="Barlow Bold" pitchFamily="34" charset="-120"/>
              </a:rPr>
              <a:t>Missing Details</a:t>
            </a:r>
            <a:endParaRPr lang="en-US" sz="2200" dirty="0">
              <a:latin typeface="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005364" y="6777157"/>
            <a:ext cx="1261967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"/>
                <a:ea typeface="Montserrat" pitchFamily="34" charset="-122"/>
                <a:cs typeface="Montserrat" pitchFamily="34" charset="-120"/>
              </a:rPr>
              <a:t>No clear explanation of how "failure" was coded</a:t>
            </a:r>
            <a:endParaRPr lang="en-US" sz="1700" dirty="0">
              <a:latin typeface=""/>
            </a:endParaRPr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1432560" y="3025854"/>
            <a:ext cx="11765161" cy="1425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200"/>
              </a:lnSpc>
              <a:buNone/>
            </a:pPr>
            <a:r>
              <a:rPr lang="en-US" sz="89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The 95% Accuracy Rule</a:t>
            </a:r>
            <a:endParaRPr lang="en-US" sz="8950" dirty="0">
              <a:latin typeface=""/>
            </a:endParaRPr>
          </a:p>
        </p:txBody>
      </p:sp>
      <p:sp>
        <p:nvSpPr>
          <p:cNvPr id="5" name="Text 2"/>
          <p:cNvSpPr/>
          <p:nvPr/>
        </p:nvSpPr>
        <p:spPr>
          <a:xfrm>
            <a:off x="1327190" y="4776192"/>
            <a:ext cx="11976021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7068F4"/>
                </a:solidFill>
                <a:latin typeface=""/>
                <a:ea typeface="Barlow Bold" pitchFamily="34" charset="-122"/>
                <a:cs typeface="Barlow Bold" pitchFamily="34" charset="-120"/>
              </a:rPr>
              <a:t>Start where 95-98% accuracy delivers ROI, not where you need 100% perfection</a:t>
            </a:r>
            <a:endParaRPr lang="en-US" sz="2650" dirty="0">
              <a:latin typeface="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8092" y="7697033"/>
            <a:ext cx="1170742" cy="3283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989</Words>
  <Application>Microsoft Office PowerPoint</Application>
  <PresentationFormat>Custom</PresentationFormat>
  <Paragraphs>227</Paragraphs>
  <Slides>31</Slides>
  <Notes>31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Rokas Jurkėnas</cp:lastModifiedBy>
  <cp:revision>9</cp:revision>
  <dcterms:created xsi:type="dcterms:W3CDTF">2025-09-24T18:52:06Z</dcterms:created>
  <dcterms:modified xsi:type="dcterms:W3CDTF">2025-09-26T09:01:34Z</dcterms:modified>
</cp:coreProperties>
</file>