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73" r:id="rId9"/>
    <p:sldId id="274" r:id="rId10"/>
    <p:sldId id="263" r:id="rId11"/>
    <p:sldId id="264" r:id="rId12"/>
    <p:sldId id="265" r:id="rId13"/>
    <p:sldId id="266" r:id="rId14"/>
    <p:sldId id="267" r:id="rId15"/>
    <p:sldId id="276" r:id="rId16"/>
    <p:sldId id="269" r:id="rId17"/>
    <p:sldId id="270" r:id="rId18"/>
    <p:sldId id="278" r:id="rId19"/>
    <p:sldId id="271" r:id="rId20"/>
    <p:sldId id="272" r:id="rId21"/>
  </p:sldIdLst>
  <p:sldSz cx="12192000" cy="6858000"/>
  <p:notesSz cx="6794500" cy="9906000"/>
  <p:embeddedFontLst>
    <p:embeddedFont>
      <p:font typeface="Bilbo" panose="020B0604020202020204" charset="0"/>
      <p:regular r:id="rId23"/>
    </p:embeddedFont>
    <p:embeddedFont>
      <p:font typeface="Helvetica Neue" panose="020B0604020202020204" charset="0"/>
      <p:regular r:id="rId24"/>
      <p:bold r:id="rId25"/>
      <p:italic r:id="rId26"/>
      <p:boldItalic r:id="rId27"/>
    </p:embeddedFont>
    <p:embeddedFont>
      <p:font typeface="Lato" panose="020F0502020204030203" pitchFamily="34" charset="0"/>
      <p:regular r:id="rId28"/>
      <p:bold r:id="rId29"/>
      <p:italic r:id="rId30"/>
      <p:boldItalic r:id="rId31"/>
    </p:embeddedFont>
    <p:embeddedFont>
      <p:font typeface="Open Sans" panose="020B0606030504020204" pitchFamily="34" charset="0"/>
      <p:regular r:id="rId32"/>
      <p:bold r:id="rId33"/>
      <p:italic r:id="rId34"/>
      <p:boldItalic r:id="rId35"/>
    </p:embeddedFont>
    <p:embeddedFont>
      <p:font typeface="Play" panose="020B0604020202020204" charset="0"/>
      <p:regular r:id="rId36"/>
      <p:bold r:id="rId37"/>
    </p:embeddedFont>
    <p:embeddedFont>
      <p:font typeface="Raavi" panose="020B0502040204020203" pitchFamily="34" charset="0"/>
      <p:regular r:id="rId38"/>
      <p:bold r:id="rId39"/>
    </p:embeddedFont>
    <p:embeddedFont>
      <p:font typeface="Verdana" panose="020B060403050404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jiGAfE82UbqVk6/JfwwtXvEUae8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nvan Grobler" initials="" lastIdx="1" clrIdx="0"/>
  <p:cmAuthor id="1" name="Bernadett Csonka"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56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4283" cy="49702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48645" y="0"/>
            <a:ext cx="2944283" cy="49702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450" y="4767262"/>
            <a:ext cx="5435600" cy="39004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08981"/>
            <a:ext cx="2944283" cy="497019"/>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48645" y="9408981"/>
            <a:ext cx="2944283" cy="497019"/>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3:notes"/>
          <p:cNvSpPr txBox="1">
            <a:spLocks noGrp="1"/>
          </p:cNvSpPr>
          <p:nvPr>
            <p:ph type="body" idx="1"/>
          </p:nvPr>
        </p:nvSpPr>
        <p:spPr>
          <a:xfrm>
            <a:off x="679450" y="4767262"/>
            <a:ext cx="5435600" cy="39004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 name="Google Shape;46;p3: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6:notes"/>
          <p:cNvSpPr txBox="1">
            <a:spLocks noGrp="1"/>
          </p:cNvSpPr>
          <p:nvPr>
            <p:ph type="body" idx="1"/>
          </p:nvPr>
        </p:nvSpPr>
        <p:spPr>
          <a:xfrm>
            <a:off x="679450" y="4767262"/>
            <a:ext cx="5435600" cy="39004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36: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7:notes"/>
          <p:cNvSpPr txBox="1">
            <a:spLocks noGrp="1"/>
          </p:cNvSpPr>
          <p:nvPr>
            <p:ph type="body" idx="1"/>
          </p:nvPr>
        </p:nvSpPr>
        <p:spPr>
          <a:xfrm>
            <a:off x="679450" y="4767262"/>
            <a:ext cx="5435600" cy="39004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27: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23:notes"/>
          <p:cNvSpPr txBox="1">
            <a:spLocks noGrp="1"/>
          </p:cNvSpPr>
          <p:nvPr>
            <p:ph type="body" idx="1"/>
          </p:nvPr>
        </p:nvSpPr>
        <p:spPr>
          <a:xfrm>
            <a:off x="679450" y="4767262"/>
            <a:ext cx="5435600" cy="39004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23: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555" name="Google Shape;555;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6:notes"/>
          <p:cNvSpPr txBox="1">
            <a:spLocks noGrp="1"/>
          </p:cNvSpPr>
          <p:nvPr>
            <p:ph type="body" idx="1"/>
          </p:nvPr>
        </p:nvSpPr>
        <p:spPr>
          <a:xfrm>
            <a:off x="679450" y="4767262"/>
            <a:ext cx="5435600" cy="39004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26: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9:notes"/>
          <p:cNvSpPr txBox="1">
            <a:spLocks noGrp="1"/>
          </p:cNvSpPr>
          <p:nvPr>
            <p:ph type="body" idx="1"/>
          </p:nvPr>
        </p:nvSpPr>
        <p:spPr>
          <a:xfrm>
            <a:off x="679450" y="4767262"/>
            <a:ext cx="5435600" cy="39004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29: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56EDBDC4-F7BB-C502-5242-4D3168543302}"/>
            </a:ext>
          </a:extLst>
        </p:cNvPr>
        <p:cNvGrpSpPr/>
        <p:nvPr/>
      </p:nvGrpSpPr>
      <p:grpSpPr>
        <a:xfrm>
          <a:off x="0" y="0"/>
          <a:ext cx="0" cy="0"/>
          <a:chOff x="0" y="0"/>
          <a:chExt cx="0" cy="0"/>
        </a:xfrm>
      </p:grpSpPr>
      <p:sp>
        <p:nvSpPr>
          <p:cNvPr id="208" name="Google Shape;208;p29:notes">
            <a:extLst>
              <a:ext uri="{FF2B5EF4-FFF2-40B4-BE49-F238E27FC236}">
                <a16:creationId xmlns:a16="http://schemas.microsoft.com/office/drawing/2014/main" id="{516FE17F-87E9-47BB-616E-AEF63960E2A0}"/>
              </a:ext>
            </a:extLst>
          </p:cNvPr>
          <p:cNvSpPr txBox="1">
            <a:spLocks noGrp="1"/>
          </p:cNvSpPr>
          <p:nvPr>
            <p:ph type="body" idx="1"/>
          </p:nvPr>
        </p:nvSpPr>
        <p:spPr>
          <a:xfrm>
            <a:off x="679450" y="4767262"/>
            <a:ext cx="5435600" cy="39004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29:notes">
            <a:extLst>
              <a:ext uri="{FF2B5EF4-FFF2-40B4-BE49-F238E27FC236}">
                <a16:creationId xmlns:a16="http://schemas.microsoft.com/office/drawing/2014/main" id="{0C9A8853-8190-A508-9334-82E6F54CBADD}"/>
              </a:ext>
            </a:extLst>
          </p:cNvPr>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2961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8: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28:notes"/>
          <p:cNvSpPr txBox="1">
            <a:spLocks noGrp="1"/>
          </p:cNvSpPr>
          <p:nvPr>
            <p:ph type="body" idx="1"/>
          </p:nvPr>
        </p:nvSpPr>
        <p:spPr>
          <a:xfrm>
            <a:off x="679450" y="4767262"/>
            <a:ext cx="5435600" cy="390048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21" name="Google Shape;221;p28:notes"/>
          <p:cNvSpPr txBox="1">
            <a:spLocks noGrp="1"/>
          </p:cNvSpPr>
          <p:nvPr>
            <p:ph type="sldNum" idx="12"/>
          </p:nvPr>
        </p:nvSpPr>
        <p:spPr>
          <a:xfrm>
            <a:off x="3848645" y="9408981"/>
            <a:ext cx="2944283" cy="497019"/>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31:notes"/>
          <p:cNvSpPr txBox="1">
            <a:spLocks noGrp="1"/>
          </p:cNvSpPr>
          <p:nvPr>
            <p:ph type="body" idx="1"/>
          </p:nvPr>
        </p:nvSpPr>
        <p:spPr>
          <a:xfrm>
            <a:off x="679450" y="4767262"/>
            <a:ext cx="5435600" cy="39004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31: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4:notes"/>
          <p:cNvSpPr txBox="1">
            <a:spLocks noGrp="1"/>
          </p:cNvSpPr>
          <p:nvPr>
            <p:ph type="body" idx="1"/>
          </p:nvPr>
        </p:nvSpPr>
        <p:spPr>
          <a:xfrm>
            <a:off x="679450" y="4767262"/>
            <a:ext cx="5435600" cy="39004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p4: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2:notes"/>
          <p:cNvSpPr txBox="1">
            <a:spLocks noGrp="1"/>
          </p:cNvSpPr>
          <p:nvPr>
            <p:ph type="body" idx="1"/>
          </p:nvPr>
        </p:nvSpPr>
        <p:spPr>
          <a:xfrm>
            <a:off x="679450" y="4767262"/>
            <a:ext cx="5435600" cy="39004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32: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8:notes"/>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p8:notes"/>
          <p:cNvSpPr>
            <a:spLocks noGrp="1" noRot="1" noChangeAspect="1"/>
          </p:cNvSpPr>
          <p:nvPr>
            <p:ph type="sldImg" idx="2"/>
          </p:nvPr>
        </p:nvSpPr>
        <p:spPr>
          <a:xfrm>
            <a:off x="436563" y="1233488"/>
            <a:ext cx="592455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7:notes"/>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7:notes"/>
          <p:cNvSpPr>
            <a:spLocks noGrp="1" noRot="1" noChangeAspect="1"/>
          </p:cNvSpPr>
          <p:nvPr>
            <p:ph type="sldImg" idx="2"/>
          </p:nvPr>
        </p:nvSpPr>
        <p:spPr>
          <a:xfrm>
            <a:off x="436563" y="1233488"/>
            <a:ext cx="592455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4:notes"/>
          <p:cNvSpPr txBox="1">
            <a:spLocks noGrp="1"/>
          </p:cNvSpPr>
          <p:nvPr>
            <p:ph type="body" idx="1"/>
          </p:nvPr>
        </p:nvSpPr>
        <p:spPr>
          <a:xfrm>
            <a:off x="679450" y="4767262"/>
            <a:ext cx="5435600" cy="39004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4: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2:notes"/>
          <p:cNvSpPr txBox="1">
            <a:spLocks noGrp="1"/>
          </p:cNvSpPr>
          <p:nvPr>
            <p:ph type="body" idx="1"/>
          </p:nvPr>
        </p:nvSpPr>
        <p:spPr>
          <a:xfrm>
            <a:off x="679450" y="4767262"/>
            <a:ext cx="5435600" cy="39004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22: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3:notes"/>
          <p:cNvSpPr txBox="1">
            <a:spLocks noGrp="1"/>
          </p:cNvSpPr>
          <p:nvPr>
            <p:ph type="body" idx="1"/>
          </p:nvPr>
        </p:nvSpPr>
        <p:spPr>
          <a:xfrm>
            <a:off x="679450" y="4767262"/>
            <a:ext cx="5435600" cy="39004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33: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5:notes"/>
          <p:cNvSpPr txBox="1">
            <a:spLocks noGrp="1"/>
          </p:cNvSpPr>
          <p:nvPr>
            <p:ph type="body" idx="1"/>
          </p:nvPr>
        </p:nvSpPr>
        <p:spPr>
          <a:xfrm>
            <a:off x="679450" y="4767262"/>
            <a:ext cx="5435600" cy="39004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35: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20"/>
        <p:cNvGrpSpPr/>
        <p:nvPr/>
      </p:nvGrpSpPr>
      <p:grpSpPr>
        <a:xfrm>
          <a:off x="0" y="0"/>
          <a:ext cx="0" cy="0"/>
          <a:chOff x="0" y="0"/>
          <a:chExt cx="0" cy="0"/>
        </a:xfrm>
      </p:grpSpPr>
      <p:sp>
        <p:nvSpPr>
          <p:cNvPr id="21" name="Google Shape;21;p49"/>
          <p:cNvSpPr txBox="1">
            <a:spLocks noGrp="1"/>
          </p:cNvSpPr>
          <p:nvPr>
            <p:ph type="ctrTitle"/>
          </p:nvPr>
        </p:nvSpPr>
        <p:spPr>
          <a:xfrm>
            <a:off x="1524000" y="20367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9"/>
          <p:cNvSpPr txBox="1">
            <a:spLocks noGrp="1"/>
          </p:cNvSpPr>
          <p:nvPr>
            <p:ph type="subTitle" idx="1"/>
          </p:nvPr>
        </p:nvSpPr>
        <p:spPr>
          <a:xfrm>
            <a:off x="1524000" y="45164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 name="Google Shape;23;p49"/>
          <p:cNvSpPr/>
          <p:nvPr/>
        </p:nvSpPr>
        <p:spPr>
          <a:xfrm>
            <a:off x="778472" y="1567827"/>
            <a:ext cx="2677528" cy="276999"/>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alibri"/>
                <a:ea typeface="Calibri"/>
                <a:cs typeface="Calibri"/>
                <a:sym typeface="Calibri"/>
              </a:rPr>
              <a:t>Earth Observation Scientists</a:t>
            </a:r>
            <a:endParaRPr sz="1800" b="0" i="0" u="none" strike="noStrike" cap="none">
              <a:solidFill>
                <a:srgbClr val="000000"/>
              </a:solidFill>
              <a:latin typeface="Verdana"/>
              <a:ea typeface="Verdana"/>
              <a:cs typeface="Verdana"/>
              <a:sym typeface="Verdana"/>
            </a:endParaRPr>
          </a:p>
        </p:txBody>
      </p:sp>
      <p:grpSp>
        <p:nvGrpSpPr>
          <p:cNvPr id="24" name="Google Shape;24;p49"/>
          <p:cNvGrpSpPr/>
          <p:nvPr/>
        </p:nvGrpSpPr>
        <p:grpSpPr>
          <a:xfrm>
            <a:off x="0" y="1145586"/>
            <a:ext cx="12191695" cy="1152526"/>
            <a:chOff x="0" y="-26988"/>
            <a:chExt cx="9144000" cy="1152526"/>
          </a:xfrm>
        </p:grpSpPr>
        <p:pic>
          <p:nvPicPr>
            <p:cNvPr id="25" name="Google Shape;25;p49" descr="EOX_PPT_Blk2"/>
            <p:cNvPicPr preferRelativeResize="0"/>
            <p:nvPr/>
          </p:nvPicPr>
          <p:blipFill rotWithShape="1">
            <a:blip r:embed="rId2">
              <a:alphaModFix/>
            </a:blip>
            <a:srcRect/>
            <a:stretch/>
          </p:blipFill>
          <p:spPr>
            <a:xfrm>
              <a:off x="0" y="-26988"/>
              <a:ext cx="9144000" cy="1152526"/>
            </a:xfrm>
            <a:prstGeom prst="rect">
              <a:avLst/>
            </a:prstGeom>
            <a:noFill/>
            <a:ln>
              <a:noFill/>
            </a:ln>
          </p:spPr>
        </p:pic>
        <p:pic>
          <p:nvPicPr>
            <p:cNvPr id="26" name="Google Shape;26;p49" descr="EOX_PPT_Blk2"/>
            <p:cNvPicPr preferRelativeResize="0"/>
            <p:nvPr/>
          </p:nvPicPr>
          <p:blipFill rotWithShape="1">
            <a:blip r:embed="rId2">
              <a:alphaModFix/>
            </a:blip>
            <a:srcRect r="81591" b="69523"/>
            <a:stretch/>
          </p:blipFill>
          <p:spPr>
            <a:xfrm>
              <a:off x="179512" y="188640"/>
              <a:ext cx="1683296" cy="351260"/>
            </a:xfrm>
            <a:prstGeom prst="rect">
              <a:avLst/>
            </a:prstGeom>
            <a:noFill/>
            <a:ln>
              <a:noFill/>
            </a:ln>
          </p:spPr>
        </p:pic>
        <p:pic>
          <p:nvPicPr>
            <p:cNvPr id="27" name="Google Shape;27;p49" descr="EOX_PPT_Blk2"/>
            <p:cNvPicPr preferRelativeResize="0"/>
            <p:nvPr/>
          </p:nvPicPr>
          <p:blipFill rotWithShape="1">
            <a:blip r:embed="rId2">
              <a:alphaModFix/>
            </a:blip>
            <a:srcRect r="81591" b="69523"/>
            <a:stretch/>
          </p:blipFill>
          <p:spPr>
            <a:xfrm>
              <a:off x="7020272" y="116632"/>
              <a:ext cx="1683296" cy="504056"/>
            </a:xfrm>
            <a:prstGeom prst="rect">
              <a:avLst/>
            </a:prstGeom>
            <a:noFill/>
            <a:ln>
              <a:noFill/>
            </a:ln>
          </p:spPr>
        </p:pic>
      </p:grpSp>
      <p:pic>
        <p:nvPicPr>
          <p:cNvPr id="28" name="Google Shape;28;p49" descr="EOX_PPT_Blk2"/>
          <p:cNvPicPr preferRelativeResize="0"/>
          <p:nvPr/>
        </p:nvPicPr>
        <p:blipFill rotWithShape="1">
          <a:blip r:embed="rId2">
            <a:alphaModFix/>
          </a:blip>
          <a:srcRect b="86238"/>
          <a:stretch/>
        </p:blipFill>
        <p:spPr>
          <a:xfrm>
            <a:off x="0" y="-1"/>
            <a:ext cx="12191999" cy="1693487"/>
          </a:xfrm>
          <a:prstGeom prst="rect">
            <a:avLst/>
          </a:prstGeom>
          <a:noFill/>
          <a:ln>
            <a:noFill/>
          </a:ln>
        </p:spPr>
      </p:pic>
      <p:pic>
        <p:nvPicPr>
          <p:cNvPr id="29" name="Google Shape;29;p49" descr="EOX_PPT_Blk1"/>
          <p:cNvPicPr preferRelativeResize="0"/>
          <p:nvPr/>
        </p:nvPicPr>
        <p:blipFill rotWithShape="1">
          <a:blip r:embed="rId3">
            <a:alphaModFix/>
          </a:blip>
          <a:srcRect l="31119" t="19252" r="31567" b="43579"/>
          <a:stretch/>
        </p:blipFill>
        <p:spPr>
          <a:xfrm>
            <a:off x="4115875" y="263998"/>
            <a:ext cx="4053549" cy="1303824"/>
          </a:xfrm>
          <a:prstGeom prst="rect">
            <a:avLst/>
          </a:prstGeom>
          <a:noFill/>
          <a:ln>
            <a:noFill/>
          </a:ln>
        </p:spPr>
      </p:pic>
      <p:sp>
        <p:nvSpPr>
          <p:cNvPr id="30" name="Google Shape;3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31"/>
        <p:cNvGrpSpPr/>
        <p:nvPr/>
      </p:nvGrpSpPr>
      <p:grpSpPr>
        <a:xfrm>
          <a:off x="0" y="0"/>
          <a:ext cx="0" cy="0"/>
          <a:chOff x="0" y="0"/>
          <a:chExt cx="0" cy="0"/>
        </a:xfrm>
      </p:grpSpPr>
      <p:sp>
        <p:nvSpPr>
          <p:cNvPr id="32" name="Google Shape;32;p1"/>
          <p:cNvSpPr txBox="1">
            <a:spLocks noGrp="1"/>
          </p:cNvSpPr>
          <p:nvPr>
            <p:ph type="title"/>
          </p:nvPr>
        </p:nvSpPr>
        <p:spPr>
          <a:xfrm>
            <a:off x="838200" y="1018791"/>
            <a:ext cx="10515600" cy="1316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4" name="Google Shape;34;p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5" name="Google Shape;35;p1"/>
          <p:cNvSpPr txBox="1">
            <a:spLocks noGrp="1"/>
          </p:cNvSpPr>
          <p:nvPr>
            <p:ph type="sldNum" idx="12"/>
          </p:nvPr>
        </p:nvSpPr>
        <p:spPr>
          <a:xfrm>
            <a:off x="9304380" y="647113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resentation page">
  <p:cSld name="Presentation page">
    <p:spTree>
      <p:nvGrpSpPr>
        <p:cNvPr id="1" name="Shape 36"/>
        <p:cNvGrpSpPr/>
        <p:nvPr/>
      </p:nvGrpSpPr>
      <p:grpSpPr>
        <a:xfrm>
          <a:off x="0" y="0"/>
          <a:ext cx="0" cy="0"/>
          <a:chOff x="0" y="0"/>
          <a:chExt cx="0" cy="0"/>
        </a:xfrm>
      </p:grpSpPr>
      <p:sp>
        <p:nvSpPr>
          <p:cNvPr id="37" name="Google Shape;37;p52"/>
          <p:cNvSpPr txBox="1">
            <a:spLocks noGrp="1"/>
          </p:cNvSpPr>
          <p:nvPr>
            <p:ph type="title"/>
          </p:nvPr>
        </p:nvSpPr>
        <p:spPr>
          <a:xfrm>
            <a:off x="838200" y="1018791"/>
            <a:ext cx="10515600" cy="1316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38"/>
        <p:cNvGrpSpPr/>
        <p:nvPr/>
      </p:nvGrpSpPr>
      <p:grpSpPr>
        <a:xfrm>
          <a:off x="0" y="0"/>
          <a:ext cx="0" cy="0"/>
          <a:chOff x="0" y="0"/>
          <a:chExt cx="0" cy="0"/>
        </a:xfrm>
      </p:grpSpPr>
      <p:sp>
        <p:nvSpPr>
          <p:cNvPr id="39" name="Google Shape;39;p53"/>
          <p:cNvSpPr txBox="1">
            <a:spLocks noGrp="1"/>
          </p:cNvSpPr>
          <p:nvPr>
            <p:ph type="title"/>
          </p:nvPr>
        </p:nvSpPr>
        <p:spPr>
          <a:xfrm>
            <a:off x="215411" y="154800"/>
            <a:ext cx="8316923" cy="565200"/>
          </a:xfrm>
          <a:prstGeom prst="rect">
            <a:avLst/>
          </a:prstGeom>
          <a:noFill/>
          <a:ln>
            <a:noFill/>
          </a:ln>
        </p:spPr>
        <p:txBody>
          <a:bodyPr spcFirstLastPara="1" wrap="square" lIns="91425" tIns="45700" rIns="91425" bIns="45700" anchor="ctr" anchorCtr="0">
            <a:spAutoFit/>
          </a:bodyPr>
          <a:lstStyle>
            <a:lvl1pPr lvl="0" algn="just">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3"/>
          <p:cNvSpPr txBox="1">
            <a:spLocks noGrp="1"/>
          </p:cNvSpPr>
          <p:nvPr>
            <p:ph type="body" idx="1"/>
          </p:nvPr>
        </p:nvSpPr>
        <p:spPr>
          <a:xfrm>
            <a:off x="219001" y="882000"/>
            <a:ext cx="11732718"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a:lvl1pPr>
            <a:lvl2pPr marL="914400" lvl="1" indent="-228600" algn="l">
              <a:lnSpc>
                <a:spcPct val="119000"/>
              </a:lnSpc>
              <a:spcBef>
                <a:spcPts val="360"/>
              </a:spcBef>
              <a:spcAft>
                <a:spcPts val="0"/>
              </a:spcAft>
              <a:buSzPts val="1800"/>
              <a:buNone/>
              <a:defRPr/>
            </a:lvl2pPr>
            <a:lvl3pPr marL="1371600" lvl="2" indent="-228600" algn="l">
              <a:lnSpc>
                <a:spcPct val="119000"/>
              </a:lnSpc>
              <a:spcBef>
                <a:spcPts val="360"/>
              </a:spcBef>
              <a:spcAft>
                <a:spcPts val="0"/>
              </a:spcAft>
              <a:buSzPts val="1800"/>
              <a:buNone/>
              <a:defRPr/>
            </a:lvl3pPr>
            <a:lvl4pPr marL="1828800" lvl="3" indent="-228600" algn="l">
              <a:lnSpc>
                <a:spcPct val="119000"/>
              </a:lnSpc>
              <a:spcBef>
                <a:spcPts val="360"/>
              </a:spcBef>
              <a:spcAft>
                <a:spcPts val="0"/>
              </a:spcAft>
              <a:buSzPts val="1800"/>
              <a:buNone/>
              <a:defRPr/>
            </a:lvl4pPr>
            <a:lvl5pPr marL="2286000" lvl="4" indent="-228600" algn="l">
              <a:lnSpc>
                <a:spcPct val="119000"/>
              </a:lnSpc>
              <a:spcBef>
                <a:spcPts val="360"/>
              </a:spcBef>
              <a:spcAft>
                <a:spcPts val="0"/>
              </a:spcAft>
              <a:buSzPts val="1800"/>
              <a:buNone/>
              <a:defRPr/>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sp>
        <p:nvSpPr>
          <p:cNvPr id="41" name="Google Shape;41;p5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2" name="Google Shape;42;p5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3" name="Google Shape;43;p5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text">
  <p:cSld name="Title and Bodytext">
    <p:spTree>
      <p:nvGrpSpPr>
        <p:cNvPr id="1" name="Shape 29"/>
        <p:cNvGrpSpPr/>
        <p:nvPr/>
      </p:nvGrpSpPr>
      <p:grpSpPr>
        <a:xfrm>
          <a:off x="0" y="0"/>
          <a:ext cx="0" cy="0"/>
          <a:chOff x="0" y="0"/>
          <a:chExt cx="0" cy="0"/>
        </a:xfrm>
      </p:grpSpPr>
      <p:sp>
        <p:nvSpPr>
          <p:cNvPr id="30" name="Google Shape;30;p83"/>
          <p:cNvSpPr txBox="1">
            <a:spLocks noGrp="1"/>
          </p:cNvSpPr>
          <p:nvPr>
            <p:ph type="title"/>
          </p:nvPr>
        </p:nvSpPr>
        <p:spPr>
          <a:xfrm>
            <a:off x="336550" y="379757"/>
            <a:ext cx="9773219" cy="34573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9F70"/>
              </a:buClr>
              <a:buSzPts val="2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83"/>
          <p:cNvSpPr txBox="1">
            <a:spLocks noGrp="1"/>
          </p:cNvSpPr>
          <p:nvPr>
            <p:ph type="body" idx="1"/>
          </p:nvPr>
        </p:nvSpPr>
        <p:spPr>
          <a:xfrm>
            <a:off x="336550" y="725487"/>
            <a:ext cx="9773219" cy="2215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070C0"/>
              </a:buClr>
              <a:buSzPts val="1600"/>
              <a:buFont typeface="Calibri"/>
              <a:buNone/>
              <a:defRPr sz="1600" cap="none">
                <a:solidFill>
                  <a:srgbClr val="0070C0"/>
                </a:solidFill>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AutoNum type="arabicPeriod"/>
              <a:defRPr/>
            </a:lvl4pPr>
            <a:lvl5pPr marL="2286000" lvl="4" indent="-342900" algn="l">
              <a:lnSpc>
                <a:spcPct val="100000"/>
              </a:lnSpc>
              <a:spcBef>
                <a:spcPts val="600"/>
              </a:spcBef>
              <a:spcAft>
                <a:spcPts val="0"/>
              </a:spcAft>
              <a:buClr>
                <a:schemeClr val="dk1"/>
              </a:buClr>
              <a:buSzPts val="1800"/>
              <a:buAutoNum type="alphaLcPeriod"/>
              <a:defRPr/>
            </a:lvl5pPr>
            <a:lvl6pPr marL="2743200" lvl="5" indent="-228600" algn="l">
              <a:lnSpc>
                <a:spcPct val="100000"/>
              </a:lnSpc>
              <a:spcBef>
                <a:spcPts val="600"/>
              </a:spcBef>
              <a:spcAft>
                <a:spcPts val="0"/>
              </a:spcAft>
              <a:buClr>
                <a:srgbClr val="000000"/>
              </a:buClr>
              <a:buSzPts val="1800"/>
              <a:buNone/>
              <a:defRPr/>
            </a:lvl6pPr>
            <a:lvl7pPr marL="3200400" lvl="6" indent="-228600" algn="l">
              <a:lnSpc>
                <a:spcPct val="100000"/>
              </a:lnSpc>
              <a:spcBef>
                <a:spcPts val="600"/>
              </a:spcBef>
              <a:spcAft>
                <a:spcPts val="0"/>
              </a:spcAft>
              <a:buClr>
                <a:srgbClr val="000000"/>
              </a:buClr>
              <a:buSzPts val="1800"/>
              <a:buNone/>
              <a:defRPr/>
            </a:lvl7pPr>
            <a:lvl8pPr marL="3657600" lvl="7" indent="-228600" algn="l">
              <a:lnSpc>
                <a:spcPct val="100000"/>
              </a:lnSpc>
              <a:spcBef>
                <a:spcPts val="600"/>
              </a:spcBef>
              <a:spcAft>
                <a:spcPts val="0"/>
              </a:spcAft>
              <a:buClr>
                <a:srgbClr val="009F70"/>
              </a:buClr>
              <a:buSzPts val="1800"/>
              <a:buNone/>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32" name="Google Shape;32;p83"/>
          <p:cNvSpPr txBox="1">
            <a:spLocks noGrp="1"/>
          </p:cNvSpPr>
          <p:nvPr>
            <p:ph type="ftr" idx="11"/>
          </p:nvPr>
        </p:nvSpPr>
        <p:spPr>
          <a:xfrm>
            <a:off x="334962" y="6598443"/>
            <a:ext cx="5761037" cy="259557"/>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757575"/>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33" name="Google Shape;33;p83"/>
          <p:cNvSpPr txBox="1">
            <a:spLocks noGrp="1"/>
          </p:cNvSpPr>
          <p:nvPr>
            <p:ph type="sldNum" idx="12"/>
          </p:nvPr>
        </p:nvSpPr>
        <p:spPr>
          <a:xfrm>
            <a:off x="11362098" y="6598443"/>
            <a:ext cx="494939" cy="25955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
        <p:nvSpPr>
          <p:cNvPr id="34" name="Google Shape;34;p83"/>
          <p:cNvSpPr/>
          <p:nvPr/>
        </p:nvSpPr>
        <p:spPr>
          <a:xfrm rot="5400000">
            <a:off x="592059" y="1052515"/>
            <a:ext cx="58103" cy="569120"/>
          </a:xfrm>
          <a:prstGeom prst="rect">
            <a:avLst/>
          </a:prstGeom>
          <a:solidFill>
            <a:srgbClr val="009F7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endParaRPr sz="1200" b="0" i="0" u="none" strike="noStrike" cap="none">
              <a:solidFill>
                <a:srgbClr val="696969"/>
              </a:solidFill>
              <a:latin typeface="Calibri"/>
              <a:ea typeface="Calibri"/>
              <a:cs typeface="Calibri"/>
              <a:sym typeface="Calibri"/>
            </a:endParaRPr>
          </a:p>
        </p:txBody>
      </p:sp>
      <p:sp>
        <p:nvSpPr>
          <p:cNvPr id="35" name="Google Shape;35;p83"/>
          <p:cNvSpPr txBox="1">
            <a:spLocks noGrp="1"/>
          </p:cNvSpPr>
          <p:nvPr>
            <p:ph type="body" idx="2"/>
          </p:nvPr>
        </p:nvSpPr>
        <p:spPr>
          <a:xfrm>
            <a:off x="336550" y="1484313"/>
            <a:ext cx="11520488" cy="4789487"/>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600"/>
              </a:spcBef>
              <a:spcAft>
                <a:spcPts val="0"/>
              </a:spcAft>
              <a:buClr>
                <a:schemeClr val="dk1"/>
              </a:buClr>
              <a:buSzPts val="1400"/>
              <a:buChar char="▪"/>
              <a:defRPr/>
            </a:lvl1pPr>
            <a:lvl2pPr marL="914400" lvl="1" indent="-317500" algn="l">
              <a:lnSpc>
                <a:spcPct val="100000"/>
              </a:lnSpc>
              <a:spcBef>
                <a:spcPts val="600"/>
              </a:spcBef>
              <a:spcAft>
                <a:spcPts val="0"/>
              </a:spcAft>
              <a:buClr>
                <a:schemeClr val="dk1"/>
              </a:buClr>
              <a:buSzPts val="1400"/>
              <a:buChar char="−"/>
              <a:defRPr/>
            </a:lvl2pPr>
            <a:lvl3pPr marL="1371600" lvl="2" indent="-317500" algn="l">
              <a:lnSpc>
                <a:spcPct val="100000"/>
              </a:lnSpc>
              <a:spcBef>
                <a:spcPts val="600"/>
              </a:spcBef>
              <a:spcAft>
                <a:spcPts val="0"/>
              </a:spcAft>
              <a:buClr>
                <a:srgbClr val="009F70"/>
              </a:buClr>
              <a:buSzPts val="1400"/>
              <a:buChar char="−"/>
              <a:defRPr/>
            </a:lvl3pPr>
            <a:lvl4pPr marL="1828800" lvl="3" indent="-317500" algn="l">
              <a:lnSpc>
                <a:spcPct val="100000"/>
              </a:lnSpc>
              <a:spcBef>
                <a:spcPts val="600"/>
              </a:spcBef>
              <a:spcAft>
                <a:spcPts val="0"/>
              </a:spcAft>
              <a:buClr>
                <a:schemeClr val="dk1"/>
              </a:buClr>
              <a:buSzPts val="1400"/>
              <a:buAutoNum type="arabicPeriod"/>
              <a:defRPr/>
            </a:lvl4pPr>
            <a:lvl5pPr marL="2286000" lvl="4" indent="-317500" algn="l">
              <a:lnSpc>
                <a:spcPct val="100000"/>
              </a:lnSpc>
              <a:spcBef>
                <a:spcPts val="600"/>
              </a:spcBef>
              <a:spcAft>
                <a:spcPts val="0"/>
              </a:spcAft>
              <a:buClr>
                <a:schemeClr val="dk1"/>
              </a:buClr>
              <a:buSzPts val="1400"/>
              <a:buAutoNum type="alphaLcPeriod"/>
              <a:defRPr/>
            </a:lvl5pPr>
            <a:lvl6pPr marL="2743200" lvl="5" indent="-228600" algn="l">
              <a:lnSpc>
                <a:spcPct val="100000"/>
              </a:lnSpc>
              <a:spcBef>
                <a:spcPts val="600"/>
              </a:spcBef>
              <a:spcAft>
                <a:spcPts val="0"/>
              </a:spcAft>
              <a:buClr>
                <a:srgbClr val="000000"/>
              </a:buClr>
              <a:buSzPts val="1400"/>
              <a:buNone/>
              <a:defRPr/>
            </a:lvl6pPr>
            <a:lvl7pPr marL="3200400" lvl="6" indent="-228600" algn="l">
              <a:lnSpc>
                <a:spcPct val="100000"/>
              </a:lnSpc>
              <a:spcBef>
                <a:spcPts val="600"/>
              </a:spcBef>
              <a:spcAft>
                <a:spcPts val="0"/>
              </a:spcAft>
              <a:buClr>
                <a:srgbClr val="000000"/>
              </a:buClr>
              <a:buSzPts val="1400"/>
              <a:buNone/>
              <a:defRPr/>
            </a:lvl7pPr>
            <a:lvl8pPr marL="3657600" lvl="7" indent="-228600" algn="l">
              <a:lnSpc>
                <a:spcPct val="100000"/>
              </a:lnSpc>
              <a:spcBef>
                <a:spcPts val="600"/>
              </a:spcBef>
              <a:spcAft>
                <a:spcPts val="0"/>
              </a:spcAft>
              <a:buClr>
                <a:srgbClr val="009F70"/>
              </a:buClr>
              <a:buSzPts val="1400"/>
              <a:buNone/>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36" name="Google Shape;36;p83"/>
          <p:cNvSpPr/>
          <p:nvPr/>
        </p:nvSpPr>
        <p:spPr>
          <a:xfrm flipH="1">
            <a:off x="11214069" y="2431573"/>
            <a:ext cx="45719" cy="76179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806000342"/>
      </p:ext>
    </p:extLst>
  </p:cSld>
  <p:clrMapOvr>
    <a:masterClrMapping/>
  </p:clrMapOvr>
  <p:extLst>
    <p:ext uri="{DCECCB84-F9BA-43D5-87BE-67443E8EF086}">
      <p15:sldGuideLst xmlns:p15="http://schemas.microsoft.com/office/powerpoint/2012/main">
        <p15:guide id="1" orient="horz" pos="822">
          <p15:clr>
            <a:srgbClr val="FDE53C"/>
          </p15:clr>
        </p15:guide>
        <p15:guide id="2" orient="horz" pos="595">
          <p15:clr>
            <a:srgbClr val="F26B43"/>
          </p15:clr>
        </p15:guide>
        <p15:guide id="3" orient="horz" pos="935">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txBox="1">
            <a:spLocks noGrp="1"/>
          </p:cNvSpPr>
          <p:nvPr>
            <p:ph type="title"/>
          </p:nvPr>
        </p:nvSpPr>
        <p:spPr>
          <a:xfrm>
            <a:off x="838200" y="1018791"/>
            <a:ext cx="10515600" cy="13164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7"/>
          <p:cNvSpPr txBox="1">
            <a:spLocks noGrp="1"/>
          </p:cNvSpPr>
          <p:nvPr>
            <p:ph type="body" idx="1"/>
          </p:nvPr>
        </p:nvSpPr>
        <p:spPr>
          <a:xfrm>
            <a:off x="838200" y="2209799"/>
            <a:ext cx="10515600" cy="3967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7"/>
          <p:cNvSpPr txBox="1">
            <a:spLocks noGrp="1"/>
          </p:cNvSpPr>
          <p:nvPr>
            <p:ph type="sldNum" idx="12"/>
          </p:nvPr>
        </p:nvSpPr>
        <p:spPr>
          <a:xfrm>
            <a:off x="9304380" y="6471136"/>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r>
              <a:rPr lang="en-US"/>
              <a:t>Page </a:t>
            </a:r>
            <a:fld id="{00000000-1234-1234-1234-123412341234}" type="slidenum">
              <a:rPr lang="en-US"/>
              <a:t>‹#›</a:t>
            </a:fld>
            <a:endParaRPr/>
          </a:p>
        </p:txBody>
      </p:sp>
      <p:grpSp>
        <p:nvGrpSpPr>
          <p:cNvPr id="13" name="Google Shape;13;p47"/>
          <p:cNvGrpSpPr/>
          <p:nvPr/>
        </p:nvGrpSpPr>
        <p:grpSpPr>
          <a:xfrm>
            <a:off x="0" y="-26989"/>
            <a:ext cx="12192000" cy="1609045"/>
            <a:chOff x="0" y="-26988"/>
            <a:chExt cx="9144000" cy="1152526"/>
          </a:xfrm>
        </p:grpSpPr>
        <p:pic>
          <p:nvPicPr>
            <p:cNvPr id="14" name="Google Shape;14;p47" descr="EOX_PPT_Blk2"/>
            <p:cNvPicPr preferRelativeResize="0"/>
            <p:nvPr/>
          </p:nvPicPr>
          <p:blipFill rotWithShape="1">
            <a:blip r:embed="rId7">
              <a:alphaModFix/>
            </a:blip>
            <a:srcRect/>
            <a:stretch/>
          </p:blipFill>
          <p:spPr>
            <a:xfrm>
              <a:off x="0" y="-26988"/>
              <a:ext cx="9144000" cy="1152526"/>
            </a:xfrm>
            <a:prstGeom prst="rect">
              <a:avLst/>
            </a:prstGeom>
            <a:noFill/>
            <a:ln>
              <a:noFill/>
            </a:ln>
          </p:spPr>
        </p:pic>
        <p:pic>
          <p:nvPicPr>
            <p:cNvPr id="15" name="Google Shape;15;p47" descr="EOX_PPT_Blk2"/>
            <p:cNvPicPr preferRelativeResize="0"/>
            <p:nvPr/>
          </p:nvPicPr>
          <p:blipFill rotWithShape="1">
            <a:blip r:embed="rId7">
              <a:alphaModFix/>
            </a:blip>
            <a:srcRect r="81591" b="69523"/>
            <a:stretch/>
          </p:blipFill>
          <p:spPr>
            <a:xfrm>
              <a:off x="179512" y="188640"/>
              <a:ext cx="1683296" cy="351260"/>
            </a:xfrm>
            <a:prstGeom prst="rect">
              <a:avLst/>
            </a:prstGeom>
            <a:noFill/>
            <a:ln>
              <a:noFill/>
            </a:ln>
          </p:spPr>
        </p:pic>
        <p:pic>
          <p:nvPicPr>
            <p:cNvPr id="16" name="Google Shape;16;p47" descr="EOX_PPT_Blk2"/>
            <p:cNvPicPr preferRelativeResize="0"/>
            <p:nvPr/>
          </p:nvPicPr>
          <p:blipFill rotWithShape="1">
            <a:blip r:embed="rId7">
              <a:alphaModFix/>
            </a:blip>
            <a:srcRect r="81591" b="69523"/>
            <a:stretch/>
          </p:blipFill>
          <p:spPr>
            <a:xfrm>
              <a:off x="7020272" y="116632"/>
              <a:ext cx="1683296" cy="504056"/>
            </a:xfrm>
            <a:prstGeom prst="rect">
              <a:avLst/>
            </a:prstGeom>
            <a:noFill/>
            <a:ln>
              <a:noFill/>
            </a:ln>
          </p:spPr>
        </p:pic>
      </p:grpSp>
      <p:pic>
        <p:nvPicPr>
          <p:cNvPr id="17" name="Google Shape;17;p47" descr="EOX_PPT_Blk1"/>
          <p:cNvPicPr preferRelativeResize="0"/>
          <p:nvPr/>
        </p:nvPicPr>
        <p:blipFill rotWithShape="1">
          <a:blip r:embed="rId8">
            <a:alphaModFix/>
          </a:blip>
          <a:srcRect l="31120" t="19251" r="31566" b="44491"/>
          <a:stretch/>
        </p:blipFill>
        <p:spPr>
          <a:xfrm>
            <a:off x="10143717" y="197221"/>
            <a:ext cx="1903863" cy="597360"/>
          </a:xfrm>
          <a:prstGeom prst="rect">
            <a:avLst/>
          </a:prstGeom>
          <a:noFill/>
          <a:ln>
            <a:noFill/>
          </a:ln>
        </p:spPr>
      </p:pic>
      <p:sp>
        <p:nvSpPr>
          <p:cNvPr id="18" name="Google Shape;18;p47"/>
          <p:cNvSpPr txBox="1"/>
          <p:nvPr/>
        </p:nvSpPr>
        <p:spPr>
          <a:xfrm>
            <a:off x="0" y="6471136"/>
            <a:ext cx="2743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888888"/>
                </a:solidFill>
                <a:latin typeface="Verdana"/>
                <a:ea typeface="Verdana"/>
                <a:cs typeface="Verdana"/>
                <a:sym typeface="Verdana"/>
              </a:rPr>
              <a:t>2025-09-23</a:t>
            </a:r>
            <a:endParaRPr sz="1200" b="0" i="0" u="none" strike="noStrike" cap="none">
              <a:solidFill>
                <a:srgbClr val="888888"/>
              </a:solidFill>
              <a:latin typeface="Verdana"/>
              <a:ea typeface="Verdana"/>
              <a:cs typeface="Verdana"/>
              <a:sym typeface="Verdana"/>
            </a:endParaRPr>
          </a:p>
        </p:txBody>
      </p:sp>
      <p:sp>
        <p:nvSpPr>
          <p:cNvPr id="19" name="Google Shape;19;p47"/>
          <p:cNvSpPr txBox="1"/>
          <p:nvPr/>
        </p:nvSpPr>
        <p:spPr>
          <a:xfrm>
            <a:off x="1683644" y="6573909"/>
            <a:ext cx="820711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888888"/>
                </a:solidFill>
                <a:latin typeface="Verdana"/>
                <a:ea typeface="Verdana"/>
                <a:cs typeface="Verdana"/>
                <a:sym typeface="Verdana"/>
              </a:rPr>
              <a:t>http://creativecommons.org/licenses/by-sa/4.0/© 2025 EOX IT Services GmbH - https://eox.at</a:t>
            </a:r>
            <a:endParaRPr/>
          </a:p>
          <a:p>
            <a:pPr marL="0" marR="0" lvl="0" indent="0" algn="ctr" rtl="0">
              <a:lnSpc>
                <a:spcPct val="100000"/>
              </a:lnSpc>
              <a:spcBef>
                <a:spcPts val="0"/>
              </a:spcBef>
              <a:spcAft>
                <a:spcPts val="0"/>
              </a:spcAft>
              <a:buNone/>
            </a:pPr>
            <a:endParaRPr sz="1200" b="0" i="0" u="none" strike="noStrike" cap="none">
              <a:solidFill>
                <a:srgbClr val="888888"/>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eox-ncs.gtif.eox.at/nature-capital/parcelexplorer?zoom=15.01&amp;parcel=11878716&amp;date=2023-08-07" TargetMode="External"/><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hyperlink" Target="https://baltic-gtif.github.io/baltic-client/explore/?x=21.5049&amp;y=55.3669&amp;z=12.1442&amp;datetime=2024-01-01&amp;template=expert&amp;indicator=grassland_intensity_lt" TargetMode="External"/><Relationship Id="rId3" Type="http://schemas.openxmlformats.org/officeDocument/2006/relationships/image" Target="../media/image7.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7.xml"/><Relationship Id="rId16" Type="http://schemas.openxmlformats.org/officeDocument/2006/relationships/image" Target="../media/image55.jp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g"/><Relationship Id="rId1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3"/>
          <p:cNvSpPr txBox="1">
            <a:spLocks noGrp="1"/>
          </p:cNvSpPr>
          <p:nvPr>
            <p:ph type="ctrTitle"/>
          </p:nvPr>
        </p:nvSpPr>
        <p:spPr>
          <a:xfrm>
            <a:off x="318052" y="3403795"/>
            <a:ext cx="7682948" cy="1747800"/>
          </a:xfrm>
          <a:prstGeom prst="rect">
            <a:avLst/>
          </a:prstGeom>
          <a:noFill/>
          <a:ln>
            <a:noFill/>
          </a:ln>
        </p:spPr>
        <p:txBody>
          <a:bodyPr spcFirstLastPara="1" wrap="square" lIns="91425" tIns="45700" rIns="91425" bIns="45700" anchor="b" anchorCtr="0">
            <a:noAutofit/>
          </a:bodyPr>
          <a:lstStyle/>
          <a:p>
            <a:pPr marL="0" lvl="0" indent="0" algn="ctr" rtl="0">
              <a:lnSpc>
                <a:spcPct val="115000"/>
              </a:lnSpc>
              <a:spcBef>
                <a:spcPts val="0"/>
              </a:spcBef>
              <a:spcAft>
                <a:spcPts val="0"/>
              </a:spcAft>
              <a:buSzPts val="6000"/>
              <a:buNone/>
            </a:pPr>
            <a:r>
              <a:rPr lang="en-US" sz="2000" b="1"/>
              <a:t>Automated Image Classification</a:t>
            </a:r>
            <a:br>
              <a:rPr lang="en-US" sz="2000" b="1"/>
            </a:br>
            <a:r>
              <a:rPr lang="en-US" sz="2000" b="1"/>
              <a:t> and BalticGTIF Sustainable Resource Management – Carbon Footprint Accounting Projects</a:t>
            </a:r>
            <a:endParaRPr sz="1100" b="1">
              <a:latin typeface="Verdana"/>
              <a:ea typeface="Verdana"/>
              <a:cs typeface="Verdana"/>
              <a:sym typeface="Verdana"/>
            </a:endParaRPr>
          </a:p>
        </p:txBody>
      </p:sp>
      <p:sp>
        <p:nvSpPr>
          <p:cNvPr id="49" name="Google Shape;49;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Page </a:t>
            </a:r>
            <a:fld id="{00000000-1234-1234-1234-123412341234}" type="slidenum">
              <a:rPr lang="en-US"/>
              <a:t>1</a:t>
            </a:fld>
            <a:endParaRPr/>
          </a:p>
        </p:txBody>
      </p:sp>
      <p:sp>
        <p:nvSpPr>
          <p:cNvPr id="50" name="Google Shape;50;p3"/>
          <p:cNvSpPr txBox="1"/>
          <p:nvPr/>
        </p:nvSpPr>
        <p:spPr>
          <a:xfrm>
            <a:off x="838200" y="5438663"/>
            <a:ext cx="10696575" cy="917687"/>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US" sz="1600" b="1" i="1" u="none" strike="noStrike" cap="none">
                <a:solidFill>
                  <a:srgbClr val="000000"/>
                </a:solidFill>
                <a:latin typeface="Arial"/>
                <a:ea typeface="Arial"/>
                <a:cs typeface="Arial"/>
                <a:sym typeface="Arial"/>
              </a:rPr>
              <a:t>EOX team: </a:t>
            </a:r>
            <a:r>
              <a:rPr lang="en-US" sz="1600" b="0" i="1" u="none" strike="noStrike" cap="none">
                <a:solidFill>
                  <a:srgbClr val="000000"/>
                </a:solidFill>
                <a:latin typeface="Arial"/>
                <a:ea typeface="Arial"/>
                <a:cs typeface="Arial"/>
                <a:sym typeface="Arial"/>
              </a:rPr>
              <a:t>Bernadett Csonka, Dr. Gerhard Triebnig, Stefan Brand, Anne Gruböck, Martin Gruböck, Stefan Achtsnit, Silvester Pari, Elias Wanko, Nikola Jankovic;  </a:t>
            </a:r>
            <a:br>
              <a:rPr lang="en-US" sz="1600" b="0" i="1" u="none" strike="noStrike" cap="none">
                <a:solidFill>
                  <a:srgbClr val="000000"/>
                </a:solidFill>
                <a:latin typeface="Arial"/>
                <a:ea typeface="Arial"/>
                <a:cs typeface="Arial"/>
                <a:sym typeface="Arial"/>
              </a:rPr>
            </a:br>
            <a:r>
              <a:rPr lang="en-US" sz="1600" b="1" i="0" u="none" strike="noStrike" cap="none">
                <a:solidFill>
                  <a:srgbClr val="000000"/>
                </a:solidFill>
                <a:latin typeface="Arial"/>
                <a:ea typeface="Arial"/>
                <a:cs typeface="Arial"/>
                <a:sym typeface="Arial"/>
              </a:rPr>
              <a:t>GeoVille team: </a:t>
            </a:r>
            <a:r>
              <a:rPr lang="en-US" sz="1600" b="0" i="1" u="none" strike="noStrike" cap="none">
                <a:solidFill>
                  <a:srgbClr val="000000"/>
                </a:solidFill>
                <a:latin typeface="Arial"/>
                <a:ea typeface="Arial"/>
                <a:cs typeface="Arial"/>
                <a:sym typeface="Arial"/>
              </a:rPr>
              <a:t>Dr. David Kolitzus, Donvan Grobler, Edurne Estevez</a:t>
            </a:r>
            <a:endParaRPr sz="1600" b="1" i="1" u="none" strike="noStrike" cap="none">
              <a:solidFill>
                <a:srgbClr val="000000"/>
              </a:solidFill>
              <a:latin typeface="Arial"/>
              <a:ea typeface="Arial"/>
              <a:cs typeface="Arial"/>
              <a:sym typeface="Arial"/>
            </a:endParaRPr>
          </a:p>
        </p:txBody>
      </p:sp>
      <p:pic>
        <p:nvPicPr>
          <p:cNvPr id="51" name="Google Shape;51;p3"/>
          <p:cNvPicPr preferRelativeResize="0"/>
          <p:nvPr/>
        </p:nvPicPr>
        <p:blipFill rotWithShape="1">
          <a:blip r:embed="rId3">
            <a:alphaModFix/>
          </a:blip>
          <a:srcRect/>
          <a:stretch/>
        </p:blipFill>
        <p:spPr>
          <a:xfrm>
            <a:off x="5295900" y="3071812"/>
            <a:ext cx="1600200" cy="714375"/>
          </a:xfrm>
          <a:prstGeom prst="rect">
            <a:avLst/>
          </a:prstGeom>
          <a:noFill/>
          <a:ln>
            <a:noFill/>
          </a:ln>
        </p:spPr>
      </p:pic>
      <p:pic>
        <p:nvPicPr>
          <p:cNvPr id="52" name="Google Shape;52;p3"/>
          <p:cNvPicPr preferRelativeResize="0"/>
          <p:nvPr/>
        </p:nvPicPr>
        <p:blipFill rotWithShape="1">
          <a:blip r:embed="rId4">
            <a:alphaModFix/>
          </a:blip>
          <a:srcRect/>
          <a:stretch/>
        </p:blipFill>
        <p:spPr>
          <a:xfrm>
            <a:off x="6014545" y="9478496"/>
            <a:ext cx="626521" cy="233702"/>
          </a:xfrm>
          <a:prstGeom prst="rect">
            <a:avLst/>
          </a:prstGeom>
          <a:noFill/>
          <a:ln>
            <a:noFill/>
          </a:ln>
        </p:spPr>
      </p:pic>
      <p:pic>
        <p:nvPicPr>
          <p:cNvPr id="53" name="Google Shape;53;p3"/>
          <p:cNvPicPr preferRelativeResize="0"/>
          <p:nvPr/>
        </p:nvPicPr>
        <p:blipFill rotWithShape="1">
          <a:blip r:embed="rId4">
            <a:alphaModFix/>
          </a:blip>
          <a:srcRect/>
          <a:stretch/>
        </p:blipFill>
        <p:spPr>
          <a:xfrm>
            <a:off x="6166945" y="9630896"/>
            <a:ext cx="626521" cy="233702"/>
          </a:xfrm>
          <a:prstGeom prst="rect">
            <a:avLst/>
          </a:prstGeom>
          <a:noFill/>
          <a:ln>
            <a:noFill/>
          </a:ln>
        </p:spPr>
      </p:pic>
      <p:pic>
        <p:nvPicPr>
          <p:cNvPr id="54" name="Google Shape;54;p3" descr="A green logo with a leaf&#10;&#10;Description automatically generated"/>
          <p:cNvPicPr preferRelativeResize="0"/>
          <p:nvPr/>
        </p:nvPicPr>
        <p:blipFill rotWithShape="1">
          <a:blip r:embed="rId5">
            <a:alphaModFix/>
          </a:blip>
          <a:srcRect/>
          <a:stretch/>
        </p:blipFill>
        <p:spPr>
          <a:xfrm>
            <a:off x="1133061" y="2378586"/>
            <a:ext cx="6520069" cy="2107653"/>
          </a:xfrm>
          <a:prstGeom prst="rect">
            <a:avLst/>
          </a:prstGeom>
          <a:noFill/>
          <a:ln>
            <a:noFill/>
          </a:ln>
        </p:spPr>
      </p:pic>
      <p:pic>
        <p:nvPicPr>
          <p:cNvPr id="55" name="Google Shape;55;p3"/>
          <p:cNvPicPr preferRelativeResize="0"/>
          <p:nvPr/>
        </p:nvPicPr>
        <p:blipFill rotWithShape="1">
          <a:blip r:embed="rId6">
            <a:alphaModFix/>
          </a:blip>
          <a:srcRect/>
          <a:stretch/>
        </p:blipFill>
        <p:spPr>
          <a:xfrm>
            <a:off x="8263055" y="2408403"/>
            <a:ext cx="3928946" cy="26663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3"/>
          <p:cNvSpPr txBox="1">
            <a:spLocks noGrp="1"/>
          </p:cNvSpPr>
          <p:nvPr>
            <p:ph type="title"/>
          </p:nvPr>
        </p:nvSpPr>
        <p:spPr>
          <a:xfrm>
            <a:off x="228600" y="1533141"/>
            <a:ext cx="10515600" cy="13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4000"/>
              <a:t>Empowering Nature-Positive Transformation</a:t>
            </a:r>
            <a:endParaRPr sz="4000"/>
          </a:p>
        </p:txBody>
      </p:sp>
      <p:sp>
        <p:nvSpPr>
          <p:cNvPr id="141" name="Google Shape;141;p33"/>
          <p:cNvSpPr txBox="1"/>
          <p:nvPr/>
        </p:nvSpPr>
        <p:spPr>
          <a:xfrm>
            <a:off x="553064" y="2929238"/>
            <a:ext cx="7277100" cy="4278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2C3249"/>
                </a:solidFill>
                <a:latin typeface="Arial"/>
                <a:ea typeface="Arial"/>
                <a:cs typeface="Arial"/>
                <a:sym typeface="Arial"/>
              </a:rPr>
              <a:t>We believe that nature must be an integral part of our everyday (economic) decision-making process. </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600" b="1" i="0" u="none" strike="noStrike" cap="none">
                <a:solidFill>
                  <a:srgbClr val="2C3249"/>
                </a:solidFill>
                <a:latin typeface="Arial"/>
                <a:ea typeface="Arial"/>
                <a:cs typeface="Arial"/>
                <a:sym typeface="Arial"/>
              </a:rPr>
              <a:t>Our aim is to create a “market” for natural capital - making conservation finance easily accessible to people or entities that are keen to build a “grandchild-friendly” future and a new normal. </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2C3249"/>
                </a:solidFill>
                <a:latin typeface="Arial"/>
                <a:ea typeface="Arial"/>
                <a:cs typeface="Arial"/>
                <a:sym typeface="Arial"/>
              </a:rPr>
              <a:t>How? We support the preservation and restoration of local ecosystems in Europe by implementing scalable valuation methodologies for Sustainable Ecosystem Management &amp; Financing.</a:t>
            </a:r>
            <a:endParaRPr sz="1600"/>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2C3249"/>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Expanding beyond carbon: Measurement, reporting and verification for biodiversity monetisation</a:t>
            </a:r>
            <a:endParaRPr sz="1600"/>
          </a:p>
          <a:p>
            <a:pPr marL="0" marR="0" lvl="0" indent="0" algn="l" rtl="0">
              <a:lnSpc>
                <a:spcPct val="100000"/>
              </a:lnSpc>
              <a:spcBef>
                <a:spcPts val="0"/>
              </a:spcBef>
              <a:spcAft>
                <a:spcPts val="0"/>
              </a:spcAft>
              <a:buNone/>
            </a:pPr>
            <a:br>
              <a:rPr lang="en-US" sz="1600" b="0" i="0" u="none" strike="noStrike" cap="none">
                <a:solidFill>
                  <a:srgbClr val="000000"/>
                </a:solidFill>
                <a:latin typeface="Arial"/>
                <a:ea typeface="Arial"/>
                <a:cs typeface="Arial"/>
                <a:sym typeface="Arial"/>
              </a:rPr>
            </a:b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br>
              <a:rPr lang="en-US" sz="1600" b="0" i="0" u="none" strike="noStrike" cap="none">
                <a:solidFill>
                  <a:srgbClr val="000000"/>
                </a:solidFill>
                <a:latin typeface="Arial"/>
                <a:ea typeface="Arial"/>
                <a:cs typeface="Arial"/>
                <a:sym typeface="Arial"/>
              </a:rPr>
            </a:br>
            <a:endParaRPr sz="1600" b="0" i="0" u="none" strike="noStrike" cap="none">
              <a:solidFill>
                <a:srgbClr val="000000"/>
              </a:solidFill>
              <a:latin typeface="Arial"/>
              <a:ea typeface="Arial"/>
              <a:cs typeface="Arial"/>
              <a:sym typeface="Arial"/>
            </a:endParaRPr>
          </a:p>
        </p:txBody>
      </p:sp>
      <p:pic>
        <p:nvPicPr>
          <p:cNvPr id="142" name="Google Shape;142;p33" descr="A green logo with a leaf&#10;&#10;Description automatically generated"/>
          <p:cNvPicPr preferRelativeResize="0"/>
          <p:nvPr/>
        </p:nvPicPr>
        <p:blipFill rotWithShape="1">
          <a:blip r:embed="rId3">
            <a:alphaModFix/>
          </a:blip>
          <a:srcRect/>
          <a:stretch/>
        </p:blipFill>
        <p:spPr>
          <a:xfrm>
            <a:off x="0" y="0"/>
            <a:ext cx="5638933" cy="1747799"/>
          </a:xfrm>
          <a:prstGeom prst="rect">
            <a:avLst/>
          </a:prstGeom>
          <a:noFill/>
          <a:ln>
            <a:noFill/>
          </a:ln>
        </p:spPr>
      </p:pic>
      <p:sp>
        <p:nvSpPr>
          <p:cNvPr id="3" name="TextBox 2">
            <a:extLst>
              <a:ext uri="{FF2B5EF4-FFF2-40B4-BE49-F238E27FC236}">
                <a16:creationId xmlns:a16="http://schemas.microsoft.com/office/drawing/2014/main" id="{51953BCB-CB4D-869D-FC8B-E927DE9986A1}"/>
              </a:ext>
            </a:extLst>
          </p:cNvPr>
          <p:cNvSpPr txBox="1"/>
          <p:nvPr/>
        </p:nvSpPr>
        <p:spPr>
          <a:xfrm>
            <a:off x="8603226" y="5324859"/>
            <a:ext cx="2140974" cy="1015663"/>
          </a:xfrm>
          <a:prstGeom prst="rect">
            <a:avLst/>
          </a:prstGeom>
          <a:noFill/>
        </p:spPr>
        <p:txBody>
          <a:bodyPr wrap="square">
            <a:spAutoFit/>
          </a:bodyPr>
          <a:lstStyle/>
          <a:p>
            <a:r>
              <a:rPr lang="de-DE" sz="1800">
                <a:latin typeface="Play"/>
                <a:ea typeface="Play"/>
                <a:cs typeface="Play"/>
                <a:sym typeface="Play"/>
              </a:rPr>
              <a:t>-- </a:t>
            </a:r>
            <a:r>
              <a:rPr lang="de-DE" sz="1400" b="1">
                <a:latin typeface="Play"/>
                <a:ea typeface="Play"/>
                <a:cs typeface="Play"/>
                <a:sym typeface="Play"/>
              </a:rPr>
              <a:t>75% of euro area corporate loans depend on ecosystem services…</a:t>
            </a:r>
            <a:endParaRPr lang="en-GB"/>
          </a:p>
        </p:txBody>
      </p:sp>
      <p:pic>
        <p:nvPicPr>
          <p:cNvPr id="4" name="Google Shape;158;p1" descr="Kleine Pflanze wächst auf Erde">
            <a:extLst>
              <a:ext uri="{FF2B5EF4-FFF2-40B4-BE49-F238E27FC236}">
                <a16:creationId xmlns:a16="http://schemas.microsoft.com/office/drawing/2014/main" id="{2DC2BE32-8C39-A68D-040A-FF6F00F750A7}"/>
              </a:ext>
            </a:extLst>
          </p:cNvPr>
          <p:cNvPicPr preferRelativeResize="0"/>
          <p:nvPr/>
        </p:nvPicPr>
        <p:blipFill rotWithShape="1">
          <a:blip r:embed="rId4">
            <a:alphaModFix/>
          </a:blip>
          <a:srcRect l="13165" r="20085"/>
          <a:stretch/>
        </p:blipFill>
        <p:spPr>
          <a:xfrm>
            <a:off x="8316159" y="2191341"/>
            <a:ext cx="2656641" cy="2656641"/>
          </a:xfrm>
          <a:custGeom>
            <a:avLst/>
            <a:gdLst/>
            <a:ahLst/>
            <a:cxnLst/>
            <a:rect l="l" t="t" r="r" b="b"/>
            <a:pathLst>
              <a:path w="3741748" h="3741748" extrusionOk="0">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35"/>
          <p:cNvPicPr preferRelativeResize="0"/>
          <p:nvPr/>
        </p:nvPicPr>
        <p:blipFill rotWithShape="1">
          <a:blip r:embed="rId3">
            <a:alphaModFix/>
          </a:blip>
          <a:srcRect t="18632" r="2823"/>
          <a:stretch>
            <a:fillRect/>
          </a:stretch>
        </p:blipFill>
        <p:spPr>
          <a:xfrm>
            <a:off x="0" y="1592826"/>
            <a:ext cx="12034684" cy="5265174"/>
          </a:xfrm>
          <a:prstGeom prst="rect">
            <a:avLst/>
          </a:prstGeom>
          <a:noFill/>
          <a:ln>
            <a:noFill/>
          </a:ln>
        </p:spPr>
      </p:pic>
      <p:sp>
        <p:nvSpPr>
          <p:cNvPr id="2" name="Title 1">
            <a:extLst>
              <a:ext uri="{FF2B5EF4-FFF2-40B4-BE49-F238E27FC236}">
                <a16:creationId xmlns:a16="http://schemas.microsoft.com/office/drawing/2014/main" id="{D8E6BFCF-10E9-F886-A9A1-B18F650283FA}"/>
              </a:ext>
            </a:extLst>
          </p:cNvPr>
          <p:cNvSpPr>
            <a:spLocks noGrp="1"/>
          </p:cNvSpPr>
          <p:nvPr>
            <p:ph type="title"/>
          </p:nvPr>
        </p:nvSpPr>
        <p:spPr>
          <a:xfrm>
            <a:off x="205189" y="107555"/>
            <a:ext cx="8742165" cy="552487"/>
          </a:xfrm>
        </p:spPr>
        <p:txBody>
          <a:bodyPr>
            <a:noAutofit/>
          </a:bodyPr>
          <a:lstStyle/>
          <a:p>
            <a:r>
              <a:rPr lang="en-US" sz="2800">
                <a:solidFill>
                  <a:schemeClr val="bg1"/>
                </a:solidFill>
              </a:rPr>
              <a:t>NCS: Natural Capital Solutions Platform </a:t>
            </a:r>
            <a:endParaRPr lang="en-US" sz="28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3" name="Google Shape;153;p36"/>
          <p:cNvPicPr preferRelativeResize="0"/>
          <p:nvPr/>
        </p:nvPicPr>
        <p:blipFill rotWithShape="1">
          <a:blip r:embed="rId3">
            <a:alphaModFix/>
          </a:blip>
          <a:srcRect t="26344" r="3443"/>
          <a:stretch>
            <a:fillRect/>
          </a:stretch>
        </p:blipFill>
        <p:spPr>
          <a:xfrm>
            <a:off x="639096" y="1789472"/>
            <a:ext cx="10913807" cy="4768646"/>
          </a:xfrm>
          <a:prstGeom prst="rect">
            <a:avLst/>
          </a:prstGeom>
          <a:noFill/>
          <a:ln>
            <a:noFill/>
          </a:ln>
        </p:spPr>
      </p:pic>
      <p:sp>
        <p:nvSpPr>
          <p:cNvPr id="2" name="Title 1">
            <a:extLst>
              <a:ext uri="{FF2B5EF4-FFF2-40B4-BE49-F238E27FC236}">
                <a16:creationId xmlns:a16="http://schemas.microsoft.com/office/drawing/2014/main" id="{3FE1FA04-42CE-D079-05C3-562F97A5785E}"/>
              </a:ext>
            </a:extLst>
          </p:cNvPr>
          <p:cNvSpPr txBox="1">
            <a:spLocks/>
          </p:cNvSpPr>
          <p:nvPr/>
        </p:nvSpPr>
        <p:spPr>
          <a:xfrm>
            <a:off x="0" y="109520"/>
            <a:ext cx="10491019" cy="55248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a:solidFill>
                  <a:schemeClr val="bg1"/>
                </a:solidFill>
              </a:rPr>
              <a:t>Who is interested in “buying”/supporting nature value? </a:t>
            </a:r>
            <a:endParaRPr lang="en-US" sz="2800"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152400" y="207664"/>
            <a:ext cx="12192000" cy="1316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3200">
                <a:solidFill>
                  <a:schemeClr val="lt1"/>
                </a:solidFill>
              </a:rPr>
              <a:t>Ecosystemn Indicators</a:t>
            </a:r>
            <a:br>
              <a:rPr lang="en-US" sz="3200">
                <a:solidFill>
                  <a:schemeClr val="lt1"/>
                </a:solidFill>
              </a:rPr>
            </a:br>
            <a:r>
              <a:rPr lang="en-US" sz="3200">
                <a:solidFill>
                  <a:schemeClr val="lt1"/>
                </a:solidFill>
              </a:rPr>
              <a:t>Science-backed Assumptions</a:t>
            </a:r>
            <a:r>
              <a:rPr lang="en-US" sz="3200"/>
              <a:t> </a:t>
            </a:r>
            <a:br>
              <a:rPr lang="en-US" sz="3600"/>
            </a:br>
            <a:br>
              <a:rPr lang="en-US" sz="1800" b="1">
                <a:solidFill>
                  <a:srgbClr val="CC0099"/>
                </a:solidFill>
                <a:latin typeface="Bilbo"/>
                <a:ea typeface="Bilbo"/>
                <a:cs typeface="Bilbo"/>
                <a:sym typeface="Bilbo"/>
              </a:rPr>
            </a:br>
            <a:endParaRPr sz="1800"/>
          </a:p>
        </p:txBody>
      </p:sp>
      <p:pic>
        <p:nvPicPr>
          <p:cNvPr id="159" name="Google Shape;159;p27" descr="A green logo with a leaf&#10;&#10;Description automatically generated"/>
          <p:cNvPicPr preferRelativeResize="0"/>
          <p:nvPr/>
        </p:nvPicPr>
        <p:blipFill rotWithShape="1">
          <a:blip r:embed="rId3">
            <a:alphaModFix/>
          </a:blip>
          <a:srcRect/>
          <a:stretch/>
        </p:blipFill>
        <p:spPr>
          <a:xfrm>
            <a:off x="6667500" y="0"/>
            <a:ext cx="3771900" cy="1093139"/>
          </a:xfrm>
          <a:prstGeom prst="rect">
            <a:avLst/>
          </a:prstGeom>
          <a:noFill/>
          <a:ln>
            <a:noFill/>
          </a:ln>
        </p:spPr>
      </p:pic>
      <p:sp>
        <p:nvSpPr>
          <p:cNvPr id="160" name="Google Shape;160;p27"/>
          <p:cNvSpPr txBox="1"/>
          <p:nvPr/>
        </p:nvSpPr>
        <p:spPr>
          <a:xfrm>
            <a:off x="7421388" y="2046603"/>
            <a:ext cx="4665837" cy="44781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Biodoversity Carbon farming Index: </a:t>
            </a:r>
            <a:endParaRPr/>
          </a:p>
          <a:p>
            <a:pPr marL="285750" marR="0" lvl="0" indent="-285750" algn="l" rtl="0">
              <a:lnSpc>
                <a:spcPct val="100000"/>
              </a:lnSpc>
              <a:spcBef>
                <a:spcPts val="60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Soil organic carbon stock + annual sequestration  capacity,</a:t>
            </a:r>
            <a:endParaRPr/>
          </a:p>
          <a:p>
            <a:pPr marL="285750" marR="0" lvl="0" indent="-285750" algn="l" rtl="0">
              <a:lnSpc>
                <a:spcPct val="100000"/>
              </a:lnSpc>
              <a:spcBef>
                <a:spcPts val="60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Crop management practices </a:t>
            </a:r>
            <a:endParaRPr/>
          </a:p>
          <a:p>
            <a:pPr marL="285750" marR="0" lvl="0" indent="-285750" algn="l" rtl="0">
              <a:lnSpc>
                <a:spcPct val="100000"/>
              </a:lnSpc>
              <a:spcBef>
                <a:spcPts val="60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CO2 sequestration potential and oxygen production </a:t>
            </a:r>
            <a:endParaRPr/>
          </a:p>
          <a:p>
            <a:pPr marL="285750" marR="0" lvl="0" indent="-285750" algn="l" rtl="0">
              <a:lnSpc>
                <a:spcPct val="100000"/>
              </a:lnSpc>
              <a:spcBef>
                <a:spcPts val="600"/>
              </a:spcBef>
              <a:spcAft>
                <a:spcPts val="0"/>
              </a:spcAft>
              <a:buClr>
                <a:srgbClr val="000000"/>
              </a:buClr>
              <a:buSzPts val="2000"/>
              <a:buFont typeface="Arial"/>
              <a:buChar char="•"/>
            </a:pPr>
            <a:r>
              <a:rPr lang="en-US" sz="2000" b="1" i="0" u="none" strike="noStrike" cap="none">
                <a:solidFill>
                  <a:srgbClr val="CC0099"/>
                </a:solidFill>
                <a:latin typeface="Raavi" panose="020B0502040204020203" pitchFamily="34" charset="0"/>
                <a:ea typeface="Bilbo"/>
                <a:cs typeface="Raavi" panose="020B0502040204020203" pitchFamily="34" charset="0"/>
                <a:sym typeface="Bilbo"/>
              </a:rPr>
              <a:t>Fresh Water filtration capacity, buffering against N-leakage </a:t>
            </a:r>
            <a:endParaRPr>
              <a:latin typeface="Raavi" panose="020B0502040204020203" pitchFamily="34" charset="0"/>
              <a:cs typeface="Raavi" panose="020B0502040204020203" pitchFamily="34" charset="0"/>
            </a:endParaRPr>
          </a:p>
          <a:p>
            <a:pPr marL="285750" marR="0" lvl="0" indent="-285750" algn="l" rtl="0">
              <a:lnSpc>
                <a:spcPct val="100000"/>
              </a:lnSpc>
              <a:spcBef>
                <a:spcPts val="600"/>
              </a:spcBef>
              <a:spcAft>
                <a:spcPts val="0"/>
              </a:spcAft>
              <a:buClr>
                <a:srgbClr val="000000"/>
              </a:buClr>
              <a:buSzPts val="2000"/>
              <a:buFont typeface="Arial"/>
              <a:buChar char="•"/>
            </a:pPr>
            <a:r>
              <a:rPr lang="en-US" sz="2000" b="1" i="0" u="none" strike="noStrike" cap="none">
                <a:solidFill>
                  <a:srgbClr val="CC0099"/>
                </a:solidFill>
                <a:latin typeface="Raavi" panose="020B0502040204020203" pitchFamily="34" charset="0"/>
                <a:ea typeface="Bilbo"/>
                <a:cs typeface="Raavi" panose="020B0502040204020203" pitchFamily="34" charset="0"/>
                <a:sym typeface="Bilbo"/>
              </a:rPr>
              <a:t>Biodiversity: habitat connectivity: edge length &amp; ecosystem distance and agro-diversity: management activities, species richness and rotational effects </a:t>
            </a:r>
            <a:endParaRPr sz="2000" b="0" i="0" u="none" strike="noStrike" cap="none">
              <a:solidFill>
                <a:srgbClr val="000000"/>
              </a:solidFill>
              <a:latin typeface="Raavi" panose="020B0502040204020203" pitchFamily="34" charset="0"/>
              <a:cs typeface="Raavi" panose="020B0502040204020203" pitchFamily="34" charset="0"/>
              <a:sym typeface="Arial"/>
            </a:endParaRPr>
          </a:p>
        </p:txBody>
      </p:sp>
      <p:pic>
        <p:nvPicPr>
          <p:cNvPr id="161" name="Google Shape;161;p27" descr="A diagram of a company&#10;&#10;AI-generated content may be incorrect."/>
          <p:cNvPicPr preferRelativeResize="0"/>
          <p:nvPr/>
        </p:nvPicPr>
        <p:blipFill rotWithShape="1">
          <a:blip r:embed="rId4">
            <a:alphaModFix/>
          </a:blip>
          <a:srcRect/>
          <a:stretch/>
        </p:blipFill>
        <p:spPr>
          <a:xfrm>
            <a:off x="620349" y="1731728"/>
            <a:ext cx="6601014" cy="480012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487537" y="980434"/>
            <a:ext cx="10515600" cy="1316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r>
              <a:rPr lang="en-US"/>
              <a:t>Concepts of AMS data use </a:t>
            </a:r>
            <a:br>
              <a:rPr lang="en-US"/>
            </a:br>
            <a:r>
              <a:rPr lang="en-US"/>
              <a:t>beyond the annual payment validation </a:t>
            </a:r>
            <a:endParaRPr/>
          </a:p>
        </p:txBody>
      </p:sp>
      <p:grpSp>
        <p:nvGrpSpPr>
          <p:cNvPr id="167" name="Google Shape;167;p23"/>
          <p:cNvGrpSpPr/>
          <p:nvPr/>
        </p:nvGrpSpPr>
        <p:grpSpPr>
          <a:xfrm>
            <a:off x="258850" y="2266288"/>
            <a:ext cx="8418425" cy="4258427"/>
            <a:chOff x="0" y="902576"/>
            <a:chExt cx="8418425" cy="4258427"/>
          </a:xfrm>
        </p:grpSpPr>
        <p:sp>
          <p:nvSpPr>
            <p:cNvPr id="168" name="Google Shape;168;p23"/>
            <p:cNvSpPr/>
            <p:nvPr/>
          </p:nvSpPr>
          <p:spPr>
            <a:xfrm>
              <a:off x="0" y="902576"/>
              <a:ext cx="8418425" cy="1218973"/>
            </a:xfrm>
            <a:prstGeom prst="rightArrow">
              <a:avLst>
                <a:gd name="adj1" fmla="val 50000"/>
                <a:gd name="adj2" fmla="val 50000"/>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3"/>
            <p:cNvSpPr txBox="1"/>
            <p:nvPr/>
          </p:nvSpPr>
          <p:spPr>
            <a:xfrm>
              <a:off x="0" y="1207319"/>
              <a:ext cx="8113682" cy="609487"/>
            </a:xfrm>
            <a:prstGeom prst="rect">
              <a:avLst/>
            </a:prstGeom>
            <a:noFill/>
            <a:ln>
              <a:noFill/>
            </a:ln>
          </p:spPr>
          <p:txBody>
            <a:bodyPr spcFirstLastPara="1" wrap="square" lIns="68575" tIns="68575" rIns="254000" bIns="193500"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1" i="1" u="none" strike="noStrike" cap="none">
                  <a:solidFill>
                    <a:schemeClr val="lt1"/>
                  </a:solidFill>
                  <a:latin typeface="Arial"/>
                  <a:ea typeface="Arial"/>
                  <a:cs typeface="Arial"/>
                  <a:sym typeface="Arial"/>
                </a:rPr>
                <a:t>EO-validated annual, parcel level, marker-based categories      </a:t>
              </a:r>
              <a:endParaRPr/>
            </a:p>
          </p:txBody>
        </p:sp>
        <p:sp>
          <p:nvSpPr>
            <p:cNvPr id="170" name="Google Shape;170;p23"/>
            <p:cNvSpPr/>
            <p:nvPr/>
          </p:nvSpPr>
          <p:spPr>
            <a:xfrm>
              <a:off x="5660" y="1864642"/>
              <a:ext cx="2577922" cy="3050042"/>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3"/>
            <p:cNvSpPr txBox="1"/>
            <p:nvPr/>
          </p:nvSpPr>
          <p:spPr>
            <a:xfrm>
              <a:off x="5660" y="1864642"/>
              <a:ext cx="2577922" cy="3050042"/>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presents the IACS-ElCo rules by lanes,</a:t>
              </a:r>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fixed categories, </a:t>
              </a:r>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fixed tresholds,</a:t>
              </a:r>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fixed combinations of markers, periodically </a:t>
              </a:r>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only for the selected parcels,</a:t>
              </a:r>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made by contractors archived by PA’s   </a:t>
              </a:r>
              <a:endParaRPr/>
            </a:p>
          </p:txBody>
        </p:sp>
        <p:sp>
          <p:nvSpPr>
            <p:cNvPr id="172" name="Google Shape;172;p23"/>
            <p:cNvSpPr/>
            <p:nvPr/>
          </p:nvSpPr>
          <p:spPr>
            <a:xfrm>
              <a:off x="2590901" y="1308901"/>
              <a:ext cx="5814545" cy="1218973"/>
            </a:xfrm>
            <a:prstGeom prst="rightArrow">
              <a:avLst>
                <a:gd name="adj1" fmla="val 50000"/>
                <a:gd name="adj2" fmla="val 50000"/>
              </a:avLst>
            </a:prstGeom>
            <a:solidFill>
              <a:srgbClr val="ACB8C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3"/>
            <p:cNvSpPr txBox="1"/>
            <p:nvPr/>
          </p:nvSpPr>
          <p:spPr>
            <a:xfrm>
              <a:off x="2590901" y="1613644"/>
              <a:ext cx="5509802" cy="609487"/>
            </a:xfrm>
            <a:prstGeom prst="rect">
              <a:avLst/>
            </a:prstGeom>
            <a:noFill/>
            <a:ln>
              <a:noFill/>
            </a:ln>
          </p:spPr>
          <p:txBody>
            <a:bodyPr spcFirstLastPara="1" wrap="square" lIns="68575" tIns="68575" rIns="254000" bIns="193500"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1" i="1" u="none" strike="noStrike" cap="none">
                  <a:solidFill>
                    <a:schemeClr val="lt1"/>
                  </a:solidFill>
                  <a:latin typeface="Arial"/>
                  <a:ea typeface="Arial"/>
                  <a:cs typeface="Arial"/>
                  <a:sym typeface="Arial"/>
                </a:rPr>
                <a:t>EO-signal products = Analyses Ready Data</a:t>
              </a:r>
              <a:endParaRPr/>
            </a:p>
          </p:txBody>
        </p:sp>
        <p:sp>
          <p:nvSpPr>
            <p:cNvPr id="174" name="Google Shape;174;p23"/>
            <p:cNvSpPr/>
            <p:nvPr/>
          </p:nvSpPr>
          <p:spPr>
            <a:xfrm>
              <a:off x="2602195" y="2275616"/>
              <a:ext cx="2577922" cy="2885387"/>
            </a:xfrm>
            <a:prstGeom prst="rect">
              <a:avLst/>
            </a:prstGeom>
            <a:solidFill>
              <a:srgbClr val="ACB8C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3"/>
            <p:cNvSpPr txBox="1"/>
            <p:nvPr/>
          </p:nvSpPr>
          <p:spPr>
            <a:xfrm>
              <a:off x="2602195" y="2275616"/>
              <a:ext cx="2577922" cy="2885387"/>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vegetation indexes </a:t>
              </a:r>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optical-radar synergy?</a:t>
              </a:r>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pixel - object level?</a:t>
              </a:r>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full country scale?</a:t>
              </a:r>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continuous all year?   </a:t>
              </a:r>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classifications, ML inputs /outputs?  </a:t>
              </a:r>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data is only at AMS contractors ?</a:t>
              </a:r>
              <a:endParaRPr/>
            </a:p>
          </p:txBody>
        </p:sp>
        <p:sp>
          <p:nvSpPr>
            <p:cNvPr id="176" name="Google Shape;176;p23"/>
            <p:cNvSpPr/>
            <p:nvPr/>
          </p:nvSpPr>
          <p:spPr>
            <a:xfrm>
              <a:off x="5184946" y="1705705"/>
              <a:ext cx="3233478" cy="1218973"/>
            </a:xfrm>
            <a:prstGeom prst="rightArrow">
              <a:avLst>
                <a:gd name="adj1" fmla="val 50000"/>
                <a:gd name="adj2" fmla="val 50000"/>
              </a:avLst>
            </a:prstGeom>
            <a:solidFill>
              <a:srgbClr val="C4E0B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3"/>
            <p:cNvSpPr txBox="1"/>
            <p:nvPr/>
          </p:nvSpPr>
          <p:spPr>
            <a:xfrm>
              <a:off x="5184946" y="2010448"/>
              <a:ext cx="2928735" cy="609487"/>
            </a:xfrm>
            <a:prstGeom prst="rect">
              <a:avLst/>
            </a:prstGeom>
            <a:noFill/>
            <a:ln>
              <a:noFill/>
            </a:ln>
          </p:spPr>
          <p:txBody>
            <a:bodyPr spcFirstLastPara="1" wrap="square" lIns="68575" tIns="68575" rIns="254000" bIns="193500"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1" i="1" u="none" strike="noStrike" cap="none">
                  <a:solidFill>
                    <a:schemeClr val="lt1"/>
                  </a:solidFill>
                  <a:latin typeface="Arial"/>
                  <a:ea typeface="Arial"/>
                  <a:cs typeface="Arial"/>
                  <a:sym typeface="Arial"/>
                </a:rPr>
                <a:t>LPIS Land cover + GSA</a:t>
              </a:r>
              <a:endParaRPr/>
            </a:p>
          </p:txBody>
        </p:sp>
        <p:sp>
          <p:nvSpPr>
            <p:cNvPr id="178" name="Google Shape;178;p23"/>
            <p:cNvSpPr/>
            <p:nvPr/>
          </p:nvSpPr>
          <p:spPr>
            <a:xfrm>
              <a:off x="5167435" y="2655230"/>
              <a:ext cx="2603289" cy="2313825"/>
            </a:xfrm>
            <a:prstGeom prst="rect">
              <a:avLst/>
            </a:prstGeom>
            <a:solidFill>
              <a:srgbClr val="C4E0B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3"/>
            <p:cNvSpPr txBox="1"/>
            <p:nvPr/>
          </p:nvSpPr>
          <p:spPr>
            <a:xfrm>
              <a:off x="5167435" y="2655230"/>
              <a:ext cx="2603289" cy="2313825"/>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rotationally/annually validated on VHR, </a:t>
              </a:r>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wall-to-wall LPIS/LCC concept?</a:t>
              </a:r>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classes by CAP/ElCos</a:t>
              </a:r>
              <a:endParaRPr/>
            </a:p>
            <a:p>
              <a:pPr marL="0" marR="0" lvl="0" indent="0" algn="l"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phenology-based LCC    </a:t>
              </a:r>
              <a:endParaRPr/>
            </a:p>
          </p:txBody>
        </p:sp>
      </p:grpSp>
      <p:grpSp>
        <p:nvGrpSpPr>
          <p:cNvPr id="180" name="Google Shape;180;p23"/>
          <p:cNvGrpSpPr/>
          <p:nvPr/>
        </p:nvGrpSpPr>
        <p:grpSpPr>
          <a:xfrm rot="-5400000">
            <a:off x="8815609" y="3197671"/>
            <a:ext cx="2653686" cy="3848098"/>
            <a:chOff x="2951023" y="999217"/>
            <a:chExt cx="2318621" cy="3787321"/>
          </a:xfrm>
        </p:grpSpPr>
        <p:sp>
          <p:nvSpPr>
            <p:cNvPr id="181" name="Google Shape;181;p23"/>
            <p:cNvSpPr/>
            <p:nvPr/>
          </p:nvSpPr>
          <p:spPr>
            <a:xfrm>
              <a:off x="2951023" y="999217"/>
              <a:ext cx="2318620" cy="3787321"/>
            </a:xfrm>
            <a:prstGeom prst="rightArrow">
              <a:avLst>
                <a:gd name="adj1" fmla="val 82892"/>
                <a:gd name="adj2" fmla="val 27047"/>
              </a:avLst>
            </a:prstGeom>
            <a:solidFill>
              <a:srgbClr val="D8D8D8"/>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82" name="Google Shape;182;p23"/>
            <p:cNvSpPr txBox="1"/>
            <p:nvPr/>
          </p:nvSpPr>
          <p:spPr>
            <a:xfrm rot="5400000">
              <a:off x="2195907" y="2196568"/>
              <a:ext cx="3149853" cy="1639622"/>
            </a:xfrm>
            <a:prstGeom prst="rect">
              <a:avLst/>
            </a:prstGeom>
            <a:noFill/>
            <a:ln>
              <a:noFill/>
            </a:ln>
          </p:spPr>
          <p:txBody>
            <a:bodyPr spcFirstLastPara="1" wrap="square" lIns="68575" tIns="68575" rIns="254000" bIns="193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1" u="none" strike="noStrike" cap="none">
                  <a:solidFill>
                    <a:schemeClr val="dk1"/>
                  </a:solidFill>
                  <a:latin typeface="Arial"/>
                  <a:ea typeface="Arial"/>
                  <a:cs typeface="Arial"/>
                  <a:sym typeface="Arial"/>
                </a:rPr>
                <a:t>External 3</a:t>
              </a:r>
              <a:r>
                <a:rPr lang="en-US" sz="1800" b="1" i="1" u="none" strike="noStrike" cap="none" baseline="30000">
                  <a:solidFill>
                    <a:schemeClr val="dk1"/>
                  </a:solidFill>
                  <a:latin typeface="Arial"/>
                  <a:ea typeface="Arial"/>
                  <a:cs typeface="Arial"/>
                  <a:sym typeface="Arial"/>
                </a:rPr>
                <a:t>rd</a:t>
              </a:r>
              <a:r>
                <a:rPr lang="en-US" sz="1800" b="1" i="1" u="none" strike="noStrike" cap="none">
                  <a:solidFill>
                    <a:schemeClr val="dk1"/>
                  </a:solidFill>
                  <a:latin typeface="Arial"/>
                  <a:ea typeface="Arial"/>
                  <a:cs typeface="Arial"/>
                  <a:sym typeface="Arial"/>
                </a:rPr>
                <a:t> party datasets</a:t>
              </a:r>
              <a:endParaRPr/>
            </a:p>
            <a:p>
              <a:pPr marL="285750" marR="0" lvl="0" indent="-285750" algn="l" rtl="0">
                <a:lnSpc>
                  <a:spcPct val="90000"/>
                </a:lnSpc>
                <a:spcBef>
                  <a:spcPts val="630"/>
                </a:spcBef>
                <a:spcAft>
                  <a:spcPts val="0"/>
                </a:spcAft>
                <a:buClr>
                  <a:srgbClr val="000000"/>
                </a:buClr>
                <a:buSzPts val="1800"/>
                <a:buFont typeface="Arial"/>
                <a:buChar char="-"/>
              </a:pPr>
              <a:r>
                <a:rPr lang="en-US" sz="1800" b="0" i="0" u="none" strike="noStrike" cap="none">
                  <a:solidFill>
                    <a:schemeClr val="dk1"/>
                  </a:solidFill>
                  <a:latin typeface="Arial"/>
                  <a:ea typeface="Arial"/>
                  <a:cs typeface="Arial"/>
                  <a:sym typeface="Arial"/>
                </a:rPr>
                <a:t>gap filling: Copernicus HRLs as LCC out of LPIS or Planet Fusion</a:t>
              </a:r>
              <a:endParaRPr/>
            </a:p>
            <a:p>
              <a:pPr marL="285750" marR="0" lvl="0" indent="-285750" algn="l" rtl="0">
                <a:lnSpc>
                  <a:spcPct val="90000"/>
                </a:lnSpc>
                <a:spcBef>
                  <a:spcPts val="630"/>
                </a:spcBef>
                <a:spcAft>
                  <a:spcPts val="0"/>
                </a:spcAft>
                <a:buClr>
                  <a:srgbClr val="000000"/>
                </a:buClr>
                <a:buSzPts val="1800"/>
                <a:buFont typeface="Arial"/>
                <a:buChar char="-"/>
              </a:pPr>
              <a:r>
                <a:rPr lang="en-US" sz="1800" b="0" i="0" u="none" strike="noStrike" cap="none">
                  <a:solidFill>
                    <a:schemeClr val="dk1"/>
                  </a:solidFill>
                  <a:latin typeface="Arial"/>
                  <a:ea typeface="Arial"/>
                  <a:cs typeface="Arial"/>
                  <a:sym typeface="Arial"/>
                </a:rPr>
                <a:t>new info: soil properties, SOC, drought, waterlog  </a:t>
              </a:r>
              <a:endParaRPr/>
            </a:p>
            <a:p>
              <a:pPr marL="285750" marR="0" lvl="0" indent="-285750" algn="l" rtl="0">
                <a:lnSpc>
                  <a:spcPct val="90000"/>
                </a:lnSpc>
                <a:spcBef>
                  <a:spcPts val="630"/>
                </a:spcBef>
                <a:spcAft>
                  <a:spcPts val="0"/>
                </a:spcAft>
                <a:buClr>
                  <a:srgbClr val="000000"/>
                </a:buClr>
                <a:buSzPts val="1800"/>
                <a:buFont typeface="Arial"/>
                <a:buChar char="-"/>
              </a:pPr>
              <a:r>
                <a:rPr lang="en-US" sz="1800" b="0" i="0" u="none" strike="noStrike" cap="none">
                  <a:solidFill>
                    <a:schemeClr val="dk1"/>
                  </a:solidFill>
                  <a:latin typeface="Arial"/>
                  <a:ea typeface="Arial"/>
                  <a:cs typeface="Arial"/>
                  <a:sym typeface="Arial"/>
                </a:rPr>
                <a:t>increase of open data </a:t>
              </a:r>
              <a:endParaRPr sz="1800" b="1" i="1" u="none" strike="noStrike" cap="none">
                <a:solidFill>
                  <a:schemeClr val="dk1"/>
                </a:solidFill>
                <a:latin typeface="Arial"/>
                <a:ea typeface="Arial"/>
                <a:cs typeface="Arial"/>
                <a:sym typeface="Arial"/>
              </a:endParaRPr>
            </a:p>
          </p:txBody>
        </p:sp>
      </p:grpSp>
      <p:sp>
        <p:nvSpPr>
          <p:cNvPr id="183" name="Google Shape;183;p23"/>
          <p:cNvSpPr txBox="1"/>
          <p:nvPr/>
        </p:nvSpPr>
        <p:spPr>
          <a:xfrm>
            <a:off x="8677275" y="2296834"/>
            <a:ext cx="3457488"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CC0099"/>
                </a:solidFill>
                <a:latin typeface="Bilbo"/>
                <a:ea typeface="Bilbo"/>
                <a:cs typeface="Bilbo"/>
                <a:sym typeface="Bilbo"/>
              </a:rPr>
              <a:t>Ex-post evaluation </a:t>
            </a:r>
            <a:endParaRPr/>
          </a:p>
          <a:p>
            <a:pPr marL="0" marR="0" lvl="0" indent="0" algn="ctr" rtl="0">
              <a:lnSpc>
                <a:spcPct val="100000"/>
              </a:lnSpc>
              <a:spcBef>
                <a:spcPts val="0"/>
              </a:spcBef>
              <a:spcAft>
                <a:spcPts val="0"/>
              </a:spcAft>
              <a:buNone/>
            </a:pPr>
            <a:r>
              <a:rPr lang="en-US" sz="2800" b="1" i="0" u="none" strike="noStrike" cap="none">
                <a:solidFill>
                  <a:srgbClr val="CC0099"/>
                </a:solidFill>
                <a:latin typeface="Bilbo"/>
                <a:ea typeface="Bilbo"/>
                <a:cs typeface="Bilbo"/>
                <a:sym typeface="Bilbo"/>
              </a:rPr>
              <a:t>Predictive modelling </a:t>
            </a:r>
            <a:endParaRPr/>
          </a:p>
          <a:p>
            <a:pPr marL="0" marR="0" lvl="0" indent="0" algn="ctr" rtl="0">
              <a:lnSpc>
                <a:spcPct val="100000"/>
              </a:lnSpc>
              <a:spcBef>
                <a:spcPts val="0"/>
              </a:spcBef>
              <a:spcAft>
                <a:spcPts val="0"/>
              </a:spcAft>
              <a:buNone/>
            </a:pPr>
            <a:r>
              <a:rPr lang="en-US" sz="2800" b="1" i="0" u="none" strike="noStrike" cap="none">
                <a:solidFill>
                  <a:srgbClr val="CC0099"/>
                </a:solidFill>
                <a:latin typeface="Bilbo"/>
                <a:ea typeface="Bilbo"/>
                <a:cs typeface="Bilbo"/>
                <a:sym typeface="Bilbo"/>
              </a:rPr>
              <a:t>Indicators, Scenarios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14"/>
          <p:cNvSpPr txBox="1">
            <a:spLocks noGrp="1"/>
          </p:cNvSpPr>
          <p:nvPr>
            <p:ph type="title"/>
          </p:nvPr>
        </p:nvSpPr>
        <p:spPr>
          <a:xfrm>
            <a:off x="336550" y="439215"/>
            <a:ext cx="9094832" cy="1071401"/>
          </a:xfrm>
          <a:prstGeom prst="rect">
            <a:avLst/>
          </a:prstGeom>
          <a:solidFill>
            <a:schemeClr val="lt1"/>
          </a:solid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400"/>
              <a:buNone/>
            </a:pPr>
            <a:r>
              <a:rPr lang="de-DE" sz="2800"/>
              <a:t>Nature Analytics, dMRV &amp; </a:t>
            </a:r>
            <a:r>
              <a:rPr lang="de-DE" sz="2800" b="0"/>
              <a:t>Portfolio Selection </a:t>
            </a:r>
            <a:r>
              <a:rPr lang="de-DE" sz="2800"/>
              <a:t>T</a:t>
            </a:r>
            <a:r>
              <a:rPr lang="de-DE" sz="2800" b="0"/>
              <a:t>ool </a:t>
            </a:r>
            <a:br>
              <a:rPr lang="de-DE" sz="2800" b="0"/>
            </a:br>
            <a:r>
              <a:rPr lang="de-DE" sz="2800" b="0"/>
              <a:t>(</a:t>
            </a:r>
            <a:r>
              <a:rPr lang="de-DE" sz="2800"/>
              <a:t>Demonstrator HNV </a:t>
            </a:r>
            <a:r>
              <a:rPr lang="de-DE" sz="2800" b="0"/>
              <a:t>Grassland)</a:t>
            </a:r>
            <a:endParaRPr sz="2800" b="0"/>
          </a:p>
        </p:txBody>
      </p:sp>
      <p:sp>
        <p:nvSpPr>
          <p:cNvPr id="558" name="Google Shape;558;p14"/>
          <p:cNvSpPr txBox="1">
            <a:spLocks noGrp="1"/>
          </p:cNvSpPr>
          <p:nvPr>
            <p:ph type="sldNum" idx="12"/>
          </p:nvPr>
        </p:nvSpPr>
        <p:spPr>
          <a:xfrm>
            <a:off x="11362098" y="6598443"/>
            <a:ext cx="495000" cy="2595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FFFFFF"/>
              </a:buClr>
              <a:buSzPts val="1000"/>
              <a:buFont typeface="Calibri"/>
              <a:buNone/>
            </a:pPr>
            <a:fld id="{00000000-1234-1234-1234-123412341234}" type="slidenum">
              <a:rPr lang="de-DE"/>
              <a:t>15</a:t>
            </a:fld>
            <a:endParaRPr/>
          </a:p>
        </p:txBody>
      </p:sp>
      <p:sp>
        <p:nvSpPr>
          <p:cNvPr id="559" name="Google Shape;559;p14"/>
          <p:cNvSpPr txBox="1"/>
          <p:nvPr/>
        </p:nvSpPr>
        <p:spPr>
          <a:xfrm>
            <a:off x="1582161" y="1253819"/>
            <a:ext cx="8731500" cy="35391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6EB6"/>
              </a:buClr>
              <a:buSzPts val="1100"/>
              <a:buFont typeface="Arial"/>
              <a:buNone/>
            </a:pPr>
            <a:r>
              <a:rPr lang="de-DE" sz="1100" b="0" i="1" u="sng" strike="noStrike" cap="none">
                <a:solidFill>
                  <a:srgbClr val="006EB6"/>
                </a:solidFill>
                <a:latin typeface="Arial"/>
                <a:ea typeface="Arial"/>
                <a:cs typeface="Arial"/>
                <a:sym typeface="Arial"/>
                <a:hlinkClick r:id="rId3">
                  <a:extLst>
                    <a:ext uri="{A12FA001-AC4F-418D-AE19-62706E023703}">
                      <ahyp:hlinkClr xmlns:ahyp="http://schemas.microsoft.com/office/drawing/2018/hyperlinkcolor" val="tx"/>
                    </a:ext>
                  </a:extLst>
                </a:hlinkClick>
              </a:rPr>
              <a:t>https://eox-ncs.gtif.eox.at/nature-capital/parcelexplorer?zoom=15.01&amp;parcel=11878716&amp;date=2023-08-07</a:t>
            </a:r>
            <a:r>
              <a:rPr lang="de-DE" sz="1100" b="0" i="1" u="none" strike="noStrike" cap="none">
                <a:solidFill>
                  <a:srgbClr val="006EB6"/>
                </a:solidFill>
                <a:latin typeface="Arial"/>
                <a:ea typeface="Arial"/>
                <a:cs typeface="Arial"/>
                <a:sym typeface="Arial"/>
              </a:rPr>
              <a:t>  </a:t>
            </a:r>
            <a:endParaRPr sz="1100" b="0" i="1" u="none" strike="noStrike" cap="none">
              <a:solidFill>
                <a:srgbClr val="006EB6"/>
              </a:solidFill>
              <a:latin typeface="Arial"/>
              <a:ea typeface="Arial"/>
              <a:cs typeface="Arial"/>
              <a:sym typeface="Arial"/>
            </a:endParaRPr>
          </a:p>
        </p:txBody>
      </p:sp>
      <p:grpSp>
        <p:nvGrpSpPr>
          <p:cNvPr id="564" name="Google Shape;564;p14"/>
          <p:cNvGrpSpPr/>
          <p:nvPr/>
        </p:nvGrpSpPr>
        <p:grpSpPr>
          <a:xfrm>
            <a:off x="518215" y="1732835"/>
            <a:ext cx="3608941" cy="2943440"/>
            <a:chOff x="0" y="2067"/>
            <a:chExt cx="3583884" cy="4229239"/>
          </a:xfrm>
        </p:grpSpPr>
        <p:cxnSp>
          <p:nvCxnSpPr>
            <p:cNvPr id="565" name="Google Shape;565;p14"/>
            <p:cNvCxnSpPr/>
            <p:nvPr/>
          </p:nvCxnSpPr>
          <p:spPr>
            <a:xfrm>
              <a:off x="0" y="2067"/>
              <a:ext cx="3583884" cy="0"/>
            </a:xfrm>
            <a:prstGeom prst="straightConnector1">
              <a:avLst/>
            </a:prstGeom>
            <a:solidFill>
              <a:srgbClr val="0D6DC5"/>
            </a:solidFill>
            <a:ln w="19050" cap="flat" cmpd="sng">
              <a:solidFill>
                <a:srgbClr val="0D6DC5"/>
              </a:solidFill>
              <a:prstDash val="solid"/>
              <a:miter lim="800000"/>
              <a:headEnd type="none" w="sm" len="sm"/>
              <a:tailEnd type="none" w="sm" len="sm"/>
            </a:ln>
          </p:spPr>
        </p:cxnSp>
        <p:sp>
          <p:nvSpPr>
            <p:cNvPr id="566" name="Google Shape;566;p14"/>
            <p:cNvSpPr/>
            <p:nvPr/>
          </p:nvSpPr>
          <p:spPr>
            <a:xfrm>
              <a:off x="0" y="2067"/>
              <a:ext cx="3583884" cy="140974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14"/>
            <p:cNvSpPr txBox="1"/>
            <p:nvPr/>
          </p:nvSpPr>
          <p:spPr>
            <a:xfrm>
              <a:off x="0" y="2067"/>
              <a:ext cx="3583884" cy="1409746"/>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dk1"/>
                </a:buClr>
                <a:buSzPts val="1600"/>
                <a:buFont typeface="Arial"/>
                <a:buNone/>
              </a:pPr>
              <a:r>
                <a:rPr lang="de-DE" sz="1600" b="1" i="0" u="none" strike="noStrike" cap="none">
                  <a:solidFill>
                    <a:schemeClr val="dk1"/>
                  </a:solidFill>
                  <a:latin typeface="Arial"/>
                  <a:ea typeface="Arial"/>
                  <a:cs typeface="Arial"/>
                  <a:sym typeface="Arial"/>
                </a:rPr>
                <a:t>Clear Monitoring Framework including validated data points (statistical plus in-situ) &amp; verification methodology</a:t>
              </a:r>
              <a:endParaRPr sz="1400" b="0" i="0" u="none" strike="noStrike" cap="none">
                <a:solidFill>
                  <a:srgbClr val="000000"/>
                </a:solidFill>
                <a:latin typeface="Arial"/>
                <a:ea typeface="Arial"/>
                <a:cs typeface="Arial"/>
                <a:sym typeface="Arial"/>
              </a:endParaRPr>
            </a:p>
          </p:txBody>
        </p:sp>
        <p:cxnSp>
          <p:nvCxnSpPr>
            <p:cNvPr id="568" name="Google Shape;568;p14"/>
            <p:cNvCxnSpPr/>
            <p:nvPr/>
          </p:nvCxnSpPr>
          <p:spPr>
            <a:xfrm>
              <a:off x="0" y="1734510"/>
              <a:ext cx="3583884" cy="0"/>
            </a:xfrm>
            <a:prstGeom prst="straightConnector1">
              <a:avLst/>
            </a:prstGeom>
            <a:solidFill>
              <a:srgbClr val="0D6DC5"/>
            </a:solidFill>
            <a:ln w="19050" cap="flat" cmpd="sng">
              <a:solidFill>
                <a:srgbClr val="0D6DC5"/>
              </a:solidFill>
              <a:prstDash val="solid"/>
              <a:miter lim="800000"/>
              <a:headEnd type="none" w="sm" len="sm"/>
              <a:tailEnd type="none" w="sm" len="sm"/>
            </a:ln>
          </p:spPr>
        </p:cxnSp>
        <p:sp>
          <p:nvSpPr>
            <p:cNvPr id="569" name="Google Shape;569;p14"/>
            <p:cNvSpPr/>
            <p:nvPr/>
          </p:nvSpPr>
          <p:spPr>
            <a:xfrm>
              <a:off x="0" y="1411814"/>
              <a:ext cx="3583884" cy="140974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14"/>
            <p:cNvSpPr txBox="1"/>
            <p:nvPr/>
          </p:nvSpPr>
          <p:spPr>
            <a:xfrm>
              <a:off x="0" y="1734508"/>
              <a:ext cx="3583884" cy="2074638"/>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dk1"/>
                </a:buClr>
                <a:buSzPts val="1600"/>
                <a:buFont typeface="Arial"/>
                <a:buNone/>
              </a:pPr>
              <a:r>
                <a:rPr lang="de-DE" sz="1600" b="1" i="0" u="none" strike="noStrike" cap="none">
                  <a:solidFill>
                    <a:schemeClr val="dk1"/>
                  </a:solidFill>
                  <a:latin typeface="Arial"/>
                  <a:ea typeface="Arial"/>
                  <a:cs typeface="Arial"/>
                  <a:sym typeface="Arial"/>
                </a:rPr>
                <a:t>Integration with Decision-Making</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Font typeface="Arial"/>
                <a:buNone/>
              </a:pPr>
              <a:endParaRPr sz="1400" b="0" i="0" u="none" strike="noStrike" cap="none">
                <a:solidFill>
                  <a:srgbClr val="000000"/>
                </a:solidFill>
                <a:latin typeface="Arial"/>
                <a:ea typeface="Arial"/>
                <a:cs typeface="Arial"/>
                <a:sym typeface="Arial"/>
              </a:endParaRPr>
            </a:p>
          </p:txBody>
        </p:sp>
        <p:cxnSp>
          <p:nvCxnSpPr>
            <p:cNvPr id="571" name="Google Shape;571;p14"/>
            <p:cNvCxnSpPr/>
            <p:nvPr/>
          </p:nvCxnSpPr>
          <p:spPr>
            <a:xfrm>
              <a:off x="0" y="2821560"/>
              <a:ext cx="3583884" cy="0"/>
            </a:xfrm>
            <a:prstGeom prst="straightConnector1">
              <a:avLst/>
            </a:prstGeom>
            <a:solidFill>
              <a:srgbClr val="0D6DC5"/>
            </a:solidFill>
            <a:ln w="19050" cap="flat" cmpd="sng">
              <a:solidFill>
                <a:srgbClr val="0D6DC5"/>
              </a:solidFill>
              <a:prstDash val="solid"/>
              <a:miter lim="800000"/>
              <a:headEnd type="none" w="sm" len="sm"/>
              <a:tailEnd type="none" w="sm" len="sm"/>
            </a:ln>
          </p:spPr>
        </p:cxnSp>
        <p:sp>
          <p:nvSpPr>
            <p:cNvPr id="572" name="Google Shape;572;p14"/>
            <p:cNvSpPr/>
            <p:nvPr/>
          </p:nvSpPr>
          <p:spPr>
            <a:xfrm>
              <a:off x="0" y="2821560"/>
              <a:ext cx="3583884" cy="140974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14"/>
            <p:cNvSpPr txBox="1"/>
            <p:nvPr/>
          </p:nvSpPr>
          <p:spPr>
            <a:xfrm>
              <a:off x="0" y="2821560"/>
              <a:ext cx="3583884" cy="1409746"/>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dk1"/>
                </a:buClr>
                <a:buSzPts val="1600"/>
                <a:buFont typeface="Arial"/>
                <a:buNone/>
              </a:pPr>
              <a:r>
                <a:rPr lang="de-DE" sz="1600" b="1" i="0" u="none" strike="noStrike" cap="none">
                  <a:solidFill>
                    <a:schemeClr val="dk1"/>
                  </a:solidFill>
                  <a:latin typeface="Arial"/>
                  <a:ea typeface="Arial"/>
                  <a:cs typeface="Arial"/>
                  <a:sym typeface="Arial"/>
                </a:rPr>
                <a:t>Scalability &amp; Standardization</a:t>
              </a:r>
              <a:endParaRPr sz="1400" b="0" i="0" u="none" strike="noStrike" cap="none">
                <a:solidFill>
                  <a:srgbClr val="000000"/>
                </a:solidFill>
                <a:latin typeface="Arial"/>
                <a:ea typeface="Arial"/>
                <a:cs typeface="Arial"/>
                <a:sym typeface="Arial"/>
              </a:endParaRPr>
            </a:p>
          </p:txBody>
        </p:sp>
      </p:grpSp>
      <p:pic>
        <p:nvPicPr>
          <p:cNvPr id="190" name="Google Shape;190;p24"/>
          <p:cNvPicPr preferRelativeResize="0"/>
          <p:nvPr/>
        </p:nvPicPr>
        <p:blipFill rotWithShape="1">
          <a:blip r:embed="rId4">
            <a:alphaModFix/>
          </a:blip>
          <a:srcRect/>
          <a:stretch/>
        </p:blipFill>
        <p:spPr>
          <a:xfrm>
            <a:off x="4355690" y="1732834"/>
            <a:ext cx="7836310" cy="4048527"/>
          </a:xfrm>
          <a:prstGeom prst="rect">
            <a:avLst/>
          </a:prstGeom>
          <a:noFill/>
          <a:ln>
            <a:noFill/>
          </a:ln>
        </p:spPr>
      </p:pic>
      <p:pic>
        <p:nvPicPr>
          <p:cNvPr id="191" name="Google Shape;191;p24"/>
          <p:cNvPicPr preferRelativeResize="0"/>
          <p:nvPr/>
        </p:nvPicPr>
        <p:blipFill rotWithShape="1">
          <a:blip r:embed="rId5">
            <a:alphaModFix/>
          </a:blip>
          <a:srcRect r="52692"/>
          <a:stretch/>
        </p:blipFill>
        <p:spPr>
          <a:xfrm>
            <a:off x="21578" y="4507565"/>
            <a:ext cx="4225955" cy="904662"/>
          </a:xfrm>
          <a:prstGeom prst="rect">
            <a:avLst/>
          </a:prstGeom>
          <a:noFill/>
          <a:ln>
            <a:noFill/>
          </a:ln>
        </p:spPr>
      </p:pic>
      <p:pic>
        <p:nvPicPr>
          <p:cNvPr id="193" name="Google Shape;193;p24"/>
          <p:cNvPicPr preferRelativeResize="0"/>
          <p:nvPr/>
        </p:nvPicPr>
        <p:blipFill rotWithShape="1">
          <a:blip r:embed="rId6">
            <a:alphaModFix/>
          </a:blip>
          <a:srcRect/>
          <a:stretch/>
        </p:blipFill>
        <p:spPr>
          <a:xfrm>
            <a:off x="21579" y="5447074"/>
            <a:ext cx="4225956" cy="904662"/>
          </a:xfrm>
          <a:prstGeom prst="rect">
            <a:avLst/>
          </a:prstGeom>
          <a:noFill/>
          <a:ln>
            <a:noFill/>
          </a:ln>
        </p:spPr>
      </p:pic>
      <p:pic>
        <p:nvPicPr>
          <p:cNvPr id="3" name="Picture 2">
            <a:extLst>
              <a:ext uri="{FF2B5EF4-FFF2-40B4-BE49-F238E27FC236}">
                <a16:creationId xmlns:a16="http://schemas.microsoft.com/office/drawing/2014/main" id="{42050BAA-8E85-F5FD-1192-403FFFF87AB1}"/>
              </a:ext>
            </a:extLst>
          </p:cNvPr>
          <p:cNvPicPr>
            <a:picLocks noChangeAspect="1"/>
          </p:cNvPicPr>
          <p:nvPr/>
        </p:nvPicPr>
        <p:blipFill>
          <a:blip r:embed="rId7"/>
          <a:stretch>
            <a:fillRect/>
          </a:stretch>
        </p:blipFill>
        <p:spPr>
          <a:xfrm>
            <a:off x="5771536" y="4696629"/>
            <a:ext cx="2904631" cy="216946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26"/>
          <p:cNvPicPr preferRelativeResize="0"/>
          <p:nvPr/>
        </p:nvPicPr>
        <p:blipFill rotWithShape="1">
          <a:blip r:embed="rId3">
            <a:alphaModFix/>
          </a:blip>
          <a:srcRect/>
          <a:stretch/>
        </p:blipFill>
        <p:spPr>
          <a:xfrm>
            <a:off x="0" y="-98078"/>
            <a:ext cx="2495550" cy="1693597"/>
          </a:xfrm>
          <a:prstGeom prst="rect">
            <a:avLst/>
          </a:prstGeom>
          <a:noFill/>
          <a:ln>
            <a:noFill/>
          </a:ln>
        </p:spPr>
      </p:pic>
      <p:sp>
        <p:nvSpPr>
          <p:cNvPr id="199" name="Google Shape;199;p26"/>
          <p:cNvSpPr txBox="1">
            <a:spLocks noGrp="1"/>
          </p:cNvSpPr>
          <p:nvPr>
            <p:ph type="title"/>
          </p:nvPr>
        </p:nvSpPr>
        <p:spPr>
          <a:xfrm>
            <a:off x="3149465" y="114751"/>
            <a:ext cx="6678427" cy="66831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br>
              <a:rPr lang="en-US" sz="1800">
                <a:solidFill>
                  <a:srgbClr val="DBDBDB"/>
                </a:solidFill>
              </a:rPr>
            </a:br>
            <a:r>
              <a:rPr lang="en-US" sz="2000">
                <a:solidFill>
                  <a:srgbClr val="DBDBDB"/>
                </a:solidFill>
              </a:rPr>
              <a:t>GREEN TRANSITION INFORMATION FACTORIES– KICK-STARTERS Funded by ESA</a:t>
            </a:r>
            <a:br>
              <a:rPr lang="en-US" sz="4000">
                <a:solidFill>
                  <a:srgbClr val="DBDBDB"/>
                </a:solidFill>
              </a:rPr>
            </a:br>
            <a:endParaRPr sz="1800">
              <a:solidFill>
                <a:srgbClr val="DBDBDB"/>
              </a:solidFill>
            </a:endParaRPr>
          </a:p>
        </p:txBody>
      </p:sp>
      <p:pic>
        <p:nvPicPr>
          <p:cNvPr id="200" name="Google Shape;200;p26"/>
          <p:cNvPicPr preferRelativeResize="0"/>
          <p:nvPr/>
        </p:nvPicPr>
        <p:blipFill rotWithShape="1">
          <a:blip r:embed="rId4">
            <a:alphaModFix/>
          </a:blip>
          <a:srcRect/>
          <a:stretch/>
        </p:blipFill>
        <p:spPr>
          <a:xfrm>
            <a:off x="1911443" y="302185"/>
            <a:ext cx="1124048" cy="478747"/>
          </a:xfrm>
          <a:prstGeom prst="rect">
            <a:avLst/>
          </a:prstGeom>
          <a:noFill/>
          <a:ln>
            <a:noFill/>
          </a:ln>
        </p:spPr>
      </p:pic>
      <p:pic>
        <p:nvPicPr>
          <p:cNvPr id="201" name="Google Shape;201;p26"/>
          <p:cNvPicPr preferRelativeResize="0"/>
          <p:nvPr/>
        </p:nvPicPr>
        <p:blipFill rotWithShape="1">
          <a:blip r:embed="rId5">
            <a:alphaModFix/>
          </a:blip>
          <a:srcRect/>
          <a:stretch/>
        </p:blipFill>
        <p:spPr>
          <a:xfrm>
            <a:off x="10602424" y="6162675"/>
            <a:ext cx="1503851" cy="620389"/>
          </a:xfrm>
          <a:prstGeom prst="rect">
            <a:avLst/>
          </a:prstGeom>
          <a:noFill/>
          <a:ln>
            <a:noFill/>
          </a:ln>
        </p:spPr>
      </p:pic>
      <p:sp>
        <p:nvSpPr>
          <p:cNvPr id="202" name="Google Shape;202;p26"/>
          <p:cNvSpPr txBox="1"/>
          <p:nvPr/>
        </p:nvSpPr>
        <p:spPr>
          <a:xfrm>
            <a:off x="2006505" y="946047"/>
            <a:ext cx="876309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Lithuanian use case of Natural Capital Solutions management </a:t>
            </a:r>
            <a:br>
              <a:rPr lang="en-US" sz="2000" b="1" i="0" u="none" strike="noStrike" cap="none">
                <a:solidFill>
                  <a:srgbClr val="000000"/>
                </a:solidFill>
                <a:latin typeface="Arial"/>
                <a:ea typeface="Arial"/>
                <a:cs typeface="Arial"/>
                <a:sym typeface="Arial"/>
              </a:rPr>
            </a:br>
            <a:r>
              <a:rPr lang="en-US" sz="2000" b="1" i="0" u="none" strike="noStrike" cap="none">
                <a:solidFill>
                  <a:srgbClr val="000000"/>
                </a:solidFill>
                <a:latin typeface="Arial"/>
                <a:ea typeface="Arial"/>
                <a:cs typeface="Arial"/>
                <a:sym typeface="Arial"/>
              </a:rPr>
              <a:t>Dashboard to presenet Carbon &amp; Biodiversity accounting</a:t>
            </a:r>
            <a:endParaRPr/>
          </a:p>
        </p:txBody>
      </p:sp>
      <p:pic>
        <p:nvPicPr>
          <p:cNvPr id="203" name="Google Shape;203;p26"/>
          <p:cNvPicPr preferRelativeResize="0"/>
          <p:nvPr/>
        </p:nvPicPr>
        <p:blipFill rotWithShape="1">
          <a:blip r:embed="rId6">
            <a:alphaModFix/>
          </a:blip>
          <a:srcRect t="11678"/>
          <a:stretch/>
        </p:blipFill>
        <p:spPr>
          <a:xfrm>
            <a:off x="0" y="1712347"/>
            <a:ext cx="10506075" cy="5145653"/>
          </a:xfrm>
          <a:prstGeom prst="rect">
            <a:avLst/>
          </a:prstGeom>
          <a:noFill/>
          <a:ln>
            <a:noFill/>
          </a:ln>
        </p:spPr>
      </p:pic>
      <p:pic>
        <p:nvPicPr>
          <p:cNvPr id="204" name="Google Shape;204;p26"/>
          <p:cNvPicPr preferRelativeResize="0"/>
          <p:nvPr/>
        </p:nvPicPr>
        <p:blipFill rotWithShape="1">
          <a:blip r:embed="rId7">
            <a:alphaModFix/>
          </a:blip>
          <a:srcRect/>
          <a:stretch/>
        </p:blipFill>
        <p:spPr>
          <a:xfrm>
            <a:off x="7921940" y="4120185"/>
            <a:ext cx="2501801" cy="1562158"/>
          </a:xfrm>
          <a:prstGeom prst="rect">
            <a:avLst/>
          </a:prstGeom>
          <a:noFill/>
          <a:ln>
            <a:noFill/>
          </a:ln>
        </p:spPr>
      </p:pic>
      <p:sp>
        <p:nvSpPr>
          <p:cNvPr id="205" name="Google Shape;205;p26"/>
          <p:cNvSpPr/>
          <p:nvPr/>
        </p:nvSpPr>
        <p:spPr>
          <a:xfrm>
            <a:off x="9958716" y="2057401"/>
            <a:ext cx="2628900" cy="1828800"/>
          </a:xfrm>
          <a:prstGeom prst="cloudCallout">
            <a:avLst>
              <a:gd name="adj1" fmla="val -221666"/>
              <a:gd name="adj2" fmla="val 106697"/>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Dashboard Development had just started, stakeholder engagement is </a:t>
            </a:r>
            <a:br>
              <a:rPr lang="en-US" sz="1400" b="0" i="0" u="none" strike="noStrike" cap="none">
                <a:solidFill>
                  <a:schemeClr val="dk1"/>
                </a:solidFill>
                <a:latin typeface="Arial"/>
                <a:ea typeface="Arial"/>
                <a:cs typeface="Arial"/>
                <a:sym typeface="Arial"/>
              </a:rPr>
            </a:br>
            <a:r>
              <a:rPr lang="en-US" sz="1400" b="0" i="0" u="none" strike="noStrike" cap="none">
                <a:solidFill>
                  <a:schemeClr val="dk1"/>
                </a:solidFill>
                <a:latin typeface="Arial"/>
                <a:ea typeface="Arial"/>
                <a:cs typeface="Arial"/>
                <a:sym typeface="Arial"/>
              </a:rPr>
              <a:t>on-going. </a:t>
            </a:r>
            <a:endParaRPr/>
          </a:p>
        </p:txBody>
      </p:sp>
      <p:sp>
        <p:nvSpPr>
          <p:cNvPr id="206" name="Google Shape;206;p26"/>
          <p:cNvSpPr/>
          <p:nvPr/>
        </p:nvSpPr>
        <p:spPr>
          <a:xfrm>
            <a:off x="0" y="6242036"/>
            <a:ext cx="2936105" cy="461665"/>
          </a:xfrm>
          <a:prstGeom prst="rect">
            <a:avLst/>
          </a:prstGeom>
          <a:solidFill>
            <a:srgbClr val="F2F2F2">
              <a:alpha val="69803"/>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sng" strike="noStrike" cap="none">
                <a:solidFill>
                  <a:srgbClr val="0B4C8C"/>
                </a:solidFill>
                <a:latin typeface="Lato"/>
                <a:ea typeface="Lato"/>
                <a:cs typeface="Lato"/>
                <a:sym typeface="Lato"/>
                <a:hlinkClick r:id="rId8">
                  <a:extLst>
                    <a:ext uri="{A12FA001-AC4F-418D-AE19-62706E023703}">
                      <ahyp:hlinkClr xmlns:ahyp="http://schemas.microsoft.com/office/drawing/2018/hyperlinkcolor" val="tx"/>
                    </a:ext>
                  </a:extLst>
                </a:hlinkClick>
              </a:rPr>
              <a:t>https://baltic-gtif.github.io/baltic-client/explore/?x=21.5049&amp;y=55.3669&amp;z=12.1442&amp;date[…]024-01-01&amp;template=expert&amp;indicator=grassland_intensity_lt</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29"/>
          <p:cNvPicPr preferRelativeResize="0"/>
          <p:nvPr/>
        </p:nvPicPr>
        <p:blipFill rotWithShape="1">
          <a:blip r:embed="rId3">
            <a:alphaModFix/>
          </a:blip>
          <a:srcRect/>
          <a:stretch/>
        </p:blipFill>
        <p:spPr>
          <a:xfrm>
            <a:off x="0" y="-98078"/>
            <a:ext cx="2495550" cy="1693597"/>
          </a:xfrm>
          <a:prstGeom prst="rect">
            <a:avLst/>
          </a:prstGeom>
          <a:noFill/>
          <a:ln>
            <a:noFill/>
          </a:ln>
        </p:spPr>
      </p:pic>
      <p:sp>
        <p:nvSpPr>
          <p:cNvPr id="212" name="Google Shape;212;p29"/>
          <p:cNvSpPr txBox="1">
            <a:spLocks noGrp="1"/>
          </p:cNvSpPr>
          <p:nvPr>
            <p:ph type="title"/>
          </p:nvPr>
        </p:nvSpPr>
        <p:spPr>
          <a:xfrm>
            <a:off x="3149465" y="114751"/>
            <a:ext cx="6678427" cy="66831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br>
              <a:rPr lang="en-US" sz="1800">
                <a:solidFill>
                  <a:srgbClr val="DBDBDB"/>
                </a:solidFill>
              </a:rPr>
            </a:br>
            <a:r>
              <a:rPr lang="en-US" sz="2000">
                <a:solidFill>
                  <a:srgbClr val="DBDBDB"/>
                </a:solidFill>
              </a:rPr>
              <a:t>GREEN TRANSITION INFORMATION FACTORIES– KICK-STARTERS Funded by ESA</a:t>
            </a:r>
            <a:br>
              <a:rPr lang="en-US" sz="4000">
                <a:solidFill>
                  <a:srgbClr val="DBDBDB"/>
                </a:solidFill>
              </a:rPr>
            </a:br>
            <a:endParaRPr sz="1800">
              <a:solidFill>
                <a:srgbClr val="DBDBDB"/>
              </a:solidFill>
            </a:endParaRPr>
          </a:p>
        </p:txBody>
      </p:sp>
      <p:pic>
        <p:nvPicPr>
          <p:cNvPr id="213" name="Google Shape;213;p29"/>
          <p:cNvPicPr preferRelativeResize="0"/>
          <p:nvPr/>
        </p:nvPicPr>
        <p:blipFill rotWithShape="1">
          <a:blip r:embed="rId4">
            <a:alphaModFix/>
          </a:blip>
          <a:srcRect/>
          <a:stretch/>
        </p:blipFill>
        <p:spPr>
          <a:xfrm>
            <a:off x="1911443" y="302185"/>
            <a:ext cx="1124048" cy="478747"/>
          </a:xfrm>
          <a:prstGeom prst="rect">
            <a:avLst/>
          </a:prstGeom>
          <a:noFill/>
          <a:ln>
            <a:noFill/>
          </a:ln>
        </p:spPr>
      </p:pic>
      <p:pic>
        <p:nvPicPr>
          <p:cNvPr id="214" name="Google Shape;214;p29"/>
          <p:cNvPicPr preferRelativeResize="0"/>
          <p:nvPr/>
        </p:nvPicPr>
        <p:blipFill rotWithShape="1">
          <a:blip r:embed="rId5">
            <a:alphaModFix/>
          </a:blip>
          <a:srcRect/>
          <a:stretch/>
        </p:blipFill>
        <p:spPr>
          <a:xfrm>
            <a:off x="10478599" y="804840"/>
            <a:ext cx="1503851" cy="620389"/>
          </a:xfrm>
          <a:prstGeom prst="rect">
            <a:avLst/>
          </a:prstGeom>
          <a:noFill/>
          <a:ln>
            <a:noFill/>
          </a:ln>
        </p:spPr>
      </p:pic>
      <p:sp>
        <p:nvSpPr>
          <p:cNvPr id="215" name="Google Shape;215;p29"/>
          <p:cNvSpPr txBox="1"/>
          <p:nvPr/>
        </p:nvSpPr>
        <p:spPr>
          <a:xfrm>
            <a:off x="2006505" y="946047"/>
            <a:ext cx="876309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Lithuanian use case of Natural Capital Solutions management </a:t>
            </a:r>
            <a:br>
              <a:rPr lang="en-US" sz="2000" b="1" i="0" u="none" strike="noStrike" cap="none">
                <a:solidFill>
                  <a:srgbClr val="000000"/>
                </a:solidFill>
                <a:latin typeface="Arial"/>
                <a:ea typeface="Arial"/>
                <a:cs typeface="Arial"/>
                <a:sym typeface="Arial"/>
              </a:rPr>
            </a:br>
            <a:r>
              <a:rPr lang="en-US" sz="2000" b="1" i="0" u="none" strike="noStrike" cap="none">
                <a:solidFill>
                  <a:srgbClr val="000000"/>
                </a:solidFill>
                <a:latin typeface="Arial"/>
                <a:ea typeface="Arial"/>
                <a:cs typeface="Arial"/>
                <a:sym typeface="Arial"/>
              </a:rPr>
              <a:t>Dashboard to presenet Carbon &amp; Biodiversity accounting</a:t>
            </a:r>
            <a:endParaRPr/>
          </a:p>
        </p:txBody>
      </p:sp>
      <p:pic>
        <p:nvPicPr>
          <p:cNvPr id="216" name="Google Shape;216;p29"/>
          <p:cNvPicPr preferRelativeResize="0"/>
          <p:nvPr/>
        </p:nvPicPr>
        <p:blipFill rotWithShape="1">
          <a:blip r:embed="rId6">
            <a:alphaModFix/>
          </a:blip>
          <a:srcRect/>
          <a:stretch/>
        </p:blipFill>
        <p:spPr>
          <a:xfrm>
            <a:off x="367680" y="1653933"/>
            <a:ext cx="5725625" cy="4804017"/>
          </a:xfrm>
          <a:prstGeom prst="rect">
            <a:avLst/>
          </a:prstGeom>
          <a:noFill/>
          <a:ln>
            <a:noFill/>
          </a:ln>
        </p:spPr>
      </p:pic>
      <p:pic>
        <p:nvPicPr>
          <p:cNvPr id="217" name="Google Shape;217;p29"/>
          <p:cNvPicPr preferRelativeResize="0"/>
          <p:nvPr/>
        </p:nvPicPr>
        <p:blipFill rotWithShape="1">
          <a:blip r:embed="rId7">
            <a:alphaModFix/>
          </a:blip>
          <a:srcRect/>
          <a:stretch/>
        </p:blipFill>
        <p:spPr>
          <a:xfrm>
            <a:off x="6197554" y="1653933"/>
            <a:ext cx="5676519" cy="480401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FBBA105A-FBB8-783E-07FB-E6ABB77FD66F}"/>
            </a:ext>
          </a:extLst>
        </p:cNvPr>
        <p:cNvGrpSpPr/>
        <p:nvPr/>
      </p:nvGrpSpPr>
      <p:grpSpPr>
        <a:xfrm>
          <a:off x="0" y="0"/>
          <a:ext cx="0" cy="0"/>
          <a:chOff x="0" y="0"/>
          <a:chExt cx="0" cy="0"/>
        </a:xfrm>
      </p:grpSpPr>
      <p:pic>
        <p:nvPicPr>
          <p:cNvPr id="211" name="Google Shape;211;p29">
            <a:extLst>
              <a:ext uri="{FF2B5EF4-FFF2-40B4-BE49-F238E27FC236}">
                <a16:creationId xmlns:a16="http://schemas.microsoft.com/office/drawing/2014/main" id="{BAFEFFB5-3450-E26B-F54D-0C1B94CC5B26}"/>
              </a:ext>
            </a:extLst>
          </p:cNvPr>
          <p:cNvPicPr preferRelativeResize="0"/>
          <p:nvPr/>
        </p:nvPicPr>
        <p:blipFill rotWithShape="1">
          <a:blip r:embed="rId3">
            <a:alphaModFix/>
          </a:blip>
          <a:srcRect/>
          <a:stretch/>
        </p:blipFill>
        <p:spPr>
          <a:xfrm>
            <a:off x="0" y="-98078"/>
            <a:ext cx="2495550" cy="1693597"/>
          </a:xfrm>
          <a:prstGeom prst="rect">
            <a:avLst/>
          </a:prstGeom>
          <a:noFill/>
          <a:ln>
            <a:noFill/>
          </a:ln>
        </p:spPr>
      </p:pic>
      <p:sp>
        <p:nvSpPr>
          <p:cNvPr id="212" name="Google Shape;212;p29">
            <a:extLst>
              <a:ext uri="{FF2B5EF4-FFF2-40B4-BE49-F238E27FC236}">
                <a16:creationId xmlns:a16="http://schemas.microsoft.com/office/drawing/2014/main" id="{27D6D465-8549-52DA-F8F2-CA4AB1158980}"/>
              </a:ext>
            </a:extLst>
          </p:cNvPr>
          <p:cNvSpPr txBox="1">
            <a:spLocks noGrp="1"/>
          </p:cNvSpPr>
          <p:nvPr>
            <p:ph type="title"/>
          </p:nvPr>
        </p:nvSpPr>
        <p:spPr>
          <a:xfrm>
            <a:off x="3149465" y="114751"/>
            <a:ext cx="6678427" cy="66831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br>
              <a:rPr lang="en-US" sz="1800">
                <a:solidFill>
                  <a:srgbClr val="DBDBDB"/>
                </a:solidFill>
              </a:rPr>
            </a:br>
            <a:r>
              <a:rPr lang="en-US" sz="2000">
                <a:solidFill>
                  <a:srgbClr val="DBDBDB"/>
                </a:solidFill>
              </a:rPr>
              <a:t>GREEN TRANSITION INFORMATION FACTORIES– KICK-STARTERS Funded by ESA</a:t>
            </a:r>
            <a:br>
              <a:rPr lang="en-US" sz="4000">
                <a:solidFill>
                  <a:srgbClr val="DBDBDB"/>
                </a:solidFill>
              </a:rPr>
            </a:br>
            <a:endParaRPr sz="1800">
              <a:solidFill>
                <a:srgbClr val="DBDBDB"/>
              </a:solidFill>
            </a:endParaRPr>
          </a:p>
        </p:txBody>
      </p:sp>
      <p:pic>
        <p:nvPicPr>
          <p:cNvPr id="213" name="Google Shape;213;p29">
            <a:extLst>
              <a:ext uri="{FF2B5EF4-FFF2-40B4-BE49-F238E27FC236}">
                <a16:creationId xmlns:a16="http://schemas.microsoft.com/office/drawing/2014/main" id="{B3327F22-A852-990F-B849-FBD0081F4FEA}"/>
              </a:ext>
            </a:extLst>
          </p:cNvPr>
          <p:cNvPicPr preferRelativeResize="0"/>
          <p:nvPr/>
        </p:nvPicPr>
        <p:blipFill rotWithShape="1">
          <a:blip r:embed="rId4">
            <a:alphaModFix/>
          </a:blip>
          <a:srcRect/>
          <a:stretch/>
        </p:blipFill>
        <p:spPr>
          <a:xfrm>
            <a:off x="1911443" y="302185"/>
            <a:ext cx="1124048" cy="478747"/>
          </a:xfrm>
          <a:prstGeom prst="rect">
            <a:avLst/>
          </a:prstGeom>
          <a:noFill/>
          <a:ln>
            <a:noFill/>
          </a:ln>
        </p:spPr>
      </p:pic>
      <p:pic>
        <p:nvPicPr>
          <p:cNvPr id="214" name="Google Shape;214;p29">
            <a:extLst>
              <a:ext uri="{FF2B5EF4-FFF2-40B4-BE49-F238E27FC236}">
                <a16:creationId xmlns:a16="http://schemas.microsoft.com/office/drawing/2014/main" id="{2A27443F-4B35-A5BE-D95E-3A944F75380A}"/>
              </a:ext>
            </a:extLst>
          </p:cNvPr>
          <p:cNvPicPr preferRelativeResize="0"/>
          <p:nvPr/>
        </p:nvPicPr>
        <p:blipFill rotWithShape="1">
          <a:blip r:embed="rId5">
            <a:alphaModFix/>
          </a:blip>
          <a:srcRect/>
          <a:stretch/>
        </p:blipFill>
        <p:spPr>
          <a:xfrm>
            <a:off x="10478599" y="804840"/>
            <a:ext cx="1503851" cy="620389"/>
          </a:xfrm>
          <a:prstGeom prst="rect">
            <a:avLst/>
          </a:prstGeom>
          <a:noFill/>
          <a:ln>
            <a:noFill/>
          </a:ln>
        </p:spPr>
      </p:pic>
      <p:sp>
        <p:nvSpPr>
          <p:cNvPr id="215" name="Google Shape;215;p29">
            <a:extLst>
              <a:ext uri="{FF2B5EF4-FFF2-40B4-BE49-F238E27FC236}">
                <a16:creationId xmlns:a16="http://schemas.microsoft.com/office/drawing/2014/main" id="{5A785D5E-4542-B37A-4F8B-7ECD71291AEA}"/>
              </a:ext>
            </a:extLst>
          </p:cNvPr>
          <p:cNvSpPr txBox="1"/>
          <p:nvPr/>
        </p:nvSpPr>
        <p:spPr>
          <a:xfrm>
            <a:off x="0" y="1717825"/>
            <a:ext cx="8763098" cy="400069"/>
          </a:xfrm>
          <a:prstGeom prst="rect">
            <a:avLst/>
          </a:prstGeom>
          <a:noFill/>
          <a:ln>
            <a:noFill/>
          </a:ln>
        </p:spPr>
        <p:txBody>
          <a:bodyPr spcFirstLastPara="1" wrap="square" lIns="91425" tIns="45700" rIns="91425" bIns="45700" anchor="t" anchorCtr="0">
            <a:spAutoFit/>
          </a:bodyPr>
          <a:lstStyle/>
          <a:p>
            <a:pPr lvl="0" algn="ctr"/>
            <a:r>
              <a:rPr lang="en-US" sz="2000" b="1"/>
              <a:t>Further Lithuanian thematic </a:t>
            </a:r>
            <a:r>
              <a:rPr lang="en-US" sz="2000" b="1" i="0" u="none" strike="noStrike" cap="none">
                <a:solidFill>
                  <a:srgbClr val="000000"/>
                </a:solidFill>
                <a:latin typeface="Arial"/>
                <a:ea typeface="Arial"/>
                <a:cs typeface="Arial"/>
                <a:sym typeface="Arial"/>
              </a:rPr>
              <a:t>use cases are under development:  </a:t>
            </a:r>
            <a:endParaRPr/>
          </a:p>
        </p:txBody>
      </p:sp>
      <p:grpSp>
        <p:nvGrpSpPr>
          <p:cNvPr id="3" name="Google Shape;564;p14">
            <a:extLst>
              <a:ext uri="{FF2B5EF4-FFF2-40B4-BE49-F238E27FC236}">
                <a16:creationId xmlns:a16="http://schemas.microsoft.com/office/drawing/2014/main" id="{CD62759E-D007-0627-DADA-8E49709BD941}"/>
              </a:ext>
            </a:extLst>
          </p:cNvPr>
          <p:cNvGrpSpPr/>
          <p:nvPr/>
        </p:nvGrpSpPr>
        <p:grpSpPr>
          <a:xfrm>
            <a:off x="583572" y="2446325"/>
            <a:ext cx="11024856" cy="2943440"/>
            <a:chOff x="0" y="2067"/>
            <a:chExt cx="3583884" cy="4229239"/>
          </a:xfrm>
        </p:grpSpPr>
        <p:cxnSp>
          <p:nvCxnSpPr>
            <p:cNvPr id="4" name="Google Shape;565;p14">
              <a:extLst>
                <a:ext uri="{FF2B5EF4-FFF2-40B4-BE49-F238E27FC236}">
                  <a16:creationId xmlns:a16="http://schemas.microsoft.com/office/drawing/2014/main" id="{98CB7E16-B62A-5E17-D679-FBA901051D11}"/>
                </a:ext>
              </a:extLst>
            </p:cNvPr>
            <p:cNvCxnSpPr/>
            <p:nvPr/>
          </p:nvCxnSpPr>
          <p:spPr>
            <a:xfrm>
              <a:off x="0" y="2067"/>
              <a:ext cx="3583884" cy="0"/>
            </a:xfrm>
            <a:prstGeom prst="straightConnector1">
              <a:avLst/>
            </a:prstGeom>
            <a:solidFill>
              <a:srgbClr val="0D6DC5"/>
            </a:solidFill>
            <a:ln w="19050" cap="flat" cmpd="sng">
              <a:solidFill>
                <a:srgbClr val="0D6DC5"/>
              </a:solidFill>
              <a:prstDash val="solid"/>
              <a:miter lim="800000"/>
              <a:headEnd type="none" w="sm" len="sm"/>
              <a:tailEnd type="none" w="sm" len="sm"/>
            </a:ln>
          </p:spPr>
        </p:cxnSp>
        <p:sp>
          <p:nvSpPr>
            <p:cNvPr id="5" name="Google Shape;566;p14">
              <a:extLst>
                <a:ext uri="{FF2B5EF4-FFF2-40B4-BE49-F238E27FC236}">
                  <a16:creationId xmlns:a16="http://schemas.microsoft.com/office/drawing/2014/main" id="{77FEA2BA-451C-3733-7FFE-5B880D70E87D}"/>
                </a:ext>
              </a:extLst>
            </p:cNvPr>
            <p:cNvSpPr/>
            <p:nvPr/>
          </p:nvSpPr>
          <p:spPr>
            <a:xfrm>
              <a:off x="0" y="2067"/>
              <a:ext cx="3583884" cy="140974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567;p14">
              <a:extLst>
                <a:ext uri="{FF2B5EF4-FFF2-40B4-BE49-F238E27FC236}">
                  <a16:creationId xmlns:a16="http://schemas.microsoft.com/office/drawing/2014/main" id="{81D8F62C-61E4-5037-A1AD-AF3DA22B967B}"/>
                </a:ext>
              </a:extLst>
            </p:cNvPr>
            <p:cNvSpPr txBox="1"/>
            <p:nvPr/>
          </p:nvSpPr>
          <p:spPr>
            <a:xfrm>
              <a:off x="0" y="2067"/>
              <a:ext cx="3583884" cy="1409746"/>
            </a:xfrm>
            <a:prstGeom prst="rect">
              <a:avLst/>
            </a:prstGeom>
            <a:noFill/>
            <a:ln>
              <a:noFill/>
            </a:ln>
          </p:spPr>
          <p:txBody>
            <a:bodyPr spcFirstLastPara="1" wrap="square" lIns="60950" tIns="60950" rIns="60950" bIns="60950" anchor="t" anchorCtr="0">
              <a:noAutofit/>
            </a:bodyPr>
            <a:lstStyle/>
            <a:p>
              <a:pPr lvl="0">
                <a:lnSpc>
                  <a:spcPct val="90000"/>
                </a:lnSpc>
                <a:buClr>
                  <a:schemeClr val="dk1"/>
                </a:buClr>
                <a:buSzPts val="1600"/>
              </a:pPr>
              <a:r>
                <a:rPr lang="en-US" sz="1600" b="1">
                  <a:solidFill>
                    <a:schemeClr val="dk1"/>
                  </a:solidFill>
                </a:rPr>
                <a:t>Comparing SOC content and estimated annual potential sequestration values calculated on parcel level by various dels and sources: </a:t>
              </a:r>
            </a:p>
            <a:p>
              <a:pPr>
                <a:lnSpc>
                  <a:spcPct val="90000"/>
                </a:lnSpc>
                <a:buClr>
                  <a:schemeClr val="dk1"/>
                </a:buClr>
                <a:buSzPts val="1600"/>
              </a:pPr>
              <a:r>
                <a:rPr lang="en-US" sz="1600" b="1">
                  <a:solidFill>
                    <a:schemeClr val="dk1"/>
                  </a:solidFill>
                </a:rPr>
                <a:t>For example: </a:t>
              </a:r>
              <a:r>
                <a:rPr lang="en-US" sz="1600" b="1"/>
                <a:t>GHG Monitoring Database And Carbon Register of Gfarm project and the GloSIS, the Global Soil Information System of the FAO</a:t>
              </a:r>
            </a:p>
            <a:p>
              <a:pPr lvl="0">
                <a:lnSpc>
                  <a:spcPct val="90000"/>
                </a:lnSpc>
                <a:buClr>
                  <a:schemeClr val="dk1"/>
                </a:buClr>
                <a:buSzPts val="1600"/>
              </a:pPr>
              <a:endParaRPr sz="1600" b="1">
                <a:solidFill>
                  <a:schemeClr val="dk1"/>
                </a:solidFill>
              </a:endParaRPr>
            </a:p>
          </p:txBody>
        </p:sp>
        <p:cxnSp>
          <p:nvCxnSpPr>
            <p:cNvPr id="7" name="Google Shape;568;p14">
              <a:extLst>
                <a:ext uri="{FF2B5EF4-FFF2-40B4-BE49-F238E27FC236}">
                  <a16:creationId xmlns:a16="http://schemas.microsoft.com/office/drawing/2014/main" id="{777BB375-E11B-E57A-3B41-3FD6878CE099}"/>
                </a:ext>
              </a:extLst>
            </p:cNvPr>
            <p:cNvCxnSpPr/>
            <p:nvPr/>
          </p:nvCxnSpPr>
          <p:spPr>
            <a:xfrm>
              <a:off x="0" y="1734510"/>
              <a:ext cx="3583884" cy="0"/>
            </a:xfrm>
            <a:prstGeom prst="straightConnector1">
              <a:avLst/>
            </a:prstGeom>
            <a:solidFill>
              <a:srgbClr val="0D6DC5"/>
            </a:solidFill>
            <a:ln w="19050" cap="flat" cmpd="sng">
              <a:solidFill>
                <a:srgbClr val="0D6DC5"/>
              </a:solidFill>
              <a:prstDash val="solid"/>
              <a:miter lim="800000"/>
              <a:headEnd type="none" w="sm" len="sm"/>
              <a:tailEnd type="none" w="sm" len="sm"/>
            </a:ln>
          </p:spPr>
        </p:cxnSp>
        <p:sp>
          <p:nvSpPr>
            <p:cNvPr id="8" name="Google Shape;569;p14">
              <a:extLst>
                <a:ext uri="{FF2B5EF4-FFF2-40B4-BE49-F238E27FC236}">
                  <a16:creationId xmlns:a16="http://schemas.microsoft.com/office/drawing/2014/main" id="{35B5C1BF-0850-9AFB-E436-E10D8877EBC0}"/>
                </a:ext>
              </a:extLst>
            </p:cNvPr>
            <p:cNvSpPr/>
            <p:nvPr/>
          </p:nvSpPr>
          <p:spPr>
            <a:xfrm>
              <a:off x="0" y="1411814"/>
              <a:ext cx="3583884" cy="140974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570;p14">
              <a:extLst>
                <a:ext uri="{FF2B5EF4-FFF2-40B4-BE49-F238E27FC236}">
                  <a16:creationId xmlns:a16="http://schemas.microsoft.com/office/drawing/2014/main" id="{FCC25E20-9241-7B39-599B-F5B9D2E32FDD}"/>
                </a:ext>
              </a:extLst>
            </p:cNvPr>
            <p:cNvSpPr txBox="1"/>
            <p:nvPr/>
          </p:nvSpPr>
          <p:spPr>
            <a:xfrm>
              <a:off x="0" y="1734508"/>
              <a:ext cx="3583884" cy="2074638"/>
            </a:xfrm>
            <a:prstGeom prst="rect">
              <a:avLst/>
            </a:prstGeom>
            <a:noFill/>
            <a:ln>
              <a:noFill/>
            </a:ln>
          </p:spPr>
          <p:txBody>
            <a:bodyPr spcFirstLastPara="1" wrap="square" lIns="60950" tIns="60950" rIns="60950" bIns="60950" anchor="t" anchorCtr="0">
              <a:noAutofit/>
            </a:bodyPr>
            <a:lstStyle/>
            <a:p>
              <a:pPr lvl="0">
                <a:lnSpc>
                  <a:spcPct val="90000"/>
                </a:lnSpc>
                <a:buClr>
                  <a:schemeClr val="dk1"/>
                </a:buClr>
                <a:buSzPts val="1600"/>
              </a:pPr>
              <a:r>
                <a:rPr lang="en-US" sz="1600" b="1">
                  <a:solidFill>
                    <a:schemeClr val="dk1"/>
                  </a:solidFill>
                </a:rPr>
                <a:t>Visualising the conversion of permanent grassland to arable land parcels based on the change in the GSA from y2024 to y2025 presenting the ecosystem type and SOC value in danger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Font typeface="Arial"/>
                <a:buNone/>
              </a:pPr>
              <a:endParaRPr sz="1400" b="0" i="0" u="none" strike="noStrike" cap="none">
                <a:solidFill>
                  <a:srgbClr val="000000"/>
                </a:solidFill>
                <a:latin typeface="Arial"/>
                <a:ea typeface="Arial"/>
                <a:cs typeface="Arial"/>
                <a:sym typeface="Arial"/>
              </a:endParaRPr>
            </a:p>
          </p:txBody>
        </p:sp>
        <p:cxnSp>
          <p:nvCxnSpPr>
            <p:cNvPr id="10" name="Google Shape;571;p14">
              <a:extLst>
                <a:ext uri="{FF2B5EF4-FFF2-40B4-BE49-F238E27FC236}">
                  <a16:creationId xmlns:a16="http://schemas.microsoft.com/office/drawing/2014/main" id="{EDC0A7C5-076D-F695-1AE7-7C9484C72D16}"/>
                </a:ext>
              </a:extLst>
            </p:cNvPr>
            <p:cNvCxnSpPr/>
            <p:nvPr/>
          </p:nvCxnSpPr>
          <p:spPr>
            <a:xfrm>
              <a:off x="0" y="2821560"/>
              <a:ext cx="3583884" cy="0"/>
            </a:xfrm>
            <a:prstGeom prst="straightConnector1">
              <a:avLst/>
            </a:prstGeom>
            <a:solidFill>
              <a:srgbClr val="0D6DC5"/>
            </a:solidFill>
            <a:ln w="19050" cap="flat" cmpd="sng">
              <a:solidFill>
                <a:srgbClr val="0D6DC5"/>
              </a:solidFill>
              <a:prstDash val="solid"/>
              <a:miter lim="800000"/>
              <a:headEnd type="none" w="sm" len="sm"/>
              <a:tailEnd type="none" w="sm" len="sm"/>
            </a:ln>
          </p:spPr>
        </p:cxnSp>
        <p:sp>
          <p:nvSpPr>
            <p:cNvPr id="11" name="Google Shape;572;p14">
              <a:extLst>
                <a:ext uri="{FF2B5EF4-FFF2-40B4-BE49-F238E27FC236}">
                  <a16:creationId xmlns:a16="http://schemas.microsoft.com/office/drawing/2014/main" id="{E6FA0ACF-0930-0662-D07E-D3385FA3A1CE}"/>
                </a:ext>
              </a:extLst>
            </p:cNvPr>
            <p:cNvSpPr/>
            <p:nvPr/>
          </p:nvSpPr>
          <p:spPr>
            <a:xfrm>
              <a:off x="0" y="2821560"/>
              <a:ext cx="3583884" cy="140974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573;p14">
              <a:extLst>
                <a:ext uri="{FF2B5EF4-FFF2-40B4-BE49-F238E27FC236}">
                  <a16:creationId xmlns:a16="http://schemas.microsoft.com/office/drawing/2014/main" id="{1A2BC912-C265-E2F3-043E-4A405079C20F}"/>
                </a:ext>
              </a:extLst>
            </p:cNvPr>
            <p:cNvSpPr txBox="1"/>
            <p:nvPr/>
          </p:nvSpPr>
          <p:spPr>
            <a:xfrm>
              <a:off x="0" y="2821560"/>
              <a:ext cx="3583884" cy="1409746"/>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dk1"/>
                </a:buClr>
                <a:buSzPts val="1600"/>
                <a:buFont typeface="Arial"/>
                <a:buNone/>
              </a:pPr>
              <a:r>
                <a:rPr lang="de-DE" sz="1600" b="1" i="0" u="none" strike="noStrike" cap="none">
                  <a:solidFill>
                    <a:schemeClr val="dk1"/>
                  </a:solidFill>
                  <a:latin typeface="Arial"/>
                  <a:ea typeface="Arial"/>
                  <a:cs typeface="Arial"/>
                  <a:sym typeface="Arial"/>
                </a:rPr>
                <a:t>Ecosystem connectivity index – on parcel level, based on avaiable LULC data </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535263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48" name="Google Shape;248;p28"/>
          <p:cNvSpPr txBox="1"/>
          <p:nvPr/>
        </p:nvSpPr>
        <p:spPr>
          <a:xfrm>
            <a:off x="0" y="5476359"/>
            <a:ext cx="3640235" cy="20005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 b="0" i="1" u="none" strike="noStrike" cap="none">
                <a:solidFill>
                  <a:srgbClr val="000000"/>
                </a:solidFill>
                <a:latin typeface="Arial"/>
                <a:ea typeface="Arial"/>
                <a:cs typeface="Arial"/>
                <a:sym typeface="Arial"/>
              </a:rPr>
              <a:t>Authors: Bernadett Csonka, László Podmaniczky, Julianna Skutai, Péter Tóth  </a:t>
            </a:r>
            <a:endParaRPr/>
          </a:p>
        </p:txBody>
      </p:sp>
      <p:pic>
        <p:nvPicPr>
          <p:cNvPr id="242" name="Google Shape;242;p28"/>
          <p:cNvPicPr preferRelativeResize="0"/>
          <p:nvPr/>
        </p:nvPicPr>
        <p:blipFill rotWithShape="1">
          <a:blip r:embed="rId3">
            <a:alphaModFix/>
          </a:blip>
          <a:srcRect/>
          <a:stretch/>
        </p:blipFill>
        <p:spPr>
          <a:xfrm>
            <a:off x="10033096" y="15974"/>
            <a:ext cx="2038350" cy="762000"/>
          </a:xfrm>
          <a:prstGeom prst="rect">
            <a:avLst/>
          </a:prstGeom>
          <a:noFill/>
          <a:ln>
            <a:noFill/>
          </a:ln>
        </p:spPr>
      </p:pic>
      <p:grpSp>
        <p:nvGrpSpPr>
          <p:cNvPr id="223" name="Google Shape;223;p28"/>
          <p:cNvGrpSpPr/>
          <p:nvPr/>
        </p:nvGrpSpPr>
        <p:grpSpPr>
          <a:xfrm>
            <a:off x="60123" y="1927219"/>
            <a:ext cx="12071396" cy="1305015"/>
            <a:chOff x="5604" y="2056825"/>
            <a:chExt cx="12071396" cy="1305015"/>
          </a:xfrm>
        </p:grpSpPr>
        <p:sp>
          <p:nvSpPr>
            <p:cNvPr id="224" name="Google Shape;224;p28"/>
            <p:cNvSpPr/>
            <p:nvPr/>
          </p:nvSpPr>
          <p:spPr>
            <a:xfrm>
              <a:off x="5604" y="2056825"/>
              <a:ext cx="3262539" cy="1305015"/>
            </a:xfrm>
            <a:prstGeom prst="chevron">
              <a:avLst>
                <a:gd name="adj" fmla="val 50000"/>
              </a:avLst>
            </a:prstGeom>
            <a:solidFill>
              <a:schemeClr val="lt1"/>
            </a:solidFill>
            <a:ln w="25400" cap="flat" cmpd="sng">
              <a:solidFill>
                <a:srgbClr val="9595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lumMod val="50000"/>
                  </a:schemeClr>
                </a:solidFill>
              </a:endParaRPr>
            </a:p>
          </p:txBody>
        </p:sp>
        <p:sp>
          <p:nvSpPr>
            <p:cNvPr id="225" name="Google Shape;225;p28"/>
            <p:cNvSpPr txBox="1"/>
            <p:nvPr/>
          </p:nvSpPr>
          <p:spPr>
            <a:xfrm>
              <a:off x="658112" y="2056825"/>
              <a:ext cx="1957524" cy="1305015"/>
            </a:xfrm>
            <a:prstGeom prst="rect">
              <a:avLst/>
            </a:prstGeom>
            <a:noFill/>
            <a:ln>
              <a:noFill/>
            </a:ln>
          </p:spPr>
          <p:txBody>
            <a:bodyPr spcFirstLastPara="1" wrap="square" lIns="56000" tIns="18650" rIns="18650" bIns="18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accent6">
                      <a:lumMod val="50000"/>
                    </a:schemeClr>
                  </a:solidFill>
                  <a:latin typeface="Arial"/>
                  <a:ea typeface="Arial"/>
                  <a:cs typeface="Arial"/>
                  <a:sym typeface="Arial"/>
                </a:rPr>
                <a:t>EO-based LCC data of LPIS from 2013-2024</a:t>
              </a:r>
              <a:endParaRPr>
                <a:solidFill>
                  <a:schemeClr val="accent6">
                    <a:lumMod val="50000"/>
                  </a:schemeClr>
                </a:solidFill>
              </a:endParaRPr>
            </a:p>
            <a:p>
              <a:pPr marL="0" marR="0" lvl="0" indent="0" algn="ctr" rtl="0">
                <a:lnSpc>
                  <a:spcPct val="90000"/>
                </a:lnSpc>
                <a:spcBef>
                  <a:spcPts val="490"/>
                </a:spcBef>
                <a:spcAft>
                  <a:spcPts val="0"/>
                </a:spcAft>
                <a:buClr>
                  <a:srgbClr val="000000"/>
                </a:buClr>
                <a:buSzPts val="1400"/>
                <a:buFont typeface="Arial"/>
                <a:buNone/>
              </a:pPr>
              <a:r>
                <a:rPr lang="en-US" sz="1400" b="0" i="0" u="none" strike="noStrike" cap="none">
                  <a:solidFill>
                    <a:schemeClr val="accent6">
                      <a:lumMod val="50000"/>
                    </a:schemeClr>
                  </a:solidFill>
                  <a:latin typeface="Arial"/>
                  <a:ea typeface="Arial"/>
                  <a:cs typeface="Arial"/>
                  <a:sym typeface="Arial"/>
                </a:rPr>
                <a:t>Key point: wall-to-wall physical blocks geom ! </a:t>
              </a:r>
              <a:endParaRPr>
                <a:solidFill>
                  <a:schemeClr val="accent6">
                    <a:lumMod val="50000"/>
                  </a:schemeClr>
                </a:solidFill>
              </a:endParaRPr>
            </a:p>
          </p:txBody>
        </p:sp>
        <p:sp>
          <p:nvSpPr>
            <p:cNvPr id="226" name="Google Shape;226;p28"/>
            <p:cNvSpPr/>
            <p:nvPr/>
          </p:nvSpPr>
          <p:spPr>
            <a:xfrm>
              <a:off x="2941890" y="2056825"/>
              <a:ext cx="3262539" cy="1305015"/>
            </a:xfrm>
            <a:prstGeom prst="chevron">
              <a:avLst>
                <a:gd name="adj" fmla="val 50000"/>
              </a:avLst>
            </a:prstGeom>
            <a:solidFill>
              <a:schemeClr val="lt1"/>
            </a:solidFill>
            <a:ln w="25400" cap="flat" cmpd="sng">
              <a:solidFill>
                <a:srgbClr val="9595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lumMod val="50000"/>
                  </a:schemeClr>
                </a:solidFill>
              </a:endParaRPr>
            </a:p>
          </p:txBody>
        </p:sp>
        <p:sp>
          <p:nvSpPr>
            <p:cNvPr id="227" name="Google Shape;227;p28"/>
            <p:cNvSpPr txBox="1"/>
            <p:nvPr/>
          </p:nvSpPr>
          <p:spPr>
            <a:xfrm>
              <a:off x="3594398" y="2056825"/>
              <a:ext cx="1957524" cy="1305015"/>
            </a:xfrm>
            <a:prstGeom prst="rect">
              <a:avLst/>
            </a:prstGeom>
            <a:noFill/>
            <a:ln>
              <a:noFill/>
            </a:ln>
          </p:spPr>
          <p:txBody>
            <a:bodyPr spcFirstLastPara="1" wrap="square" lIns="56000" tIns="18650" rIns="18650" bIns="18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accent6">
                      <a:lumMod val="50000"/>
                    </a:schemeClr>
                  </a:solidFill>
                  <a:latin typeface="Arial"/>
                  <a:ea typeface="Arial"/>
                  <a:cs typeface="Arial"/>
                  <a:sym typeface="Arial"/>
                </a:rPr>
                <a:t>Creating LCC groups by ecosystem function, intensity of use: herbaceous  / arboreal dominant, water-det … </a:t>
              </a:r>
              <a:endParaRPr>
                <a:solidFill>
                  <a:schemeClr val="accent6">
                    <a:lumMod val="50000"/>
                  </a:schemeClr>
                </a:solidFill>
              </a:endParaRPr>
            </a:p>
          </p:txBody>
        </p:sp>
        <p:sp>
          <p:nvSpPr>
            <p:cNvPr id="228" name="Google Shape;228;p28"/>
            <p:cNvSpPr/>
            <p:nvPr/>
          </p:nvSpPr>
          <p:spPr>
            <a:xfrm>
              <a:off x="5878176" y="2056825"/>
              <a:ext cx="3262539" cy="1305015"/>
            </a:xfrm>
            <a:prstGeom prst="chevron">
              <a:avLst>
                <a:gd name="adj" fmla="val 50000"/>
              </a:avLst>
            </a:prstGeom>
            <a:solidFill>
              <a:schemeClr val="lt1"/>
            </a:solidFill>
            <a:ln w="25400" cap="flat" cmpd="sng">
              <a:solidFill>
                <a:srgbClr val="9595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lumMod val="50000"/>
                  </a:schemeClr>
                </a:solidFill>
              </a:endParaRPr>
            </a:p>
          </p:txBody>
        </p:sp>
        <p:sp>
          <p:nvSpPr>
            <p:cNvPr id="229" name="Google Shape;229;p28"/>
            <p:cNvSpPr txBox="1"/>
            <p:nvPr/>
          </p:nvSpPr>
          <p:spPr>
            <a:xfrm>
              <a:off x="6530684" y="2056825"/>
              <a:ext cx="1957524" cy="1305015"/>
            </a:xfrm>
            <a:prstGeom prst="rect">
              <a:avLst/>
            </a:prstGeom>
            <a:noFill/>
            <a:ln>
              <a:noFill/>
            </a:ln>
          </p:spPr>
          <p:txBody>
            <a:bodyPr spcFirstLastPara="1" wrap="square" lIns="56000" tIns="18650" rIns="18650" bIns="18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accent6">
                      <a:lumMod val="50000"/>
                    </a:schemeClr>
                  </a:solidFill>
                  <a:latin typeface="Arial"/>
                  <a:ea typeface="Arial"/>
                  <a:cs typeface="Arial"/>
                  <a:sym typeface="Arial"/>
                </a:rPr>
                <a:t>Calculating per kvadrat/year : sum of </a:t>
              </a:r>
              <a:br>
                <a:rPr lang="en-US" sz="1400" b="0" i="0" u="none" strike="noStrike" cap="none">
                  <a:solidFill>
                    <a:schemeClr val="accent6">
                      <a:lumMod val="50000"/>
                    </a:schemeClr>
                  </a:solidFill>
                  <a:latin typeface="Arial"/>
                  <a:ea typeface="Arial"/>
                  <a:cs typeface="Arial"/>
                  <a:sym typeface="Arial"/>
                </a:rPr>
              </a:br>
              <a:r>
                <a:rPr lang="en-US" sz="1400" b="0" i="0" u="none" strike="noStrike" cap="none">
                  <a:solidFill>
                    <a:schemeClr val="accent6">
                      <a:lumMod val="50000"/>
                    </a:schemeClr>
                  </a:solidFill>
                  <a:latin typeface="Arial"/>
                  <a:ea typeface="Arial"/>
                  <a:cs typeface="Arial"/>
                  <a:sym typeface="Arial"/>
                </a:rPr>
                <a:t>- all edge lengths,</a:t>
              </a:r>
              <a:br>
                <a:rPr lang="en-US" sz="1400" b="0" i="0" u="none" strike="noStrike" cap="none">
                  <a:solidFill>
                    <a:schemeClr val="accent6">
                      <a:lumMod val="50000"/>
                    </a:schemeClr>
                  </a:solidFill>
                  <a:latin typeface="Arial"/>
                  <a:ea typeface="Arial"/>
                  <a:cs typeface="Arial"/>
                  <a:sym typeface="Arial"/>
                </a:rPr>
              </a:br>
              <a:r>
                <a:rPr lang="en-US" sz="1400" b="0" i="0" u="none" strike="noStrike" cap="none">
                  <a:solidFill>
                    <a:schemeClr val="accent6">
                      <a:lumMod val="50000"/>
                    </a:schemeClr>
                  </a:solidFill>
                  <a:latin typeface="Arial"/>
                  <a:ea typeface="Arial"/>
                  <a:cs typeface="Arial"/>
                  <a:sym typeface="Arial"/>
                </a:rPr>
                <a:t>- arable and natural + semi nat. habitats,</a:t>
              </a:r>
              <a:br>
                <a:rPr lang="en-US" sz="1400" b="0" i="0" u="none" strike="noStrike" cap="none">
                  <a:solidFill>
                    <a:schemeClr val="accent6">
                      <a:lumMod val="50000"/>
                    </a:schemeClr>
                  </a:solidFill>
                  <a:latin typeface="Arial"/>
                  <a:ea typeface="Arial"/>
                  <a:cs typeface="Arial"/>
                  <a:sym typeface="Arial"/>
                </a:rPr>
              </a:br>
              <a:r>
                <a:rPr lang="en-US" sz="1400" b="0" i="0" u="none" strike="noStrike" cap="none">
                  <a:solidFill>
                    <a:schemeClr val="accent6">
                      <a:lumMod val="50000"/>
                    </a:schemeClr>
                  </a:solidFill>
                  <a:latin typeface="Arial"/>
                  <a:ea typeface="Arial"/>
                  <a:cs typeface="Arial"/>
                  <a:sym typeface="Arial"/>
                </a:rPr>
                <a:t>- arable land + LFs.   </a:t>
              </a:r>
              <a:endParaRPr>
                <a:solidFill>
                  <a:schemeClr val="accent6">
                    <a:lumMod val="50000"/>
                  </a:schemeClr>
                </a:solidFill>
              </a:endParaRPr>
            </a:p>
          </p:txBody>
        </p:sp>
        <p:sp>
          <p:nvSpPr>
            <p:cNvPr id="230" name="Google Shape;230;p28"/>
            <p:cNvSpPr/>
            <p:nvPr/>
          </p:nvSpPr>
          <p:spPr>
            <a:xfrm>
              <a:off x="8814461" y="2056825"/>
              <a:ext cx="3262539" cy="1305015"/>
            </a:xfrm>
            <a:prstGeom prst="chevron">
              <a:avLst>
                <a:gd name="adj" fmla="val 50000"/>
              </a:avLst>
            </a:prstGeom>
            <a:solidFill>
              <a:schemeClr val="lt1"/>
            </a:solidFill>
            <a:ln w="25400" cap="flat" cmpd="sng">
              <a:solidFill>
                <a:srgbClr val="9595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lumMod val="50000"/>
                  </a:schemeClr>
                </a:solidFill>
              </a:endParaRPr>
            </a:p>
          </p:txBody>
        </p:sp>
        <p:sp>
          <p:nvSpPr>
            <p:cNvPr id="231" name="Google Shape;231;p28"/>
            <p:cNvSpPr txBox="1"/>
            <p:nvPr/>
          </p:nvSpPr>
          <p:spPr>
            <a:xfrm>
              <a:off x="9466969" y="2056825"/>
              <a:ext cx="1957524" cy="1305015"/>
            </a:xfrm>
            <a:prstGeom prst="rect">
              <a:avLst/>
            </a:prstGeom>
            <a:noFill/>
            <a:ln>
              <a:noFill/>
            </a:ln>
          </p:spPr>
          <p:txBody>
            <a:bodyPr spcFirstLastPara="1" wrap="square" lIns="56000" tIns="18650" rIns="18650" bIns="18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accent6">
                      <a:lumMod val="50000"/>
                    </a:schemeClr>
                  </a:solidFill>
                  <a:latin typeface="Arial"/>
                  <a:ea typeface="Arial"/>
                  <a:cs typeface="Arial"/>
                  <a:sym typeface="Arial"/>
                </a:rPr>
                <a:t>Calculating difference of 5 years, trendlines per quadrat, &gt;10%&lt; change +  Categorising the status as: average, over and under ave.</a:t>
              </a:r>
              <a:endParaRPr>
                <a:solidFill>
                  <a:schemeClr val="accent6">
                    <a:lumMod val="50000"/>
                  </a:schemeClr>
                </a:solidFill>
              </a:endParaRPr>
            </a:p>
          </p:txBody>
        </p:sp>
      </p:grpSp>
      <p:sp>
        <p:nvSpPr>
          <p:cNvPr id="232" name="Google Shape;232;p28"/>
          <p:cNvSpPr txBox="1">
            <a:spLocks noGrp="1"/>
          </p:cNvSpPr>
          <p:nvPr>
            <p:ph type="title"/>
          </p:nvPr>
        </p:nvSpPr>
        <p:spPr>
          <a:xfrm>
            <a:off x="180048" y="-137467"/>
            <a:ext cx="12004770" cy="11525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200">
                <a:solidFill>
                  <a:srgbClr val="A8D08C"/>
                </a:solidFill>
              </a:rPr>
              <a:t>Ecosystem connectivity index – Hungarian example </a:t>
            </a:r>
            <a:endParaRPr sz="3600"/>
          </a:p>
        </p:txBody>
      </p:sp>
      <p:sp>
        <p:nvSpPr>
          <p:cNvPr id="233" name="Google Shape;233;p28"/>
          <p:cNvSpPr txBox="1"/>
          <p:nvPr/>
        </p:nvSpPr>
        <p:spPr>
          <a:xfrm>
            <a:off x="132354" y="1208134"/>
            <a:ext cx="1200477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Hungarian use case for ex-post and ex-ante evaluation of Rural Development measures: </a:t>
            </a:r>
            <a:endParaRPr/>
          </a:p>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Ecological network around the CAP parcels: calculating spatial connectivity, variability and complexity </a:t>
            </a:r>
            <a:endParaRPr/>
          </a:p>
        </p:txBody>
      </p:sp>
      <p:pic>
        <p:nvPicPr>
          <p:cNvPr id="234" name="Google Shape;234;p28"/>
          <p:cNvPicPr preferRelativeResize="0"/>
          <p:nvPr/>
        </p:nvPicPr>
        <p:blipFill rotWithShape="1">
          <a:blip r:embed="rId4">
            <a:alphaModFix/>
          </a:blip>
          <a:srcRect/>
          <a:stretch/>
        </p:blipFill>
        <p:spPr>
          <a:xfrm>
            <a:off x="3413580" y="3312977"/>
            <a:ext cx="2071420" cy="2025286"/>
          </a:xfrm>
          <a:prstGeom prst="rect">
            <a:avLst/>
          </a:prstGeom>
          <a:noFill/>
          <a:ln>
            <a:noFill/>
          </a:ln>
        </p:spPr>
      </p:pic>
      <p:sp>
        <p:nvSpPr>
          <p:cNvPr id="235" name="Google Shape;235;p28"/>
          <p:cNvSpPr txBox="1"/>
          <p:nvPr/>
        </p:nvSpPr>
        <p:spPr>
          <a:xfrm>
            <a:off x="2328256" y="4633722"/>
            <a:ext cx="95483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0" i="0" u="none" strike="noStrike" cap="none">
                <a:solidFill>
                  <a:srgbClr val="000000"/>
                </a:solidFill>
                <a:latin typeface="Arial"/>
                <a:ea typeface="Arial"/>
                <a:cs typeface="Arial"/>
                <a:sym typeface="Arial"/>
              </a:rPr>
              <a:t>Source:https:https://www.researchgate.net/publication/341399262_Fine-tuning_of_the_LPIS_philosophy_and_methodology</a:t>
            </a:r>
            <a:endParaRPr/>
          </a:p>
        </p:txBody>
      </p:sp>
      <p:pic>
        <p:nvPicPr>
          <p:cNvPr id="236" name="Google Shape;236;p28"/>
          <p:cNvPicPr preferRelativeResize="0"/>
          <p:nvPr/>
        </p:nvPicPr>
        <p:blipFill rotWithShape="1">
          <a:blip r:embed="rId5">
            <a:alphaModFix/>
          </a:blip>
          <a:srcRect/>
          <a:stretch/>
        </p:blipFill>
        <p:spPr>
          <a:xfrm>
            <a:off x="429266" y="3310034"/>
            <a:ext cx="1941922" cy="2028229"/>
          </a:xfrm>
          <a:prstGeom prst="rect">
            <a:avLst/>
          </a:prstGeom>
          <a:noFill/>
          <a:ln>
            <a:noFill/>
          </a:ln>
        </p:spPr>
      </p:pic>
      <p:pic>
        <p:nvPicPr>
          <p:cNvPr id="237" name="Google Shape;237;p28" descr="A map of a country&#10;&#10;AI-generated content may be incorrect."/>
          <p:cNvPicPr preferRelativeResize="0"/>
          <p:nvPr/>
        </p:nvPicPr>
        <p:blipFill rotWithShape="1">
          <a:blip r:embed="rId6">
            <a:alphaModFix/>
          </a:blip>
          <a:srcRect/>
          <a:stretch/>
        </p:blipFill>
        <p:spPr>
          <a:xfrm>
            <a:off x="5615494" y="3312977"/>
            <a:ext cx="3173730" cy="2042795"/>
          </a:xfrm>
          <a:prstGeom prst="rect">
            <a:avLst/>
          </a:prstGeom>
          <a:noFill/>
          <a:ln>
            <a:noFill/>
          </a:ln>
        </p:spPr>
      </p:pic>
      <p:pic>
        <p:nvPicPr>
          <p:cNvPr id="238" name="Google Shape;238;p28"/>
          <p:cNvPicPr preferRelativeResize="0"/>
          <p:nvPr/>
        </p:nvPicPr>
        <p:blipFill rotWithShape="1">
          <a:blip r:embed="rId7">
            <a:alphaModFix/>
          </a:blip>
          <a:srcRect/>
          <a:stretch/>
        </p:blipFill>
        <p:spPr>
          <a:xfrm>
            <a:off x="4469122" y="5449052"/>
            <a:ext cx="4671140" cy="1482901"/>
          </a:xfrm>
          <a:prstGeom prst="rect">
            <a:avLst/>
          </a:prstGeom>
          <a:noFill/>
          <a:ln>
            <a:noFill/>
          </a:ln>
        </p:spPr>
      </p:pic>
      <p:sp>
        <p:nvSpPr>
          <p:cNvPr id="239" name="Google Shape;239;p28"/>
          <p:cNvSpPr txBox="1"/>
          <p:nvPr/>
        </p:nvSpPr>
        <p:spPr>
          <a:xfrm>
            <a:off x="71408" y="5755837"/>
            <a:ext cx="378223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Partners: </a:t>
            </a:r>
            <a:endParaRPr sz="1600" b="0" i="0" u="none" strike="noStrike" cap="none">
              <a:solidFill>
                <a:schemeClr val="dk1"/>
              </a:solidFill>
              <a:latin typeface="Arial"/>
              <a:ea typeface="Arial"/>
              <a:cs typeface="Arial"/>
              <a:sym typeface="Arial"/>
            </a:endParaRPr>
          </a:p>
          <a:p>
            <a:pPr marL="285750" marR="0" lvl="0" indent="-18415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pic>
        <p:nvPicPr>
          <p:cNvPr id="240" name="Google Shape;240;p28"/>
          <p:cNvPicPr preferRelativeResize="0"/>
          <p:nvPr/>
        </p:nvPicPr>
        <p:blipFill rotWithShape="1">
          <a:blip r:embed="rId8">
            <a:alphaModFix/>
          </a:blip>
          <a:srcRect/>
          <a:stretch/>
        </p:blipFill>
        <p:spPr>
          <a:xfrm>
            <a:off x="1273195" y="5868140"/>
            <a:ext cx="1760158" cy="366164"/>
          </a:xfrm>
          <a:prstGeom prst="rect">
            <a:avLst/>
          </a:prstGeom>
          <a:noFill/>
          <a:ln>
            <a:noFill/>
          </a:ln>
        </p:spPr>
      </p:pic>
      <p:pic>
        <p:nvPicPr>
          <p:cNvPr id="241" name="Google Shape;241;p28" descr="A logo with text on it&#10;&#10;AI-generated content may be incorrect."/>
          <p:cNvPicPr preferRelativeResize="0"/>
          <p:nvPr/>
        </p:nvPicPr>
        <p:blipFill rotWithShape="1">
          <a:blip r:embed="rId9">
            <a:alphaModFix/>
          </a:blip>
          <a:srcRect/>
          <a:stretch/>
        </p:blipFill>
        <p:spPr>
          <a:xfrm>
            <a:off x="3212883" y="5435994"/>
            <a:ext cx="1112280" cy="814430"/>
          </a:xfrm>
          <a:prstGeom prst="rect">
            <a:avLst/>
          </a:prstGeom>
          <a:noFill/>
          <a:ln>
            <a:noFill/>
          </a:ln>
        </p:spPr>
      </p:pic>
      <p:pic>
        <p:nvPicPr>
          <p:cNvPr id="243" name="Google Shape;243;p28" descr="A map of the country&#10;&#10;AI-generated content may be incorrect."/>
          <p:cNvPicPr preferRelativeResize="0"/>
          <p:nvPr/>
        </p:nvPicPr>
        <p:blipFill rotWithShape="1">
          <a:blip r:embed="rId10">
            <a:alphaModFix/>
          </a:blip>
          <a:srcRect/>
          <a:stretch/>
        </p:blipFill>
        <p:spPr>
          <a:xfrm>
            <a:off x="8267700" y="4415697"/>
            <a:ext cx="3917118" cy="2442303"/>
          </a:xfrm>
          <a:prstGeom prst="rect">
            <a:avLst/>
          </a:prstGeom>
          <a:noFill/>
          <a:ln>
            <a:noFill/>
          </a:ln>
        </p:spPr>
      </p:pic>
      <p:pic>
        <p:nvPicPr>
          <p:cNvPr id="244" name="Google Shape;244;p28"/>
          <p:cNvPicPr preferRelativeResize="0"/>
          <p:nvPr/>
        </p:nvPicPr>
        <p:blipFill rotWithShape="1">
          <a:blip r:embed="rId11">
            <a:alphaModFix/>
          </a:blip>
          <a:srcRect/>
          <a:stretch/>
        </p:blipFill>
        <p:spPr>
          <a:xfrm>
            <a:off x="8881617" y="3310034"/>
            <a:ext cx="3169319" cy="1871566"/>
          </a:xfrm>
          <a:prstGeom prst="rect">
            <a:avLst/>
          </a:prstGeom>
          <a:noFill/>
          <a:ln>
            <a:noFill/>
          </a:ln>
        </p:spPr>
      </p:pic>
      <p:pic>
        <p:nvPicPr>
          <p:cNvPr id="245" name="Google Shape;245;p28"/>
          <p:cNvPicPr preferRelativeResize="0"/>
          <p:nvPr/>
        </p:nvPicPr>
        <p:blipFill rotWithShape="1">
          <a:blip r:embed="rId12">
            <a:alphaModFix/>
          </a:blip>
          <a:srcRect/>
          <a:stretch/>
        </p:blipFill>
        <p:spPr>
          <a:xfrm>
            <a:off x="11325225" y="6143813"/>
            <a:ext cx="859593" cy="631538"/>
          </a:xfrm>
          <a:prstGeom prst="rect">
            <a:avLst/>
          </a:prstGeom>
          <a:noFill/>
          <a:ln>
            <a:noFill/>
          </a:ln>
        </p:spPr>
      </p:pic>
      <p:sp>
        <p:nvSpPr>
          <p:cNvPr id="246" name="Google Shape;246;p28"/>
          <p:cNvSpPr txBox="1"/>
          <p:nvPr/>
        </p:nvSpPr>
        <p:spPr>
          <a:xfrm>
            <a:off x="8929061" y="3341787"/>
            <a:ext cx="1656526"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 b="0" i="1" u="none" strike="noStrike" cap="none">
                <a:solidFill>
                  <a:srgbClr val="000000"/>
                </a:solidFill>
                <a:latin typeface="Arial"/>
                <a:ea typeface="Arial"/>
                <a:cs typeface="Arial"/>
                <a:sym typeface="Arial"/>
              </a:rPr>
              <a:t>Categorising ecosystem diversity by  spatial LCC complexity  </a:t>
            </a:r>
            <a:endParaRPr/>
          </a:p>
        </p:txBody>
      </p:sp>
      <p:sp>
        <p:nvSpPr>
          <p:cNvPr id="247" name="Google Shape;247;p28"/>
          <p:cNvSpPr txBox="1"/>
          <p:nvPr/>
        </p:nvSpPr>
        <p:spPr>
          <a:xfrm>
            <a:off x="5567405" y="3310034"/>
            <a:ext cx="1915526"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 b="0" i="1" u="none" strike="noStrike" cap="none">
                <a:solidFill>
                  <a:srgbClr val="000000"/>
                </a:solidFill>
                <a:latin typeface="Arial"/>
                <a:ea typeface="Arial"/>
                <a:cs typeface="Arial"/>
                <a:sym typeface="Arial"/>
              </a:rPr>
              <a:t>Sum length of adjancent agricultural and natural+semi-natural areas per quadrat </a:t>
            </a:r>
            <a:br>
              <a:rPr lang="en-US" sz="700" b="0" i="1" u="none" strike="noStrike" cap="none">
                <a:solidFill>
                  <a:srgbClr val="000000"/>
                </a:solidFill>
                <a:latin typeface="Arial"/>
                <a:ea typeface="Arial"/>
                <a:cs typeface="Arial"/>
                <a:sym typeface="Arial"/>
              </a:rPr>
            </a:br>
            <a:r>
              <a:rPr lang="en-US" sz="700" b="0" i="1" u="none" strike="noStrike" cap="none">
                <a:solidFill>
                  <a:srgbClr val="000000"/>
                </a:solidFill>
                <a:latin typeface="Arial"/>
                <a:ea typeface="Arial"/>
                <a:cs typeface="Arial"/>
                <a:sym typeface="Arial"/>
              </a:rPr>
              <a:t>– year 2024</a:t>
            </a:r>
            <a:endParaRPr/>
          </a:p>
        </p:txBody>
      </p:sp>
      <p:pic>
        <p:nvPicPr>
          <p:cNvPr id="249" name="Google Shape;249;p28"/>
          <p:cNvPicPr preferRelativeResize="0"/>
          <p:nvPr/>
        </p:nvPicPr>
        <p:blipFill rotWithShape="1">
          <a:blip r:embed="rId13">
            <a:alphaModFix/>
          </a:blip>
          <a:srcRect/>
          <a:stretch/>
        </p:blipFill>
        <p:spPr>
          <a:xfrm>
            <a:off x="5432" y="6045767"/>
            <a:ext cx="537494" cy="777142"/>
          </a:xfrm>
          <a:prstGeom prst="rect">
            <a:avLst/>
          </a:prstGeom>
          <a:noFill/>
          <a:ln>
            <a:noFill/>
          </a:ln>
        </p:spPr>
      </p:pic>
      <p:pic>
        <p:nvPicPr>
          <p:cNvPr id="250" name="Google Shape;250;p28" descr="C:\Users\Saád Tamás\Desktop\field_logo.jpg"/>
          <p:cNvPicPr preferRelativeResize="0"/>
          <p:nvPr/>
        </p:nvPicPr>
        <p:blipFill rotWithShape="1">
          <a:blip r:embed="rId14">
            <a:alphaModFix/>
          </a:blip>
          <a:srcRect/>
          <a:stretch/>
        </p:blipFill>
        <p:spPr>
          <a:xfrm>
            <a:off x="1160218" y="6320806"/>
            <a:ext cx="1210970" cy="527669"/>
          </a:xfrm>
          <a:prstGeom prst="rect">
            <a:avLst/>
          </a:prstGeom>
          <a:noFill/>
          <a:ln>
            <a:noFill/>
          </a:ln>
        </p:spPr>
      </p:pic>
      <p:pic>
        <p:nvPicPr>
          <p:cNvPr id="251" name="Google Shape;251;p28" descr="A képen szöveg látható&#10;&#10;Automatikusan generált leírás"/>
          <p:cNvPicPr preferRelativeResize="0"/>
          <p:nvPr/>
        </p:nvPicPr>
        <p:blipFill rotWithShape="1">
          <a:blip r:embed="rId15">
            <a:alphaModFix/>
          </a:blip>
          <a:srcRect/>
          <a:stretch/>
        </p:blipFill>
        <p:spPr>
          <a:xfrm>
            <a:off x="2371188" y="6250424"/>
            <a:ext cx="2113190" cy="630528"/>
          </a:xfrm>
          <a:prstGeom prst="rect">
            <a:avLst/>
          </a:prstGeom>
          <a:noFill/>
          <a:ln>
            <a:noFill/>
          </a:ln>
        </p:spPr>
      </p:pic>
      <p:pic>
        <p:nvPicPr>
          <p:cNvPr id="252" name="Google Shape;252;p28" descr="C:\munka\envi-med kft\logo\logo_cégnév.jpg"/>
          <p:cNvPicPr preferRelativeResize="0"/>
          <p:nvPr/>
        </p:nvPicPr>
        <p:blipFill rotWithShape="1">
          <a:blip r:embed="rId16">
            <a:alphaModFix/>
          </a:blip>
          <a:srcRect/>
          <a:stretch/>
        </p:blipFill>
        <p:spPr>
          <a:xfrm>
            <a:off x="542926" y="6125746"/>
            <a:ext cx="591138" cy="72272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3" name="Picture 2">
            <a:extLst>
              <a:ext uri="{FF2B5EF4-FFF2-40B4-BE49-F238E27FC236}">
                <a16:creationId xmlns:a16="http://schemas.microsoft.com/office/drawing/2014/main" id="{AA53213A-0D27-2D09-616D-72AB64B8E6C2}"/>
              </a:ext>
            </a:extLst>
          </p:cNvPr>
          <p:cNvPicPr>
            <a:picLocks noChangeAspect="1"/>
          </p:cNvPicPr>
          <p:nvPr/>
        </p:nvPicPr>
        <p:blipFill>
          <a:blip r:embed="rId3"/>
          <a:stretch>
            <a:fillRect/>
          </a:stretch>
        </p:blipFill>
        <p:spPr>
          <a:xfrm>
            <a:off x="783580" y="1512519"/>
            <a:ext cx="9892400" cy="4503683"/>
          </a:xfrm>
          <a:prstGeom prst="rect">
            <a:avLst/>
          </a:prstGeom>
        </p:spPr>
      </p:pic>
      <p:sp>
        <p:nvSpPr>
          <p:cNvPr id="60" name="Google Shape;60;p4"/>
          <p:cNvSpPr txBox="1">
            <a:spLocks noGrp="1"/>
          </p:cNvSpPr>
          <p:nvPr>
            <p:ph type="title"/>
          </p:nvPr>
        </p:nvSpPr>
        <p:spPr>
          <a:xfrm>
            <a:off x="2676293" y="-165401"/>
            <a:ext cx="10515600" cy="13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600">
                <a:solidFill>
                  <a:schemeClr val="lt1"/>
                </a:solidFill>
              </a:rPr>
              <a:t>Service Architecture Overview</a:t>
            </a:r>
            <a:endParaRPr/>
          </a:p>
        </p:txBody>
      </p:sp>
      <p:sp>
        <p:nvSpPr>
          <p:cNvPr id="63" name="Google Shape;63;p4"/>
          <p:cNvSpPr txBox="1">
            <a:spLocks noGrp="1"/>
          </p:cNvSpPr>
          <p:nvPr>
            <p:ph type="sldNum" idx="12"/>
          </p:nvPr>
        </p:nvSpPr>
        <p:spPr>
          <a:xfrm>
            <a:off x="9304380" y="647113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65" name="Google Shape;65;p4"/>
          <p:cNvSpPr txBox="1"/>
          <p:nvPr/>
        </p:nvSpPr>
        <p:spPr>
          <a:xfrm>
            <a:off x="1757789" y="5977612"/>
            <a:ext cx="922305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Business propositions are pitched per individual “Service Type”</a:t>
            </a:r>
            <a:endParaRPr/>
          </a:p>
        </p:txBody>
      </p:sp>
      <p:pic>
        <p:nvPicPr>
          <p:cNvPr id="66" name="Google Shape;66;p4" title="GeoVille Logo Blue.png"/>
          <p:cNvPicPr preferRelativeResize="0"/>
          <p:nvPr/>
        </p:nvPicPr>
        <p:blipFill>
          <a:blip r:embed="rId4">
            <a:alphaModFix/>
          </a:blip>
          <a:stretch>
            <a:fillRect/>
          </a:stretch>
        </p:blipFill>
        <p:spPr>
          <a:xfrm>
            <a:off x="10526726" y="5278127"/>
            <a:ext cx="1640700" cy="738075"/>
          </a:xfrm>
          <a:prstGeom prst="rect">
            <a:avLst/>
          </a:prstGeom>
          <a:noFill/>
          <a:ln>
            <a:noFill/>
          </a:ln>
        </p:spPr>
      </p:pic>
      <p:pic>
        <p:nvPicPr>
          <p:cNvPr id="4" name="Google Shape;54;p3" descr="A green logo with a leaf&#10;&#10;Description automatically generated">
            <a:extLst>
              <a:ext uri="{FF2B5EF4-FFF2-40B4-BE49-F238E27FC236}">
                <a16:creationId xmlns:a16="http://schemas.microsoft.com/office/drawing/2014/main" id="{CB9BADAE-915F-F124-DC9B-018196B69652}"/>
              </a:ext>
            </a:extLst>
          </p:cNvPr>
          <p:cNvPicPr preferRelativeResize="0"/>
          <p:nvPr/>
        </p:nvPicPr>
        <p:blipFill rotWithShape="1">
          <a:blip r:embed="rId5">
            <a:alphaModFix/>
          </a:blip>
          <a:srcRect/>
          <a:stretch/>
        </p:blipFill>
        <p:spPr>
          <a:xfrm>
            <a:off x="-160480" y="168583"/>
            <a:ext cx="2836773" cy="79042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1"/>
          <p:cNvSpPr/>
          <p:nvPr/>
        </p:nvSpPr>
        <p:spPr>
          <a:xfrm>
            <a:off x="2839147" y="-53323"/>
            <a:ext cx="7007618" cy="1384995"/>
          </a:xfrm>
          <a:prstGeom prst="rect">
            <a:avLst/>
          </a:prstGeom>
          <a:solidFill>
            <a:srgbClr val="ACB8C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002C64"/>
                </a:solidFill>
                <a:latin typeface="Open Sans"/>
                <a:ea typeface="Open Sans"/>
                <a:cs typeface="Open Sans"/>
                <a:sym typeface="Open Sans"/>
              </a:rPr>
              <a:t>… to act together for biodiversity, </a:t>
            </a:r>
            <a:br>
              <a:rPr lang="en-US" sz="2800" b="1" i="0" u="none" strike="noStrike" cap="none">
                <a:solidFill>
                  <a:srgbClr val="002C64"/>
                </a:solidFill>
                <a:latin typeface="Open Sans"/>
                <a:ea typeface="Open Sans"/>
                <a:cs typeface="Open Sans"/>
                <a:sym typeface="Open Sans"/>
              </a:rPr>
            </a:br>
            <a:r>
              <a:rPr lang="en-US" sz="2800" b="1" i="0" u="none" strike="noStrike" cap="none">
                <a:solidFill>
                  <a:srgbClr val="002C64"/>
                </a:solidFill>
                <a:latin typeface="Open Sans"/>
                <a:ea typeface="Open Sans"/>
                <a:cs typeface="Open Sans"/>
                <a:sym typeface="Open Sans"/>
              </a:rPr>
              <a:t> Landscape Feature mapping </a:t>
            </a:r>
            <a:br>
              <a:rPr lang="en-US" sz="2800" b="1" i="0" u="none" strike="noStrike" cap="none">
                <a:solidFill>
                  <a:srgbClr val="002C64"/>
                </a:solidFill>
                <a:latin typeface="Open Sans"/>
                <a:ea typeface="Open Sans"/>
                <a:cs typeface="Open Sans"/>
                <a:sym typeface="Open Sans"/>
              </a:rPr>
            </a:br>
            <a:r>
              <a:rPr lang="en-US" sz="2800" b="1" i="0" u="none" strike="noStrike" cap="none">
                <a:solidFill>
                  <a:srgbClr val="002C64"/>
                </a:solidFill>
                <a:latin typeface="Open Sans"/>
                <a:ea typeface="Open Sans"/>
                <a:cs typeface="Open Sans"/>
                <a:sym typeface="Open Sans"/>
              </a:rPr>
              <a:t>participate on our questionary:  </a:t>
            </a:r>
            <a:endParaRPr sz="2800" b="1" i="0" u="none" strike="noStrike" cap="none">
              <a:solidFill>
                <a:srgbClr val="002C64"/>
              </a:solidFill>
              <a:latin typeface="Open Sans"/>
              <a:ea typeface="Open Sans"/>
              <a:cs typeface="Open Sans"/>
              <a:sym typeface="Open Sans"/>
            </a:endParaRPr>
          </a:p>
        </p:txBody>
      </p:sp>
      <p:pic>
        <p:nvPicPr>
          <p:cNvPr id="258" name="Google Shape;258;p31"/>
          <p:cNvPicPr preferRelativeResize="0"/>
          <p:nvPr/>
        </p:nvPicPr>
        <p:blipFill rotWithShape="1">
          <a:blip r:embed="rId3">
            <a:alphaModFix/>
          </a:blip>
          <a:srcRect b="32666"/>
          <a:stretch/>
        </p:blipFill>
        <p:spPr>
          <a:xfrm>
            <a:off x="7798299" y="3959857"/>
            <a:ext cx="4393701" cy="2909565"/>
          </a:xfrm>
          <a:prstGeom prst="rect">
            <a:avLst/>
          </a:prstGeom>
          <a:noFill/>
          <a:ln>
            <a:noFill/>
          </a:ln>
        </p:spPr>
      </p:pic>
      <p:pic>
        <p:nvPicPr>
          <p:cNvPr id="259" name="Google Shape;259;p31"/>
          <p:cNvPicPr preferRelativeResize="0"/>
          <p:nvPr/>
        </p:nvPicPr>
        <p:blipFill rotWithShape="1">
          <a:blip r:embed="rId4">
            <a:alphaModFix/>
          </a:blip>
          <a:srcRect/>
          <a:stretch/>
        </p:blipFill>
        <p:spPr>
          <a:xfrm>
            <a:off x="323849" y="277788"/>
            <a:ext cx="2255862" cy="2255862"/>
          </a:xfrm>
          <a:prstGeom prst="rect">
            <a:avLst/>
          </a:prstGeom>
          <a:noFill/>
          <a:ln>
            <a:noFill/>
          </a:ln>
        </p:spPr>
      </p:pic>
      <p:pic>
        <p:nvPicPr>
          <p:cNvPr id="260" name="Google Shape;260;p31"/>
          <p:cNvPicPr preferRelativeResize="0"/>
          <p:nvPr/>
        </p:nvPicPr>
        <p:blipFill rotWithShape="1">
          <a:blip r:embed="rId5">
            <a:alphaModFix/>
          </a:blip>
          <a:srcRect/>
          <a:stretch/>
        </p:blipFill>
        <p:spPr>
          <a:xfrm>
            <a:off x="10088370" y="1108528"/>
            <a:ext cx="1669435" cy="1156680"/>
          </a:xfrm>
          <a:prstGeom prst="rect">
            <a:avLst/>
          </a:prstGeom>
          <a:noFill/>
          <a:ln>
            <a:noFill/>
          </a:ln>
        </p:spPr>
      </p:pic>
      <p:pic>
        <p:nvPicPr>
          <p:cNvPr id="261" name="Google Shape;261;p31" descr="A logo with text on it&#10;&#10;AI-generated content may be incorrect."/>
          <p:cNvPicPr preferRelativeResize="0"/>
          <p:nvPr/>
        </p:nvPicPr>
        <p:blipFill rotWithShape="1">
          <a:blip r:embed="rId6">
            <a:alphaModFix/>
          </a:blip>
          <a:srcRect/>
          <a:stretch/>
        </p:blipFill>
        <p:spPr>
          <a:xfrm>
            <a:off x="9846765" y="2374316"/>
            <a:ext cx="2021386" cy="1364649"/>
          </a:xfrm>
          <a:prstGeom prst="rect">
            <a:avLst/>
          </a:prstGeom>
          <a:noFill/>
          <a:ln>
            <a:noFill/>
          </a:ln>
        </p:spPr>
      </p:pic>
      <p:pic>
        <p:nvPicPr>
          <p:cNvPr id="262" name="Google Shape;262;p31"/>
          <p:cNvPicPr preferRelativeResize="0"/>
          <p:nvPr/>
        </p:nvPicPr>
        <p:blipFill rotWithShape="1">
          <a:blip r:embed="rId7">
            <a:alphaModFix/>
          </a:blip>
          <a:srcRect/>
          <a:stretch/>
        </p:blipFill>
        <p:spPr>
          <a:xfrm>
            <a:off x="2839147" y="1443360"/>
            <a:ext cx="7067550" cy="2505075"/>
          </a:xfrm>
          <a:prstGeom prst="rect">
            <a:avLst/>
          </a:prstGeom>
          <a:noFill/>
          <a:ln>
            <a:noFill/>
          </a:ln>
        </p:spPr>
      </p:pic>
      <p:sp>
        <p:nvSpPr>
          <p:cNvPr id="263" name="Google Shape;263;p31"/>
          <p:cNvSpPr txBox="1"/>
          <p:nvPr/>
        </p:nvSpPr>
        <p:spPr>
          <a:xfrm>
            <a:off x="323849" y="4695031"/>
            <a:ext cx="6862142"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With advances in Remote Sensing and AI technologies, we can now monitor the status of Landscape Features with increasing accuracy. The next step is to translate this monitoring power into real policy impact - and for that, collaboration is essential.</a:t>
            </a:r>
            <a:endParaRPr sz="2000" b="0" i="0" u="none" strike="noStrike" cap="none">
              <a:solidFill>
                <a:srgbClr val="000000"/>
              </a:solidFill>
              <a:latin typeface="Arial"/>
              <a:ea typeface="Arial"/>
              <a:cs typeface="Arial"/>
              <a:sym typeface="Arial"/>
            </a:endParaRPr>
          </a:p>
        </p:txBody>
      </p:sp>
      <p:sp>
        <p:nvSpPr>
          <p:cNvPr id="264" name="Google Shape;264;p31"/>
          <p:cNvSpPr txBox="1"/>
          <p:nvPr/>
        </p:nvSpPr>
        <p:spPr>
          <a:xfrm>
            <a:off x="323849" y="4146701"/>
            <a:ext cx="1177179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https://mnmy9cu8.forms.app/landscape-features-biodiversity-europe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32"/>
          <p:cNvSpPr txBox="1">
            <a:spLocks noGrp="1"/>
          </p:cNvSpPr>
          <p:nvPr>
            <p:ph type="title"/>
          </p:nvPr>
        </p:nvSpPr>
        <p:spPr>
          <a:xfrm>
            <a:off x="211060" y="1619759"/>
            <a:ext cx="11769880" cy="357225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74603"/>
              <a:buNone/>
            </a:pPr>
            <a:r>
              <a:rPr lang="en-US" sz="2800" b="1"/>
              <a:t>Service Types </a:t>
            </a:r>
            <a:r>
              <a:rPr lang="en-US" sz="2800"/>
              <a:t>to support performance based CAP &amp; nature values: </a:t>
            </a:r>
            <a:br>
              <a:rPr lang="en-US" sz="2800"/>
            </a:br>
            <a:br>
              <a:rPr lang="en-US" sz="2800"/>
            </a:br>
            <a:r>
              <a:rPr lang="en-US" sz="2800"/>
              <a:t>1. Automatic processing of geo-tagged photos (GTPs):crop type and event identification and classification tp support AMS </a:t>
            </a:r>
            <a:br>
              <a:rPr lang="en-US" sz="2800"/>
            </a:br>
            <a:br>
              <a:rPr lang="en-US" sz="2800"/>
            </a:br>
            <a:r>
              <a:rPr lang="en-US" sz="2800"/>
              <a:t>2. Integrating the GTPs content into ML algorithms for deriving enhanced  AMS products + visualizing the progress in AgriApp viewer </a:t>
            </a:r>
            <a:br>
              <a:rPr lang="en-US" sz="2800"/>
            </a:br>
            <a:br>
              <a:rPr lang="en-US" sz="2800"/>
            </a:br>
            <a:r>
              <a:rPr lang="en-US" sz="2800"/>
              <a:t>3. Natural Capital Solutions (NCS) – carbon, biodivestity, high-species rich grassnads - Measurement, Verification, Impact Evaluation &amp; Validation    </a:t>
            </a:r>
            <a:endParaRPr sz="2800"/>
          </a:p>
        </p:txBody>
      </p:sp>
      <p:pic>
        <p:nvPicPr>
          <p:cNvPr id="72" name="Google Shape;72;p32" descr="A green logo with a leaf&#10;&#10;Description automatically generated"/>
          <p:cNvPicPr preferRelativeResize="0"/>
          <p:nvPr/>
        </p:nvPicPr>
        <p:blipFill rotWithShape="1">
          <a:blip r:embed="rId3">
            <a:alphaModFix/>
          </a:blip>
          <a:srcRect/>
          <a:stretch/>
        </p:blipFill>
        <p:spPr>
          <a:xfrm>
            <a:off x="-187613" y="-70808"/>
            <a:ext cx="5638933" cy="1747799"/>
          </a:xfrm>
          <a:prstGeom prst="rect">
            <a:avLst/>
          </a:prstGeom>
          <a:noFill/>
          <a:ln>
            <a:noFill/>
          </a:ln>
        </p:spPr>
      </p:pic>
      <p:sp>
        <p:nvSpPr>
          <p:cNvPr id="73" name="Google Shape;73;p32"/>
          <p:cNvSpPr txBox="1"/>
          <p:nvPr/>
        </p:nvSpPr>
        <p:spPr>
          <a:xfrm>
            <a:off x="6313812" y="-172708"/>
            <a:ext cx="4293165" cy="116588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Verdana"/>
              <a:buNone/>
            </a:pPr>
            <a:r>
              <a:rPr lang="en-US" sz="2000" b="0" i="0" u="none" strike="noStrike" cap="none">
                <a:solidFill>
                  <a:srgbClr val="55A535"/>
                </a:solidFill>
                <a:latin typeface="Verdana"/>
                <a:ea typeface="Verdana"/>
                <a:cs typeface="Verdana"/>
                <a:sym typeface="Verdana"/>
              </a:rPr>
              <a:t>ESA/ARTES 4.0 Downstream Applications Demonstration</a:t>
            </a:r>
            <a:endParaRPr sz="2000" b="0" i="0" u="none" strike="noStrike" cap="none">
              <a:solidFill>
                <a:schemeClr val="dk1"/>
              </a:solidFill>
              <a:latin typeface="Verdana"/>
              <a:ea typeface="Verdana"/>
              <a:cs typeface="Verdana"/>
              <a:sym typeface="Verdana"/>
            </a:endParaRPr>
          </a:p>
        </p:txBody>
      </p:sp>
      <p:grpSp>
        <p:nvGrpSpPr>
          <p:cNvPr id="74" name="Google Shape;74;p32"/>
          <p:cNvGrpSpPr/>
          <p:nvPr/>
        </p:nvGrpSpPr>
        <p:grpSpPr>
          <a:xfrm>
            <a:off x="211060" y="5647704"/>
            <a:ext cx="11713311" cy="942975"/>
            <a:chOff x="140873" y="5538373"/>
            <a:chExt cx="11713311" cy="942975"/>
          </a:xfrm>
        </p:grpSpPr>
        <p:grpSp>
          <p:nvGrpSpPr>
            <p:cNvPr id="75" name="Google Shape;75;p32"/>
            <p:cNvGrpSpPr/>
            <p:nvPr/>
          </p:nvGrpSpPr>
          <p:grpSpPr>
            <a:xfrm>
              <a:off x="140873" y="5538373"/>
              <a:ext cx="10217228" cy="942975"/>
              <a:chOff x="1751012" y="5548312"/>
              <a:chExt cx="10217228" cy="942975"/>
            </a:xfrm>
          </p:grpSpPr>
          <p:pic>
            <p:nvPicPr>
              <p:cNvPr id="76" name="Google Shape;76;p32"/>
              <p:cNvPicPr preferRelativeResize="0"/>
              <p:nvPr/>
            </p:nvPicPr>
            <p:blipFill rotWithShape="1">
              <a:blip r:embed="rId4">
                <a:alphaModFix/>
              </a:blip>
              <a:srcRect/>
              <a:stretch/>
            </p:blipFill>
            <p:spPr>
              <a:xfrm>
                <a:off x="1751012" y="5548312"/>
                <a:ext cx="7439025" cy="942975"/>
              </a:xfrm>
              <a:prstGeom prst="rect">
                <a:avLst/>
              </a:prstGeom>
              <a:noFill/>
              <a:ln>
                <a:noFill/>
              </a:ln>
            </p:spPr>
          </p:pic>
          <p:pic>
            <p:nvPicPr>
              <p:cNvPr id="77" name="Google Shape;77;p32"/>
              <p:cNvPicPr preferRelativeResize="0"/>
              <p:nvPr/>
            </p:nvPicPr>
            <p:blipFill rotWithShape="1">
              <a:blip r:embed="rId5">
                <a:alphaModFix/>
              </a:blip>
              <a:srcRect/>
              <a:stretch/>
            </p:blipFill>
            <p:spPr>
              <a:xfrm>
                <a:off x="9202737" y="5778501"/>
                <a:ext cx="1264842" cy="483898"/>
              </a:xfrm>
              <a:prstGeom prst="rect">
                <a:avLst/>
              </a:prstGeom>
              <a:noFill/>
              <a:ln>
                <a:noFill/>
              </a:ln>
            </p:spPr>
          </p:pic>
          <p:pic>
            <p:nvPicPr>
              <p:cNvPr id="78" name="Google Shape;78;p32"/>
              <p:cNvPicPr preferRelativeResize="0"/>
              <p:nvPr/>
            </p:nvPicPr>
            <p:blipFill rotWithShape="1">
              <a:blip r:embed="rId6">
                <a:alphaModFix/>
              </a:blip>
              <a:srcRect/>
              <a:stretch/>
            </p:blipFill>
            <p:spPr>
              <a:xfrm>
                <a:off x="10482340" y="5740401"/>
                <a:ext cx="1485900" cy="571500"/>
              </a:xfrm>
              <a:prstGeom prst="rect">
                <a:avLst/>
              </a:prstGeom>
              <a:noFill/>
              <a:ln>
                <a:noFill/>
              </a:ln>
            </p:spPr>
          </p:pic>
        </p:grpSp>
        <p:pic>
          <p:nvPicPr>
            <p:cNvPr id="79" name="Google Shape;79;p32" descr="Ein Bild, das Musik, Harfe, Keltische Harfe enthält.&#10;&#10;Automatisch generierte Beschreibung"/>
            <p:cNvPicPr preferRelativeResize="0"/>
            <p:nvPr/>
          </p:nvPicPr>
          <p:blipFill rotWithShape="1">
            <a:blip r:embed="rId7">
              <a:alphaModFix/>
            </a:blip>
            <a:srcRect r="10975"/>
            <a:stretch/>
          </p:blipFill>
          <p:spPr>
            <a:xfrm>
              <a:off x="10372862" y="5669594"/>
              <a:ext cx="489585" cy="663575"/>
            </a:xfrm>
            <a:prstGeom prst="rect">
              <a:avLst/>
            </a:prstGeom>
            <a:noFill/>
            <a:ln>
              <a:noFill/>
            </a:ln>
          </p:spPr>
        </p:pic>
        <p:sp>
          <p:nvSpPr>
            <p:cNvPr id="80" name="Google Shape;80;p32"/>
            <p:cNvSpPr txBox="1"/>
            <p:nvPr/>
          </p:nvSpPr>
          <p:spPr>
            <a:xfrm>
              <a:off x="10815959" y="5756907"/>
              <a:ext cx="1038225" cy="4889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800"/>
                <a:buFont typeface="Arial"/>
                <a:buNone/>
              </a:pPr>
              <a:r>
                <a:rPr lang="en-US" sz="800" b="0" i="0" u="none" strike="noStrike" cap="none">
                  <a:solidFill>
                    <a:srgbClr val="8D773F"/>
                  </a:solidFill>
                  <a:latin typeface="Helvetica Neue"/>
                  <a:ea typeface="Helvetica Neue"/>
                  <a:cs typeface="Helvetica Neue"/>
                  <a:sym typeface="Helvetica Neue"/>
                </a:rPr>
                <a:t>Department of Agriculture, Food and the Marine</a:t>
              </a:r>
              <a:endParaRPr sz="1200" b="0" i="0" u="none" strike="noStrike" cap="none">
                <a:solidFill>
                  <a:schemeClr val="dk1"/>
                </a:solidFill>
                <a:latin typeface="Helvetica Neue"/>
                <a:ea typeface="Helvetica Neue"/>
                <a:cs typeface="Helvetica Neue"/>
                <a:sym typeface="Helvetica Neue"/>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15411" y="141954"/>
            <a:ext cx="10638119" cy="590891"/>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SzPts val="1400"/>
              <a:buNone/>
            </a:pPr>
            <a:r>
              <a:rPr lang="en-US" sz="3600" b="0">
                <a:solidFill>
                  <a:schemeClr val="lt1"/>
                </a:solidFill>
              </a:rPr>
              <a:t>GTP and satellite data integration </a:t>
            </a:r>
            <a:endParaRPr sz="3600" b="0">
              <a:solidFill>
                <a:schemeClr val="lt1"/>
              </a:solidFill>
            </a:endParaRPr>
          </a:p>
        </p:txBody>
      </p:sp>
      <p:sp>
        <p:nvSpPr>
          <p:cNvPr id="86" name="Google Shape;86;p8"/>
          <p:cNvSpPr txBox="1">
            <a:spLocks noGrp="1"/>
          </p:cNvSpPr>
          <p:nvPr>
            <p:ph type="body" idx="1"/>
          </p:nvPr>
        </p:nvSpPr>
        <p:spPr>
          <a:xfrm>
            <a:off x="7572376" y="1253942"/>
            <a:ext cx="4619624" cy="5363562"/>
          </a:xfrm>
          <a:prstGeom prst="rect">
            <a:avLst/>
          </a:prstGeom>
          <a:noFill/>
          <a:ln>
            <a:noFill/>
          </a:ln>
        </p:spPr>
        <p:txBody>
          <a:bodyPr spcFirstLastPara="1" wrap="square" lIns="91425" tIns="45700" rIns="91425" bIns="45700" anchor="t" anchorCtr="0">
            <a:noAutofit/>
          </a:bodyPr>
          <a:lstStyle/>
          <a:p>
            <a:pPr marL="0" lvl="0" indent="0" algn="l" rtl="0">
              <a:lnSpc>
                <a:spcPct val="119000"/>
              </a:lnSpc>
              <a:spcBef>
                <a:spcPts val="0"/>
              </a:spcBef>
              <a:spcAft>
                <a:spcPts val="0"/>
              </a:spcAft>
              <a:buSzPts val="1800"/>
              <a:buNone/>
            </a:pPr>
            <a:r>
              <a:rPr lang="en-US" sz="1800">
                <a:latin typeface="Arial"/>
                <a:ea typeface="Arial"/>
                <a:cs typeface="Arial"/>
                <a:sym typeface="Arial"/>
              </a:rPr>
              <a:t>New generation of AI models opens a new logic of training/testing and validating AI solutions of EO data.</a:t>
            </a:r>
            <a:endParaRPr/>
          </a:p>
          <a:p>
            <a:pPr marL="0" lvl="0" indent="0" algn="l" rtl="0">
              <a:lnSpc>
                <a:spcPct val="119000"/>
              </a:lnSpc>
              <a:spcBef>
                <a:spcPts val="360"/>
              </a:spcBef>
              <a:spcAft>
                <a:spcPts val="0"/>
              </a:spcAft>
              <a:buSzPts val="1800"/>
              <a:buNone/>
            </a:pPr>
            <a:endParaRPr sz="1800"/>
          </a:p>
          <a:p>
            <a:pPr marL="0" lvl="0" indent="0" algn="l" rtl="0">
              <a:lnSpc>
                <a:spcPct val="119000"/>
              </a:lnSpc>
              <a:spcBef>
                <a:spcPts val="360"/>
              </a:spcBef>
              <a:spcAft>
                <a:spcPts val="0"/>
              </a:spcAft>
              <a:buSzPts val="1800"/>
              <a:buNone/>
            </a:pPr>
            <a:r>
              <a:rPr lang="en-US" sz="1800"/>
              <a:t>C</a:t>
            </a:r>
            <a:r>
              <a:rPr lang="en-US" sz="1800">
                <a:latin typeface="Arial"/>
                <a:ea typeface="Arial"/>
                <a:cs typeface="Arial"/>
                <a:sym typeface="Arial"/>
              </a:rPr>
              <a:t>redibility and transparency: </a:t>
            </a:r>
            <a:endParaRPr/>
          </a:p>
          <a:p>
            <a:pPr marL="285750" lvl="0" indent="-285750" algn="l" rtl="0">
              <a:lnSpc>
                <a:spcPct val="119000"/>
              </a:lnSpc>
              <a:spcBef>
                <a:spcPts val="360"/>
              </a:spcBef>
              <a:spcAft>
                <a:spcPts val="0"/>
              </a:spcAft>
              <a:buSzPts val="1800"/>
              <a:buFont typeface="Arial"/>
              <a:buChar char="•"/>
            </a:pPr>
            <a:r>
              <a:rPr lang="en-US" sz="1800">
                <a:latin typeface="Arial"/>
                <a:ea typeface="Arial"/>
                <a:cs typeface="Arial"/>
                <a:sym typeface="Arial"/>
              </a:rPr>
              <a:t>“Explainable AI” </a:t>
            </a:r>
            <a:endParaRPr/>
          </a:p>
          <a:p>
            <a:pPr marL="285750" lvl="0" indent="-285750" algn="l" rtl="0">
              <a:lnSpc>
                <a:spcPct val="119000"/>
              </a:lnSpc>
              <a:spcBef>
                <a:spcPts val="360"/>
              </a:spcBef>
              <a:spcAft>
                <a:spcPts val="0"/>
              </a:spcAft>
              <a:buSzPts val="1800"/>
              <a:buFont typeface="Arial"/>
              <a:buChar char="•"/>
            </a:pPr>
            <a:r>
              <a:rPr lang="en-US" sz="1800">
                <a:latin typeface="Arial"/>
                <a:ea typeface="Arial"/>
                <a:cs typeface="Arial"/>
                <a:sym typeface="Arial"/>
              </a:rPr>
              <a:t>model validation methods</a:t>
            </a:r>
            <a:r>
              <a:rPr lang="en-US" sz="1800"/>
              <a:t>: ML-probabilities + class-level independent validation of </a:t>
            </a:r>
            <a:endParaRPr/>
          </a:p>
          <a:p>
            <a:pPr marL="1064966" lvl="1" indent="-285750" algn="l" rtl="0">
              <a:lnSpc>
                <a:spcPct val="119000"/>
              </a:lnSpc>
              <a:spcBef>
                <a:spcPts val="360"/>
              </a:spcBef>
              <a:spcAft>
                <a:spcPts val="0"/>
              </a:spcAft>
              <a:buSzPts val="1800"/>
              <a:buFont typeface="Arial"/>
              <a:buChar char="•"/>
            </a:pPr>
            <a:r>
              <a:rPr lang="en-US" sz="1800"/>
              <a:t>each data processing step </a:t>
            </a:r>
            <a:endParaRPr/>
          </a:p>
          <a:p>
            <a:pPr marL="1064966" lvl="1" indent="-285750" algn="l" rtl="0">
              <a:lnSpc>
                <a:spcPct val="119000"/>
              </a:lnSpc>
              <a:spcBef>
                <a:spcPts val="360"/>
              </a:spcBef>
              <a:spcAft>
                <a:spcPts val="0"/>
              </a:spcAft>
              <a:buSzPts val="1800"/>
              <a:buFont typeface="Arial"/>
              <a:buChar char="•"/>
            </a:pPr>
            <a:r>
              <a:rPr lang="en-US" sz="1800"/>
              <a:t>the model used to derive AMS markers</a:t>
            </a:r>
            <a:endParaRPr/>
          </a:p>
          <a:p>
            <a:pPr marL="1064966" lvl="1" indent="-285750" algn="l" rtl="0">
              <a:lnSpc>
                <a:spcPct val="119000"/>
              </a:lnSpc>
              <a:spcBef>
                <a:spcPts val="360"/>
              </a:spcBef>
              <a:spcAft>
                <a:spcPts val="0"/>
              </a:spcAft>
              <a:buSzPts val="1800"/>
              <a:buFont typeface="Arial"/>
              <a:buChar char="•"/>
            </a:pPr>
            <a:r>
              <a:rPr lang="en-US" sz="1800"/>
              <a:t>combined final result per agricultural parcel</a:t>
            </a:r>
            <a:endParaRPr/>
          </a:p>
          <a:p>
            <a:pPr marL="1064966" lvl="1" indent="-171450" algn="l" rtl="0">
              <a:lnSpc>
                <a:spcPct val="119000"/>
              </a:lnSpc>
              <a:spcBef>
                <a:spcPts val="360"/>
              </a:spcBef>
              <a:spcAft>
                <a:spcPts val="0"/>
              </a:spcAft>
              <a:buSzPts val="1800"/>
              <a:buFont typeface="Arial"/>
              <a:buNone/>
            </a:pPr>
            <a:endParaRPr sz="1800"/>
          </a:p>
          <a:p>
            <a:pPr marL="1064966" lvl="1" indent="-171450" algn="l" rtl="0">
              <a:lnSpc>
                <a:spcPct val="119000"/>
              </a:lnSpc>
              <a:spcBef>
                <a:spcPts val="360"/>
              </a:spcBef>
              <a:spcAft>
                <a:spcPts val="0"/>
              </a:spcAft>
              <a:buSzPts val="1800"/>
              <a:buFont typeface="Arial"/>
              <a:buNone/>
            </a:pPr>
            <a:endParaRPr sz="1800"/>
          </a:p>
          <a:p>
            <a:pPr marL="285750" lvl="0" indent="-171450" algn="l" rtl="0">
              <a:lnSpc>
                <a:spcPct val="119000"/>
              </a:lnSpc>
              <a:spcBef>
                <a:spcPts val="360"/>
              </a:spcBef>
              <a:spcAft>
                <a:spcPts val="0"/>
              </a:spcAft>
              <a:buSzPts val="1800"/>
              <a:buFont typeface="Arial"/>
              <a:buNone/>
            </a:pPr>
            <a:endParaRPr sz="1800"/>
          </a:p>
          <a:p>
            <a:pPr marL="285750" lvl="0" indent="-171450" algn="l" rtl="0">
              <a:lnSpc>
                <a:spcPct val="119000"/>
              </a:lnSpc>
              <a:spcBef>
                <a:spcPts val="360"/>
              </a:spcBef>
              <a:spcAft>
                <a:spcPts val="0"/>
              </a:spcAft>
              <a:buSzPts val="1800"/>
              <a:buFont typeface="Arial"/>
              <a:buNone/>
            </a:pPr>
            <a:endParaRPr sz="1800">
              <a:latin typeface="Arial"/>
              <a:ea typeface="Arial"/>
              <a:cs typeface="Arial"/>
              <a:sym typeface="Arial"/>
            </a:endParaRPr>
          </a:p>
          <a:p>
            <a:pPr marL="0" lvl="0" indent="0" algn="l" rtl="0">
              <a:lnSpc>
                <a:spcPct val="119000"/>
              </a:lnSpc>
              <a:spcBef>
                <a:spcPts val="359"/>
              </a:spcBef>
              <a:spcAft>
                <a:spcPts val="0"/>
              </a:spcAft>
              <a:buSzPts val="1795"/>
              <a:buNone/>
            </a:pPr>
            <a:endParaRPr/>
          </a:p>
        </p:txBody>
      </p:sp>
      <p:pic>
        <p:nvPicPr>
          <p:cNvPr id="87" name="Google Shape;87;p8"/>
          <p:cNvPicPr preferRelativeResize="0"/>
          <p:nvPr/>
        </p:nvPicPr>
        <p:blipFill rotWithShape="1">
          <a:blip r:embed="rId3">
            <a:alphaModFix/>
          </a:blip>
          <a:srcRect/>
          <a:stretch/>
        </p:blipFill>
        <p:spPr>
          <a:xfrm>
            <a:off x="0" y="1844832"/>
            <a:ext cx="7497773" cy="4120208"/>
          </a:xfrm>
          <a:prstGeom prst="rect">
            <a:avLst/>
          </a:prstGeom>
          <a:noFill/>
          <a:ln>
            <a:noFill/>
          </a:ln>
        </p:spPr>
      </p:pic>
      <p:sp>
        <p:nvSpPr>
          <p:cNvPr id="88" name="Google Shape;88;p8"/>
          <p:cNvSpPr txBox="1"/>
          <p:nvPr/>
        </p:nvSpPr>
        <p:spPr>
          <a:xfrm>
            <a:off x="1954327" y="5536024"/>
            <a:ext cx="171995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C00000"/>
                </a:solidFill>
                <a:latin typeface="Arial"/>
                <a:ea typeface="Arial"/>
                <a:cs typeface="Arial"/>
                <a:sym typeface="Arial"/>
              </a:rPr>
              <a:t>Supervised classification training/test data as input </a:t>
            </a:r>
            <a:endParaRPr sz="1400" b="1" i="0" u="none" strike="noStrike" cap="none">
              <a:solidFill>
                <a:srgbClr val="C00000"/>
              </a:solidFill>
              <a:latin typeface="Arial"/>
              <a:ea typeface="Arial"/>
              <a:cs typeface="Arial"/>
              <a:sym typeface="Arial"/>
            </a:endParaRPr>
          </a:p>
        </p:txBody>
      </p:sp>
      <p:sp>
        <p:nvSpPr>
          <p:cNvPr id="89" name="Google Shape;89;p8"/>
          <p:cNvSpPr txBox="1"/>
          <p:nvPr/>
        </p:nvSpPr>
        <p:spPr>
          <a:xfrm>
            <a:off x="254246" y="6013078"/>
            <a:ext cx="154719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C00000"/>
                </a:solidFill>
                <a:latin typeface="Arial"/>
                <a:ea typeface="Arial"/>
                <a:cs typeface="Arial"/>
                <a:sym typeface="Arial"/>
              </a:rPr>
              <a:t>CwRS - CAPI</a:t>
            </a:r>
            <a:endParaRPr sz="1400" b="1" i="0" u="none" strike="noStrike" cap="none">
              <a:solidFill>
                <a:srgbClr val="C00000"/>
              </a:solidFill>
              <a:latin typeface="Arial"/>
              <a:ea typeface="Arial"/>
              <a:cs typeface="Arial"/>
              <a:sym typeface="Arial"/>
            </a:endParaRPr>
          </a:p>
        </p:txBody>
      </p:sp>
      <p:sp>
        <p:nvSpPr>
          <p:cNvPr id="90" name="Google Shape;90;p8"/>
          <p:cNvSpPr txBox="1"/>
          <p:nvPr/>
        </p:nvSpPr>
        <p:spPr>
          <a:xfrm>
            <a:off x="3748886" y="5536024"/>
            <a:ext cx="2166730"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C00000"/>
                </a:solidFill>
                <a:latin typeface="Arial"/>
                <a:ea typeface="Arial"/>
                <a:cs typeface="Arial"/>
                <a:sym typeface="Arial"/>
              </a:rPr>
              <a:t>ML classification:</a:t>
            </a:r>
            <a:br>
              <a:rPr lang="en-US" sz="1400" b="1" i="0" u="none" strike="noStrike" cap="none">
                <a:solidFill>
                  <a:srgbClr val="C00000"/>
                </a:solidFill>
                <a:latin typeface="Arial"/>
                <a:ea typeface="Arial"/>
                <a:cs typeface="Arial"/>
                <a:sym typeface="Arial"/>
              </a:rPr>
            </a:br>
            <a:r>
              <a:rPr lang="en-US" sz="1400" b="1" i="0" u="none" strike="noStrike" cap="none">
                <a:solidFill>
                  <a:srgbClr val="C00000"/>
                </a:solidFill>
                <a:latin typeface="Arial"/>
                <a:ea typeface="Arial"/>
                <a:cs typeface="Arial"/>
                <a:sym typeface="Arial"/>
              </a:rPr>
              <a:t>GTP is manually integrated into the population</a:t>
            </a:r>
            <a:endParaRPr sz="1400" b="1" i="0" u="none" strike="noStrike" cap="none">
              <a:solidFill>
                <a:srgbClr val="C00000"/>
              </a:solidFill>
              <a:latin typeface="Arial"/>
              <a:ea typeface="Arial"/>
              <a:cs typeface="Arial"/>
              <a:sym typeface="Arial"/>
            </a:endParaRPr>
          </a:p>
        </p:txBody>
      </p:sp>
      <p:sp>
        <p:nvSpPr>
          <p:cNvPr id="91" name="Google Shape;91;p8"/>
          <p:cNvSpPr txBox="1"/>
          <p:nvPr/>
        </p:nvSpPr>
        <p:spPr>
          <a:xfrm>
            <a:off x="5801376" y="5924869"/>
            <a:ext cx="265682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C00000"/>
                </a:solidFill>
                <a:latin typeface="Arial"/>
                <a:ea typeface="Arial"/>
                <a:cs typeface="Arial"/>
                <a:sym typeface="Arial"/>
              </a:rPr>
              <a:t>GTP is an automatically labeled input data of ML</a:t>
            </a:r>
            <a:endParaRPr sz="1400" b="1" i="0" u="none" strike="noStrike" cap="none">
              <a:solidFill>
                <a:srgbClr val="C00000"/>
              </a:solidFill>
              <a:latin typeface="Arial"/>
              <a:ea typeface="Arial"/>
              <a:cs typeface="Arial"/>
              <a:sym typeface="Arial"/>
            </a:endParaRPr>
          </a:p>
        </p:txBody>
      </p:sp>
      <p:pic>
        <p:nvPicPr>
          <p:cNvPr id="92" name="Google Shape;92;p8" title="GeoVille Logo Blue.png"/>
          <p:cNvPicPr preferRelativeResize="0"/>
          <p:nvPr/>
        </p:nvPicPr>
        <p:blipFill>
          <a:blip r:embed="rId4">
            <a:alphaModFix/>
          </a:blip>
          <a:stretch>
            <a:fillRect/>
          </a:stretch>
        </p:blipFill>
        <p:spPr>
          <a:xfrm>
            <a:off x="3233854" y="1361783"/>
            <a:ext cx="2062744" cy="9020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7"/>
          <p:cNvPicPr preferRelativeResize="0"/>
          <p:nvPr/>
        </p:nvPicPr>
        <p:blipFill rotWithShape="1">
          <a:blip r:embed="rId3">
            <a:alphaModFix/>
          </a:blip>
          <a:srcRect/>
          <a:stretch/>
        </p:blipFill>
        <p:spPr>
          <a:xfrm>
            <a:off x="646043" y="1674561"/>
            <a:ext cx="10686080" cy="4964777"/>
          </a:xfrm>
          <a:prstGeom prst="rect">
            <a:avLst/>
          </a:prstGeom>
          <a:noFill/>
          <a:ln>
            <a:noFill/>
          </a:ln>
        </p:spPr>
      </p:pic>
      <p:sp>
        <p:nvSpPr>
          <p:cNvPr id="98" name="Google Shape;98;p7"/>
          <p:cNvSpPr txBox="1">
            <a:spLocks noGrp="1"/>
          </p:cNvSpPr>
          <p:nvPr>
            <p:ph type="title"/>
          </p:nvPr>
        </p:nvSpPr>
        <p:spPr>
          <a:xfrm>
            <a:off x="215411" y="141955"/>
            <a:ext cx="8316923" cy="590891"/>
          </a:xfrm>
          <a:prstGeom prst="rect">
            <a:avLst/>
          </a:prstGeom>
          <a:noFill/>
          <a:ln>
            <a:noFill/>
          </a:ln>
        </p:spPr>
        <p:txBody>
          <a:bodyPr spcFirstLastPara="1" wrap="square" lIns="91425" tIns="45700" rIns="91425" bIns="45700" anchor="ctr" anchorCtr="0">
            <a:spAutoFit/>
          </a:bodyPr>
          <a:lstStyle/>
          <a:p>
            <a:pPr marL="0" lvl="0" indent="0" algn="just" rtl="0">
              <a:lnSpc>
                <a:spcPct val="90000"/>
              </a:lnSpc>
              <a:spcBef>
                <a:spcPts val="0"/>
              </a:spcBef>
              <a:spcAft>
                <a:spcPts val="0"/>
              </a:spcAft>
              <a:buSzPts val="1400"/>
              <a:buNone/>
            </a:pPr>
            <a:r>
              <a:rPr lang="en-US" sz="3600">
                <a:solidFill>
                  <a:schemeClr val="lt1"/>
                </a:solidFill>
              </a:rPr>
              <a:t>Methodological Advantages  </a:t>
            </a:r>
            <a:endParaRPr sz="3600">
              <a:solidFill>
                <a:schemeClr val="lt1"/>
              </a:solidFill>
            </a:endParaRPr>
          </a:p>
        </p:txBody>
      </p:sp>
      <p:sp>
        <p:nvSpPr>
          <p:cNvPr id="99" name="Google Shape;99;p7"/>
          <p:cNvSpPr txBox="1">
            <a:spLocks noGrp="1"/>
          </p:cNvSpPr>
          <p:nvPr>
            <p:ph type="body" idx="1"/>
          </p:nvPr>
        </p:nvSpPr>
        <p:spPr>
          <a:xfrm>
            <a:off x="1505920" y="1156315"/>
            <a:ext cx="10515600" cy="666753"/>
          </a:xfrm>
          <a:prstGeom prst="rect">
            <a:avLst/>
          </a:prstGeom>
          <a:noFill/>
          <a:ln>
            <a:noFill/>
          </a:ln>
        </p:spPr>
        <p:txBody>
          <a:bodyPr spcFirstLastPara="1" wrap="square" lIns="91425" tIns="45700" rIns="91425" bIns="45700" anchor="t" anchorCtr="0">
            <a:normAutofit/>
          </a:bodyPr>
          <a:lstStyle/>
          <a:p>
            <a:pPr marL="0" lvl="0" indent="0" algn="l" rtl="0">
              <a:lnSpc>
                <a:spcPct val="119000"/>
              </a:lnSpc>
              <a:spcBef>
                <a:spcPts val="0"/>
              </a:spcBef>
              <a:spcAft>
                <a:spcPts val="0"/>
              </a:spcAft>
              <a:buSzPts val="2000"/>
              <a:buNone/>
            </a:pPr>
            <a:r>
              <a:rPr lang="en-US" sz="2000">
                <a:latin typeface="Helvetica Neue"/>
                <a:ea typeface="Helvetica Neue"/>
                <a:cs typeface="Helvetica Neue"/>
                <a:sym typeface="Helvetica Neue"/>
              </a:rPr>
              <a:t>Satellite Data: Consistency, objectivity, scalability</a:t>
            </a:r>
            <a:endParaRPr/>
          </a:p>
          <a:p>
            <a:pPr marL="0" lvl="0" indent="0" algn="l" rtl="0">
              <a:lnSpc>
                <a:spcPct val="119000"/>
              </a:lnSpc>
              <a:spcBef>
                <a:spcPts val="400"/>
              </a:spcBef>
              <a:spcAft>
                <a:spcPts val="0"/>
              </a:spcAft>
              <a:buSzPts val="2000"/>
              <a:buNone/>
            </a:pPr>
            <a:endParaRPr sz="2000"/>
          </a:p>
        </p:txBody>
      </p:sp>
      <p:sp>
        <p:nvSpPr>
          <p:cNvPr id="100" name="Google Shape;100;p7"/>
          <p:cNvSpPr txBox="1"/>
          <p:nvPr/>
        </p:nvSpPr>
        <p:spPr>
          <a:xfrm>
            <a:off x="2175013" y="5638417"/>
            <a:ext cx="10515600" cy="666753"/>
          </a:xfrm>
          <a:prstGeom prst="rect">
            <a:avLst/>
          </a:prstGeom>
          <a:noFill/>
          <a:ln>
            <a:noFill/>
          </a:ln>
        </p:spPr>
        <p:txBody>
          <a:bodyPr spcFirstLastPara="1" wrap="square" lIns="91425" tIns="45700" rIns="91425" bIns="45700" anchor="t" anchorCtr="0">
            <a:normAutofit/>
          </a:bodyPr>
          <a:lstStyle/>
          <a:p>
            <a:pPr marL="0" marR="0" lvl="0" indent="0" algn="l" rtl="0">
              <a:lnSpc>
                <a:spcPct val="119000"/>
              </a:lnSpc>
              <a:spcBef>
                <a:spcPts val="0"/>
              </a:spcBef>
              <a:spcAft>
                <a:spcPts val="0"/>
              </a:spcAft>
              <a:buClr>
                <a:srgbClr val="8197A6"/>
              </a:buClr>
              <a:buSzPts val="2000"/>
              <a:buFont typeface="Arial"/>
              <a:buNone/>
            </a:pPr>
            <a:r>
              <a:rPr lang="en-US" sz="2000" b="0" i="0" u="none" strike="noStrike" cap="none">
                <a:solidFill>
                  <a:srgbClr val="8197A6"/>
                </a:solidFill>
                <a:latin typeface="Helvetica Neue"/>
                <a:ea typeface="Helvetica Neue"/>
                <a:cs typeface="Helvetica Neue"/>
                <a:sym typeface="Helvetica Neue"/>
              </a:rPr>
              <a:t>Geo-Tagged Photos: precise, accurate ground truth</a:t>
            </a:r>
            <a:endParaRPr sz="1400" b="0" i="0" u="none" strike="noStrike" cap="none">
              <a:solidFill>
                <a:srgbClr val="000000"/>
              </a:solidFill>
              <a:latin typeface="Arial"/>
              <a:ea typeface="Arial"/>
              <a:cs typeface="Arial"/>
              <a:sym typeface="Arial"/>
            </a:endParaRPr>
          </a:p>
          <a:p>
            <a:pPr marL="0" marR="0" lvl="0" indent="0" algn="l" rtl="0">
              <a:lnSpc>
                <a:spcPct val="119000"/>
              </a:lnSpc>
              <a:spcBef>
                <a:spcPts val="400"/>
              </a:spcBef>
              <a:spcAft>
                <a:spcPts val="0"/>
              </a:spcAft>
              <a:buClr>
                <a:srgbClr val="8197A6"/>
              </a:buClr>
              <a:buSzPts val="2000"/>
              <a:buFont typeface="Arial"/>
              <a:buNone/>
            </a:pPr>
            <a:endParaRPr sz="2000" b="0" i="0" u="none" strike="noStrike" cap="none">
              <a:solidFill>
                <a:srgbClr val="8197A6"/>
              </a:solidFill>
              <a:latin typeface="Helvetica Neue"/>
              <a:ea typeface="Helvetica Neue"/>
              <a:cs typeface="Helvetica Neue"/>
              <a:sym typeface="Helvetica Neue"/>
            </a:endParaRPr>
          </a:p>
          <a:p>
            <a:pPr marL="0" marR="0" lvl="0" indent="0" algn="l" rtl="0">
              <a:lnSpc>
                <a:spcPct val="119000"/>
              </a:lnSpc>
              <a:spcBef>
                <a:spcPts val="400"/>
              </a:spcBef>
              <a:spcAft>
                <a:spcPts val="0"/>
              </a:spcAft>
              <a:buClr>
                <a:srgbClr val="8197A6"/>
              </a:buClr>
              <a:buSzPts val="2000"/>
              <a:buFont typeface="Arial"/>
              <a:buNone/>
            </a:pPr>
            <a:endParaRPr sz="2000" b="0" i="0" u="none" strike="noStrike" cap="none">
              <a:solidFill>
                <a:srgbClr val="8197A6"/>
              </a:solidFill>
              <a:latin typeface="Helvetica Neue"/>
              <a:ea typeface="Helvetica Neue"/>
              <a:cs typeface="Helvetica Neue"/>
              <a:sym typeface="Helvetica Neue"/>
            </a:endParaRPr>
          </a:p>
        </p:txBody>
      </p:sp>
      <p:pic>
        <p:nvPicPr>
          <p:cNvPr id="102" name="Google Shape;102;p7" title="GeoVille Logo Blue.png"/>
          <p:cNvPicPr preferRelativeResize="0"/>
          <p:nvPr/>
        </p:nvPicPr>
        <p:blipFill>
          <a:blip r:embed="rId4">
            <a:alphaModFix/>
          </a:blip>
          <a:stretch>
            <a:fillRect/>
          </a:stretch>
        </p:blipFill>
        <p:spPr>
          <a:xfrm>
            <a:off x="10551301" y="6119927"/>
            <a:ext cx="1640700" cy="738075"/>
          </a:xfrm>
          <a:prstGeom prst="rect">
            <a:avLst/>
          </a:prstGeom>
          <a:noFill/>
          <a:ln>
            <a:noFill/>
          </a:ln>
        </p:spPr>
      </p:pic>
      <p:grpSp>
        <p:nvGrpSpPr>
          <p:cNvPr id="2" name="Group 1">
            <a:extLst>
              <a:ext uri="{FF2B5EF4-FFF2-40B4-BE49-F238E27FC236}">
                <a16:creationId xmlns:a16="http://schemas.microsoft.com/office/drawing/2014/main" id="{5C13EAA5-02E9-82F8-5184-17DCE974D8C4}"/>
              </a:ext>
            </a:extLst>
          </p:cNvPr>
          <p:cNvGrpSpPr/>
          <p:nvPr/>
        </p:nvGrpSpPr>
        <p:grpSpPr>
          <a:xfrm>
            <a:off x="10099773" y="75045"/>
            <a:ext cx="2092227" cy="822147"/>
            <a:chOff x="9815141" y="-25807"/>
            <a:chExt cx="2377185" cy="950874"/>
          </a:xfrm>
        </p:grpSpPr>
        <p:pic>
          <p:nvPicPr>
            <p:cNvPr id="3" name="Picture 2">
              <a:extLst>
                <a:ext uri="{FF2B5EF4-FFF2-40B4-BE49-F238E27FC236}">
                  <a16:creationId xmlns:a16="http://schemas.microsoft.com/office/drawing/2014/main" id="{AB486501-4EFE-19F6-401B-98D8283DEF91}"/>
                </a:ext>
              </a:extLst>
            </p:cNvPr>
            <p:cNvPicPr>
              <a:picLocks noChangeAspect="1"/>
            </p:cNvPicPr>
            <p:nvPr/>
          </p:nvPicPr>
          <p:blipFill>
            <a:blip r:embed="rId5"/>
            <a:stretch>
              <a:fillRect/>
            </a:stretch>
          </p:blipFill>
          <p:spPr>
            <a:xfrm>
              <a:off x="9815141" y="-25807"/>
              <a:ext cx="2377185" cy="950874"/>
            </a:xfrm>
            <a:prstGeom prst="rect">
              <a:avLst/>
            </a:prstGeom>
          </p:spPr>
        </p:pic>
        <p:pic>
          <p:nvPicPr>
            <p:cNvPr id="4" name="Google Shape;129;p34" title="GeoVille Logo White.png">
              <a:extLst>
                <a:ext uri="{FF2B5EF4-FFF2-40B4-BE49-F238E27FC236}">
                  <a16:creationId xmlns:a16="http://schemas.microsoft.com/office/drawing/2014/main" id="{51984BAB-F90E-E3FF-5D66-71467CDC0764}"/>
                </a:ext>
              </a:extLst>
            </p:cNvPr>
            <p:cNvPicPr preferRelativeResize="0"/>
            <p:nvPr/>
          </p:nvPicPr>
          <p:blipFill>
            <a:blip r:embed="rId6">
              <a:alphaModFix/>
            </a:blip>
            <a:stretch>
              <a:fillRect/>
            </a:stretch>
          </p:blipFill>
          <p:spPr>
            <a:xfrm>
              <a:off x="10055573" y="16568"/>
              <a:ext cx="1912311" cy="876969"/>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4"/>
          <p:cNvSpPr txBox="1">
            <a:spLocks noGrp="1"/>
          </p:cNvSpPr>
          <p:nvPr>
            <p:ph type="title"/>
          </p:nvPr>
        </p:nvSpPr>
        <p:spPr>
          <a:xfrm>
            <a:off x="106081" y="139838"/>
            <a:ext cx="10518849" cy="535491"/>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SzPts val="4400"/>
              <a:buNone/>
            </a:pPr>
            <a:r>
              <a:rPr lang="en-US" sz="3200">
                <a:solidFill>
                  <a:schemeClr val="lt1"/>
                </a:solidFill>
              </a:rPr>
              <a:t>Classification of crop status &amp; event on GTPs</a:t>
            </a:r>
            <a:endParaRPr sz="3200">
              <a:solidFill>
                <a:schemeClr val="lt1"/>
              </a:solidFill>
            </a:endParaRPr>
          </a:p>
        </p:txBody>
      </p:sp>
      <p:grpSp>
        <p:nvGrpSpPr>
          <p:cNvPr id="108" name="Google Shape;108;p34"/>
          <p:cNvGrpSpPr/>
          <p:nvPr/>
        </p:nvGrpSpPr>
        <p:grpSpPr>
          <a:xfrm>
            <a:off x="455647" y="949711"/>
            <a:ext cx="11097823" cy="1788317"/>
            <a:chOff x="547087" y="1640683"/>
            <a:chExt cx="11097823" cy="1788317"/>
          </a:xfrm>
        </p:grpSpPr>
        <p:grpSp>
          <p:nvGrpSpPr>
            <p:cNvPr id="109" name="Google Shape;109;p34"/>
            <p:cNvGrpSpPr/>
            <p:nvPr/>
          </p:nvGrpSpPr>
          <p:grpSpPr>
            <a:xfrm>
              <a:off x="547087" y="1640683"/>
              <a:ext cx="11097823" cy="1199764"/>
              <a:chOff x="5152" y="22255"/>
              <a:chExt cx="11097823" cy="1199764"/>
            </a:xfrm>
          </p:grpSpPr>
          <p:sp>
            <p:nvSpPr>
              <p:cNvPr id="110" name="Google Shape;110;p34"/>
              <p:cNvSpPr/>
              <p:nvPr/>
            </p:nvSpPr>
            <p:spPr>
              <a:xfrm>
                <a:off x="5152" y="22255"/>
                <a:ext cx="2999411" cy="1199764"/>
              </a:xfrm>
              <a:prstGeom prst="chevron">
                <a:avLst>
                  <a:gd name="adj" fmla="val 50000"/>
                </a:avLst>
              </a:prstGeom>
              <a:solidFill>
                <a:schemeClr val="lt1"/>
              </a:solidFill>
              <a:ln w="25400" cap="flat" cmpd="sng">
                <a:solidFill>
                  <a:srgbClr val="9595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4"/>
              <p:cNvSpPr txBox="1"/>
              <p:nvPr/>
            </p:nvSpPr>
            <p:spPr>
              <a:xfrm>
                <a:off x="605034" y="22255"/>
                <a:ext cx="1799647" cy="1199764"/>
              </a:xfrm>
              <a:prstGeom prst="rect">
                <a:avLst/>
              </a:prstGeom>
              <a:noFill/>
              <a:ln>
                <a:noFill/>
              </a:ln>
            </p:spPr>
            <p:txBody>
              <a:bodyPr spcFirstLastPara="1" wrap="square" lIns="72000" tIns="24000" rIns="24000" bIns="24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accent6">
                        <a:lumMod val="50000"/>
                      </a:schemeClr>
                    </a:solidFill>
                    <a:latin typeface="Arial"/>
                    <a:ea typeface="Arial"/>
                    <a:cs typeface="Arial"/>
                    <a:sym typeface="Arial"/>
                  </a:rPr>
                  <a:t>Quality filter of GTPs</a:t>
                </a:r>
                <a:endParaRPr sz="1800" b="0" i="0" u="none" strike="noStrike" cap="none">
                  <a:solidFill>
                    <a:schemeClr val="accent6">
                      <a:lumMod val="50000"/>
                    </a:schemeClr>
                  </a:solidFill>
                  <a:latin typeface="Arial"/>
                  <a:ea typeface="Arial"/>
                  <a:cs typeface="Arial"/>
                  <a:sym typeface="Arial"/>
                </a:endParaRPr>
              </a:p>
            </p:txBody>
          </p:sp>
          <p:sp>
            <p:nvSpPr>
              <p:cNvPr id="112" name="Google Shape;112;p34"/>
              <p:cNvSpPr/>
              <p:nvPr/>
            </p:nvSpPr>
            <p:spPr>
              <a:xfrm>
                <a:off x="2704623" y="22255"/>
                <a:ext cx="2999411" cy="1199764"/>
              </a:xfrm>
              <a:prstGeom prst="chevron">
                <a:avLst>
                  <a:gd name="adj" fmla="val 50000"/>
                </a:avLst>
              </a:prstGeom>
              <a:solidFill>
                <a:schemeClr val="lt1"/>
              </a:solidFill>
              <a:ln w="25400" cap="flat" cmpd="sng">
                <a:solidFill>
                  <a:srgbClr val="9595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4"/>
              <p:cNvSpPr txBox="1"/>
              <p:nvPr/>
            </p:nvSpPr>
            <p:spPr>
              <a:xfrm>
                <a:off x="3304505" y="22255"/>
                <a:ext cx="1799647" cy="1199764"/>
              </a:xfrm>
              <a:prstGeom prst="rect">
                <a:avLst/>
              </a:prstGeom>
              <a:noFill/>
              <a:ln>
                <a:noFill/>
              </a:ln>
            </p:spPr>
            <p:txBody>
              <a:bodyPr spcFirstLastPara="1" wrap="square" lIns="72000" tIns="24000" rIns="24000" bIns="24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accent6">
                        <a:lumMod val="50000"/>
                      </a:schemeClr>
                    </a:solidFill>
                    <a:latin typeface="Arial"/>
                    <a:ea typeface="Arial"/>
                    <a:cs typeface="Arial"/>
                    <a:sym typeface="Arial"/>
                  </a:rPr>
                  <a:t>Identification </a:t>
                </a:r>
                <a:br>
                  <a:rPr lang="en-US" sz="1800" b="0" i="0" u="none" strike="noStrike" cap="none">
                    <a:solidFill>
                      <a:schemeClr val="accent6">
                        <a:lumMod val="50000"/>
                      </a:schemeClr>
                    </a:solidFill>
                    <a:latin typeface="Arial"/>
                    <a:ea typeface="Arial"/>
                    <a:cs typeface="Arial"/>
                    <a:sym typeface="Arial"/>
                  </a:rPr>
                </a:br>
                <a:r>
                  <a:rPr lang="en-US" sz="1800" b="0" i="0" u="none" strike="noStrike" cap="none">
                    <a:solidFill>
                      <a:schemeClr val="accent6">
                        <a:lumMod val="50000"/>
                      </a:schemeClr>
                    </a:solidFill>
                    <a:latin typeface="Arial"/>
                    <a:ea typeface="Arial"/>
                    <a:cs typeface="Arial"/>
                    <a:sym typeface="Arial"/>
                  </a:rPr>
                  <a:t>of the parcel on the GTP</a:t>
                </a:r>
                <a:endParaRPr sz="1800" b="0" i="0" u="none" strike="noStrike" cap="none">
                  <a:solidFill>
                    <a:schemeClr val="accent6">
                      <a:lumMod val="50000"/>
                    </a:schemeClr>
                  </a:solidFill>
                  <a:latin typeface="Arial"/>
                  <a:ea typeface="Arial"/>
                  <a:cs typeface="Arial"/>
                  <a:sym typeface="Arial"/>
                </a:endParaRPr>
              </a:p>
            </p:txBody>
          </p:sp>
          <p:sp>
            <p:nvSpPr>
              <p:cNvPr id="114" name="Google Shape;114;p34"/>
              <p:cNvSpPr/>
              <p:nvPr/>
            </p:nvSpPr>
            <p:spPr>
              <a:xfrm>
                <a:off x="5404093" y="22255"/>
                <a:ext cx="2999411" cy="1199764"/>
              </a:xfrm>
              <a:prstGeom prst="chevron">
                <a:avLst>
                  <a:gd name="adj" fmla="val 50000"/>
                </a:avLst>
              </a:prstGeom>
              <a:solidFill>
                <a:schemeClr val="lt1"/>
              </a:solidFill>
              <a:ln w="25400" cap="flat" cmpd="sng">
                <a:solidFill>
                  <a:srgbClr val="9595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4"/>
              <p:cNvSpPr txBox="1"/>
              <p:nvPr/>
            </p:nvSpPr>
            <p:spPr>
              <a:xfrm>
                <a:off x="6003975" y="22255"/>
                <a:ext cx="1799647" cy="1199764"/>
              </a:xfrm>
              <a:prstGeom prst="rect">
                <a:avLst/>
              </a:prstGeom>
              <a:noFill/>
              <a:ln>
                <a:noFill/>
              </a:ln>
            </p:spPr>
            <p:txBody>
              <a:bodyPr spcFirstLastPara="1" wrap="square" lIns="72000" tIns="24000" rIns="24000" bIns="24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accent6">
                        <a:lumMod val="50000"/>
                      </a:schemeClr>
                    </a:solidFill>
                    <a:latin typeface="Arial"/>
                    <a:ea typeface="Arial"/>
                    <a:cs typeface="Arial"/>
                    <a:sym typeface="Arial"/>
                  </a:rPr>
                  <a:t>Classification of the status or event</a:t>
                </a:r>
                <a:endParaRPr sz="1800" b="0" i="0" u="none" strike="noStrike" cap="none">
                  <a:solidFill>
                    <a:schemeClr val="accent6">
                      <a:lumMod val="50000"/>
                    </a:schemeClr>
                  </a:solidFill>
                  <a:latin typeface="Arial"/>
                  <a:ea typeface="Arial"/>
                  <a:cs typeface="Arial"/>
                  <a:sym typeface="Arial"/>
                </a:endParaRPr>
              </a:p>
            </p:txBody>
          </p:sp>
          <p:sp>
            <p:nvSpPr>
              <p:cNvPr id="116" name="Google Shape;116;p34"/>
              <p:cNvSpPr/>
              <p:nvPr/>
            </p:nvSpPr>
            <p:spPr>
              <a:xfrm>
                <a:off x="8103564" y="22255"/>
                <a:ext cx="2999411" cy="1199764"/>
              </a:xfrm>
              <a:prstGeom prst="chevron">
                <a:avLst>
                  <a:gd name="adj" fmla="val 50000"/>
                </a:avLst>
              </a:prstGeom>
              <a:solidFill>
                <a:schemeClr val="lt1"/>
              </a:solidFill>
              <a:ln w="25400" cap="flat" cmpd="sng">
                <a:solidFill>
                  <a:srgbClr val="9595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4"/>
              <p:cNvSpPr txBox="1"/>
              <p:nvPr/>
            </p:nvSpPr>
            <p:spPr>
              <a:xfrm>
                <a:off x="8703446" y="22255"/>
                <a:ext cx="1799647" cy="1199764"/>
              </a:xfrm>
              <a:prstGeom prst="rect">
                <a:avLst/>
              </a:prstGeom>
              <a:noFill/>
              <a:ln>
                <a:noFill/>
              </a:ln>
            </p:spPr>
            <p:txBody>
              <a:bodyPr spcFirstLastPara="1" wrap="square" lIns="72000" tIns="24000" rIns="24000" bIns="240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accent6">
                        <a:lumMod val="50000"/>
                      </a:schemeClr>
                    </a:solidFill>
                    <a:latin typeface="Arial"/>
                    <a:ea typeface="Arial"/>
                    <a:cs typeface="Arial"/>
                    <a:sym typeface="Arial"/>
                  </a:rPr>
                  <a:t>Creating labels = ML input data</a:t>
                </a:r>
                <a:endParaRPr sz="1800" b="0" i="0" u="none" strike="noStrike" cap="none">
                  <a:solidFill>
                    <a:schemeClr val="accent6">
                      <a:lumMod val="50000"/>
                    </a:schemeClr>
                  </a:solidFill>
                  <a:latin typeface="Arial"/>
                  <a:ea typeface="Arial"/>
                  <a:cs typeface="Arial"/>
                  <a:sym typeface="Arial"/>
                </a:endParaRPr>
              </a:p>
            </p:txBody>
          </p:sp>
        </p:grpSp>
        <p:sp>
          <p:nvSpPr>
            <p:cNvPr id="118" name="Google Shape;118;p34"/>
            <p:cNvSpPr/>
            <p:nvPr/>
          </p:nvSpPr>
          <p:spPr>
            <a:xfrm>
              <a:off x="1270000" y="2862703"/>
              <a:ext cx="1066800" cy="479937"/>
            </a:xfrm>
            <a:prstGeom prst="downArrow">
              <a:avLst>
                <a:gd name="adj1" fmla="val 50000"/>
                <a:gd name="adj2" fmla="val 50000"/>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 name="Google Shape;119;p34"/>
            <p:cNvSpPr/>
            <p:nvPr/>
          </p:nvSpPr>
          <p:spPr>
            <a:xfrm>
              <a:off x="4074160" y="2862703"/>
              <a:ext cx="1066800" cy="479937"/>
            </a:xfrm>
            <a:prstGeom prst="downArrow">
              <a:avLst>
                <a:gd name="adj1" fmla="val 50000"/>
                <a:gd name="adj2" fmla="val 50000"/>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0" name="Google Shape;120;p34"/>
            <p:cNvSpPr/>
            <p:nvPr/>
          </p:nvSpPr>
          <p:spPr>
            <a:xfrm>
              <a:off x="6712304" y="2862703"/>
              <a:ext cx="1066800" cy="566297"/>
            </a:xfrm>
            <a:prstGeom prst="downArrow">
              <a:avLst>
                <a:gd name="adj1" fmla="val 50000"/>
                <a:gd name="adj2" fmla="val 50000"/>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1" name="Google Shape;121;p34"/>
            <p:cNvSpPr/>
            <p:nvPr/>
          </p:nvSpPr>
          <p:spPr>
            <a:xfrm>
              <a:off x="9516464" y="2862703"/>
              <a:ext cx="1066800" cy="566297"/>
            </a:xfrm>
            <a:prstGeom prst="downArrow">
              <a:avLst>
                <a:gd name="adj1" fmla="val 50000"/>
                <a:gd name="adj2" fmla="val 50000"/>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22" name="Google Shape;122;p34"/>
          <p:cNvSpPr txBox="1"/>
          <p:nvPr/>
        </p:nvSpPr>
        <p:spPr>
          <a:xfrm>
            <a:off x="5762398" y="2860040"/>
            <a:ext cx="3075586" cy="28315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For AMS needs a detailed breakdown of vegetation states and soil conditions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Bare Soil (BS)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Young Plants (YP)</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Grown Plants (GP)</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Old, Dry or Dead Plants (ODD)</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Plants under Snow</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Not Agricultural</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PG of Flower-bearing/non-flowering for NCS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Other/Unclear</a:t>
            </a:r>
            <a:endParaRPr/>
          </a:p>
        </p:txBody>
      </p:sp>
      <p:pic>
        <p:nvPicPr>
          <p:cNvPr id="123" name="Google Shape;123;p34"/>
          <p:cNvPicPr preferRelativeResize="0"/>
          <p:nvPr/>
        </p:nvPicPr>
        <p:blipFill rotWithShape="1">
          <a:blip r:embed="rId3">
            <a:alphaModFix/>
          </a:blip>
          <a:srcRect/>
          <a:stretch/>
        </p:blipFill>
        <p:spPr>
          <a:xfrm>
            <a:off x="8919264" y="2738028"/>
            <a:ext cx="2423759" cy="1996037"/>
          </a:xfrm>
          <a:prstGeom prst="rect">
            <a:avLst/>
          </a:prstGeom>
          <a:noFill/>
          <a:ln>
            <a:noFill/>
          </a:ln>
        </p:spPr>
      </p:pic>
      <p:pic>
        <p:nvPicPr>
          <p:cNvPr id="124" name="Google Shape;124;p34"/>
          <p:cNvPicPr preferRelativeResize="0"/>
          <p:nvPr/>
        </p:nvPicPr>
        <p:blipFill rotWithShape="1">
          <a:blip r:embed="rId4">
            <a:alphaModFix/>
          </a:blip>
          <a:srcRect/>
          <a:stretch/>
        </p:blipFill>
        <p:spPr>
          <a:xfrm>
            <a:off x="9711790" y="3487199"/>
            <a:ext cx="2364340" cy="1917454"/>
          </a:xfrm>
          <a:prstGeom prst="rect">
            <a:avLst/>
          </a:prstGeom>
          <a:noFill/>
          <a:ln>
            <a:noFill/>
          </a:ln>
        </p:spPr>
      </p:pic>
      <p:sp>
        <p:nvSpPr>
          <p:cNvPr id="125" name="Google Shape;125;p34"/>
          <p:cNvSpPr txBox="1"/>
          <p:nvPr/>
        </p:nvSpPr>
        <p:spPr>
          <a:xfrm>
            <a:off x="8110332" y="5517000"/>
            <a:ext cx="411480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Train accuracy peaked above 85%, with validation accuracy of 75–78%.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Loss curves indicate healthy convergence, with steady improvement and minimal overfitting.</a:t>
            </a:r>
            <a:endParaRPr/>
          </a:p>
        </p:txBody>
      </p:sp>
      <p:pic>
        <p:nvPicPr>
          <p:cNvPr id="126" name="Google Shape;126;p34"/>
          <p:cNvPicPr preferRelativeResize="0"/>
          <p:nvPr/>
        </p:nvPicPr>
        <p:blipFill rotWithShape="1">
          <a:blip r:embed="rId5">
            <a:alphaModFix/>
          </a:blip>
          <a:srcRect/>
          <a:stretch/>
        </p:blipFill>
        <p:spPr>
          <a:xfrm>
            <a:off x="2770864" y="2738028"/>
            <a:ext cx="2910254" cy="2060575"/>
          </a:xfrm>
          <a:prstGeom prst="rect">
            <a:avLst/>
          </a:prstGeom>
          <a:noFill/>
          <a:ln>
            <a:noFill/>
          </a:ln>
        </p:spPr>
      </p:pic>
      <p:pic>
        <p:nvPicPr>
          <p:cNvPr id="127" name="Google Shape;127;p34"/>
          <p:cNvPicPr preferRelativeResize="0"/>
          <p:nvPr/>
        </p:nvPicPr>
        <p:blipFill rotWithShape="1">
          <a:blip r:embed="rId6">
            <a:alphaModFix/>
          </a:blip>
          <a:srcRect/>
          <a:stretch/>
        </p:blipFill>
        <p:spPr>
          <a:xfrm>
            <a:off x="2811504" y="4896512"/>
            <a:ext cx="2910254" cy="1656719"/>
          </a:xfrm>
          <a:prstGeom prst="rect">
            <a:avLst/>
          </a:prstGeom>
          <a:noFill/>
          <a:ln>
            <a:noFill/>
          </a:ln>
        </p:spPr>
      </p:pic>
      <p:sp>
        <p:nvSpPr>
          <p:cNvPr id="128" name="Google Shape;128;p34"/>
          <p:cNvSpPr txBox="1"/>
          <p:nvPr/>
        </p:nvSpPr>
        <p:spPr>
          <a:xfrm>
            <a:off x="229084" y="2941836"/>
            <a:ext cx="2146166" cy="32932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Feedback to AMA to guide how to take GTPs</a:t>
            </a:r>
            <a:endParaRPr/>
          </a:p>
          <a:p>
            <a:pPr marL="0" marR="0" lvl="0" indent="0" algn="l" rtl="0">
              <a:lnSpc>
                <a:spcPct val="100000"/>
              </a:lnSpc>
              <a:spcBef>
                <a:spcPts val="2400"/>
              </a:spcBef>
              <a:spcAft>
                <a:spcPts val="0"/>
              </a:spcAft>
              <a:buNone/>
            </a:pPr>
            <a:r>
              <a:rPr lang="en-US" sz="1400" b="0" i="0" u="none" strike="noStrike" cap="none">
                <a:solidFill>
                  <a:srgbClr val="000000"/>
                </a:solidFill>
                <a:latin typeface="Arial"/>
                <a:ea typeface="Arial"/>
                <a:cs typeface="Arial"/>
                <a:sym typeface="Arial"/>
              </a:rPr>
              <a:t>Filtering based on parameters: traning and parametrizing ResNet18 neural network model</a:t>
            </a:r>
            <a:endParaRPr/>
          </a:p>
          <a:p>
            <a:pPr marL="0" marR="0" lvl="0" indent="0" algn="l" rtl="0">
              <a:lnSpc>
                <a:spcPct val="100000"/>
              </a:lnSpc>
              <a:spcBef>
                <a:spcPts val="2400"/>
              </a:spcBef>
              <a:spcAft>
                <a:spcPts val="0"/>
              </a:spcAft>
              <a:buNone/>
            </a:pPr>
            <a:r>
              <a:rPr lang="en-US" sz="1400" b="0" i="1" u="none" strike="noStrike" cap="none">
                <a:solidFill>
                  <a:srgbClr val="000000"/>
                </a:solidFill>
                <a:latin typeface="Arial"/>
                <a:ea typeface="Arial"/>
                <a:cs typeface="Arial"/>
                <a:sym typeface="Arial"/>
              </a:rPr>
              <a:t>Approximately two-thirds of parcels with GTP series are confidently classified and do not require further human validation! </a:t>
            </a:r>
            <a:endParaRPr sz="1400" b="0" i="0" u="none" strike="noStrike" cap="none">
              <a:solidFill>
                <a:srgbClr val="000000"/>
              </a:solidFill>
              <a:latin typeface="Arial"/>
              <a:ea typeface="Arial"/>
              <a:cs typeface="Arial"/>
              <a:sym typeface="Arial"/>
            </a:endParaRPr>
          </a:p>
        </p:txBody>
      </p:sp>
      <p:grpSp>
        <p:nvGrpSpPr>
          <p:cNvPr id="4" name="Group 3">
            <a:extLst>
              <a:ext uri="{FF2B5EF4-FFF2-40B4-BE49-F238E27FC236}">
                <a16:creationId xmlns:a16="http://schemas.microsoft.com/office/drawing/2014/main" id="{EF2DD1E0-31C2-DE14-38B5-374750068C3A}"/>
              </a:ext>
            </a:extLst>
          </p:cNvPr>
          <p:cNvGrpSpPr/>
          <p:nvPr/>
        </p:nvGrpSpPr>
        <p:grpSpPr>
          <a:xfrm>
            <a:off x="9901084" y="-25807"/>
            <a:ext cx="2291242" cy="863171"/>
            <a:chOff x="9815141" y="-25807"/>
            <a:chExt cx="2377185" cy="950874"/>
          </a:xfrm>
        </p:grpSpPr>
        <p:pic>
          <p:nvPicPr>
            <p:cNvPr id="3" name="Picture 2">
              <a:extLst>
                <a:ext uri="{FF2B5EF4-FFF2-40B4-BE49-F238E27FC236}">
                  <a16:creationId xmlns:a16="http://schemas.microsoft.com/office/drawing/2014/main" id="{5BE3844A-EDC4-7913-F937-5321D237DF58}"/>
                </a:ext>
              </a:extLst>
            </p:cNvPr>
            <p:cNvPicPr>
              <a:picLocks noChangeAspect="1"/>
            </p:cNvPicPr>
            <p:nvPr/>
          </p:nvPicPr>
          <p:blipFill>
            <a:blip r:embed="rId7"/>
            <a:stretch>
              <a:fillRect/>
            </a:stretch>
          </p:blipFill>
          <p:spPr>
            <a:xfrm>
              <a:off x="9815141" y="-25807"/>
              <a:ext cx="2377185" cy="950874"/>
            </a:xfrm>
            <a:prstGeom prst="rect">
              <a:avLst/>
            </a:prstGeom>
          </p:spPr>
        </p:pic>
        <p:pic>
          <p:nvPicPr>
            <p:cNvPr id="129" name="Google Shape;129;p34" title="GeoVille Logo White.png"/>
            <p:cNvPicPr preferRelativeResize="0"/>
            <p:nvPr/>
          </p:nvPicPr>
          <p:blipFill>
            <a:blip r:embed="rId8">
              <a:alphaModFix/>
            </a:blip>
            <a:stretch>
              <a:fillRect/>
            </a:stretch>
          </p:blipFill>
          <p:spPr>
            <a:xfrm>
              <a:off x="10055573" y="16568"/>
              <a:ext cx="1912311" cy="876969"/>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5" name="Google Shape;135;p22"/>
          <p:cNvPicPr preferRelativeResize="0"/>
          <p:nvPr/>
        </p:nvPicPr>
        <p:blipFill rotWithShape="1">
          <a:blip r:embed="rId3">
            <a:alphaModFix/>
          </a:blip>
          <a:srcRect l="63770"/>
          <a:stretch/>
        </p:blipFill>
        <p:spPr>
          <a:xfrm>
            <a:off x="10405378" y="5191240"/>
            <a:ext cx="1688298" cy="1666760"/>
          </a:xfrm>
          <a:prstGeom prst="rect">
            <a:avLst/>
          </a:prstGeom>
          <a:noFill/>
          <a:ln>
            <a:noFill/>
          </a:ln>
        </p:spPr>
      </p:pic>
      <p:sp>
        <p:nvSpPr>
          <p:cNvPr id="2" name="Google Shape;107;p34">
            <a:extLst>
              <a:ext uri="{FF2B5EF4-FFF2-40B4-BE49-F238E27FC236}">
                <a16:creationId xmlns:a16="http://schemas.microsoft.com/office/drawing/2014/main" id="{E803F10D-D055-17F4-57A8-24DE8D6D365E}"/>
              </a:ext>
            </a:extLst>
          </p:cNvPr>
          <p:cNvSpPr txBox="1">
            <a:spLocks noGrp="1"/>
          </p:cNvSpPr>
          <p:nvPr>
            <p:ph type="title"/>
          </p:nvPr>
        </p:nvSpPr>
        <p:spPr>
          <a:xfrm>
            <a:off x="145410" y="139838"/>
            <a:ext cx="10518849" cy="535491"/>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SzPts val="4400"/>
              <a:buNone/>
            </a:pPr>
            <a:r>
              <a:rPr lang="en-US" sz="3200">
                <a:solidFill>
                  <a:schemeClr val="lt1"/>
                </a:solidFill>
              </a:rPr>
              <a:t>AgriApp – insight to AMS products</a:t>
            </a:r>
            <a:endParaRPr sz="3200">
              <a:solidFill>
                <a:schemeClr val="lt1"/>
              </a:solidFill>
            </a:endParaRPr>
          </a:p>
        </p:txBody>
      </p:sp>
      <p:pic>
        <p:nvPicPr>
          <p:cNvPr id="4" name="Picture 3">
            <a:extLst>
              <a:ext uri="{FF2B5EF4-FFF2-40B4-BE49-F238E27FC236}">
                <a16:creationId xmlns:a16="http://schemas.microsoft.com/office/drawing/2014/main" id="{C0A6CE5D-E2E1-B612-9CC1-05823434313E}"/>
              </a:ext>
            </a:extLst>
          </p:cNvPr>
          <p:cNvPicPr>
            <a:picLocks noChangeAspect="1"/>
          </p:cNvPicPr>
          <p:nvPr/>
        </p:nvPicPr>
        <p:blipFill>
          <a:blip r:embed="rId4"/>
          <a:stretch>
            <a:fillRect/>
          </a:stretch>
        </p:blipFill>
        <p:spPr>
          <a:xfrm>
            <a:off x="-1" y="1484671"/>
            <a:ext cx="10405379" cy="5373329"/>
          </a:xfrm>
          <a:prstGeom prst="rect">
            <a:avLst/>
          </a:prstGeom>
        </p:spPr>
      </p:pic>
      <p:sp>
        <p:nvSpPr>
          <p:cNvPr id="8" name="TextBox 7">
            <a:extLst>
              <a:ext uri="{FF2B5EF4-FFF2-40B4-BE49-F238E27FC236}">
                <a16:creationId xmlns:a16="http://schemas.microsoft.com/office/drawing/2014/main" id="{69284EDB-EA52-2CB7-E54B-EF7A55867EE0}"/>
              </a:ext>
            </a:extLst>
          </p:cNvPr>
          <p:cNvSpPr txBox="1"/>
          <p:nvPr/>
        </p:nvSpPr>
        <p:spPr>
          <a:xfrm>
            <a:off x="10405378" y="3503021"/>
            <a:ext cx="1688298" cy="1600438"/>
          </a:xfrm>
          <a:prstGeom prst="rect">
            <a:avLst/>
          </a:prstGeom>
          <a:noFill/>
        </p:spPr>
        <p:txBody>
          <a:bodyPr wrap="square">
            <a:spAutoFit/>
          </a:bodyPr>
          <a:lstStyle/>
          <a:p>
            <a:r>
              <a:rPr lang="en-GB"/>
              <a:t>Public demo is at:</a:t>
            </a:r>
          </a:p>
          <a:p>
            <a:r>
              <a:rPr lang="en-GB"/>
              <a:t> </a:t>
            </a:r>
          </a:p>
          <a:p>
            <a:r>
              <a:rPr lang="en-GB"/>
              <a:t>https://agri.demo.hub.eox.at/crop_type_classification/parcelexplorer?zoom=15.01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71D5CA-5E4B-5498-2AC1-D3F2C9E2A84D}"/>
              </a:ext>
            </a:extLst>
          </p:cNvPr>
          <p:cNvPicPr>
            <a:picLocks noChangeAspect="1"/>
          </p:cNvPicPr>
          <p:nvPr/>
        </p:nvPicPr>
        <p:blipFill>
          <a:blip r:embed="rId2"/>
          <a:stretch>
            <a:fillRect/>
          </a:stretch>
        </p:blipFill>
        <p:spPr>
          <a:xfrm>
            <a:off x="2608426" y="2861187"/>
            <a:ext cx="9533782" cy="4036751"/>
          </a:xfrm>
          <a:prstGeom prst="rect">
            <a:avLst/>
          </a:prstGeom>
        </p:spPr>
      </p:pic>
      <p:sp>
        <p:nvSpPr>
          <p:cNvPr id="5" name="Google Shape;107;p34">
            <a:extLst>
              <a:ext uri="{FF2B5EF4-FFF2-40B4-BE49-F238E27FC236}">
                <a16:creationId xmlns:a16="http://schemas.microsoft.com/office/drawing/2014/main" id="{8D74E3B2-0208-6066-918E-22EB5686A907}"/>
              </a:ext>
            </a:extLst>
          </p:cNvPr>
          <p:cNvSpPr txBox="1">
            <a:spLocks/>
          </p:cNvSpPr>
          <p:nvPr/>
        </p:nvSpPr>
        <p:spPr>
          <a:xfrm>
            <a:off x="165075" y="58994"/>
            <a:ext cx="10518849" cy="867890"/>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a:solidFill>
                  <a:schemeClr val="lt1"/>
                </a:solidFill>
              </a:rPr>
              <a:t>AgriApp – Dashboard service for decisiosn-making </a:t>
            </a:r>
            <a:br>
              <a:rPr lang="en-US" sz="2800">
                <a:solidFill>
                  <a:schemeClr val="lt1"/>
                </a:solidFill>
              </a:rPr>
            </a:br>
            <a:r>
              <a:rPr lang="en-US" sz="2800">
                <a:solidFill>
                  <a:schemeClr val="lt1"/>
                </a:solidFill>
              </a:rPr>
              <a:t>based on satellite and in-situ data</a:t>
            </a:r>
          </a:p>
        </p:txBody>
      </p:sp>
      <p:sp>
        <p:nvSpPr>
          <p:cNvPr id="8" name="TextBox 7">
            <a:extLst>
              <a:ext uri="{FF2B5EF4-FFF2-40B4-BE49-F238E27FC236}">
                <a16:creationId xmlns:a16="http://schemas.microsoft.com/office/drawing/2014/main" id="{A6C07AC8-44FA-6600-130F-77CD2F2ADF54}"/>
              </a:ext>
            </a:extLst>
          </p:cNvPr>
          <p:cNvSpPr txBox="1"/>
          <p:nvPr/>
        </p:nvSpPr>
        <p:spPr>
          <a:xfrm>
            <a:off x="4107810" y="1583075"/>
            <a:ext cx="7730228" cy="1200329"/>
          </a:xfrm>
          <a:prstGeom prst="rect">
            <a:avLst/>
          </a:prstGeom>
          <a:noFill/>
        </p:spPr>
        <p:txBody>
          <a:bodyPr wrap="square" rtlCol="0">
            <a:spAutoFit/>
          </a:bodyPr>
          <a:lstStyle/>
          <a:p>
            <a:pPr marL="285750" indent="-285750">
              <a:buFont typeface="Arial" panose="020B0604020202020204" pitchFamily="34" charset="0"/>
              <a:buChar char="•"/>
            </a:pPr>
            <a:r>
              <a:rPr lang="en-GB" sz="1800"/>
              <a:t>Cloud based EO data processing, ML products  and markers AMS rule engine - as open value chain </a:t>
            </a:r>
          </a:p>
          <a:p>
            <a:pPr marL="285750" indent="-285750">
              <a:buFont typeface="Arial" panose="020B0604020202020204" pitchFamily="34" charset="0"/>
              <a:buChar char="•"/>
            </a:pPr>
            <a:r>
              <a:rPr lang="en-GB" sz="1800"/>
              <a:t>Value-added information</a:t>
            </a:r>
          </a:p>
          <a:p>
            <a:pPr marL="285750" indent="-285750">
              <a:buFont typeface="Arial" panose="020B0604020202020204" pitchFamily="34" charset="0"/>
              <a:buChar char="•"/>
            </a:pPr>
            <a:r>
              <a:rPr lang="en-GB" sz="1800"/>
              <a:t>Interactive querries, data validation and reporting: accuracy measures    </a:t>
            </a:r>
          </a:p>
        </p:txBody>
      </p:sp>
      <p:pic>
        <p:nvPicPr>
          <p:cNvPr id="9" name="Picture 8">
            <a:extLst>
              <a:ext uri="{FF2B5EF4-FFF2-40B4-BE49-F238E27FC236}">
                <a16:creationId xmlns:a16="http://schemas.microsoft.com/office/drawing/2014/main" id="{491682E5-6939-B195-3F2B-15DE7CC9D17B}"/>
              </a:ext>
            </a:extLst>
          </p:cNvPr>
          <p:cNvPicPr>
            <a:picLocks noChangeAspect="1"/>
          </p:cNvPicPr>
          <p:nvPr/>
        </p:nvPicPr>
        <p:blipFill>
          <a:blip r:embed="rId3"/>
          <a:stretch>
            <a:fillRect/>
          </a:stretch>
        </p:blipFill>
        <p:spPr>
          <a:xfrm>
            <a:off x="0" y="1606938"/>
            <a:ext cx="2471087" cy="5251062"/>
          </a:xfrm>
          <a:prstGeom prst="rect">
            <a:avLst/>
          </a:prstGeom>
        </p:spPr>
      </p:pic>
    </p:spTree>
    <p:extLst>
      <p:ext uri="{BB962C8B-B14F-4D97-AF65-F5344CB8AC3E}">
        <p14:creationId xmlns:p14="http://schemas.microsoft.com/office/powerpoint/2010/main" val="417652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048" y="-45603"/>
            <a:ext cx="3680025" cy="1704172"/>
          </a:xfrm>
          <a:prstGeom prst="rect">
            <a:avLst/>
          </a:prstGeom>
        </p:spPr>
      </p:pic>
      <p:pic>
        <p:nvPicPr>
          <p:cNvPr id="4" name="Picture 3">
            <a:extLst>
              <a:ext uri="{FF2B5EF4-FFF2-40B4-BE49-F238E27FC236}">
                <a16:creationId xmlns:a16="http://schemas.microsoft.com/office/drawing/2014/main" id="{235DF1D8-5712-54EB-31D4-3EB3A2CFAA22}"/>
              </a:ext>
            </a:extLst>
          </p:cNvPr>
          <p:cNvPicPr>
            <a:picLocks noChangeAspect="1"/>
          </p:cNvPicPr>
          <p:nvPr/>
        </p:nvPicPr>
        <p:blipFill>
          <a:blip r:embed="rId3"/>
          <a:stretch>
            <a:fillRect/>
          </a:stretch>
        </p:blipFill>
        <p:spPr>
          <a:xfrm>
            <a:off x="2326289" y="997250"/>
            <a:ext cx="9865711" cy="5541622"/>
          </a:xfrm>
          <a:prstGeom prst="rect">
            <a:avLst/>
          </a:prstGeom>
        </p:spPr>
      </p:pic>
      <p:sp>
        <p:nvSpPr>
          <p:cNvPr id="5" name="TextBox 4">
            <a:extLst>
              <a:ext uri="{FF2B5EF4-FFF2-40B4-BE49-F238E27FC236}">
                <a16:creationId xmlns:a16="http://schemas.microsoft.com/office/drawing/2014/main" id="{9516C0D9-A525-DEE6-1914-35B234736D44}"/>
              </a:ext>
            </a:extLst>
          </p:cNvPr>
          <p:cNvSpPr txBox="1"/>
          <p:nvPr/>
        </p:nvSpPr>
        <p:spPr>
          <a:xfrm>
            <a:off x="50662" y="1658569"/>
            <a:ext cx="2354662" cy="5016758"/>
          </a:xfrm>
          <a:prstGeom prst="rect">
            <a:avLst/>
          </a:prstGeom>
          <a:noFill/>
        </p:spPr>
        <p:txBody>
          <a:bodyPr wrap="square">
            <a:spAutoFit/>
          </a:bodyPr>
          <a:lstStyle/>
          <a:p>
            <a:r>
              <a:rPr lang="en-US" sz="2000" dirty="0">
                <a:solidFill>
                  <a:srgbClr val="002C64"/>
                </a:solidFill>
                <a:latin typeface="MyriadPro-Bold"/>
              </a:rPr>
              <a:t>Independent evaluation </a:t>
            </a:r>
            <a:r>
              <a:rPr lang="hu-HU" sz="2000" dirty="0">
                <a:solidFill>
                  <a:srgbClr val="002C64"/>
                </a:solidFill>
                <a:latin typeface="MyriadPro-Bold"/>
              </a:rPr>
              <a:t>of AMS result </a:t>
            </a:r>
            <a:r>
              <a:rPr lang="en-US" sz="2000" dirty="0">
                <a:solidFill>
                  <a:srgbClr val="002C64"/>
                </a:solidFill>
                <a:latin typeface="MyriadPro-Bold"/>
              </a:rPr>
              <a:t>based on the EC/JRC guidance </a:t>
            </a:r>
          </a:p>
          <a:p>
            <a:r>
              <a:rPr lang="en-US" sz="2000" dirty="0">
                <a:solidFill>
                  <a:srgbClr val="002C64"/>
                </a:solidFill>
                <a:latin typeface="MyriadPro-Bold"/>
              </a:rPr>
              <a:t>- chart widget shows the signal profiles </a:t>
            </a:r>
            <a:r>
              <a:rPr lang="hu-HU" sz="2000" dirty="0">
                <a:solidFill>
                  <a:srgbClr val="002C64"/>
                </a:solidFill>
                <a:latin typeface="MyriadPro-Bold"/>
              </a:rPr>
              <a:t>/ event detection</a:t>
            </a:r>
            <a:endParaRPr lang="en-US" sz="2000" dirty="0">
              <a:solidFill>
                <a:srgbClr val="002C64"/>
              </a:solidFill>
              <a:latin typeface="MyriadPro-Bold"/>
            </a:endParaRPr>
          </a:p>
          <a:p>
            <a:r>
              <a:rPr lang="en-US" sz="2000" dirty="0">
                <a:solidFill>
                  <a:srgbClr val="002C64"/>
                </a:solidFill>
                <a:latin typeface="MyriadPro-Bold"/>
              </a:rPr>
              <a:t>- actual VHR + any </a:t>
            </a:r>
            <a:r>
              <a:rPr lang="en-US" sz="2000" dirty="0" err="1">
                <a:solidFill>
                  <a:srgbClr val="002C64"/>
                </a:solidFill>
                <a:latin typeface="MyriadPro-Bold"/>
              </a:rPr>
              <a:t>ortho-img</a:t>
            </a:r>
            <a:r>
              <a:rPr lang="en-US" sz="2000" dirty="0">
                <a:solidFill>
                  <a:srgbClr val="002C64"/>
                </a:solidFill>
                <a:latin typeface="MyriadPro-Bold"/>
              </a:rPr>
              <a:t> are in the map view</a:t>
            </a:r>
          </a:p>
          <a:p>
            <a:r>
              <a:rPr lang="en-US" sz="2000" dirty="0">
                <a:solidFill>
                  <a:srgbClr val="002C64"/>
                </a:solidFill>
                <a:latin typeface="MyriadPro-Bold"/>
              </a:rPr>
              <a:t>- all available EO data are in the Image chips for CAPI</a:t>
            </a:r>
          </a:p>
          <a:p>
            <a:pPr algn="l"/>
            <a:endParaRPr lang="en-US" sz="2000" dirty="0">
              <a:solidFill>
                <a:srgbClr val="002C64"/>
              </a:solidFill>
              <a:latin typeface="MyriadPro-Bold"/>
            </a:endParaRPr>
          </a:p>
        </p:txBody>
      </p:sp>
      <p:sp>
        <p:nvSpPr>
          <p:cNvPr id="2" name="Title 1">
            <a:extLst>
              <a:ext uri="{FF2B5EF4-FFF2-40B4-BE49-F238E27FC236}">
                <a16:creationId xmlns:a16="http://schemas.microsoft.com/office/drawing/2014/main" id="{7756EDCD-4E49-10B1-5123-CB705FCBC4D0}"/>
              </a:ext>
            </a:extLst>
          </p:cNvPr>
          <p:cNvSpPr>
            <a:spLocks noGrp="1"/>
          </p:cNvSpPr>
          <p:nvPr>
            <p:ph type="title"/>
          </p:nvPr>
        </p:nvSpPr>
        <p:spPr>
          <a:xfrm>
            <a:off x="3675977" y="117387"/>
            <a:ext cx="6429558" cy="552487"/>
          </a:xfrm>
        </p:spPr>
        <p:txBody>
          <a:bodyPr>
            <a:noAutofit/>
          </a:bodyPr>
          <a:lstStyle/>
          <a:p>
            <a:pPr algn="ctr"/>
            <a:r>
              <a:rPr lang="en-US" sz="2800">
                <a:solidFill>
                  <a:schemeClr val="bg1"/>
                </a:solidFill>
              </a:rPr>
              <a:t>Dedicated AMS/QA frontend</a:t>
            </a:r>
            <a:endParaRPr lang="en-US" sz="2800" dirty="0">
              <a:solidFill>
                <a:schemeClr val="bg1"/>
              </a:solidFill>
            </a:endParaRPr>
          </a:p>
        </p:txBody>
      </p:sp>
    </p:spTree>
    <p:extLst>
      <p:ext uri="{BB962C8B-B14F-4D97-AF65-F5344CB8AC3E}">
        <p14:creationId xmlns:p14="http://schemas.microsoft.com/office/powerpoint/2010/main" val="201097546"/>
      </p:ext>
    </p:extLst>
  </p:cSld>
  <p:clrMapOvr>
    <a:masterClrMapping/>
  </p:clrMapOvr>
</p:sld>
</file>

<file path=ppt/theme/theme1.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1453</Words>
  <Application>Microsoft Office PowerPoint</Application>
  <PresentationFormat>Widescreen</PresentationFormat>
  <Paragraphs>143</Paragraphs>
  <Slides>20</Slides>
  <Notes>18</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vt:lpstr>
      <vt:lpstr>Automated Image Classification  and BalticGTIF Sustainable Resource Management – Carbon Footprint Accounting Projects</vt:lpstr>
      <vt:lpstr>Service Architecture Overview</vt:lpstr>
      <vt:lpstr>Service Types to support performance based CAP &amp; nature values:   1. Automatic processing of geo-tagged photos (GTPs):crop type and event identification and classification tp support AMS   2. Integrating the GTPs content into ML algorithms for deriving enhanced  AMS products + visualizing the progress in AgriApp viewer   3. Natural Capital Solutions (NCS) – carbon, biodivestity, high-species rich grassnads - Measurement, Verification, Impact Evaluation &amp; Validation    </vt:lpstr>
      <vt:lpstr>GTP and satellite data integration </vt:lpstr>
      <vt:lpstr>Methodological Advantages  </vt:lpstr>
      <vt:lpstr>Classification of crop status &amp; event on GTPs</vt:lpstr>
      <vt:lpstr>AgriApp – insight to AMS products</vt:lpstr>
      <vt:lpstr>PowerPoint Presentation</vt:lpstr>
      <vt:lpstr>Dedicated AMS/QA frontend</vt:lpstr>
      <vt:lpstr>Empowering Nature-Positive Transformation</vt:lpstr>
      <vt:lpstr>NCS: Natural Capital Solutions Platform </vt:lpstr>
      <vt:lpstr>PowerPoint Presentation</vt:lpstr>
      <vt:lpstr>Ecosystemn Indicators Science-backed Assumptions   </vt:lpstr>
      <vt:lpstr>Concepts of AMS data use  beyond the annual payment validation </vt:lpstr>
      <vt:lpstr>Nature Analytics, dMRV &amp; Portfolio Selection Tool  (Demonstrator HNV Grassland)</vt:lpstr>
      <vt:lpstr> GREEN TRANSITION INFORMATION FACTORIES– KICK-STARTERS Funded by ESA </vt:lpstr>
      <vt:lpstr> GREEN TRANSITION INFORMATION FACTORIES– KICK-STARTERS Funded by ESA </vt:lpstr>
      <vt:lpstr> GREEN TRANSITION INFORMATION FACTORIES– KICK-STARTERS Funded by ESA </vt:lpstr>
      <vt:lpstr>Ecosystem connectivity index – Hungarian example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Gerhard Triebnig</dc:creator>
  <cp:lastModifiedBy>Bernadett Csonka</cp:lastModifiedBy>
  <cp:revision>18</cp:revision>
  <dcterms:created xsi:type="dcterms:W3CDTF">2019-08-07T18:11:10Z</dcterms:created>
  <dcterms:modified xsi:type="dcterms:W3CDTF">2025-09-26T08:34:40Z</dcterms:modified>
</cp:coreProperties>
</file>