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2"/>
  </p:notesMasterIdLst>
  <p:sldIdLst>
    <p:sldId id="278" r:id="rId5"/>
    <p:sldId id="317" r:id="rId6"/>
    <p:sldId id="314" r:id="rId7"/>
    <p:sldId id="318" r:id="rId8"/>
    <p:sldId id="320" r:id="rId9"/>
    <p:sldId id="300" r:id="rId10"/>
    <p:sldId id="306" r:id="rId11"/>
    <p:sldId id="299" r:id="rId12"/>
    <p:sldId id="298" r:id="rId13"/>
    <p:sldId id="296" r:id="rId14"/>
    <p:sldId id="302" r:id="rId15"/>
    <p:sldId id="297" r:id="rId16"/>
    <p:sldId id="303" r:id="rId17"/>
    <p:sldId id="305" r:id="rId18"/>
    <p:sldId id="304" r:id="rId19"/>
    <p:sldId id="319" r:id="rId20"/>
    <p:sldId id="295" r:id="rId21"/>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999999"/>
    <a:srgbClr val="CEEBDB"/>
    <a:srgbClr val="009650"/>
    <a:srgbClr val="B89352"/>
    <a:srgbClr val="E6E6E6"/>
    <a:srgbClr val="E9F5EF"/>
    <a:srgbClr val="006837"/>
    <a:srgbClr val="C58B27"/>
    <a:srgbClr val="FFD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1F12B-8BC6-545D-6A83-A605DCA8CCEB}" v="29" dt="2025-09-23T13:48:28.562"/>
    <p1510:client id="{2891A071-ABFB-2A3C-8D41-6F1950FDE746}" v="24" dt="2025-09-23T07:40:38.744"/>
    <p1510:client id="{56A33DEE-EC21-8036-65B3-C1832859FD93}" v="83" dt="2025-09-24T05:50:02.126"/>
    <p1510:client id="{AFC45596-9B36-DA9F-2014-3EE243B9403A}" v="23" dt="2025-09-23T13:33:53.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59"/>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DE91D-92FC-EB47-9BF5-89E5781AEC6E}" type="datetimeFigureOut">
              <a:rPr lang="en-LT" smtClean="0"/>
              <a:t>09/26/2025</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6B443-908F-A545-B0E5-A9A2481DD133}" type="slidenum">
              <a:rPr lang="en-LT" smtClean="0"/>
              <a:t>‹#›</a:t>
            </a:fld>
            <a:endParaRPr lang="en-LT"/>
          </a:p>
        </p:txBody>
      </p:sp>
    </p:spTree>
    <p:extLst>
      <p:ext uri="{BB962C8B-B14F-4D97-AF65-F5344CB8AC3E}">
        <p14:creationId xmlns:p14="http://schemas.microsoft.com/office/powerpoint/2010/main" val="182275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Pridėti</a:t>
            </a:r>
            <a:r>
              <a:rPr lang="en-US">
                <a:ea typeface="Calibri"/>
                <a:cs typeface="Calibri"/>
              </a:rPr>
              <a:t> </a:t>
            </a:r>
            <a:r>
              <a:rPr lang="en-US" err="1">
                <a:ea typeface="Calibri"/>
                <a:cs typeface="Calibri"/>
              </a:rPr>
              <a:t>atsiperkamumą</a:t>
            </a:r>
            <a:r>
              <a:rPr lang="en-US">
                <a:ea typeface="Calibri"/>
                <a:cs typeface="Calibri"/>
              </a:rPr>
              <a:t>, </a:t>
            </a:r>
            <a:r>
              <a:rPr lang="en-US" err="1">
                <a:ea typeface="Calibri"/>
                <a:cs typeface="Calibri"/>
              </a:rPr>
              <a:t>pagrindinė</a:t>
            </a:r>
            <a:r>
              <a:rPr lang="en-US">
                <a:ea typeface="Calibri"/>
                <a:cs typeface="Calibri"/>
              </a:rPr>
              <a:t> </a:t>
            </a:r>
            <a:r>
              <a:rPr lang="en-US" err="1">
                <a:ea typeface="Calibri"/>
                <a:cs typeface="Calibri"/>
              </a:rPr>
              <a:t>žinutė</a:t>
            </a:r>
            <a:r>
              <a:rPr lang="en-US">
                <a:ea typeface="Calibri"/>
                <a:cs typeface="Calibri"/>
              </a:rPr>
              <a:t> </a:t>
            </a:r>
            <a:r>
              <a:rPr lang="en-US" err="1">
                <a:ea typeface="Calibri"/>
                <a:cs typeface="Calibri"/>
              </a:rPr>
              <a:t>kokia</a:t>
            </a:r>
            <a:r>
              <a:rPr lang="en-US">
                <a:ea typeface="Calibri"/>
                <a:cs typeface="Calibri"/>
              </a:rPr>
              <a:t> </a:t>
            </a:r>
            <a:r>
              <a:rPr lang="en-US" err="1">
                <a:ea typeface="Calibri"/>
                <a:cs typeface="Calibri"/>
              </a:rPr>
              <a:t>nauda</a:t>
            </a:r>
            <a:r>
              <a:rPr lang="en-US">
                <a:ea typeface="Calibri"/>
                <a:cs typeface="Calibri"/>
              </a:rPr>
              <a:t>, </a:t>
            </a:r>
            <a:r>
              <a:rPr lang="en-US" err="1">
                <a:ea typeface="Calibri"/>
                <a:cs typeface="Calibri"/>
              </a:rPr>
              <a:t>realios</a:t>
            </a:r>
            <a:r>
              <a:rPr lang="en-US">
                <a:ea typeface="Calibri"/>
                <a:cs typeface="Calibri"/>
              </a:rPr>
              <a:t> </a:t>
            </a:r>
            <a:r>
              <a:rPr lang="en-US" err="1">
                <a:ea typeface="Calibri"/>
                <a:cs typeface="Calibri"/>
              </a:rPr>
              <a:t>iliustracijos</a:t>
            </a:r>
            <a:r>
              <a:rPr lang="en-US">
                <a:ea typeface="Calibri"/>
                <a:cs typeface="Calibri"/>
              </a:rPr>
              <a:t> </a:t>
            </a:r>
            <a:r>
              <a:rPr lang="en-US" err="1">
                <a:ea typeface="Calibri"/>
                <a:cs typeface="Calibri"/>
              </a:rPr>
              <a:t>iš</a:t>
            </a:r>
            <a:r>
              <a:rPr lang="en-US">
                <a:ea typeface="Calibri"/>
                <a:cs typeface="Calibri"/>
              </a:rPr>
              <a:t> </a:t>
            </a:r>
            <a:r>
              <a:rPr lang="en-US" err="1">
                <a:ea typeface="Calibri"/>
                <a:cs typeface="Calibri"/>
              </a:rPr>
              <a:t>lauko</a:t>
            </a:r>
            <a:r>
              <a:rPr lang="en-US">
                <a:ea typeface="Calibri"/>
                <a:cs typeface="Calibri"/>
              </a:rPr>
              <a:t> </a:t>
            </a:r>
            <a:r>
              <a:rPr lang="en-US" err="1">
                <a:ea typeface="Calibri"/>
                <a:cs typeface="Calibri"/>
              </a:rPr>
              <a:t>su</a:t>
            </a:r>
            <a:r>
              <a:rPr lang="en-US">
                <a:ea typeface="Calibri"/>
                <a:cs typeface="Calibri"/>
              </a:rPr>
              <a:t> </a:t>
            </a:r>
            <a:r>
              <a:rPr lang="en-US" err="1">
                <a:ea typeface="Calibri"/>
                <a:cs typeface="Calibri"/>
              </a:rPr>
              <a:t>problematika</a:t>
            </a:r>
            <a:r>
              <a:rPr lang="en-US">
                <a:ea typeface="Calibri"/>
                <a:cs typeface="Calibri"/>
              </a:rPr>
              <a:t> </a:t>
            </a:r>
          </a:p>
        </p:txBody>
      </p:sp>
      <p:sp>
        <p:nvSpPr>
          <p:cNvPr id="4" name="Slide Number Placeholder 3"/>
          <p:cNvSpPr>
            <a:spLocks noGrp="1"/>
          </p:cNvSpPr>
          <p:nvPr>
            <p:ph type="sldNum" sz="quarter" idx="5"/>
          </p:nvPr>
        </p:nvSpPr>
        <p:spPr/>
        <p:txBody>
          <a:bodyPr/>
          <a:lstStyle/>
          <a:p>
            <a:fld id="{8A66B443-908F-A545-B0E5-A9A2481DD133}" type="slidenum">
              <a:rPr lang="en-LT" smtClean="0"/>
              <a:t>1</a:t>
            </a:fld>
            <a:endParaRPr lang="en-LT"/>
          </a:p>
        </p:txBody>
      </p:sp>
    </p:spTree>
    <p:extLst>
      <p:ext uri="{BB962C8B-B14F-4D97-AF65-F5344CB8AC3E}">
        <p14:creationId xmlns:p14="http://schemas.microsoft.com/office/powerpoint/2010/main" val="128950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11</a:t>
            </a:fld>
            <a:endParaRPr lang="en-LT"/>
          </a:p>
        </p:txBody>
      </p:sp>
    </p:spTree>
    <p:extLst>
      <p:ext uri="{BB962C8B-B14F-4D97-AF65-F5344CB8AC3E}">
        <p14:creationId xmlns:p14="http://schemas.microsoft.com/office/powerpoint/2010/main" val="2769298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12</a:t>
            </a:fld>
            <a:endParaRPr lang="en-LT"/>
          </a:p>
        </p:txBody>
      </p:sp>
    </p:spTree>
    <p:extLst>
      <p:ext uri="{BB962C8B-B14F-4D97-AF65-F5344CB8AC3E}">
        <p14:creationId xmlns:p14="http://schemas.microsoft.com/office/powerpoint/2010/main" val="398553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13</a:t>
            </a:fld>
            <a:endParaRPr lang="en-LT"/>
          </a:p>
        </p:txBody>
      </p:sp>
    </p:spTree>
    <p:extLst>
      <p:ext uri="{BB962C8B-B14F-4D97-AF65-F5344CB8AC3E}">
        <p14:creationId xmlns:p14="http://schemas.microsoft.com/office/powerpoint/2010/main" val="254038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14</a:t>
            </a:fld>
            <a:endParaRPr lang="en-LT"/>
          </a:p>
        </p:txBody>
      </p:sp>
    </p:spTree>
    <p:extLst>
      <p:ext uri="{BB962C8B-B14F-4D97-AF65-F5344CB8AC3E}">
        <p14:creationId xmlns:p14="http://schemas.microsoft.com/office/powerpoint/2010/main" val="344838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15</a:t>
            </a:fld>
            <a:endParaRPr lang="en-LT"/>
          </a:p>
        </p:txBody>
      </p:sp>
    </p:spTree>
    <p:extLst>
      <p:ext uri="{BB962C8B-B14F-4D97-AF65-F5344CB8AC3E}">
        <p14:creationId xmlns:p14="http://schemas.microsoft.com/office/powerpoint/2010/main" val="81338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8A66B443-908F-A545-B0E5-A9A2481DD133}" type="slidenum">
              <a:rPr lang="en-LT" smtClean="0"/>
              <a:t>17</a:t>
            </a:fld>
            <a:endParaRPr lang="en-LT"/>
          </a:p>
        </p:txBody>
      </p:sp>
    </p:spTree>
    <p:extLst>
      <p:ext uri="{BB962C8B-B14F-4D97-AF65-F5344CB8AC3E}">
        <p14:creationId xmlns:p14="http://schemas.microsoft.com/office/powerpoint/2010/main" val="19499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E8BC-1EB3-7A8A-8768-8D0BC50BB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6F97-809E-663A-4007-413989AF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257A7-0868-ABF9-8D2C-FAA484309B79}"/>
              </a:ext>
            </a:extLst>
          </p:cNvPr>
          <p:cNvSpPr>
            <a:spLocks noGrp="1"/>
          </p:cNvSpPr>
          <p:nvPr>
            <p:ph type="body" idx="1"/>
          </p:nvPr>
        </p:nvSpPr>
        <p:spPr/>
        <p:txBody>
          <a:bodyPr/>
          <a:lstStyle/>
          <a:p>
            <a:r>
              <a:rPr lang="en-US"/>
              <a:t>project will </a:t>
            </a:r>
            <a:r>
              <a:rPr lang="en-US" err="1"/>
              <a:t>modernise</a:t>
            </a:r>
            <a:r>
              <a:rPr lang="en-US"/>
              <a:t> the Integrated Agricultural Administration and Control System (ŽŪPAIS) by increasing data scope and quality, improving result frequency and service range, and providing greater data access to farmers, institutions, policymakers, and the public.</a:t>
            </a:r>
          </a:p>
          <a:p>
            <a:endParaRPr lang="en-US">
              <a:ea typeface="Calibri"/>
              <a:cs typeface="Calibri"/>
            </a:endParaRPr>
          </a:p>
          <a:p>
            <a:r>
              <a:rPr lang="en-US" err="1">
                <a:ea typeface="Calibri"/>
                <a:cs typeface="Calibri"/>
              </a:rPr>
              <a:t>Pridėti</a:t>
            </a:r>
            <a:r>
              <a:rPr lang="en-US">
                <a:ea typeface="Calibri"/>
                <a:cs typeface="Calibri"/>
              </a:rPr>
              <a:t> 12 </a:t>
            </a:r>
            <a:r>
              <a:rPr lang="en-US" err="1">
                <a:ea typeface="Calibri"/>
                <a:cs typeface="Calibri"/>
              </a:rPr>
              <a:t>naujų</a:t>
            </a:r>
            <a:r>
              <a:rPr lang="en-US">
                <a:ea typeface="Calibri"/>
                <a:cs typeface="Calibri"/>
              </a:rPr>
              <a:t> </a:t>
            </a:r>
            <a:r>
              <a:rPr lang="en-US" err="1">
                <a:ea typeface="Calibri"/>
                <a:cs typeface="Calibri"/>
              </a:rPr>
              <a:t>algoritmų</a:t>
            </a:r>
            <a:r>
              <a:rPr lang="en-US">
                <a:ea typeface="Calibri"/>
                <a:cs typeface="Calibri"/>
              </a:rPr>
              <a:t> </a:t>
            </a:r>
            <a:r>
              <a:rPr lang="en-US" err="1">
                <a:ea typeface="Calibri"/>
                <a:cs typeface="Calibri"/>
              </a:rPr>
              <a:t>nesusijusiu</a:t>
            </a:r>
            <a:r>
              <a:rPr lang="en-US">
                <a:ea typeface="Calibri"/>
                <a:cs typeface="Calibri"/>
              </a:rPr>
              <a:t> </a:t>
            </a:r>
            <a:r>
              <a:rPr lang="en-US" err="1">
                <a:ea typeface="Calibri"/>
                <a:cs typeface="Calibri"/>
              </a:rPr>
              <a:t>su</a:t>
            </a:r>
            <a:r>
              <a:rPr lang="en-US">
                <a:ea typeface="Calibri"/>
                <a:cs typeface="Calibri"/>
              </a:rPr>
              <a:t> AMS v1</a:t>
            </a:r>
          </a:p>
        </p:txBody>
      </p:sp>
      <p:sp>
        <p:nvSpPr>
          <p:cNvPr id="4" name="Slide Number Placeholder 3">
            <a:extLst>
              <a:ext uri="{FF2B5EF4-FFF2-40B4-BE49-F238E27FC236}">
                <a16:creationId xmlns:a16="http://schemas.microsoft.com/office/drawing/2014/main" id="{CF0C9A7E-CFD7-3913-51E3-9E3C51C5FB62}"/>
              </a:ext>
            </a:extLst>
          </p:cNvPr>
          <p:cNvSpPr>
            <a:spLocks noGrp="1"/>
          </p:cNvSpPr>
          <p:nvPr>
            <p:ph type="sldNum" sz="quarter" idx="5"/>
          </p:nvPr>
        </p:nvSpPr>
        <p:spPr/>
        <p:txBody>
          <a:bodyPr/>
          <a:lstStyle/>
          <a:p>
            <a:fld id="{8A66B443-908F-A545-B0E5-A9A2481DD133}" type="slidenum">
              <a:rPr lang="en-LT" smtClean="0"/>
              <a:t>2</a:t>
            </a:fld>
            <a:endParaRPr lang="en-LT"/>
          </a:p>
        </p:txBody>
      </p:sp>
    </p:spTree>
    <p:extLst>
      <p:ext uri="{BB962C8B-B14F-4D97-AF65-F5344CB8AC3E}">
        <p14:creationId xmlns:p14="http://schemas.microsoft.com/office/powerpoint/2010/main" val="35392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E8BC-1EB3-7A8A-8768-8D0BC50BB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6F97-809E-663A-4007-413989AF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257A7-0868-ABF9-8D2C-FAA484309B79}"/>
              </a:ext>
            </a:extLst>
          </p:cNvPr>
          <p:cNvSpPr>
            <a:spLocks noGrp="1"/>
          </p:cNvSpPr>
          <p:nvPr>
            <p:ph type="body" idx="1"/>
          </p:nvPr>
        </p:nvSpPr>
        <p:spPr/>
        <p:txBody>
          <a:bodyPr/>
          <a:lstStyle/>
          <a:p>
            <a:r>
              <a:rPr lang="en-US"/>
              <a:t>project will </a:t>
            </a:r>
            <a:r>
              <a:rPr lang="en-US" err="1"/>
              <a:t>modernise</a:t>
            </a:r>
            <a:r>
              <a:rPr lang="en-US"/>
              <a:t> the Integrated Agricultural Administration and Control System (ŽŪPAIS) by increasing data scope and quality, improving result frequency and service range, and providing greater data access to farmers, institutions, policymakers, and the public.</a:t>
            </a:r>
          </a:p>
          <a:p>
            <a:endParaRPr lang="en-US">
              <a:ea typeface="Calibri"/>
              <a:cs typeface="Calibri"/>
            </a:endParaRPr>
          </a:p>
          <a:p>
            <a:r>
              <a:rPr lang="en-US" err="1">
                <a:ea typeface="Calibri"/>
                <a:cs typeface="Calibri"/>
              </a:rPr>
              <a:t>Pridėti</a:t>
            </a:r>
            <a:r>
              <a:rPr lang="en-US">
                <a:ea typeface="Calibri"/>
                <a:cs typeface="Calibri"/>
              </a:rPr>
              <a:t> 12 </a:t>
            </a:r>
            <a:r>
              <a:rPr lang="en-US" err="1">
                <a:ea typeface="Calibri"/>
                <a:cs typeface="Calibri"/>
              </a:rPr>
              <a:t>naujų</a:t>
            </a:r>
            <a:r>
              <a:rPr lang="en-US">
                <a:ea typeface="Calibri"/>
                <a:cs typeface="Calibri"/>
              </a:rPr>
              <a:t> </a:t>
            </a:r>
            <a:r>
              <a:rPr lang="en-US" err="1">
                <a:ea typeface="Calibri"/>
                <a:cs typeface="Calibri"/>
              </a:rPr>
              <a:t>algoritmų</a:t>
            </a:r>
            <a:r>
              <a:rPr lang="en-US">
                <a:ea typeface="Calibri"/>
                <a:cs typeface="Calibri"/>
              </a:rPr>
              <a:t> </a:t>
            </a:r>
            <a:r>
              <a:rPr lang="en-US" err="1">
                <a:ea typeface="Calibri"/>
                <a:cs typeface="Calibri"/>
              </a:rPr>
              <a:t>nesusijusiu</a:t>
            </a:r>
            <a:r>
              <a:rPr lang="en-US">
                <a:ea typeface="Calibri"/>
                <a:cs typeface="Calibri"/>
              </a:rPr>
              <a:t> </a:t>
            </a:r>
            <a:r>
              <a:rPr lang="en-US" err="1">
                <a:ea typeface="Calibri"/>
                <a:cs typeface="Calibri"/>
              </a:rPr>
              <a:t>su</a:t>
            </a:r>
            <a:r>
              <a:rPr lang="en-US">
                <a:ea typeface="Calibri"/>
                <a:cs typeface="Calibri"/>
              </a:rPr>
              <a:t> AMS v1</a:t>
            </a:r>
          </a:p>
        </p:txBody>
      </p:sp>
      <p:sp>
        <p:nvSpPr>
          <p:cNvPr id="4" name="Slide Number Placeholder 3">
            <a:extLst>
              <a:ext uri="{FF2B5EF4-FFF2-40B4-BE49-F238E27FC236}">
                <a16:creationId xmlns:a16="http://schemas.microsoft.com/office/drawing/2014/main" id="{CF0C9A7E-CFD7-3913-51E3-9E3C51C5FB62}"/>
              </a:ext>
            </a:extLst>
          </p:cNvPr>
          <p:cNvSpPr>
            <a:spLocks noGrp="1"/>
          </p:cNvSpPr>
          <p:nvPr>
            <p:ph type="sldNum" sz="quarter" idx="5"/>
          </p:nvPr>
        </p:nvSpPr>
        <p:spPr/>
        <p:txBody>
          <a:bodyPr/>
          <a:lstStyle/>
          <a:p>
            <a:fld id="{8A66B443-908F-A545-B0E5-A9A2481DD133}" type="slidenum">
              <a:rPr lang="en-LT" smtClean="0"/>
              <a:t>3</a:t>
            </a:fld>
            <a:endParaRPr lang="en-LT"/>
          </a:p>
        </p:txBody>
      </p:sp>
    </p:spTree>
    <p:extLst>
      <p:ext uri="{BB962C8B-B14F-4D97-AF65-F5344CB8AC3E}">
        <p14:creationId xmlns:p14="http://schemas.microsoft.com/office/powerpoint/2010/main" val="13662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8A66B443-908F-A545-B0E5-A9A2481DD133}" type="slidenum">
              <a:rPr lang="en-LT" smtClean="0"/>
              <a:t>4</a:t>
            </a:fld>
            <a:endParaRPr lang="en-LT"/>
          </a:p>
        </p:txBody>
      </p:sp>
    </p:spTree>
    <p:extLst>
      <p:ext uri="{BB962C8B-B14F-4D97-AF65-F5344CB8AC3E}">
        <p14:creationId xmlns:p14="http://schemas.microsoft.com/office/powerpoint/2010/main" val="245498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6</a:t>
            </a:fld>
            <a:endParaRPr lang="en-LT"/>
          </a:p>
        </p:txBody>
      </p:sp>
    </p:spTree>
    <p:extLst>
      <p:ext uri="{BB962C8B-B14F-4D97-AF65-F5344CB8AC3E}">
        <p14:creationId xmlns:p14="http://schemas.microsoft.com/office/powerpoint/2010/main" val="347595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7</a:t>
            </a:fld>
            <a:endParaRPr lang="en-LT"/>
          </a:p>
        </p:txBody>
      </p:sp>
    </p:spTree>
    <p:extLst>
      <p:ext uri="{BB962C8B-B14F-4D97-AF65-F5344CB8AC3E}">
        <p14:creationId xmlns:p14="http://schemas.microsoft.com/office/powerpoint/2010/main" val="111211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8</a:t>
            </a:fld>
            <a:endParaRPr lang="en-LT"/>
          </a:p>
        </p:txBody>
      </p:sp>
    </p:spTree>
    <p:extLst>
      <p:ext uri="{BB962C8B-B14F-4D97-AF65-F5344CB8AC3E}">
        <p14:creationId xmlns:p14="http://schemas.microsoft.com/office/powerpoint/2010/main" val="413978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9</a:t>
            </a:fld>
            <a:endParaRPr lang="en-LT"/>
          </a:p>
        </p:txBody>
      </p:sp>
    </p:spTree>
    <p:extLst>
      <p:ext uri="{BB962C8B-B14F-4D97-AF65-F5344CB8AC3E}">
        <p14:creationId xmlns:p14="http://schemas.microsoft.com/office/powerpoint/2010/main" val="256900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a:t>Alnsis</a:t>
            </a:r>
          </a:p>
        </p:txBody>
      </p:sp>
      <p:sp>
        <p:nvSpPr>
          <p:cNvPr id="4" name="Slide Number Placeholder 3"/>
          <p:cNvSpPr>
            <a:spLocks noGrp="1"/>
          </p:cNvSpPr>
          <p:nvPr>
            <p:ph type="sldNum" sz="quarter" idx="5"/>
          </p:nvPr>
        </p:nvSpPr>
        <p:spPr/>
        <p:txBody>
          <a:bodyPr/>
          <a:lstStyle/>
          <a:p>
            <a:fld id="{8A66B443-908F-A545-B0E5-A9A2481DD133}" type="slidenum">
              <a:rPr lang="en-LT" smtClean="0"/>
              <a:t>10</a:t>
            </a:fld>
            <a:endParaRPr lang="en-LT"/>
          </a:p>
        </p:txBody>
      </p:sp>
    </p:spTree>
    <p:extLst>
      <p:ext uri="{BB962C8B-B14F-4D97-AF65-F5344CB8AC3E}">
        <p14:creationId xmlns:p14="http://schemas.microsoft.com/office/powerpoint/2010/main" val="758313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0" y="2855935"/>
            <a:ext cx="6182719" cy="4002065"/>
          </a:xfrm>
          <a:prstGeom prst="rect">
            <a:avLst/>
          </a:prstGeom>
        </p:spPr>
      </p:pic>
      <p:sp>
        <p:nvSpPr>
          <p:cNvPr id="7" name="Rectangle 6">
            <a:extLst>
              <a:ext uri="{FF2B5EF4-FFF2-40B4-BE49-F238E27FC236}">
                <a16:creationId xmlns:a16="http://schemas.microsoft.com/office/drawing/2014/main" id="{13A53DA8-65C8-4FE2-9CEA-44F5093F3604}"/>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8" name="Picture 7" descr="A picture containing screenshot, black, green&#10;&#10;Description automatically generated">
            <a:extLst>
              <a:ext uri="{FF2B5EF4-FFF2-40B4-BE49-F238E27FC236}">
                <a16:creationId xmlns:a16="http://schemas.microsoft.com/office/drawing/2014/main" id="{B8C5E587-0BD8-4487-8347-C2977BB42B4B}"/>
              </a:ext>
            </a:extLst>
          </p:cNvPr>
          <p:cNvPicPr>
            <a:picLocks noChangeAspect="1"/>
          </p:cNvPicPr>
          <p:nvPr userDrawn="1"/>
        </p:nvPicPr>
        <p:blipFill>
          <a:blip r:embed="rId2"/>
          <a:stretch>
            <a:fillRect/>
          </a:stretch>
        </p:blipFill>
        <p:spPr>
          <a:xfrm>
            <a:off x="4612640" y="3343584"/>
            <a:ext cx="7579360" cy="3514416"/>
          </a:xfrm>
          <a:prstGeom prst="rect">
            <a:avLst/>
          </a:prstGeom>
        </p:spPr>
      </p:pic>
    </p:spTree>
    <p:extLst>
      <p:ext uri="{BB962C8B-B14F-4D97-AF65-F5344CB8AC3E}">
        <p14:creationId xmlns:p14="http://schemas.microsoft.com/office/powerpoint/2010/main" val="792632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46845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45838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3641691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927455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p:nvPicPr>
        <p:blipFill>
          <a:blip r:embed="rId3"/>
          <a:srcRect/>
          <a:stretch/>
        </p:blipFill>
        <p:spPr>
          <a:xfrm>
            <a:off x="1" y="2855934"/>
            <a:ext cx="6182717" cy="4002064"/>
          </a:xfrm>
          <a:prstGeom prst="rect">
            <a:avLst/>
          </a:prstGeom>
        </p:spPr>
      </p:pic>
    </p:spTree>
    <p:extLst>
      <p:ext uri="{BB962C8B-B14F-4D97-AF65-F5344CB8AC3E}">
        <p14:creationId xmlns:p14="http://schemas.microsoft.com/office/powerpoint/2010/main" val="297792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4" name="Picture 3" descr="A group of cows with tags on their ears&#10;&#10;Description automatically generated with low confidence">
            <a:extLst>
              <a:ext uri="{FF2B5EF4-FFF2-40B4-BE49-F238E27FC236}">
                <a16:creationId xmlns:a16="http://schemas.microsoft.com/office/drawing/2014/main" id="{CFE5A45D-1A05-2AF9-1751-0FFED103D311}"/>
              </a:ext>
            </a:extLst>
          </p:cNvPr>
          <p:cNvPicPr>
            <a:picLocks noChangeAspect="1"/>
          </p:cNvPicPr>
          <p:nvPr/>
        </p:nvPicPr>
        <p:blipFill>
          <a:blip r:embed="rId3"/>
          <a:stretch>
            <a:fillRect/>
          </a:stretch>
        </p:blipFill>
        <p:spPr>
          <a:xfrm>
            <a:off x="0" y="2855934"/>
            <a:ext cx="6182720" cy="4002066"/>
          </a:xfrm>
          <a:prstGeom prst="rect">
            <a:avLst/>
          </a:prstGeom>
        </p:spPr>
      </p:pic>
    </p:spTree>
    <p:extLst>
      <p:ext uri="{BB962C8B-B14F-4D97-AF65-F5344CB8AC3E}">
        <p14:creationId xmlns:p14="http://schemas.microsoft.com/office/powerpoint/2010/main" val="389857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56209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2221028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p:nvPicPr>
        <p:blipFill>
          <a:blip r:embed="rId3"/>
          <a:srcRect/>
          <a:stretch/>
        </p:blipFill>
        <p:spPr>
          <a:xfrm>
            <a:off x="0" y="2855934"/>
            <a:ext cx="6182717" cy="4002065"/>
          </a:xfrm>
          <a:prstGeom prst="rect">
            <a:avLst/>
          </a:prstGeom>
        </p:spPr>
      </p:pic>
    </p:spTree>
    <p:extLst>
      <p:ext uri="{BB962C8B-B14F-4D97-AF65-F5344CB8AC3E}">
        <p14:creationId xmlns:p14="http://schemas.microsoft.com/office/powerpoint/2010/main" val="2309971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flipH="1">
            <a:off x="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p:nvPicPr>
        <p:blipFill>
          <a:blip r:embed="rId3"/>
          <a:srcRect/>
          <a:stretch/>
        </p:blipFill>
        <p:spPr>
          <a:xfrm flipH="1">
            <a:off x="6009283" y="2855934"/>
            <a:ext cx="6182717" cy="4002065"/>
          </a:xfrm>
          <a:prstGeom prst="rect">
            <a:avLst/>
          </a:prstGeom>
        </p:spPr>
      </p:pic>
    </p:spTree>
    <p:extLst>
      <p:ext uri="{BB962C8B-B14F-4D97-AF65-F5344CB8AC3E}">
        <p14:creationId xmlns:p14="http://schemas.microsoft.com/office/powerpoint/2010/main" val="338034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1" y="2855935"/>
            <a:ext cx="6182717" cy="4002065"/>
          </a:xfrm>
          <a:prstGeom prst="rect">
            <a:avLst/>
          </a:prstGeom>
        </p:spPr>
      </p:pic>
    </p:spTree>
    <p:extLst>
      <p:ext uri="{BB962C8B-B14F-4D97-AF65-F5344CB8AC3E}">
        <p14:creationId xmlns:p14="http://schemas.microsoft.com/office/powerpoint/2010/main" val="2679307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pic>
        <p:nvPicPr>
          <p:cNvPr id="5" name="Picture 4">
            <a:extLst>
              <a:ext uri="{FF2B5EF4-FFF2-40B4-BE49-F238E27FC236}">
                <a16:creationId xmlns:a16="http://schemas.microsoft.com/office/drawing/2014/main" id="{E4520823-6EC9-9368-396B-7FD162611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49E559D-52CF-4BD7-B063-399A6F91BBA0}"/>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9" name="Picture 8">
            <a:extLst>
              <a:ext uri="{FF2B5EF4-FFF2-40B4-BE49-F238E27FC236}">
                <a16:creationId xmlns:a16="http://schemas.microsoft.com/office/drawing/2014/main" id="{C473A452-9D4C-4AE1-BADF-E231EF111E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0" name="Straight Connector 9">
            <a:extLst>
              <a:ext uri="{FF2B5EF4-FFF2-40B4-BE49-F238E27FC236}">
                <a16:creationId xmlns:a16="http://schemas.microsoft.com/office/drawing/2014/main" id="{45E2C535-6DE2-44AB-9A01-62716672EC18}"/>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288494"/>
      </p:ext>
    </p:extLst>
  </p:cSld>
  <p:clrMapOvr>
    <a:masterClrMapping/>
  </p:clrMapOvr>
  <p:extLst>
    <p:ext uri="{DCECCB84-F9BA-43D5-87BE-67443E8EF086}">
      <p15:sldGuideLst xmlns:p15="http://schemas.microsoft.com/office/powerpoint/2012/main">
        <p15:guide id="3" orient="horz" pos="459">
          <p15:clr>
            <a:srgbClr val="FBAE40"/>
          </p15:clr>
        </p15:guide>
        <p15:guide id="4"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3746"/>
      </p:ext>
    </p:extLst>
  </p:cSld>
  <p:clrMapOvr>
    <a:masterClrMapping/>
  </p:clrMapOvr>
  <p:extLst>
    <p:ext uri="{DCECCB84-F9BA-43D5-87BE-67443E8EF086}">
      <p15:sldGuideLst xmlns:p15="http://schemas.microsoft.com/office/powerpoint/2012/main">
        <p15:guide id="1" orient="horz" pos="459">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pic>
        <p:nvPicPr>
          <p:cNvPr id="5" name="Picture 4">
            <a:extLst>
              <a:ext uri="{FF2B5EF4-FFF2-40B4-BE49-F238E27FC236}">
                <a16:creationId xmlns:a16="http://schemas.microsoft.com/office/drawing/2014/main" id="{E4520823-6EC9-9368-396B-7FD162611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ABB98606-E5F5-BBED-133D-45F7270C79CD}"/>
              </a:ext>
            </a:extLst>
          </p:cNvPr>
          <p:cNvSpPr>
            <a:spLocks noGrp="1"/>
          </p:cNvSpPr>
          <p:nvPr>
            <p:ph type="pic" sz="quarter" idx="11"/>
          </p:nvPr>
        </p:nvSpPr>
        <p:spPr>
          <a:xfrm>
            <a:off x="9530080" y="5247184"/>
            <a:ext cx="2661920" cy="1610816"/>
          </a:xfrm>
          <a:custGeom>
            <a:avLst/>
            <a:gdLst>
              <a:gd name="connsiteX0" fmla="*/ 2661920 w 2661920"/>
              <a:gd name="connsiteY0" fmla="*/ 0 h 1610816"/>
              <a:gd name="connsiteX1" fmla="*/ 2661920 w 2661920"/>
              <a:gd name="connsiteY1" fmla="*/ 1610816 h 1610816"/>
              <a:gd name="connsiteX2" fmla="*/ 921017 w 2661920"/>
              <a:gd name="connsiteY2" fmla="*/ 1610816 h 1610816"/>
              <a:gd name="connsiteX3" fmla="*/ 0 w 2661920"/>
              <a:gd name="connsiteY3" fmla="*/ 1196629 h 1610816"/>
            </a:gdLst>
            <a:ahLst/>
            <a:cxnLst>
              <a:cxn ang="0">
                <a:pos x="connsiteX0" y="connsiteY0"/>
              </a:cxn>
              <a:cxn ang="0">
                <a:pos x="connsiteX1" y="connsiteY1"/>
              </a:cxn>
              <a:cxn ang="0">
                <a:pos x="connsiteX2" y="connsiteY2"/>
              </a:cxn>
              <a:cxn ang="0">
                <a:pos x="connsiteX3" y="connsiteY3"/>
              </a:cxn>
            </a:cxnLst>
            <a:rect l="l" t="t" r="r" b="b"/>
            <a:pathLst>
              <a:path w="2661920" h="1610816">
                <a:moveTo>
                  <a:pt x="2661920" y="0"/>
                </a:moveTo>
                <a:lnTo>
                  <a:pt x="2661920" y="1610816"/>
                </a:lnTo>
                <a:lnTo>
                  <a:pt x="921017" y="1610816"/>
                </a:lnTo>
                <a:lnTo>
                  <a:pt x="0" y="1196629"/>
                </a:lnTo>
                <a:close/>
              </a:path>
            </a:pathLst>
          </a:custGeom>
          <a:pattFill prst="wdUpDiag">
            <a:fgClr>
              <a:schemeClr val="bg1">
                <a:lumMod val="85000"/>
              </a:schemeClr>
            </a:fgClr>
            <a:bgClr>
              <a:schemeClr val="bg1"/>
            </a:bgClr>
          </a:pattFill>
        </p:spPr>
        <p:txBody>
          <a:bodyPr wrap="square">
            <a:noAutofit/>
          </a:bodyPr>
          <a:lstStyle/>
          <a:p>
            <a:r>
              <a:rPr lang="en-US"/>
              <a:t>Click icon to add picture</a:t>
            </a:r>
            <a:endParaRPr lang="en-LT"/>
          </a:p>
        </p:txBody>
      </p:sp>
    </p:spTree>
    <p:extLst>
      <p:ext uri="{BB962C8B-B14F-4D97-AF65-F5344CB8AC3E}">
        <p14:creationId xmlns:p14="http://schemas.microsoft.com/office/powerpoint/2010/main" val="3036202329"/>
      </p:ext>
    </p:extLst>
  </p:cSld>
  <p:clrMapOvr>
    <a:masterClrMapping/>
  </p:clrMapOvr>
  <p:extLst>
    <p:ext uri="{DCECCB84-F9BA-43D5-87BE-67443E8EF086}">
      <p15:sldGuideLst xmlns:p15="http://schemas.microsoft.com/office/powerpoint/2012/main">
        <p15:guide id="1" orient="horz" pos="459">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256B5-A71E-7A0D-76EE-8334EE351857}"/>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r>
              <a:rPr lang="en-US"/>
              <a:t>Click icon to add chart</a:t>
            </a:r>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pic>
        <p:nvPicPr>
          <p:cNvPr id="10" name="Picture 9">
            <a:extLst>
              <a:ext uri="{FF2B5EF4-FFF2-40B4-BE49-F238E27FC236}">
                <a16:creationId xmlns:a16="http://schemas.microsoft.com/office/drawing/2014/main" id="{A8CC43D7-C80A-63F2-AC91-47E516AF9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C095166-DE96-4F12-9E04-AA1874C68F35}"/>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8" name="Picture 7">
            <a:extLst>
              <a:ext uri="{FF2B5EF4-FFF2-40B4-BE49-F238E27FC236}">
                <a16:creationId xmlns:a16="http://schemas.microsoft.com/office/drawing/2014/main" id="{559A236F-9D89-4293-8B2C-0FDD4E2C82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2" name="Straight Connector 11">
            <a:extLst>
              <a:ext uri="{FF2B5EF4-FFF2-40B4-BE49-F238E27FC236}">
                <a16:creationId xmlns:a16="http://schemas.microsoft.com/office/drawing/2014/main" id="{FE68ECC5-9770-415F-825A-DF4829577BB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014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8870A9-7E0C-A07B-5862-0A705A2D14A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r>
              <a:rPr lang="en-US"/>
              <a:t>Click icon to add table</a:t>
            </a:r>
            <a:endParaRPr lang="en-LT"/>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pic>
        <p:nvPicPr>
          <p:cNvPr id="8" name="Picture 7">
            <a:extLst>
              <a:ext uri="{FF2B5EF4-FFF2-40B4-BE49-F238E27FC236}">
                <a16:creationId xmlns:a16="http://schemas.microsoft.com/office/drawing/2014/main" id="{D07E7157-DCFF-9A6C-805F-2640B71204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8A90E07-8D90-4D6D-AB7D-FF1E545A49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10" name="Picture 9">
            <a:extLst>
              <a:ext uri="{FF2B5EF4-FFF2-40B4-BE49-F238E27FC236}">
                <a16:creationId xmlns:a16="http://schemas.microsoft.com/office/drawing/2014/main" id="{F18E9877-E2FB-49AA-90D5-0ECFBC7835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9D127D3B-A3BA-4BF2-A690-ACB1030B6942}"/>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598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r>
              <a:rPr lang="en-US"/>
              <a:t>Click icon to add table</a:t>
            </a:r>
            <a:endParaRPr lang="en-LT"/>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pic>
        <p:nvPicPr>
          <p:cNvPr id="8" name="Picture 7">
            <a:extLst>
              <a:ext uri="{FF2B5EF4-FFF2-40B4-BE49-F238E27FC236}">
                <a16:creationId xmlns:a16="http://schemas.microsoft.com/office/drawing/2014/main" id="{7AB83149-5E06-BE18-B87C-A3B1904DC4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05CB88-495F-41C5-8FA9-77E634B7E943}"/>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8C54385-2D2F-44FA-A87D-679C7F2A1AE1}"/>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10" name="Picture 9">
              <a:extLst>
                <a:ext uri="{FF2B5EF4-FFF2-40B4-BE49-F238E27FC236}">
                  <a16:creationId xmlns:a16="http://schemas.microsoft.com/office/drawing/2014/main" id="{16F91E46-9481-4C62-AADE-80323B170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798510" y="2699162"/>
              <a:ext cx="7393490" cy="4158838"/>
            </a:xfrm>
            <a:prstGeom prst="rect">
              <a:avLst/>
            </a:prstGeom>
          </p:spPr>
        </p:pic>
      </p:grpSp>
      <p:pic>
        <p:nvPicPr>
          <p:cNvPr id="11" name="Picture 10">
            <a:extLst>
              <a:ext uri="{FF2B5EF4-FFF2-40B4-BE49-F238E27FC236}">
                <a16:creationId xmlns:a16="http://schemas.microsoft.com/office/drawing/2014/main" id="{11F17134-AF27-4EB5-8BB2-31A755CA2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2" name="Straight Connector 11">
            <a:extLst>
              <a:ext uri="{FF2B5EF4-FFF2-40B4-BE49-F238E27FC236}">
                <a16:creationId xmlns:a16="http://schemas.microsoft.com/office/drawing/2014/main" id="{A8323DF7-A22F-4947-B837-0104C625C050}"/>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83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7FA18-F4D1-EF9A-67FB-24CD638F77B7}"/>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r>
              <a:rPr lang="en-US"/>
              <a:t>Click icon to add table</a:t>
            </a:r>
            <a:endParaRPr lang="en-LT"/>
          </a:p>
        </p:txBody>
      </p:sp>
      <p:pic>
        <p:nvPicPr>
          <p:cNvPr id="9" name="Picture 8">
            <a:extLst>
              <a:ext uri="{FF2B5EF4-FFF2-40B4-BE49-F238E27FC236}">
                <a16:creationId xmlns:a16="http://schemas.microsoft.com/office/drawing/2014/main" id="{0C441797-6277-A69F-65D3-625410B029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US"/>
              <a:t>Click to edit Master title style</a:t>
            </a:r>
            <a:endParaRPr lang="en-LT"/>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7E1220C-C2F4-46BA-9D4F-19E3637BBDDA}"/>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12" name="Picture 11">
            <a:extLst>
              <a:ext uri="{FF2B5EF4-FFF2-40B4-BE49-F238E27FC236}">
                <a16:creationId xmlns:a16="http://schemas.microsoft.com/office/drawing/2014/main" id="{FBF4AA9C-AE3E-46C4-8D22-1EC8ED44C4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pic>
        <p:nvPicPr>
          <p:cNvPr id="14" name="Picture 13">
            <a:extLst>
              <a:ext uri="{FF2B5EF4-FFF2-40B4-BE49-F238E27FC236}">
                <a16:creationId xmlns:a16="http://schemas.microsoft.com/office/drawing/2014/main" id="{AE3EE6EA-B8E2-4860-AACF-9A65FE5D30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5" name="Straight Connector 14">
            <a:extLst>
              <a:ext uri="{FF2B5EF4-FFF2-40B4-BE49-F238E27FC236}">
                <a16:creationId xmlns:a16="http://schemas.microsoft.com/office/drawing/2014/main" id="{40A7F65F-4828-4AFE-9BBA-2F0156C9347F}"/>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8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D8776-0978-4A6F-98E3-38E991F76BD4}"/>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Rectangle 2">
            <a:extLst>
              <a:ext uri="{FF2B5EF4-FFF2-40B4-BE49-F238E27FC236}">
                <a16:creationId xmlns:a16="http://schemas.microsoft.com/office/drawing/2014/main" id="{CCE82DA5-013A-4AC6-A9F9-EA4D81E3FD18}"/>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a:extLst>
              <a:ext uri="{FF2B5EF4-FFF2-40B4-BE49-F238E27FC236}">
                <a16:creationId xmlns:a16="http://schemas.microsoft.com/office/drawing/2014/main" id="{3877F360-90FB-4429-88A2-3FA1CCCA5B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92006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spTree>
    <p:extLst>
      <p:ext uri="{BB962C8B-B14F-4D97-AF65-F5344CB8AC3E}">
        <p14:creationId xmlns:p14="http://schemas.microsoft.com/office/powerpoint/2010/main" val="2262566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a:t>Click to edit Master title style</a:t>
            </a:r>
            <a:endParaRPr lang="en-LT"/>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60716"/>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1" y="2855935"/>
            <a:ext cx="6182717" cy="4002064"/>
          </a:xfrm>
          <a:prstGeom prst="rect">
            <a:avLst/>
          </a:prstGeom>
        </p:spPr>
      </p:pic>
    </p:spTree>
    <p:extLst>
      <p:ext uri="{BB962C8B-B14F-4D97-AF65-F5344CB8AC3E}">
        <p14:creationId xmlns:p14="http://schemas.microsoft.com/office/powerpoint/2010/main" val="3491696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256B5-A71E-7A0D-76EE-8334EE35185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a:t>Click to edit Master title style</a:t>
            </a:r>
            <a:endParaRPr lang="en-LT"/>
          </a:p>
        </p:txBody>
      </p:sp>
      <p:pic>
        <p:nvPicPr>
          <p:cNvPr id="10" name="Picture 9">
            <a:extLst>
              <a:ext uri="{FF2B5EF4-FFF2-40B4-BE49-F238E27FC236}">
                <a16:creationId xmlns:a16="http://schemas.microsoft.com/office/drawing/2014/main" id="{A8CC43D7-C80A-63F2-AC91-47E516AF9D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21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a:t>Click to edit Master title style</a:t>
            </a:r>
            <a:endParaRPr lang="en-LT"/>
          </a:p>
        </p:txBody>
      </p:sp>
      <p:pic>
        <p:nvPicPr>
          <p:cNvPr id="8" name="Picture 7">
            <a:extLst>
              <a:ext uri="{FF2B5EF4-FFF2-40B4-BE49-F238E27FC236}">
                <a16:creationId xmlns:a16="http://schemas.microsoft.com/office/drawing/2014/main" id="{D07E7157-DCFF-9A6C-805F-2640B71204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243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90B2DD-F299-E774-C3CA-BFFE9478FEAC}"/>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a:extLst>
                <a:ext uri="{FF2B5EF4-FFF2-40B4-BE49-F238E27FC236}">
                  <a16:creationId xmlns:a16="http://schemas.microsoft.com/office/drawing/2014/main" id="{E49C52D8-9EFB-553A-439C-6C3F34D068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98510" y="2699162"/>
              <a:ext cx="7393490" cy="4158838"/>
            </a:xfrm>
            <a:prstGeom prst="rect">
              <a:avLst/>
            </a:prstGeom>
          </p:spPr>
        </p:pic>
      </p:gr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a:t>Click to edit Master title style</a:t>
            </a:r>
            <a:endParaRPr lang="en-LT"/>
          </a:p>
        </p:txBody>
      </p:sp>
      <p:pic>
        <p:nvPicPr>
          <p:cNvPr id="8" name="Picture 7">
            <a:extLst>
              <a:ext uri="{FF2B5EF4-FFF2-40B4-BE49-F238E27FC236}">
                <a16:creationId xmlns:a16="http://schemas.microsoft.com/office/drawing/2014/main" id="{7AB83149-5E06-BE18-B87C-A3B1904DC4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0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7FA18-F4D1-EF9A-67FB-24CD638F77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a:p>
        </p:txBody>
      </p:sp>
      <p:pic>
        <p:nvPicPr>
          <p:cNvPr id="9" name="Picture 8">
            <a:extLst>
              <a:ext uri="{FF2B5EF4-FFF2-40B4-BE49-F238E27FC236}">
                <a16:creationId xmlns:a16="http://schemas.microsoft.com/office/drawing/2014/main" id="{0C441797-6277-A69F-65D3-625410B029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a:t>Click to edit Master title style</a:t>
            </a:r>
            <a:endParaRPr lang="en-LT"/>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0" y="2855936"/>
            <a:ext cx="6182717" cy="4002064"/>
          </a:xfrm>
          <a:prstGeom prst="rect">
            <a:avLst/>
          </a:prstGeom>
        </p:spPr>
      </p:pic>
    </p:spTree>
    <p:extLst>
      <p:ext uri="{BB962C8B-B14F-4D97-AF65-F5344CB8AC3E}">
        <p14:creationId xmlns:p14="http://schemas.microsoft.com/office/powerpoint/2010/main" val="429290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1" y="2855935"/>
            <a:ext cx="6182716" cy="4002064"/>
          </a:xfrm>
          <a:prstGeom prst="rect">
            <a:avLst/>
          </a:prstGeom>
        </p:spPr>
      </p:pic>
    </p:spTree>
    <p:extLst>
      <p:ext uri="{BB962C8B-B14F-4D97-AF65-F5344CB8AC3E}">
        <p14:creationId xmlns:p14="http://schemas.microsoft.com/office/powerpoint/2010/main" val="36959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1" y="2855935"/>
            <a:ext cx="6182716" cy="4002063"/>
          </a:xfrm>
          <a:prstGeom prst="rect">
            <a:avLst/>
          </a:prstGeom>
        </p:spPr>
      </p:pic>
    </p:spTree>
    <p:extLst>
      <p:ext uri="{BB962C8B-B14F-4D97-AF65-F5344CB8AC3E}">
        <p14:creationId xmlns:p14="http://schemas.microsoft.com/office/powerpoint/2010/main" val="310341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2" y="2855935"/>
            <a:ext cx="6182714" cy="4002063"/>
          </a:xfrm>
          <a:prstGeom prst="rect">
            <a:avLst/>
          </a:prstGeom>
        </p:spPr>
      </p:pic>
    </p:spTree>
    <p:extLst>
      <p:ext uri="{BB962C8B-B14F-4D97-AF65-F5344CB8AC3E}">
        <p14:creationId xmlns:p14="http://schemas.microsoft.com/office/powerpoint/2010/main" val="156329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2" y="2855935"/>
            <a:ext cx="6182714" cy="4002062"/>
          </a:xfrm>
          <a:prstGeom prst="rect">
            <a:avLst/>
          </a:prstGeom>
        </p:spPr>
      </p:pic>
    </p:spTree>
    <p:extLst>
      <p:ext uri="{BB962C8B-B14F-4D97-AF65-F5344CB8AC3E}">
        <p14:creationId xmlns:p14="http://schemas.microsoft.com/office/powerpoint/2010/main" val="293487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12205309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E986-5B0B-4672-719F-B6842597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90DE243-FCF4-FE08-1EF6-E5AE0A5B7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B8DF6B8-16B4-C393-A394-80279B6B7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0B451-27B8-6345-960F-87648358F73F}" type="datetimeFigureOut">
              <a:rPr lang="en-LT" smtClean="0"/>
              <a:t>09/26/2025</a:t>
            </a:fld>
            <a:endParaRPr lang="en-LT"/>
          </a:p>
        </p:txBody>
      </p:sp>
      <p:sp>
        <p:nvSpPr>
          <p:cNvPr id="5" name="Footer Placeholder 4">
            <a:extLst>
              <a:ext uri="{FF2B5EF4-FFF2-40B4-BE49-F238E27FC236}">
                <a16:creationId xmlns:a16="http://schemas.microsoft.com/office/drawing/2014/main" id="{0BAAA6D2-99F1-1335-942A-D69147D4E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30946663-05AE-9ACB-17C4-B8A2C29A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8CD43-1507-954D-B52D-C883CF3A1669}" type="slidenum">
              <a:rPr lang="en-LT" smtClean="0"/>
              <a:t>‹#›</a:t>
            </a:fld>
            <a:endParaRPr lang="en-LT"/>
          </a:p>
        </p:txBody>
      </p:sp>
    </p:spTree>
    <p:extLst>
      <p:ext uri="{BB962C8B-B14F-4D97-AF65-F5344CB8AC3E}">
        <p14:creationId xmlns:p14="http://schemas.microsoft.com/office/powerpoint/2010/main" val="2668850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49" r:id="rId28"/>
    <p:sldLayoutId id="2147483650" r:id="rId29"/>
    <p:sldLayoutId id="2147483660" r:id="rId30"/>
    <p:sldLayoutId id="2147483662" r:id="rId31"/>
    <p:sldLayoutId id="2147483665" r:id="rId32"/>
    <p:sldLayoutId id="214748366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5.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0.jpeg"/><Relationship Id="rId2" Type="http://schemas.openxmlformats.org/officeDocument/2006/relationships/notesSlide" Target="../notesSlides/notesSlide15.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hyperlink" Target="http://www.nma.lt/" TargetMode="External"/><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tional Paying Agency logo">
            <a:extLst>
              <a:ext uri="{FF2B5EF4-FFF2-40B4-BE49-F238E27FC236}">
                <a16:creationId xmlns:a16="http://schemas.microsoft.com/office/drawing/2014/main" id="{F5130A17-BD9D-4342-94C4-27D189829C18}"/>
              </a:ext>
            </a:extLst>
          </p:cNvPr>
          <p:cNvPicPr>
            <a:picLocks noChangeAspect="1"/>
          </p:cNvPicPr>
          <p:nvPr/>
        </p:nvPicPr>
        <p:blipFill>
          <a:blip r:embed="rId3"/>
          <a:stretch>
            <a:fillRect/>
          </a:stretch>
        </p:blipFill>
        <p:spPr>
          <a:xfrm>
            <a:off x="4636005" y="629077"/>
            <a:ext cx="2919990" cy="1088138"/>
          </a:xfrm>
          <a:prstGeom prst="rect">
            <a:avLst/>
          </a:prstGeom>
        </p:spPr>
      </p:pic>
      <p:sp>
        <p:nvSpPr>
          <p:cNvPr id="11" name="TextBox 10">
            <a:extLst>
              <a:ext uri="{FF2B5EF4-FFF2-40B4-BE49-F238E27FC236}">
                <a16:creationId xmlns:a16="http://schemas.microsoft.com/office/drawing/2014/main" id="{3FB32DD1-B9B1-AEC7-D970-B7C6F428F70B}"/>
              </a:ext>
            </a:extLst>
          </p:cNvPr>
          <p:cNvSpPr txBox="1"/>
          <p:nvPr/>
        </p:nvSpPr>
        <p:spPr>
          <a:xfrm>
            <a:off x="1597839" y="1709808"/>
            <a:ext cx="8996378" cy="1890423"/>
          </a:xfrm>
          <a:prstGeom prst="rect">
            <a:avLst/>
          </a:prstGeom>
          <a:noFill/>
        </p:spPr>
        <p:txBody>
          <a:bodyPr wrap="square" lIns="91440" tIns="45720" rIns="91440" bIns="45720" rtlCol="0" anchor="b" anchorCtr="0">
            <a:noAutofit/>
          </a:bodyPr>
          <a:lstStyle/>
          <a:p>
            <a:pPr algn="ctr">
              <a:lnSpc>
                <a:spcPct val="90000"/>
              </a:lnSpc>
              <a:defRPr/>
            </a:pPr>
            <a:r>
              <a:rPr lang="lt-LT" sz="3200" dirty="0">
                <a:solidFill>
                  <a:srgbClr val="009650"/>
                </a:solidFill>
                <a:latin typeface="Arial" panose="020B0604020202020204"/>
              </a:rPr>
              <a:t> </a:t>
            </a:r>
            <a:r>
              <a:rPr lang="en-US" sz="3200" dirty="0">
                <a:solidFill>
                  <a:srgbClr val="009650"/>
                </a:solidFill>
                <a:ea typeface="+mn-lt"/>
                <a:cs typeface="+mn-lt"/>
              </a:rPr>
              <a:t>Introduction of “AMS 2.0”: New Opportunities for Administering and Monitoring the Strategic Plan Measures</a:t>
            </a:r>
            <a:endParaRPr kumimoji="0" lang="en-LT" sz="3200" b="0" i="0" u="none" strike="noStrike" kern="1200" cap="none" spc="0" normalizeH="0" baseline="0" noProof="0" dirty="0">
              <a:ln>
                <a:noFill/>
              </a:ln>
              <a:solidFill>
                <a:srgbClr val="009650"/>
              </a:solidFill>
              <a:effectLst/>
              <a:uLnTx/>
              <a:uFillTx/>
              <a:ea typeface="+mn-lt"/>
              <a:cs typeface="+mn-lt"/>
            </a:endParaRPr>
          </a:p>
        </p:txBody>
      </p:sp>
      <p:sp>
        <p:nvSpPr>
          <p:cNvPr id="8" name="TextBox 7">
            <a:extLst>
              <a:ext uri="{FF2B5EF4-FFF2-40B4-BE49-F238E27FC236}">
                <a16:creationId xmlns:a16="http://schemas.microsoft.com/office/drawing/2014/main" id="{1B081529-90C0-4931-A527-2257155D0F12}"/>
              </a:ext>
            </a:extLst>
          </p:cNvPr>
          <p:cNvSpPr txBox="1"/>
          <p:nvPr/>
        </p:nvSpPr>
        <p:spPr>
          <a:xfrm>
            <a:off x="4287078" y="3782605"/>
            <a:ext cx="3617843" cy="1261884"/>
          </a:xfrm>
          <a:prstGeom prst="rect">
            <a:avLst/>
          </a:prstGeom>
          <a:noFill/>
        </p:spPr>
        <p:txBody>
          <a:bodyPr wrap="square" lIns="91440" tIns="45720" rIns="91440" bIns="45720" rtlCol="0" anchor="t">
            <a:spAutoFit/>
          </a:bodyPr>
          <a:lstStyle/>
          <a:p>
            <a:pPr algn="ctr"/>
            <a:r>
              <a:rPr lang="lt-LT" sz="2800" b="1">
                <a:solidFill>
                  <a:srgbClr val="7F7F7F"/>
                </a:solidFill>
                <a:latin typeface="+mj-lt"/>
              </a:rPr>
              <a:t>Aušrius Kučinskas </a:t>
            </a:r>
            <a:endParaRPr lang="lt-LT" sz="2800" b="1">
              <a:solidFill>
                <a:srgbClr val="7F7F7F"/>
              </a:solidFill>
              <a:latin typeface="+mj-lt"/>
              <a:cs typeface="Arial"/>
            </a:endParaRPr>
          </a:p>
          <a:p>
            <a:pPr algn="ctr"/>
            <a:r>
              <a:rPr lang="en-LT" sz="2400" err="1">
                <a:solidFill>
                  <a:srgbClr val="7F7F7F"/>
                </a:solidFill>
                <a:latin typeface="+mj-lt"/>
              </a:rPr>
              <a:t>Head</a:t>
            </a:r>
            <a:r>
              <a:rPr lang="en-LT" sz="2400">
                <a:solidFill>
                  <a:srgbClr val="7F7F7F"/>
                </a:solidFill>
                <a:latin typeface="+mj-lt"/>
              </a:rPr>
              <a:t> </a:t>
            </a:r>
            <a:r>
              <a:rPr lang="en-LT" sz="2400" err="1">
                <a:solidFill>
                  <a:srgbClr val="7F7F7F"/>
                </a:solidFill>
                <a:latin typeface="+mj-lt"/>
              </a:rPr>
              <a:t>of</a:t>
            </a:r>
            <a:r>
              <a:rPr lang="en-LT" sz="2400">
                <a:solidFill>
                  <a:srgbClr val="7F7F7F"/>
                </a:solidFill>
                <a:latin typeface="+mj-lt"/>
              </a:rPr>
              <a:t> </a:t>
            </a:r>
            <a:r>
              <a:rPr lang="en-LT" sz="2400" err="1">
                <a:solidFill>
                  <a:srgbClr val="7F7F7F"/>
                </a:solidFill>
                <a:latin typeface="+mj-lt"/>
              </a:rPr>
              <a:t>Direct</a:t>
            </a:r>
            <a:r>
              <a:rPr lang="en-LT" sz="2400">
                <a:solidFill>
                  <a:srgbClr val="7F7F7F"/>
                </a:solidFill>
                <a:latin typeface="+mj-lt"/>
              </a:rPr>
              <a:t> </a:t>
            </a:r>
            <a:r>
              <a:rPr lang="en-LT" sz="2400" err="1">
                <a:solidFill>
                  <a:srgbClr val="7F7F7F"/>
                </a:solidFill>
                <a:latin typeface="+mj-lt"/>
              </a:rPr>
              <a:t>Payment</a:t>
            </a:r>
            <a:r>
              <a:rPr lang="en-LT" sz="2400">
                <a:solidFill>
                  <a:srgbClr val="7F7F7F"/>
                </a:solidFill>
                <a:latin typeface="+mj-lt"/>
              </a:rPr>
              <a:t> </a:t>
            </a:r>
            <a:r>
              <a:rPr lang="en-LT" sz="2400" err="1">
                <a:solidFill>
                  <a:srgbClr val="7F7F7F"/>
                </a:solidFill>
                <a:latin typeface="+mj-lt"/>
              </a:rPr>
              <a:t>Control</a:t>
            </a:r>
            <a:r>
              <a:rPr lang="en-LT" sz="2400">
                <a:solidFill>
                  <a:srgbClr val="7F7F7F"/>
                </a:solidFill>
                <a:latin typeface="+mj-lt"/>
              </a:rPr>
              <a:t> Unit</a:t>
            </a:r>
            <a:endParaRPr lang="lt-LT" sz="2400">
              <a:solidFill>
                <a:srgbClr val="7F7F7F"/>
              </a:solidFill>
              <a:latin typeface="+mj-lt"/>
              <a:cs typeface="Arial"/>
            </a:endParaRPr>
          </a:p>
        </p:txBody>
      </p:sp>
    </p:spTree>
    <p:extLst>
      <p:ext uri="{BB962C8B-B14F-4D97-AF65-F5344CB8AC3E}">
        <p14:creationId xmlns:p14="http://schemas.microsoft.com/office/powerpoint/2010/main" val="3296352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a:t>Crop </a:t>
            </a:r>
            <a:r>
              <a:rPr lang="lt-LT" err="1"/>
              <a:t>Quality</a:t>
            </a:r>
            <a:r>
              <a:rPr lang="lt-LT"/>
              <a:t> </a:t>
            </a:r>
            <a:r>
              <a:rPr lang="lt-LT" err="1"/>
              <a:t>Assessment</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351167" y="1177036"/>
            <a:ext cx="7159222" cy="5470124"/>
          </a:xfrm>
        </p:spPr>
        <p:txBody>
          <a:bodyPr>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1800">
                <a:solidFill>
                  <a:schemeClr val="tx1"/>
                </a:solidFill>
              </a:rPr>
              <a:t>Use </a:t>
            </a:r>
            <a:r>
              <a:rPr lang="en-US" sz="1800" b="1">
                <a:solidFill>
                  <a:schemeClr val="tx1"/>
                </a:solidFill>
              </a:rPr>
              <a:t>radar &amp; spectral pixel-based classification</a:t>
            </a:r>
            <a:r>
              <a:rPr lang="en-US" sz="1800">
                <a:solidFill>
                  <a:schemeClr val="tx1"/>
                </a:solidFill>
              </a:rPr>
              <a:t> to map crop-condition probability zones (good / average / poor)</a:t>
            </a:r>
          </a:p>
          <a:p>
            <a:pPr lvl="1"/>
            <a:r>
              <a:rPr lang="en-US" sz="1800">
                <a:solidFill>
                  <a:schemeClr val="tx1"/>
                </a:solidFill>
              </a:rPr>
              <a:t>Build a </a:t>
            </a:r>
            <a:r>
              <a:rPr lang="en-US" sz="1800" b="1">
                <a:solidFill>
                  <a:schemeClr val="tx1"/>
                </a:solidFill>
              </a:rPr>
              <a:t>Crop Quality Index (CQI)</a:t>
            </a:r>
            <a:r>
              <a:rPr lang="en-US" sz="1800">
                <a:solidFill>
                  <a:schemeClr val="tx1"/>
                </a:solidFill>
              </a:rPr>
              <a:t> by comparing NDVI, backscatter, and other metrics with reference years &amp; neighboring fields</a:t>
            </a:r>
          </a:p>
          <a:p>
            <a:pPr marL="0" indent="0">
              <a:buNone/>
            </a:pPr>
            <a:r>
              <a:rPr lang="en-US" sz="2400" b="1">
                <a:solidFill>
                  <a:schemeClr val="tx1"/>
                </a:solidFill>
              </a:rPr>
              <a:t>Practical Use</a:t>
            </a:r>
            <a:endParaRPr lang="en-US" sz="2400">
              <a:solidFill>
                <a:schemeClr val="tx1"/>
              </a:solidFill>
            </a:endParaRPr>
          </a:p>
          <a:p>
            <a:pPr lvl="1"/>
            <a:r>
              <a:rPr lang="en-US" sz="1800">
                <a:solidFill>
                  <a:schemeClr val="tx1"/>
                </a:solidFill>
              </a:rPr>
              <a:t>Detect underperforming zones from drought, over-fertilization, or pests</a:t>
            </a:r>
          </a:p>
          <a:p>
            <a:pPr lvl="1"/>
            <a:r>
              <a:rPr lang="en-US" sz="1800">
                <a:solidFill>
                  <a:schemeClr val="tx1"/>
                </a:solidFill>
              </a:rPr>
              <a:t>Enable early intervention, adaptive fertilization, and targeted support</a:t>
            </a:r>
          </a:p>
          <a:p>
            <a:pPr lvl="1"/>
            <a:r>
              <a:rPr lang="en-US" sz="1800" b="1">
                <a:solidFill>
                  <a:schemeClr val="tx1"/>
                </a:solidFill>
              </a:rPr>
              <a:t>Supports parcel-level quality benchmarking and season-to-season comparisons</a:t>
            </a:r>
            <a:endParaRPr lang="en-US" sz="1800">
              <a:solidFill>
                <a:schemeClr val="tx1"/>
              </a:solidFill>
            </a:endParaRPr>
          </a:p>
          <a:p>
            <a:pPr marL="0" indent="0">
              <a:buNone/>
            </a:pPr>
            <a:r>
              <a:rPr lang="en-US" sz="2400" b="1">
                <a:solidFill>
                  <a:schemeClr val="tx1"/>
                </a:solidFill>
              </a:rPr>
              <a:t>Result</a:t>
            </a:r>
            <a:endParaRPr lang="en-US" sz="2400">
              <a:solidFill>
                <a:schemeClr val="tx1"/>
              </a:solidFill>
            </a:endParaRPr>
          </a:p>
          <a:p>
            <a:pPr lvl="1"/>
            <a:r>
              <a:rPr lang="en-US" sz="1800" b="1">
                <a:solidFill>
                  <a:schemeClr val="tx1"/>
                </a:solidFill>
              </a:rPr>
              <a:t>CQI-coded vector layer for every declared field</a:t>
            </a:r>
            <a:endParaRPr lang="en-US"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7" name="Picture 6">
            <a:extLst>
              <a:ext uri="{FF2B5EF4-FFF2-40B4-BE49-F238E27FC236}">
                <a16:creationId xmlns:a16="http://schemas.microsoft.com/office/drawing/2014/main" id="{9DBE802B-47ED-4506-B8FC-0232D0D74A9D}"/>
              </a:ext>
            </a:extLst>
          </p:cNvPr>
          <p:cNvPicPr>
            <a:picLocks noChangeAspect="1"/>
          </p:cNvPicPr>
          <p:nvPr/>
        </p:nvPicPr>
        <p:blipFill>
          <a:blip r:embed="rId4"/>
          <a:srcRect/>
          <a:stretch/>
        </p:blipFill>
        <p:spPr>
          <a:xfrm>
            <a:off x="9325482" y="5089795"/>
            <a:ext cx="2866518" cy="1768205"/>
          </a:xfrm>
          <a:prstGeom prst="rect">
            <a:avLst/>
          </a:prstGeom>
        </p:spPr>
      </p:pic>
      <p:pic>
        <p:nvPicPr>
          <p:cNvPr id="4" name="Picture 3">
            <a:extLst>
              <a:ext uri="{FF2B5EF4-FFF2-40B4-BE49-F238E27FC236}">
                <a16:creationId xmlns:a16="http://schemas.microsoft.com/office/drawing/2014/main" id="{36ECB1B6-E15E-4F82-B8FD-16C361FFF4C5}"/>
              </a:ext>
            </a:extLst>
          </p:cNvPr>
          <p:cNvPicPr>
            <a:picLocks noChangeAspect="1"/>
          </p:cNvPicPr>
          <p:nvPr/>
        </p:nvPicPr>
        <p:blipFill rotWithShape="1">
          <a:blip r:embed="rId5"/>
          <a:srcRect t="17492" b="3108"/>
          <a:stretch/>
        </p:blipFill>
        <p:spPr>
          <a:xfrm>
            <a:off x="7696552" y="1051865"/>
            <a:ext cx="4495448" cy="5806136"/>
          </a:xfrm>
          <a:prstGeom prst="rect">
            <a:avLst/>
          </a:prstGeom>
        </p:spPr>
      </p:pic>
    </p:spTree>
    <p:extLst>
      <p:ext uri="{BB962C8B-B14F-4D97-AF65-F5344CB8AC3E}">
        <p14:creationId xmlns:p14="http://schemas.microsoft.com/office/powerpoint/2010/main" val="54037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Yield</a:t>
            </a:r>
            <a:r>
              <a:rPr lang="lt-LT"/>
              <a:t> </a:t>
            </a:r>
            <a:r>
              <a:rPr lang="lt-LT" err="1"/>
              <a:t>Zone</a:t>
            </a:r>
            <a:r>
              <a:rPr lang="lt-LT"/>
              <a:t> </a:t>
            </a:r>
            <a:r>
              <a:rPr lang="lt-LT" err="1"/>
              <a:t>Identification</a:t>
            </a:r>
            <a:r>
              <a:rPr lang="lt-LT"/>
              <a:t> &amp; </a:t>
            </a:r>
            <a:r>
              <a:rPr lang="lt-LT" err="1"/>
              <a:t>Forecasting</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84988" y="1051865"/>
            <a:ext cx="6963512" cy="5470124"/>
          </a:xfrm>
        </p:spPr>
        <p:txBody>
          <a:bodyPr>
            <a:noAutofit/>
          </a:bodyPr>
          <a:lstStyle/>
          <a:p>
            <a:pPr marL="0" indent="0">
              <a:buNone/>
            </a:pPr>
            <a:r>
              <a:rPr lang="lt-LT" sz="2400" b="1">
                <a:solidFill>
                  <a:schemeClr val="tx1"/>
                </a:solidFill>
              </a:rPr>
              <a:t>Methodology &amp; </a:t>
            </a:r>
            <a:r>
              <a:rPr lang="lt-LT" sz="2400" b="1" err="1">
                <a:solidFill>
                  <a:schemeClr val="tx1"/>
                </a:solidFill>
              </a:rPr>
              <a:t>Purpose</a:t>
            </a:r>
            <a:endParaRPr lang="lt-LT" sz="2400">
              <a:solidFill>
                <a:schemeClr val="tx1"/>
              </a:solidFill>
            </a:endParaRPr>
          </a:p>
          <a:p>
            <a:pPr lvl="1"/>
            <a:r>
              <a:rPr lang="lt-LT" sz="1800" err="1">
                <a:solidFill>
                  <a:schemeClr val="tx1"/>
                </a:solidFill>
              </a:rPr>
              <a:t>Use</a:t>
            </a:r>
            <a:r>
              <a:rPr lang="lt-LT" sz="1800">
                <a:solidFill>
                  <a:schemeClr val="tx1"/>
                </a:solidFill>
              </a:rPr>
              <a:t> </a:t>
            </a:r>
            <a:r>
              <a:rPr lang="lt-LT" sz="1800" b="1" err="1">
                <a:solidFill>
                  <a:schemeClr val="tx1"/>
                </a:solidFill>
              </a:rPr>
              <a:t>radar</a:t>
            </a:r>
            <a:r>
              <a:rPr lang="lt-LT" sz="1800" b="1">
                <a:solidFill>
                  <a:schemeClr val="tx1"/>
                </a:solidFill>
              </a:rPr>
              <a:t> &amp; </a:t>
            </a:r>
            <a:r>
              <a:rPr lang="lt-LT" sz="1800" b="1" err="1">
                <a:solidFill>
                  <a:schemeClr val="tx1"/>
                </a:solidFill>
              </a:rPr>
              <a:t>spectral</a:t>
            </a:r>
            <a:r>
              <a:rPr lang="lt-LT" sz="1800" b="1">
                <a:solidFill>
                  <a:schemeClr val="tx1"/>
                </a:solidFill>
              </a:rPr>
              <a:t> </a:t>
            </a:r>
            <a:r>
              <a:rPr lang="lt-LT" sz="1800" b="1" err="1">
                <a:solidFill>
                  <a:schemeClr val="tx1"/>
                </a:solidFill>
              </a:rPr>
              <a:t>pixel-based</a:t>
            </a:r>
            <a:r>
              <a:rPr lang="lt-LT" sz="1800" b="1">
                <a:solidFill>
                  <a:schemeClr val="tx1"/>
                </a:solidFill>
              </a:rPr>
              <a:t> </a:t>
            </a:r>
            <a:r>
              <a:rPr lang="lt-LT" sz="1800" b="1" err="1">
                <a:solidFill>
                  <a:schemeClr val="tx1"/>
                </a:solidFill>
              </a:rPr>
              <a:t>classification</a:t>
            </a:r>
            <a:r>
              <a:rPr lang="lt-LT" sz="1800">
                <a:solidFill>
                  <a:schemeClr val="tx1"/>
                </a:solidFill>
              </a:rPr>
              <a:t> </a:t>
            </a:r>
            <a:r>
              <a:rPr lang="lt-LT" sz="1800" err="1">
                <a:solidFill>
                  <a:schemeClr val="tx1"/>
                </a:solidFill>
              </a:rPr>
              <a:t>plus</a:t>
            </a:r>
            <a:r>
              <a:rPr lang="lt-LT" sz="1800">
                <a:solidFill>
                  <a:schemeClr val="tx1"/>
                </a:solidFill>
              </a:rPr>
              <a:t> </a:t>
            </a:r>
            <a:r>
              <a:rPr lang="lt-LT" sz="1800" b="1" err="1">
                <a:solidFill>
                  <a:schemeClr val="tx1"/>
                </a:solidFill>
              </a:rPr>
              <a:t>statistical</a:t>
            </a:r>
            <a:r>
              <a:rPr lang="lt-LT" sz="1800" b="1">
                <a:solidFill>
                  <a:schemeClr val="tx1"/>
                </a:solidFill>
              </a:rPr>
              <a:t> </a:t>
            </a:r>
            <a:r>
              <a:rPr lang="lt-LT" sz="1800" b="1" err="1">
                <a:solidFill>
                  <a:schemeClr val="tx1"/>
                </a:solidFill>
              </a:rPr>
              <a:t>yield</a:t>
            </a:r>
            <a:r>
              <a:rPr lang="lt-LT" sz="1800" b="1">
                <a:solidFill>
                  <a:schemeClr val="tx1"/>
                </a:solidFill>
              </a:rPr>
              <a:t> data per crop </a:t>
            </a:r>
            <a:r>
              <a:rPr lang="lt-LT" sz="1800" b="1" err="1">
                <a:solidFill>
                  <a:schemeClr val="tx1"/>
                </a:solidFill>
              </a:rPr>
              <a:t>type</a:t>
            </a:r>
            <a:endParaRPr lang="lt-LT" sz="1800">
              <a:solidFill>
                <a:schemeClr val="tx1"/>
              </a:solidFill>
            </a:endParaRPr>
          </a:p>
          <a:p>
            <a:pPr lvl="1"/>
            <a:r>
              <a:rPr lang="lt-LT" sz="1800" err="1">
                <a:solidFill>
                  <a:schemeClr val="tx1"/>
                </a:solidFill>
              </a:rPr>
              <a:t>Analyze</a:t>
            </a:r>
            <a:r>
              <a:rPr lang="lt-LT" sz="1800">
                <a:solidFill>
                  <a:schemeClr val="tx1"/>
                </a:solidFill>
              </a:rPr>
              <a:t> </a:t>
            </a:r>
            <a:r>
              <a:rPr lang="lt-LT" sz="1800" err="1">
                <a:solidFill>
                  <a:schemeClr val="tx1"/>
                </a:solidFill>
              </a:rPr>
              <a:t>vegetation</a:t>
            </a:r>
            <a:r>
              <a:rPr lang="lt-LT" sz="1800">
                <a:solidFill>
                  <a:schemeClr val="tx1"/>
                </a:solidFill>
              </a:rPr>
              <a:t> </a:t>
            </a:r>
            <a:r>
              <a:rPr lang="lt-LT" sz="1800" err="1">
                <a:solidFill>
                  <a:schemeClr val="tx1"/>
                </a:solidFill>
              </a:rPr>
              <a:t>dynamics</a:t>
            </a:r>
            <a:r>
              <a:rPr lang="lt-LT" sz="1800">
                <a:solidFill>
                  <a:schemeClr val="tx1"/>
                </a:solidFill>
              </a:rPr>
              <a:t> &amp; </a:t>
            </a:r>
            <a:r>
              <a:rPr lang="lt-LT" sz="1800" err="1">
                <a:solidFill>
                  <a:schemeClr val="tx1"/>
                </a:solidFill>
              </a:rPr>
              <a:t>growth</a:t>
            </a:r>
            <a:r>
              <a:rPr lang="lt-LT" sz="1800">
                <a:solidFill>
                  <a:schemeClr val="tx1"/>
                </a:solidFill>
              </a:rPr>
              <a:t> </a:t>
            </a:r>
            <a:r>
              <a:rPr lang="lt-LT" sz="1800" err="1">
                <a:solidFill>
                  <a:schemeClr val="tx1"/>
                </a:solidFill>
              </a:rPr>
              <a:t>trends</a:t>
            </a:r>
            <a:r>
              <a:rPr lang="lt-LT" sz="1800">
                <a:solidFill>
                  <a:schemeClr val="tx1"/>
                </a:solidFill>
              </a:rPr>
              <a:t> to </a:t>
            </a:r>
            <a:r>
              <a:rPr lang="lt-LT" sz="1800" err="1">
                <a:solidFill>
                  <a:schemeClr val="tx1"/>
                </a:solidFill>
              </a:rPr>
              <a:t>forecast</a:t>
            </a:r>
            <a:r>
              <a:rPr lang="lt-LT" sz="1800">
                <a:solidFill>
                  <a:schemeClr val="tx1"/>
                </a:solidFill>
              </a:rPr>
              <a:t> </a:t>
            </a:r>
            <a:r>
              <a:rPr lang="lt-LT" sz="1800" err="1">
                <a:solidFill>
                  <a:schemeClr val="tx1"/>
                </a:solidFill>
              </a:rPr>
              <a:t>yield</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identify</a:t>
            </a:r>
            <a:r>
              <a:rPr lang="lt-LT" sz="1800">
                <a:solidFill>
                  <a:schemeClr val="tx1"/>
                </a:solidFill>
              </a:rPr>
              <a:t> </a:t>
            </a:r>
            <a:r>
              <a:rPr lang="lt-LT" sz="1800" err="1">
                <a:solidFill>
                  <a:schemeClr val="tx1"/>
                </a:solidFill>
              </a:rPr>
              <a:t>productivity</a:t>
            </a:r>
            <a:r>
              <a:rPr lang="lt-LT" sz="1800">
                <a:solidFill>
                  <a:schemeClr val="tx1"/>
                </a:solidFill>
              </a:rPr>
              <a:t> </a:t>
            </a:r>
            <a:r>
              <a:rPr lang="lt-LT" sz="1800" err="1">
                <a:solidFill>
                  <a:schemeClr val="tx1"/>
                </a:solidFill>
              </a:rPr>
              <a:t>zones</a:t>
            </a:r>
            <a:endParaRPr lang="lt-LT" sz="1800">
              <a:solidFill>
                <a:schemeClr val="tx1"/>
              </a:solidFill>
            </a:endParaRPr>
          </a:p>
          <a:p>
            <a:pPr lvl="1"/>
            <a:r>
              <a:rPr lang="lt-LT" sz="1800" err="1">
                <a:solidFill>
                  <a:schemeClr val="tx1"/>
                </a:solidFill>
              </a:rPr>
              <a:t>Model</a:t>
            </a:r>
            <a:r>
              <a:rPr lang="lt-LT" sz="1800">
                <a:solidFill>
                  <a:schemeClr val="tx1"/>
                </a:solidFill>
              </a:rPr>
              <a:t> </a:t>
            </a:r>
            <a:r>
              <a:rPr lang="lt-LT" sz="1800" err="1">
                <a:solidFill>
                  <a:schemeClr val="tx1"/>
                </a:solidFill>
              </a:rPr>
              <a:t>spatial</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temporal</a:t>
            </a:r>
            <a:r>
              <a:rPr lang="lt-LT" sz="1800">
                <a:solidFill>
                  <a:schemeClr val="tx1"/>
                </a:solidFill>
              </a:rPr>
              <a:t> crop </a:t>
            </a:r>
            <a:r>
              <a:rPr lang="lt-LT" sz="1800" err="1">
                <a:solidFill>
                  <a:schemeClr val="tx1"/>
                </a:solidFill>
              </a:rPr>
              <a:t>yield</a:t>
            </a:r>
            <a:r>
              <a:rPr lang="lt-LT" sz="1800">
                <a:solidFill>
                  <a:schemeClr val="tx1"/>
                </a:solidFill>
              </a:rPr>
              <a:t> </a:t>
            </a:r>
            <a:r>
              <a:rPr lang="lt-LT" sz="1800" err="1">
                <a:solidFill>
                  <a:schemeClr val="tx1"/>
                </a:solidFill>
              </a:rPr>
              <a:t>potential</a:t>
            </a:r>
            <a:r>
              <a:rPr lang="lt-LT" sz="1800">
                <a:solidFill>
                  <a:schemeClr val="tx1"/>
                </a:solidFill>
              </a:rPr>
              <a:t>, </a:t>
            </a:r>
            <a:r>
              <a:rPr lang="lt-LT" sz="1800" err="1">
                <a:solidFill>
                  <a:schemeClr val="tx1"/>
                </a:solidFill>
              </a:rPr>
              <a:t>highlighting</a:t>
            </a:r>
            <a:r>
              <a:rPr lang="lt-LT" sz="1800">
                <a:solidFill>
                  <a:schemeClr val="tx1"/>
                </a:solidFill>
              </a:rPr>
              <a:t> </a:t>
            </a:r>
            <a:r>
              <a:rPr lang="lt-LT" sz="1800" err="1">
                <a:solidFill>
                  <a:schemeClr val="tx1"/>
                </a:solidFill>
              </a:rPr>
              <a:t>intra-field</a:t>
            </a:r>
            <a:r>
              <a:rPr lang="lt-LT" sz="1800">
                <a:solidFill>
                  <a:schemeClr val="tx1"/>
                </a:solidFill>
              </a:rPr>
              <a:t> </a:t>
            </a:r>
            <a:r>
              <a:rPr lang="lt-LT" sz="1800" err="1">
                <a:solidFill>
                  <a:schemeClr val="tx1"/>
                </a:solidFill>
              </a:rPr>
              <a:t>variability</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harvest</a:t>
            </a:r>
            <a:r>
              <a:rPr lang="lt-LT" sz="1800">
                <a:solidFill>
                  <a:schemeClr val="tx1"/>
                </a:solidFill>
              </a:rPr>
              <a:t> </a:t>
            </a:r>
            <a:r>
              <a:rPr lang="lt-LT" sz="1800" err="1">
                <a:solidFill>
                  <a:schemeClr val="tx1"/>
                </a:solidFill>
              </a:rPr>
              <a:t>volume</a:t>
            </a:r>
            <a:endParaRPr lang="lt-LT" sz="1800">
              <a:solidFill>
                <a:schemeClr val="tx1"/>
              </a:solidFill>
            </a:endParaRPr>
          </a:p>
          <a:p>
            <a:pPr marL="0" indent="0">
              <a:buNone/>
            </a:pPr>
            <a:r>
              <a:rPr lang="lt-LT" sz="2400" b="1" err="1">
                <a:solidFill>
                  <a:schemeClr val="tx1"/>
                </a:solidFill>
              </a:rPr>
              <a:t>Practical</a:t>
            </a:r>
            <a:r>
              <a:rPr lang="lt-LT" sz="2400" b="1">
                <a:solidFill>
                  <a:schemeClr val="tx1"/>
                </a:solidFill>
              </a:rPr>
              <a:t> </a:t>
            </a:r>
            <a:r>
              <a:rPr lang="lt-LT" sz="2400" b="1" err="1">
                <a:solidFill>
                  <a:schemeClr val="tx1"/>
                </a:solidFill>
              </a:rPr>
              <a:t>Use</a:t>
            </a:r>
            <a:endParaRPr lang="lt-LT" sz="2400">
              <a:solidFill>
                <a:schemeClr val="tx1"/>
              </a:solidFill>
            </a:endParaRPr>
          </a:p>
          <a:p>
            <a:pPr lvl="1"/>
            <a:r>
              <a:rPr lang="lt-LT" sz="1800" err="1">
                <a:solidFill>
                  <a:schemeClr val="tx1"/>
                </a:solidFill>
              </a:rPr>
              <a:t>Supports</a:t>
            </a:r>
            <a:r>
              <a:rPr lang="lt-LT" sz="1800">
                <a:solidFill>
                  <a:schemeClr val="tx1"/>
                </a:solidFill>
              </a:rPr>
              <a:t> </a:t>
            </a:r>
            <a:r>
              <a:rPr lang="lt-LT" sz="1800" err="1">
                <a:solidFill>
                  <a:schemeClr val="tx1"/>
                </a:solidFill>
              </a:rPr>
              <a:t>logistic</a:t>
            </a:r>
            <a:r>
              <a:rPr lang="lt-LT" sz="1800">
                <a:solidFill>
                  <a:schemeClr val="tx1"/>
                </a:solidFill>
              </a:rPr>
              <a:t> </a:t>
            </a:r>
            <a:r>
              <a:rPr lang="lt-LT" sz="1800" err="1">
                <a:solidFill>
                  <a:schemeClr val="tx1"/>
                </a:solidFill>
              </a:rPr>
              <a:t>planning</a:t>
            </a:r>
            <a:r>
              <a:rPr lang="lt-LT" sz="1800">
                <a:solidFill>
                  <a:schemeClr val="tx1"/>
                </a:solidFill>
              </a:rPr>
              <a:t> (</a:t>
            </a:r>
            <a:r>
              <a:rPr lang="lt-LT" sz="1800" err="1">
                <a:solidFill>
                  <a:schemeClr val="tx1"/>
                </a:solidFill>
              </a:rPr>
              <a:t>harvest</a:t>
            </a:r>
            <a:r>
              <a:rPr lang="lt-LT" sz="1800">
                <a:solidFill>
                  <a:schemeClr val="tx1"/>
                </a:solidFill>
              </a:rPr>
              <a:t> </a:t>
            </a:r>
            <a:r>
              <a:rPr lang="lt-LT" sz="1800" err="1">
                <a:solidFill>
                  <a:schemeClr val="tx1"/>
                </a:solidFill>
              </a:rPr>
              <a:t>equipment</a:t>
            </a:r>
            <a:r>
              <a:rPr lang="lt-LT" sz="1800">
                <a:solidFill>
                  <a:schemeClr val="tx1"/>
                </a:solidFill>
              </a:rPr>
              <a:t>, </a:t>
            </a:r>
            <a:r>
              <a:rPr lang="lt-LT" sz="1800" err="1">
                <a:solidFill>
                  <a:schemeClr val="tx1"/>
                </a:solidFill>
              </a:rPr>
              <a:t>scheduling</a:t>
            </a:r>
            <a:r>
              <a:rPr lang="lt-LT" sz="1800">
                <a:solidFill>
                  <a:schemeClr val="tx1"/>
                </a:solidFill>
              </a:rPr>
              <a:t>)</a:t>
            </a:r>
          </a:p>
          <a:p>
            <a:pPr lvl="1"/>
            <a:r>
              <a:rPr lang="lt-LT" sz="1800" err="1">
                <a:solidFill>
                  <a:schemeClr val="tx1"/>
                </a:solidFill>
              </a:rPr>
              <a:t>Informs</a:t>
            </a:r>
            <a:r>
              <a:rPr lang="lt-LT" sz="1800">
                <a:solidFill>
                  <a:schemeClr val="tx1"/>
                </a:solidFill>
              </a:rPr>
              <a:t> </a:t>
            </a:r>
            <a:r>
              <a:rPr lang="lt-LT" sz="1800" err="1">
                <a:solidFill>
                  <a:schemeClr val="tx1"/>
                </a:solidFill>
              </a:rPr>
              <a:t>pricing</a:t>
            </a:r>
            <a:r>
              <a:rPr lang="lt-LT" sz="1800">
                <a:solidFill>
                  <a:schemeClr val="tx1"/>
                </a:solidFill>
              </a:rPr>
              <a:t> </a:t>
            </a:r>
            <a:r>
              <a:rPr lang="lt-LT" sz="1800" err="1">
                <a:solidFill>
                  <a:schemeClr val="tx1"/>
                </a:solidFill>
              </a:rPr>
              <a:t>strategies</a:t>
            </a:r>
            <a:endParaRPr lang="lt-LT" sz="1800">
              <a:solidFill>
                <a:schemeClr val="tx1"/>
              </a:solidFill>
            </a:endParaRPr>
          </a:p>
          <a:p>
            <a:pPr lvl="1"/>
            <a:r>
              <a:rPr lang="lt-LT" sz="1800" err="1">
                <a:solidFill>
                  <a:schemeClr val="tx1"/>
                </a:solidFill>
              </a:rPr>
              <a:t>Ensures</a:t>
            </a:r>
            <a:r>
              <a:rPr lang="lt-LT" sz="1800">
                <a:solidFill>
                  <a:schemeClr val="tx1"/>
                </a:solidFill>
              </a:rPr>
              <a:t> </a:t>
            </a:r>
            <a:r>
              <a:rPr lang="lt-LT" sz="1800" err="1">
                <a:solidFill>
                  <a:schemeClr val="tx1"/>
                </a:solidFill>
              </a:rPr>
              <a:t>environmental</a:t>
            </a:r>
            <a:r>
              <a:rPr lang="lt-LT" sz="1800">
                <a:solidFill>
                  <a:schemeClr val="tx1"/>
                </a:solidFill>
              </a:rPr>
              <a:t> </a:t>
            </a:r>
            <a:r>
              <a:rPr lang="lt-LT" sz="1800" err="1">
                <a:solidFill>
                  <a:schemeClr val="tx1"/>
                </a:solidFill>
              </a:rPr>
              <a:t>compliance</a:t>
            </a:r>
            <a:r>
              <a:rPr lang="lt-LT" sz="1800">
                <a:solidFill>
                  <a:schemeClr val="tx1"/>
                </a:solidFill>
              </a:rPr>
              <a:t> </a:t>
            </a:r>
            <a:r>
              <a:rPr lang="lt-LT" sz="1800" err="1">
                <a:solidFill>
                  <a:schemeClr val="tx1"/>
                </a:solidFill>
              </a:rPr>
              <a:t>tied</a:t>
            </a:r>
            <a:r>
              <a:rPr lang="lt-LT" sz="1800">
                <a:solidFill>
                  <a:schemeClr val="tx1"/>
                </a:solidFill>
              </a:rPr>
              <a:t> to </a:t>
            </a:r>
            <a:r>
              <a:rPr lang="lt-LT" sz="1800" err="1">
                <a:solidFill>
                  <a:schemeClr val="tx1"/>
                </a:solidFill>
              </a:rPr>
              <a:t>yield</a:t>
            </a:r>
            <a:r>
              <a:rPr lang="lt-LT" sz="1800">
                <a:solidFill>
                  <a:schemeClr val="tx1"/>
                </a:solidFill>
              </a:rPr>
              <a:t> </a:t>
            </a:r>
            <a:r>
              <a:rPr lang="lt-LT" sz="1800" err="1">
                <a:solidFill>
                  <a:schemeClr val="tx1"/>
                </a:solidFill>
              </a:rPr>
              <a:t>efficiency</a:t>
            </a:r>
            <a:endParaRPr lang="lt-LT" sz="1800">
              <a:solidFill>
                <a:schemeClr val="tx1"/>
              </a:solidFill>
            </a:endParaRPr>
          </a:p>
          <a:p>
            <a:pPr marL="0" indent="0">
              <a:buNone/>
            </a:pPr>
            <a:r>
              <a:rPr lang="lt-LT" sz="2400" b="1" err="1">
                <a:solidFill>
                  <a:schemeClr val="tx1"/>
                </a:solidFill>
              </a:rPr>
              <a:t>Result</a:t>
            </a:r>
            <a:endParaRPr lang="lt-LT" sz="2400">
              <a:solidFill>
                <a:schemeClr val="tx1"/>
              </a:solidFill>
            </a:endParaRPr>
          </a:p>
          <a:p>
            <a:pPr lvl="1"/>
            <a:r>
              <a:rPr lang="lt-LT" sz="1800" b="1" err="1">
                <a:solidFill>
                  <a:schemeClr val="tx1"/>
                </a:solidFill>
              </a:rPr>
              <a:t>Zonal</a:t>
            </a:r>
            <a:r>
              <a:rPr lang="lt-LT" sz="1800" b="1">
                <a:solidFill>
                  <a:schemeClr val="tx1"/>
                </a:solidFill>
              </a:rPr>
              <a:t> </a:t>
            </a:r>
            <a:r>
              <a:rPr lang="lt-LT" sz="1800" b="1" err="1">
                <a:solidFill>
                  <a:schemeClr val="tx1"/>
                </a:solidFill>
              </a:rPr>
              <a:t>yield</a:t>
            </a:r>
            <a:r>
              <a:rPr lang="lt-LT" sz="1800" b="1">
                <a:solidFill>
                  <a:schemeClr val="tx1"/>
                </a:solidFill>
              </a:rPr>
              <a:t> </a:t>
            </a:r>
            <a:r>
              <a:rPr lang="lt-LT" sz="1800" b="1" err="1">
                <a:solidFill>
                  <a:schemeClr val="tx1"/>
                </a:solidFill>
              </a:rPr>
              <a:t>maps</a:t>
            </a:r>
            <a:r>
              <a:rPr lang="lt-LT" sz="1800" b="1">
                <a:solidFill>
                  <a:schemeClr val="tx1"/>
                </a:solidFill>
              </a:rPr>
              <a:t> </a:t>
            </a:r>
            <a:r>
              <a:rPr lang="lt-LT" sz="1800" b="1" err="1">
                <a:solidFill>
                  <a:schemeClr val="tx1"/>
                </a:solidFill>
              </a:rPr>
              <a:t>with</a:t>
            </a:r>
            <a:r>
              <a:rPr lang="lt-LT" sz="1800" b="1">
                <a:solidFill>
                  <a:schemeClr val="tx1"/>
                </a:solidFill>
              </a:rPr>
              <a:t> </a:t>
            </a:r>
            <a:r>
              <a:rPr lang="lt-LT" sz="1800" b="1" err="1">
                <a:solidFill>
                  <a:schemeClr val="tx1"/>
                </a:solidFill>
              </a:rPr>
              <a:t>expected</a:t>
            </a:r>
            <a:r>
              <a:rPr lang="lt-LT" sz="1800" b="1">
                <a:solidFill>
                  <a:schemeClr val="tx1"/>
                </a:solidFill>
              </a:rPr>
              <a:t> </a:t>
            </a:r>
            <a:r>
              <a:rPr lang="lt-LT" sz="1800" b="1" err="1">
                <a:solidFill>
                  <a:schemeClr val="tx1"/>
                </a:solidFill>
              </a:rPr>
              <a:t>productivity</a:t>
            </a:r>
            <a:r>
              <a:rPr lang="lt-LT" sz="1800" b="1">
                <a:solidFill>
                  <a:schemeClr val="tx1"/>
                </a:solidFill>
              </a:rPr>
              <a:t> </a:t>
            </a:r>
            <a:r>
              <a:rPr lang="lt-LT" sz="1800" b="1" err="1">
                <a:solidFill>
                  <a:schemeClr val="tx1"/>
                </a:solidFill>
              </a:rPr>
              <a:t>ratings</a:t>
            </a:r>
            <a:endParaRPr lang="lt-LT" sz="1800">
              <a:solidFill>
                <a:schemeClr val="tx1"/>
              </a:solidFill>
            </a:endParaRPr>
          </a:p>
          <a:p>
            <a:pPr lvl="1"/>
            <a:r>
              <a:rPr lang="lt-LT" sz="1800" err="1">
                <a:solidFill>
                  <a:schemeClr val="tx1"/>
                </a:solidFill>
              </a:rPr>
              <a:t>Provide</a:t>
            </a:r>
            <a:r>
              <a:rPr lang="lt-LT" sz="1800">
                <a:solidFill>
                  <a:schemeClr val="tx1"/>
                </a:solidFill>
              </a:rPr>
              <a:t> </a:t>
            </a:r>
            <a:r>
              <a:rPr lang="lt-LT" sz="1800" err="1">
                <a:solidFill>
                  <a:schemeClr val="tx1"/>
                </a:solidFill>
              </a:rPr>
              <a:t>parcel-level</a:t>
            </a:r>
            <a:r>
              <a:rPr lang="lt-LT" sz="1800">
                <a:solidFill>
                  <a:schemeClr val="tx1"/>
                </a:solidFill>
              </a:rPr>
              <a:t> </a:t>
            </a:r>
            <a:r>
              <a:rPr lang="lt-LT" sz="1800" err="1">
                <a:solidFill>
                  <a:schemeClr val="tx1"/>
                </a:solidFill>
              </a:rPr>
              <a:t>forecasts</a:t>
            </a:r>
            <a:r>
              <a:rPr lang="lt-LT" sz="1800">
                <a:solidFill>
                  <a:schemeClr val="tx1"/>
                </a:solidFill>
              </a:rPr>
              <a:t> </a:t>
            </a:r>
            <a:r>
              <a:rPr lang="lt-LT" sz="1800" err="1">
                <a:solidFill>
                  <a:schemeClr val="tx1"/>
                </a:solidFill>
              </a:rPr>
              <a:t>for</a:t>
            </a:r>
            <a:r>
              <a:rPr lang="lt-LT" sz="1800">
                <a:solidFill>
                  <a:schemeClr val="tx1"/>
                </a:solidFill>
              </a:rPr>
              <a:t> </a:t>
            </a:r>
            <a:r>
              <a:rPr lang="lt-LT" sz="1800" err="1">
                <a:solidFill>
                  <a:schemeClr val="tx1"/>
                </a:solidFill>
              </a:rPr>
              <a:t>harvest</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resource</a:t>
            </a:r>
            <a:r>
              <a:rPr lang="lt-LT" sz="1800">
                <a:solidFill>
                  <a:schemeClr val="tx1"/>
                </a:solidFill>
              </a:rPr>
              <a:t> </a:t>
            </a:r>
            <a:r>
              <a:rPr lang="lt-LT" sz="1800" err="1">
                <a:solidFill>
                  <a:schemeClr val="tx1"/>
                </a:solidFill>
              </a:rPr>
              <a:t>allocation</a:t>
            </a:r>
            <a:endParaRPr lang="lt-LT"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3" name="Picture 2">
            <a:extLst>
              <a:ext uri="{FF2B5EF4-FFF2-40B4-BE49-F238E27FC236}">
                <a16:creationId xmlns:a16="http://schemas.microsoft.com/office/drawing/2014/main" id="{6205B278-A1C4-4A47-96C5-03D3505AC28B}"/>
              </a:ext>
            </a:extLst>
          </p:cNvPr>
          <p:cNvPicPr>
            <a:picLocks noChangeAspect="1"/>
          </p:cNvPicPr>
          <p:nvPr/>
        </p:nvPicPr>
        <p:blipFill rotWithShape="1">
          <a:blip r:embed="rId4"/>
          <a:srcRect t="12264" b="3074"/>
          <a:stretch/>
        </p:blipFill>
        <p:spPr>
          <a:xfrm>
            <a:off x="7417540" y="1051865"/>
            <a:ext cx="4774460" cy="5806136"/>
          </a:xfrm>
          <a:prstGeom prst="rect">
            <a:avLst/>
          </a:prstGeom>
        </p:spPr>
      </p:pic>
    </p:spTree>
    <p:extLst>
      <p:ext uri="{BB962C8B-B14F-4D97-AF65-F5344CB8AC3E}">
        <p14:creationId xmlns:p14="http://schemas.microsoft.com/office/powerpoint/2010/main" val="1955948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en-US"/>
              <a:t>Crop Lodging Detection (Storm Damage)</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215900" y="1051865"/>
            <a:ext cx="6223000" cy="5470124"/>
          </a:xfrm>
        </p:spPr>
        <p:txBody>
          <a:bodyPr vert="horz" lIns="91440" tIns="45720" rIns="91440" bIns="45720" rtlCol="0" anchor="t">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1800">
                <a:solidFill>
                  <a:schemeClr val="tx1"/>
                </a:solidFill>
              </a:rPr>
              <a:t>Use </a:t>
            </a:r>
            <a:r>
              <a:rPr lang="en-US" sz="1800" b="1">
                <a:solidFill>
                  <a:schemeClr val="tx1"/>
                </a:solidFill>
              </a:rPr>
              <a:t>Sentinel-1 radar polarimetry</a:t>
            </a:r>
            <a:r>
              <a:rPr lang="en-US" sz="1800">
                <a:solidFill>
                  <a:schemeClr val="tx1"/>
                </a:solidFill>
              </a:rPr>
              <a:t> to detect physical crop flattening from wind or excess nitrogen</a:t>
            </a:r>
          </a:p>
          <a:p>
            <a:pPr lvl="1"/>
            <a:r>
              <a:rPr lang="en-US" sz="1800">
                <a:solidFill>
                  <a:schemeClr val="tx1"/>
                </a:solidFill>
              </a:rPr>
              <a:t>Automatically map and quantify crop lodging events for rapid response and loss estimation</a:t>
            </a:r>
          </a:p>
          <a:p>
            <a:pPr marL="0" indent="0">
              <a:buNone/>
            </a:pPr>
            <a:r>
              <a:rPr lang="en-US" sz="2400" b="1">
                <a:solidFill>
                  <a:schemeClr val="tx1"/>
                </a:solidFill>
              </a:rPr>
              <a:t>Practical Use</a:t>
            </a:r>
            <a:endParaRPr lang="en-US" sz="2400">
              <a:solidFill>
                <a:schemeClr val="tx1"/>
              </a:solidFill>
            </a:endParaRPr>
          </a:p>
          <a:p>
            <a:pPr lvl="1"/>
            <a:r>
              <a:rPr lang="en-US" sz="1800">
                <a:solidFill>
                  <a:schemeClr val="tx1"/>
                </a:solidFill>
              </a:rPr>
              <a:t>Enables objective storm-damage reporting for insurance</a:t>
            </a:r>
          </a:p>
          <a:p>
            <a:pPr lvl="1"/>
            <a:r>
              <a:rPr lang="en-US" sz="1800">
                <a:solidFill>
                  <a:schemeClr val="tx1"/>
                </a:solidFill>
              </a:rPr>
              <a:t>Reduces need for manual field inspections</a:t>
            </a:r>
          </a:p>
          <a:p>
            <a:pPr lvl="1"/>
            <a:r>
              <a:rPr lang="en-US" sz="1800">
                <a:solidFill>
                  <a:schemeClr val="tx1"/>
                </a:solidFill>
              </a:rPr>
              <a:t>Supports CAP emergency-aid assessments</a:t>
            </a:r>
          </a:p>
          <a:p>
            <a:pPr marL="0" indent="0">
              <a:buNone/>
            </a:pPr>
            <a:r>
              <a:rPr lang="en-US" sz="2400" b="1">
                <a:solidFill>
                  <a:schemeClr val="tx1"/>
                </a:solidFill>
              </a:rPr>
              <a:t>Result</a:t>
            </a:r>
            <a:endParaRPr lang="en-US" sz="2400">
              <a:solidFill>
                <a:schemeClr val="tx1"/>
              </a:solidFill>
            </a:endParaRPr>
          </a:p>
          <a:p>
            <a:pPr lvl="1"/>
            <a:r>
              <a:rPr lang="en-US" sz="1800" b="1">
                <a:solidFill>
                  <a:schemeClr val="tx1"/>
                </a:solidFill>
              </a:rPr>
              <a:t>Vector dataset of lodged zones per field with estimated impact</a:t>
            </a:r>
            <a:endParaRPr lang="en-US" sz="1800">
              <a:solidFill>
                <a:schemeClr val="tx1"/>
              </a:solidFill>
            </a:endParaRPr>
          </a:p>
          <a:p>
            <a:pPr lvl="1"/>
            <a:r>
              <a:rPr lang="en-US" sz="1800" b="1">
                <a:solidFill>
                  <a:schemeClr val="tx1"/>
                </a:solidFill>
              </a:rPr>
              <a:t>Reliability: ~70 %</a:t>
            </a:r>
            <a:endParaRPr lang="en-US"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5" name="Picture 4">
            <a:extLst>
              <a:ext uri="{FF2B5EF4-FFF2-40B4-BE49-F238E27FC236}">
                <a16:creationId xmlns:a16="http://schemas.microsoft.com/office/drawing/2014/main" id="{F55B4113-1B59-45F4-9852-AFCF135633A9}"/>
              </a:ext>
            </a:extLst>
          </p:cNvPr>
          <p:cNvPicPr>
            <a:picLocks noChangeAspect="1"/>
          </p:cNvPicPr>
          <p:nvPr/>
        </p:nvPicPr>
        <p:blipFill>
          <a:blip r:embed="rId4"/>
          <a:srcRect/>
          <a:stretch/>
        </p:blipFill>
        <p:spPr>
          <a:xfrm>
            <a:off x="9325485" y="5089796"/>
            <a:ext cx="2866515" cy="1768204"/>
          </a:xfrm>
          <a:prstGeom prst="rect">
            <a:avLst/>
          </a:prstGeom>
        </p:spPr>
      </p:pic>
      <p:grpSp>
        <p:nvGrpSpPr>
          <p:cNvPr id="7" name="Group 6">
            <a:extLst>
              <a:ext uri="{FF2B5EF4-FFF2-40B4-BE49-F238E27FC236}">
                <a16:creationId xmlns:a16="http://schemas.microsoft.com/office/drawing/2014/main" id="{C9806D57-857C-485B-B47D-16A8F3B6E16E}"/>
              </a:ext>
            </a:extLst>
          </p:cNvPr>
          <p:cNvGrpSpPr/>
          <p:nvPr/>
        </p:nvGrpSpPr>
        <p:grpSpPr>
          <a:xfrm>
            <a:off x="6832600" y="1051865"/>
            <a:ext cx="5359400" cy="5806135"/>
            <a:chOff x="6359809" y="1471850"/>
            <a:chExt cx="4931546" cy="5175496"/>
          </a:xfrm>
        </p:grpSpPr>
        <p:pic>
          <p:nvPicPr>
            <p:cNvPr id="8" name="Picture 7" descr="A map of a city&#10;&#10;AI-generated content may be incorrect.">
              <a:extLst>
                <a:ext uri="{FF2B5EF4-FFF2-40B4-BE49-F238E27FC236}">
                  <a16:creationId xmlns:a16="http://schemas.microsoft.com/office/drawing/2014/main" id="{3418BADA-A2D5-47EB-95A5-984A0AF7728A}"/>
                </a:ext>
              </a:extLst>
            </p:cNvPr>
            <p:cNvPicPr>
              <a:picLocks noChangeAspect="1"/>
            </p:cNvPicPr>
            <p:nvPr/>
          </p:nvPicPr>
          <p:blipFill rotWithShape="1">
            <a:blip r:embed="rId5"/>
            <a:srcRect l="52499" t="4453" r="-118" b="223"/>
            <a:stretch/>
          </p:blipFill>
          <p:spPr>
            <a:xfrm>
              <a:off x="6359809" y="1471850"/>
              <a:ext cx="4931546" cy="5171897"/>
            </a:xfrm>
            <a:prstGeom prst="rect">
              <a:avLst/>
            </a:prstGeom>
          </p:spPr>
        </p:pic>
        <p:pic>
          <p:nvPicPr>
            <p:cNvPr id="9" name="Picture 8" descr="A map of a city&#10;&#10;AI-generated content may be incorrect.">
              <a:extLst>
                <a:ext uri="{FF2B5EF4-FFF2-40B4-BE49-F238E27FC236}">
                  <a16:creationId xmlns:a16="http://schemas.microsoft.com/office/drawing/2014/main" id="{88476DCE-39F4-4D97-9CE4-EE0644B99A76}"/>
                </a:ext>
              </a:extLst>
            </p:cNvPr>
            <p:cNvPicPr>
              <a:picLocks noChangeAspect="1"/>
            </p:cNvPicPr>
            <p:nvPr/>
          </p:nvPicPr>
          <p:blipFill>
            <a:blip r:embed="rId5"/>
            <a:srcRect l="1285" t="32447" r="87850" b="42608"/>
            <a:stretch>
              <a:fillRect/>
            </a:stretch>
          </p:blipFill>
          <p:spPr>
            <a:xfrm>
              <a:off x="10164397" y="5293944"/>
              <a:ext cx="1125169" cy="1353402"/>
            </a:xfrm>
            <a:prstGeom prst="rect">
              <a:avLst/>
            </a:prstGeom>
          </p:spPr>
        </p:pic>
      </p:grpSp>
    </p:spTree>
    <p:extLst>
      <p:ext uri="{BB962C8B-B14F-4D97-AF65-F5344CB8AC3E}">
        <p14:creationId xmlns:p14="http://schemas.microsoft.com/office/powerpoint/2010/main" val="375922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Soil</a:t>
            </a:r>
            <a:r>
              <a:rPr lang="lt-LT"/>
              <a:t> </a:t>
            </a:r>
            <a:r>
              <a:rPr lang="lt-LT" err="1"/>
              <a:t>Erosion</a:t>
            </a:r>
            <a:r>
              <a:rPr lang="lt-LT"/>
              <a:t> Risk </a:t>
            </a:r>
            <a:r>
              <a:rPr lang="lt-LT" err="1"/>
              <a:t>Mapping</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381001" y="1051865"/>
            <a:ext cx="5600700" cy="5470124"/>
          </a:xfrm>
        </p:spPr>
        <p:txBody>
          <a:bodyPr vert="horz" lIns="91440" tIns="45720" rIns="91440" bIns="45720" rtlCol="0" anchor="t">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1800">
                <a:solidFill>
                  <a:schemeClr val="tx1"/>
                </a:solidFill>
              </a:rPr>
              <a:t>Use </a:t>
            </a:r>
            <a:r>
              <a:rPr lang="lt-LT" sz="1800" err="1">
                <a:solidFill>
                  <a:schemeClr val="tx1"/>
                </a:solidFill>
              </a:rPr>
              <a:t>Sentinel</a:t>
            </a:r>
            <a:r>
              <a:rPr lang="lt-LT" sz="1800">
                <a:solidFill>
                  <a:schemeClr val="tx1"/>
                </a:solidFill>
              </a:rPr>
              <a:t> 1 </a:t>
            </a:r>
            <a:r>
              <a:rPr lang="en-US" sz="1800" b="1">
                <a:solidFill>
                  <a:schemeClr val="tx1"/>
                </a:solidFill>
              </a:rPr>
              <a:t>time-series analysis</a:t>
            </a:r>
            <a:r>
              <a:rPr lang="en-US" sz="1800">
                <a:solidFill>
                  <a:schemeClr val="tx1"/>
                </a:solidFill>
              </a:rPr>
              <a:t> to detect recurring bare soil or weak vegetation</a:t>
            </a:r>
          </a:p>
          <a:p>
            <a:pPr lvl="1"/>
            <a:r>
              <a:rPr lang="en-US" sz="1800">
                <a:solidFill>
                  <a:schemeClr val="tx1"/>
                </a:solidFill>
              </a:rPr>
              <a:t>Map erosion-prone areas and long-term soil-loss risk</a:t>
            </a:r>
          </a:p>
          <a:p>
            <a:pPr marL="0" indent="0">
              <a:buNone/>
            </a:pPr>
            <a:r>
              <a:rPr lang="en-US" sz="2400" b="1">
                <a:solidFill>
                  <a:schemeClr val="tx1"/>
                </a:solidFill>
              </a:rPr>
              <a:t>Practical Use</a:t>
            </a:r>
            <a:endParaRPr lang="en-US" sz="2400">
              <a:solidFill>
                <a:schemeClr val="tx1"/>
              </a:solidFill>
            </a:endParaRPr>
          </a:p>
          <a:p>
            <a:pPr lvl="1"/>
            <a:r>
              <a:rPr lang="en-US" sz="1800">
                <a:solidFill>
                  <a:schemeClr val="tx1"/>
                </a:solidFill>
              </a:rPr>
              <a:t>Supports CAP soil-conservation measures</a:t>
            </a:r>
          </a:p>
          <a:p>
            <a:pPr lvl="1"/>
            <a:r>
              <a:rPr lang="en-US" sz="1800">
                <a:solidFill>
                  <a:schemeClr val="tx1"/>
                </a:solidFill>
              </a:rPr>
              <a:t>Guides cover-crop and management decisions</a:t>
            </a:r>
          </a:p>
          <a:p>
            <a:pPr lvl="1"/>
            <a:r>
              <a:rPr lang="en-US" sz="1800">
                <a:solidFill>
                  <a:schemeClr val="tx1"/>
                </a:solidFill>
              </a:rPr>
              <a:t>Informs regional land-use planning</a:t>
            </a:r>
          </a:p>
          <a:p>
            <a:pPr marL="0" indent="0">
              <a:buNone/>
            </a:pPr>
            <a:r>
              <a:rPr lang="en-US" sz="2400" b="1">
                <a:solidFill>
                  <a:schemeClr val="tx1"/>
                </a:solidFill>
              </a:rPr>
              <a:t>Result</a:t>
            </a:r>
            <a:endParaRPr lang="en-US" sz="2400">
              <a:solidFill>
                <a:schemeClr val="tx1"/>
              </a:solidFill>
            </a:endParaRPr>
          </a:p>
          <a:p>
            <a:pPr lvl="1"/>
            <a:r>
              <a:rPr lang="en-US" sz="1800" b="1">
                <a:solidFill>
                  <a:schemeClr val="tx1"/>
                </a:solidFill>
              </a:rPr>
              <a:t>Erosion-risk maps with intensity levels per plot</a:t>
            </a:r>
            <a:endParaRPr lang="en-US" sz="1800">
              <a:solidFill>
                <a:schemeClr val="tx1"/>
              </a:solidFill>
            </a:endParaRPr>
          </a:p>
          <a:p>
            <a:pPr lvl="1"/>
            <a:r>
              <a:rPr lang="en-US" sz="1800" b="1">
                <a:solidFill>
                  <a:schemeClr val="tx1"/>
                </a:solidFill>
              </a:rPr>
              <a:t>Reliability: ~68 %</a:t>
            </a:r>
            <a:endParaRPr lang="en-US" sz="1800">
              <a:solidFill>
                <a:schemeClr val="tx1"/>
              </a:solidFill>
            </a:endParaRPr>
          </a:p>
          <a:p>
            <a:pPr marL="0" indent="0">
              <a:buNone/>
            </a:pPr>
            <a:endParaRPr lang="en-US" sz="2400">
              <a:solidFill>
                <a:schemeClr val="tx1"/>
              </a:solidFill>
              <a:cs typeface="Aria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5" name="Picture 4">
            <a:extLst>
              <a:ext uri="{FF2B5EF4-FFF2-40B4-BE49-F238E27FC236}">
                <a16:creationId xmlns:a16="http://schemas.microsoft.com/office/drawing/2014/main" id="{D48F1BB0-EDE6-47B9-8444-F0D0CB7200BC}"/>
              </a:ext>
            </a:extLst>
          </p:cNvPr>
          <p:cNvPicPr>
            <a:picLocks noChangeAspect="1"/>
          </p:cNvPicPr>
          <p:nvPr/>
        </p:nvPicPr>
        <p:blipFill>
          <a:blip r:embed="rId4"/>
          <a:srcRect/>
          <a:stretch/>
        </p:blipFill>
        <p:spPr>
          <a:xfrm>
            <a:off x="9325482" y="5089795"/>
            <a:ext cx="2866518" cy="1768205"/>
          </a:xfrm>
          <a:prstGeom prst="rect">
            <a:avLst/>
          </a:prstGeom>
        </p:spPr>
      </p:pic>
      <p:pic>
        <p:nvPicPr>
          <p:cNvPr id="7" name="Picture 6" descr="A map of a city&#10;&#10;AI-generated content may be incorrect.">
            <a:extLst>
              <a:ext uri="{FF2B5EF4-FFF2-40B4-BE49-F238E27FC236}">
                <a16:creationId xmlns:a16="http://schemas.microsoft.com/office/drawing/2014/main" id="{D3A8D1E1-0637-4CF7-9DBF-C6999EE9D169}"/>
              </a:ext>
            </a:extLst>
          </p:cNvPr>
          <p:cNvPicPr>
            <a:picLocks noChangeAspect="1"/>
          </p:cNvPicPr>
          <p:nvPr/>
        </p:nvPicPr>
        <p:blipFill rotWithShape="1">
          <a:blip r:embed="rId5"/>
          <a:srcRect r="41325"/>
          <a:stretch/>
        </p:blipFill>
        <p:spPr>
          <a:xfrm>
            <a:off x="6210300" y="1275814"/>
            <a:ext cx="5981700" cy="5582186"/>
          </a:xfrm>
          <a:prstGeom prst="rect">
            <a:avLst/>
          </a:prstGeom>
        </p:spPr>
      </p:pic>
    </p:spTree>
    <p:extLst>
      <p:ext uri="{BB962C8B-B14F-4D97-AF65-F5344CB8AC3E}">
        <p14:creationId xmlns:p14="http://schemas.microsoft.com/office/powerpoint/2010/main" val="133830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Soil</a:t>
            </a:r>
            <a:r>
              <a:rPr lang="lt-LT"/>
              <a:t> </a:t>
            </a:r>
            <a:r>
              <a:rPr lang="lt-LT" err="1"/>
              <a:t>Moisture</a:t>
            </a:r>
            <a:r>
              <a:rPr lang="lt-LT"/>
              <a:t> </a:t>
            </a:r>
            <a:r>
              <a:rPr lang="lt-LT" err="1"/>
              <a:t>Intensity</a:t>
            </a:r>
            <a:r>
              <a:rPr lang="lt-LT"/>
              <a:t> </a:t>
            </a:r>
            <a:r>
              <a:rPr lang="lt-LT" err="1"/>
              <a:t>Mapping</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292925" y="1051865"/>
            <a:ext cx="5486400" cy="5470124"/>
          </a:xfrm>
        </p:spPr>
        <p:txBody>
          <a:bodyPr vert="horz" lIns="91440" tIns="45720" rIns="91440" bIns="45720" rtlCol="0" anchor="t">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1800">
                <a:solidFill>
                  <a:schemeClr val="tx1"/>
                </a:solidFill>
              </a:rPr>
              <a:t>Use </a:t>
            </a:r>
            <a:r>
              <a:rPr lang="en-US" sz="1800" b="1">
                <a:solidFill>
                  <a:schemeClr val="tx1"/>
                </a:solidFill>
              </a:rPr>
              <a:t>Sentinel-1 radar</a:t>
            </a:r>
            <a:r>
              <a:rPr lang="en-US" sz="1800">
                <a:solidFill>
                  <a:schemeClr val="tx1"/>
                </a:solidFill>
              </a:rPr>
              <a:t> to classify fields into </a:t>
            </a:r>
            <a:r>
              <a:rPr lang="en-US" sz="1800" b="1">
                <a:solidFill>
                  <a:schemeClr val="tx1"/>
                </a:solidFill>
              </a:rPr>
              <a:t>dry / medium / wet zones</a:t>
            </a:r>
            <a:r>
              <a:rPr lang="en-US" sz="1800">
                <a:solidFill>
                  <a:schemeClr val="tx1"/>
                </a:solidFill>
              </a:rPr>
              <a:t> based on dielectric soil-moisture response</a:t>
            </a:r>
          </a:p>
          <a:p>
            <a:pPr lvl="1"/>
            <a:r>
              <a:rPr lang="en-US" sz="1800">
                <a:solidFill>
                  <a:schemeClr val="tx1"/>
                </a:solidFill>
              </a:rPr>
              <a:t>Monitor temporal and spatial changes in soil water content during the growing season</a:t>
            </a:r>
          </a:p>
          <a:p>
            <a:pPr marL="0" indent="0">
              <a:buNone/>
            </a:pPr>
            <a:r>
              <a:rPr lang="en-US" sz="2400" b="1">
                <a:solidFill>
                  <a:schemeClr val="tx1"/>
                </a:solidFill>
              </a:rPr>
              <a:t>Practical Use</a:t>
            </a:r>
            <a:endParaRPr lang="en-US" sz="2400">
              <a:solidFill>
                <a:schemeClr val="tx1"/>
              </a:solidFill>
            </a:endParaRPr>
          </a:p>
          <a:p>
            <a:pPr lvl="1"/>
            <a:r>
              <a:rPr lang="en-US" sz="1800">
                <a:solidFill>
                  <a:schemeClr val="tx1"/>
                </a:solidFill>
              </a:rPr>
              <a:t>Guide irrigation planning and sowing schedules</a:t>
            </a:r>
          </a:p>
          <a:p>
            <a:pPr lvl="1"/>
            <a:r>
              <a:rPr lang="en-US" sz="1800">
                <a:solidFill>
                  <a:schemeClr val="tx1"/>
                </a:solidFill>
              </a:rPr>
              <a:t>Inform drainage management and machinery access in wet/dry periods</a:t>
            </a:r>
          </a:p>
          <a:p>
            <a:pPr marL="0" indent="0">
              <a:buNone/>
            </a:pPr>
            <a:r>
              <a:rPr lang="en-US" sz="2400" b="1">
                <a:solidFill>
                  <a:schemeClr val="tx1"/>
                </a:solidFill>
              </a:rPr>
              <a:t>Result</a:t>
            </a:r>
            <a:endParaRPr lang="en-US" sz="2400">
              <a:solidFill>
                <a:schemeClr val="tx1"/>
              </a:solidFill>
            </a:endParaRPr>
          </a:p>
          <a:p>
            <a:pPr lvl="1"/>
            <a:r>
              <a:rPr lang="en-US" sz="1800" b="1">
                <a:solidFill>
                  <a:schemeClr val="tx1"/>
                </a:solidFill>
              </a:rPr>
              <a:t>Moisture-classification layers with in-field gradients</a:t>
            </a:r>
            <a:endParaRPr lang="en-US" sz="1800">
              <a:solidFill>
                <a:schemeClr val="tx1"/>
              </a:solidFill>
            </a:endParaRPr>
          </a:p>
          <a:p>
            <a:pPr lvl="1"/>
            <a:r>
              <a:rPr lang="en-US" sz="1800" b="1">
                <a:solidFill>
                  <a:schemeClr val="tx1"/>
                </a:solidFill>
              </a:rPr>
              <a:t>Reliability: ~74 %</a:t>
            </a:r>
            <a:endParaRPr lang="en-US"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5" name="Picture 4">
            <a:extLst>
              <a:ext uri="{FF2B5EF4-FFF2-40B4-BE49-F238E27FC236}">
                <a16:creationId xmlns:a16="http://schemas.microsoft.com/office/drawing/2014/main" id="{4E4EF369-196A-4969-9C12-9B8DC46CF969}"/>
              </a:ext>
            </a:extLst>
          </p:cNvPr>
          <p:cNvPicPr>
            <a:picLocks noChangeAspect="1"/>
          </p:cNvPicPr>
          <p:nvPr/>
        </p:nvPicPr>
        <p:blipFill>
          <a:blip r:embed="rId4"/>
          <a:srcRect/>
          <a:stretch/>
        </p:blipFill>
        <p:spPr>
          <a:xfrm>
            <a:off x="9325485" y="5089796"/>
            <a:ext cx="2866515" cy="1768204"/>
          </a:xfrm>
          <a:prstGeom prst="rect">
            <a:avLst/>
          </a:prstGeom>
        </p:spPr>
      </p:pic>
      <p:pic>
        <p:nvPicPr>
          <p:cNvPr id="7" name="Picture 6" descr="A screenshot of a map&#10;&#10;AI-generated content may be incorrect.">
            <a:extLst>
              <a:ext uri="{FF2B5EF4-FFF2-40B4-BE49-F238E27FC236}">
                <a16:creationId xmlns:a16="http://schemas.microsoft.com/office/drawing/2014/main" id="{164D943E-C674-430D-BBFD-F6D658FE5AD9}"/>
              </a:ext>
            </a:extLst>
          </p:cNvPr>
          <p:cNvPicPr>
            <a:picLocks noChangeAspect="1"/>
          </p:cNvPicPr>
          <p:nvPr/>
        </p:nvPicPr>
        <p:blipFill rotWithShape="1">
          <a:blip r:embed="rId5"/>
          <a:srcRect l="29996" t="6175" r="20498"/>
          <a:stretch/>
        </p:blipFill>
        <p:spPr>
          <a:xfrm>
            <a:off x="5842000" y="1051865"/>
            <a:ext cx="6350000" cy="5806135"/>
          </a:xfrm>
          <a:prstGeom prst="rect">
            <a:avLst/>
          </a:prstGeom>
        </p:spPr>
      </p:pic>
    </p:spTree>
    <p:extLst>
      <p:ext uri="{BB962C8B-B14F-4D97-AF65-F5344CB8AC3E}">
        <p14:creationId xmlns:p14="http://schemas.microsoft.com/office/powerpoint/2010/main" val="57070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Soil</a:t>
            </a:r>
            <a:r>
              <a:rPr lang="lt-LT"/>
              <a:t> </a:t>
            </a:r>
            <a:r>
              <a:rPr lang="lt-LT" err="1"/>
              <a:t>Organic</a:t>
            </a:r>
            <a:r>
              <a:rPr lang="lt-LT"/>
              <a:t> </a:t>
            </a:r>
            <a:r>
              <a:rPr lang="lt-LT" err="1"/>
              <a:t>Carbon</a:t>
            </a:r>
            <a:r>
              <a:rPr lang="lt-LT"/>
              <a:t> </a:t>
            </a:r>
            <a:r>
              <a:rPr lang="lt-LT" err="1"/>
              <a:t>Classification</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266700" y="1051865"/>
            <a:ext cx="6159500" cy="5470124"/>
          </a:xfrm>
        </p:spPr>
        <p:txBody>
          <a:bodyPr>
            <a:noAutofit/>
          </a:bodyPr>
          <a:lstStyle/>
          <a:p>
            <a:pPr marL="0" indent="0">
              <a:buNone/>
            </a:pPr>
            <a:r>
              <a:rPr lang="lt-LT" sz="2400" b="1">
                <a:solidFill>
                  <a:schemeClr val="tx1"/>
                </a:solidFill>
              </a:rPr>
              <a:t>Methodology &amp; </a:t>
            </a:r>
            <a:r>
              <a:rPr lang="lt-LT" sz="2400" b="1" err="1">
                <a:solidFill>
                  <a:schemeClr val="tx1"/>
                </a:solidFill>
              </a:rPr>
              <a:t>Purpose</a:t>
            </a:r>
            <a:endParaRPr lang="lt-LT" sz="2400">
              <a:solidFill>
                <a:schemeClr val="tx1"/>
              </a:solidFill>
            </a:endParaRPr>
          </a:p>
          <a:p>
            <a:pPr lvl="1"/>
            <a:r>
              <a:rPr lang="lt-LT" sz="1800" err="1">
                <a:solidFill>
                  <a:schemeClr val="tx1"/>
                </a:solidFill>
              </a:rPr>
              <a:t>Estimate</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classify</a:t>
            </a:r>
            <a:r>
              <a:rPr lang="lt-LT" sz="1800">
                <a:solidFill>
                  <a:schemeClr val="tx1"/>
                </a:solidFill>
              </a:rPr>
              <a:t> </a:t>
            </a:r>
            <a:r>
              <a:rPr lang="lt-LT" sz="1800" b="1" err="1">
                <a:solidFill>
                  <a:schemeClr val="tx1"/>
                </a:solidFill>
              </a:rPr>
              <a:t>soil</a:t>
            </a:r>
            <a:r>
              <a:rPr lang="lt-LT" sz="1800" b="1">
                <a:solidFill>
                  <a:schemeClr val="tx1"/>
                </a:solidFill>
              </a:rPr>
              <a:t> </a:t>
            </a:r>
            <a:r>
              <a:rPr lang="lt-LT" sz="1800" b="1" err="1">
                <a:solidFill>
                  <a:schemeClr val="tx1"/>
                </a:solidFill>
              </a:rPr>
              <a:t>organic</a:t>
            </a:r>
            <a:r>
              <a:rPr lang="lt-LT" sz="1800" b="1">
                <a:solidFill>
                  <a:schemeClr val="tx1"/>
                </a:solidFill>
              </a:rPr>
              <a:t> </a:t>
            </a:r>
            <a:r>
              <a:rPr lang="lt-LT" sz="1800" b="1" err="1">
                <a:solidFill>
                  <a:schemeClr val="tx1"/>
                </a:solidFill>
              </a:rPr>
              <a:t>carbon</a:t>
            </a:r>
            <a:r>
              <a:rPr lang="lt-LT" sz="1800" b="1">
                <a:solidFill>
                  <a:schemeClr val="tx1"/>
                </a:solidFill>
              </a:rPr>
              <a:t> (SOC, 0–30 cm)</a:t>
            </a:r>
            <a:r>
              <a:rPr lang="lt-LT" sz="1800">
                <a:solidFill>
                  <a:schemeClr val="tx1"/>
                </a:solidFill>
              </a:rPr>
              <a:t> </a:t>
            </a:r>
            <a:r>
              <a:rPr lang="lt-LT" sz="1800" err="1">
                <a:solidFill>
                  <a:schemeClr val="tx1"/>
                </a:solidFill>
              </a:rPr>
              <a:t>using</a:t>
            </a:r>
            <a:r>
              <a:rPr lang="lt-LT" sz="1800">
                <a:solidFill>
                  <a:schemeClr val="tx1"/>
                </a:solidFill>
              </a:rPr>
              <a:t> </a:t>
            </a:r>
            <a:r>
              <a:rPr lang="lt-LT" sz="1800" b="1">
                <a:solidFill>
                  <a:schemeClr val="tx1"/>
                </a:solidFill>
              </a:rPr>
              <a:t>Sentinel-2 </a:t>
            </a:r>
            <a:r>
              <a:rPr lang="lt-LT" sz="1800" b="1" err="1">
                <a:solidFill>
                  <a:schemeClr val="tx1"/>
                </a:solidFill>
              </a:rPr>
              <a:t>imagery</a:t>
            </a:r>
            <a:r>
              <a:rPr lang="lt-LT" sz="1800">
                <a:solidFill>
                  <a:schemeClr val="tx1"/>
                </a:solidFill>
              </a:rPr>
              <a:t> </a:t>
            </a:r>
            <a:r>
              <a:rPr lang="lt-LT" sz="1800" err="1">
                <a:solidFill>
                  <a:schemeClr val="tx1"/>
                </a:solidFill>
              </a:rPr>
              <a:t>combined</a:t>
            </a:r>
            <a:r>
              <a:rPr lang="lt-LT" sz="1800">
                <a:solidFill>
                  <a:schemeClr val="tx1"/>
                </a:solidFill>
              </a:rPr>
              <a:t> </a:t>
            </a:r>
            <a:r>
              <a:rPr lang="lt-LT" sz="1800" err="1">
                <a:solidFill>
                  <a:schemeClr val="tx1"/>
                </a:solidFill>
              </a:rPr>
              <a:t>with</a:t>
            </a:r>
            <a:r>
              <a:rPr lang="lt-LT" sz="1800">
                <a:solidFill>
                  <a:schemeClr val="tx1"/>
                </a:solidFill>
              </a:rPr>
              <a:t> </a:t>
            </a:r>
            <a:r>
              <a:rPr lang="lt-LT" sz="1800" b="1">
                <a:solidFill>
                  <a:schemeClr val="tx1"/>
                </a:solidFill>
              </a:rPr>
              <a:t>LUCAS </a:t>
            </a:r>
            <a:r>
              <a:rPr lang="lt-LT" sz="1800" b="1" err="1">
                <a:solidFill>
                  <a:schemeClr val="tx1"/>
                </a:solidFill>
              </a:rPr>
              <a:t>soil</a:t>
            </a:r>
            <a:r>
              <a:rPr lang="lt-LT" sz="1800" b="1">
                <a:solidFill>
                  <a:schemeClr val="tx1"/>
                </a:solidFill>
              </a:rPr>
              <a:t> </a:t>
            </a:r>
            <a:r>
              <a:rPr lang="lt-LT" sz="1800" b="1" err="1">
                <a:solidFill>
                  <a:schemeClr val="tx1"/>
                </a:solidFill>
              </a:rPr>
              <a:t>samples</a:t>
            </a:r>
            <a:endParaRPr lang="lt-LT" sz="1800">
              <a:solidFill>
                <a:schemeClr val="tx1"/>
              </a:solidFill>
            </a:endParaRPr>
          </a:p>
          <a:p>
            <a:pPr lvl="1"/>
            <a:r>
              <a:rPr lang="lt-LT" sz="1800" err="1">
                <a:solidFill>
                  <a:schemeClr val="tx1"/>
                </a:solidFill>
              </a:rPr>
              <a:t>Assess</a:t>
            </a:r>
            <a:r>
              <a:rPr lang="lt-LT" sz="1800">
                <a:solidFill>
                  <a:schemeClr val="tx1"/>
                </a:solidFill>
              </a:rPr>
              <a:t> </a:t>
            </a:r>
            <a:r>
              <a:rPr lang="lt-LT" sz="1800" err="1">
                <a:solidFill>
                  <a:schemeClr val="tx1"/>
                </a:solidFill>
              </a:rPr>
              <a:t>carbon</a:t>
            </a:r>
            <a:r>
              <a:rPr lang="lt-LT" sz="1800">
                <a:solidFill>
                  <a:schemeClr val="tx1"/>
                </a:solidFill>
              </a:rPr>
              <a:t> </a:t>
            </a:r>
            <a:r>
              <a:rPr lang="lt-LT" sz="1800" err="1">
                <a:solidFill>
                  <a:schemeClr val="tx1"/>
                </a:solidFill>
              </a:rPr>
              <a:t>storage</a:t>
            </a:r>
            <a:r>
              <a:rPr lang="lt-LT" sz="1800">
                <a:solidFill>
                  <a:schemeClr val="tx1"/>
                </a:solidFill>
              </a:rPr>
              <a:t> </a:t>
            </a:r>
            <a:r>
              <a:rPr lang="lt-LT" sz="1800" err="1">
                <a:solidFill>
                  <a:schemeClr val="tx1"/>
                </a:solidFill>
              </a:rPr>
              <a:t>potential</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locate</a:t>
            </a:r>
            <a:r>
              <a:rPr lang="lt-LT" sz="1800">
                <a:solidFill>
                  <a:schemeClr val="tx1"/>
                </a:solidFill>
              </a:rPr>
              <a:t> </a:t>
            </a:r>
            <a:r>
              <a:rPr lang="lt-LT" sz="1800" err="1">
                <a:solidFill>
                  <a:schemeClr val="tx1"/>
                </a:solidFill>
              </a:rPr>
              <a:t>areas</a:t>
            </a:r>
            <a:r>
              <a:rPr lang="lt-LT" sz="1800">
                <a:solidFill>
                  <a:schemeClr val="tx1"/>
                </a:solidFill>
              </a:rPr>
              <a:t> </a:t>
            </a:r>
            <a:r>
              <a:rPr lang="lt-LT" sz="1800" err="1">
                <a:solidFill>
                  <a:schemeClr val="tx1"/>
                </a:solidFill>
              </a:rPr>
              <a:t>for</a:t>
            </a:r>
            <a:r>
              <a:rPr lang="lt-LT" sz="1800">
                <a:solidFill>
                  <a:schemeClr val="tx1"/>
                </a:solidFill>
              </a:rPr>
              <a:t> </a:t>
            </a:r>
            <a:r>
              <a:rPr lang="lt-LT" sz="1800" err="1">
                <a:solidFill>
                  <a:schemeClr val="tx1"/>
                </a:solidFill>
              </a:rPr>
              <a:t>carbon</a:t>
            </a:r>
            <a:r>
              <a:rPr lang="lt-LT" sz="1800">
                <a:solidFill>
                  <a:schemeClr val="tx1"/>
                </a:solidFill>
              </a:rPr>
              <a:t> </a:t>
            </a:r>
            <a:r>
              <a:rPr lang="lt-LT" sz="1800" err="1">
                <a:solidFill>
                  <a:schemeClr val="tx1"/>
                </a:solidFill>
              </a:rPr>
              <a:t>farming</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sequestration</a:t>
            </a:r>
            <a:r>
              <a:rPr lang="lt-LT" sz="1800">
                <a:solidFill>
                  <a:schemeClr val="tx1"/>
                </a:solidFill>
              </a:rPr>
              <a:t> </a:t>
            </a:r>
            <a:r>
              <a:rPr lang="lt-LT" sz="1800" err="1">
                <a:solidFill>
                  <a:schemeClr val="tx1"/>
                </a:solidFill>
              </a:rPr>
              <a:t>programs</a:t>
            </a:r>
            <a:endParaRPr lang="lt-LT" sz="1800">
              <a:solidFill>
                <a:schemeClr val="tx1"/>
              </a:solidFill>
            </a:endParaRPr>
          </a:p>
          <a:p>
            <a:pPr marL="0" indent="0">
              <a:buNone/>
            </a:pPr>
            <a:r>
              <a:rPr lang="lt-LT" sz="2400" b="1" err="1">
                <a:solidFill>
                  <a:schemeClr val="tx1"/>
                </a:solidFill>
              </a:rPr>
              <a:t>Practical</a:t>
            </a:r>
            <a:r>
              <a:rPr lang="lt-LT" sz="2400" b="1">
                <a:solidFill>
                  <a:schemeClr val="tx1"/>
                </a:solidFill>
              </a:rPr>
              <a:t> </a:t>
            </a:r>
            <a:r>
              <a:rPr lang="lt-LT" sz="2400" b="1" err="1">
                <a:solidFill>
                  <a:schemeClr val="tx1"/>
                </a:solidFill>
              </a:rPr>
              <a:t>Use</a:t>
            </a:r>
            <a:endParaRPr lang="lt-LT" sz="2400">
              <a:solidFill>
                <a:schemeClr val="tx1"/>
              </a:solidFill>
            </a:endParaRPr>
          </a:p>
          <a:p>
            <a:pPr lvl="1"/>
            <a:r>
              <a:rPr lang="lt-LT" sz="1800" err="1">
                <a:solidFill>
                  <a:schemeClr val="tx1"/>
                </a:solidFill>
              </a:rPr>
              <a:t>Supports</a:t>
            </a:r>
            <a:r>
              <a:rPr lang="lt-LT" sz="1800">
                <a:solidFill>
                  <a:schemeClr val="tx1"/>
                </a:solidFill>
              </a:rPr>
              <a:t> </a:t>
            </a:r>
            <a:r>
              <a:rPr lang="lt-LT" sz="1800" err="1">
                <a:solidFill>
                  <a:schemeClr val="tx1"/>
                </a:solidFill>
              </a:rPr>
              <a:t>carbon-credit</a:t>
            </a:r>
            <a:r>
              <a:rPr lang="lt-LT" sz="1800">
                <a:solidFill>
                  <a:schemeClr val="tx1"/>
                </a:solidFill>
              </a:rPr>
              <a:t> </a:t>
            </a:r>
            <a:r>
              <a:rPr lang="lt-LT" sz="1800" err="1">
                <a:solidFill>
                  <a:schemeClr val="tx1"/>
                </a:solidFill>
              </a:rPr>
              <a:t>schemes</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national</a:t>
            </a:r>
            <a:r>
              <a:rPr lang="lt-LT" sz="1800">
                <a:solidFill>
                  <a:schemeClr val="tx1"/>
                </a:solidFill>
              </a:rPr>
              <a:t> CO₂ </a:t>
            </a:r>
            <a:r>
              <a:rPr lang="lt-LT" sz="1800" err="1">
                <a:solidFill>
                  <a:schemeClr val="tx1"/>
                </a:solidFill>
              </a:rPr>
              <a:t>inventories</a:t>
            </a:r>
            <a:endParaRPr lang="lt-LT" sz="1800">
              <a:solidFill>
                <a:schemeClr val="tx1"/>
              </a:solidFill>
            </a:endParaRPr>
          </a:p>
          <a:p>
            <a:pPr lvl="1"/>
            <a:r>
              <a:rPr lang="lt-LT" sz="1800" err="1">
                <a:solidFill>
                  <a:schemeClr val="tx1"/>
                </a:solidFill>
              </a:rPr>
              <a:t>Promotes</a:t>
            </a:r>
            <a:r>
              <a:rPr lang="lt-LT" sz="1800">
                <a:solidFill>
                  <a:schemeClr val="tx1"/>
                </a:solidFill>
              </a:rPr>
              <a:t> </a:t>
            </a:r>
            <a:r>
              <a:rPr lang="lt-LT" sz="1800" err="1">
                <a:solidFill>
                  <a:schemeClr val="tx1"/>
                </a:solidFill>
              </a:rPr>
              <a:t>sustainable</a:t>
            </a:r>
            <a:r>
              <a:rPr lang="lt-LT" sz="1800">
                <a:solidFill>
                  <a:schemeClr val="tx1"/>
                </a:solidFill>
              </a:rPr>
              <a:t> </a:t>
            </a:r>
            <a:r>
              <a:rPr lang="lt-LT" sz="1800" err="1">
                <a:solidFill>
                  <a:schemeClr val="tx1"/>
                </a:solidFill>
              </a:rPr>
              <a:t>soil</a:t>
            </a:r>
            <a:r>
              <a:rPr lang="lt-LT" sz="1800">
                <a:solidFill>
                  <a:schemeClr val="tx1"/>
                </a:solidFill>
              </a:rPr>
              <a:t> </a:t>
            </a:r>
            <a:r>
              <a:rPr lang="lt-LT" sz="1800" err="1">
                <a:solidFill>
                  <a:schemeClr val="tx1"/>
                </a:solidFill>
              </a:rPr>
              <a:t>management</a:t>
            </a:r>
            <a:r>
              <a:rPr lang="lt-LT" sz="1800">
                <a:solidFill>
                  <a:schemeClr val="tx1"/>
                </a:solidFill>
              </a:rPr>
              <a:t> </a:t>
            </a:r>
            <a:r>
              <a:rPr lang="lt-LT" sz="1800" err="1">
                <a:solidFill>
                  <a:schemeClr val="tx1"/>
                </a:solidFill>
              </a:rPr>
              <a:t>for</a:t>
            </a:r>
            <a:r>
              <a:rPr lang="lt-LT" sz="1800">
                <a:solidFill>
                  <a:schemeClr val="tx1"/>
                </a:solidFill>
              </a:rPr>
              <a:t> </a:t>
            </a:r>
            <a:r>
              <a:rPr lang="lt-LT" sz="1800" err="1">
                <a:solidFill>
                  <a:schemeClr val="tx1"/>
                </a:solidFill>
              </a:rPr>
              <a:t>long-term</a:t>
            </a:r>
            <a:r>
              <a:rPr lang="lt-LT" sz="1800">
                <a:solidFill>
                  <a:schemeClr val="tx1"/>
                </a:solidFill>
              </a:rPr>
              <a:t> </a:t>
            </a:r>
            <a:r>
              <a:rPr lang="lt-LT" sz="1800" err="1">
                <a:solidFill>
                  <a:schemeClr val="tx1"/>
                </a:solidFill>
              </a:rPr>
              <a:t>fertility</a:t>
            </a:r>
            <a:endParaRPr lang="lt-LT" sz="1800">
              <a:solidFill>
                <a:schemeClr val="tx1"/>
              </a:solidFill>
            </a:endParaRPr>
          </a:p>
          <a:p>
            <a:pPr marL="0" indent="0">
              <a:buNone/>
            </a:pPr>
            <a:r>
              <a:rPr lang="lt-LT" sz="2400" b="1" err="1">
                <a:solidFill>
                  <a:schemeClr val="tx1"/>
                </a:solidFill>
              </a:rPr>
              <a:t>Result</a:t>
            </a:r>
            <a:endParaRPr lang="lt-LT" sz="2400">
              <a:solidFill>
                <a:schemeClr val="tx1"/>
              </a:solidFill>
            </a:endParaRPr>
          </a:p>
          <a:p>
            <a:pPr lvl="1"/>
            <a:r>
              <a:rPr lang="lt-LT" sz="1800" b="1">
                <a:solidFill>
                  <a:schemeClr val="tx1"/>
                </a:solidFill>
              </a:rPr>
              <a:t>SOC-</a:t>
            </a:r>
            <a:r>
              <a:rPr lang="lt-LT" sz="1800" b="1" err="1">
                <a:solidFill>
                  <a:schemeClr val="tx1"/>
                </a:solidFill>
              </a:rPr>
              <a:t>classified</a:t>
            </a:r>
            <a:r>
              <a:rPr lang="lt-LT" sz="1800" b="1">
                <a:solidFill>
                  <a:schemeClr val="tx1"/>
                </a:solidFill>
              </a:rPr>
              <a:t> </a:t>
            </a:r>
            <a:r>
              <a:rPr lang="lt-LT" sz="1800" b="1" err="1">
                <a:solidFill>
                  <a:schemeClr val="tx1"/>
                </a:solidFill>
              </a:rPr>
              <a:t>vector</a:t>
            </a:r>
            <a:r>
              <a:rPr lang="lt-LT" sz="1800" b="1">
                <a:solidFill>
                  <a:schemeClr val="tx1"/>
                </a:solidFill>
              </a:rPr>
              <a:t> </a:t>
            </a:r>
            <a:r>
              <a:rPr lang="lt-LT" sz="1800" b="1" err="1">
                <a:solidFill>
                  <a:schemeClr val="tx1"/>
                </a:solidFill>
              </a:rPr>
              <a:t>layers</a:t>
            </a:r>
            <a:r>
              <a:rPr lang="lt-LT" sz="1800" b="1">
                <a:solidFill>
                  <a:schemeClr val="tx1"/>
                </a:solidFill>
              </a:rPr>
              <a:t> </a:t>
            </a:r>
            <a:r>
              <a:rPr lang="lt-LT" sz="1800" b="1" err="1">
                <a:solidFill>
                  <a:schemeClr val="tx1"/>
                </a:solidFill>
              </a:rPr>
              <a:t>for</a:t>
            </a:r>
            <a:r>
              <a:rPr lang="lt-LT" sz="1800" b="1">
                <a:solidFill>
                  <a:schemeClr val="tx1"/>
                </a:solidFill>
              </a:rPr>
              <a:t> </a:t>
            </a:r>
            <a:r>
              <a:rPr lang="lt-LT" sz="1800" b="1" err="1">
                <a:solidFill>
                  <a:schemeClr val="tx1"/>
                </a:solidFill>
              </a:rPr>
              <a:t>farmland</a:t>
            </a:r>
            <a:endParaRPr lang="lt-LT"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5" name="Picture 4" descr="A picture containing screenshot, colorfulness, yellow, mobile phone&#10;&#10;Description automatically generated">
            <a:extLst>
              <a:ext uri="{FF2B5EF4-FFF2-40B4-BE49-F238E27FC236}">
                <a16:creationId xmlns:a16="http://schemas.microsoft.com/office/drawing/2014/main" id="{D664169B-A12A-463B-A002-ABBDAD9D418B}"/>
              </a:ext>
            </a:extLst>
          </p:cNvPr>
          <p:cNvPicPr>
            <a:picLocks noChangeAspect="1"/>
          </p:cNvPicPr>
          <p:nvPr/>
        </p:nvPicPr>
        <p:blipFill>
          <a:blip r:embed="rId4"/>
          <a:stretch>
            <a:fillRect/>
          </a:stretch>
        </p:blipFill>
        <p:spPr>
          <a:xfrm>
            <a:off x="9325478" y="5089792"/>
            <a:ext cx="2866521" cy="1768207"/>
          </a:xfrm>
          <a:prstGeom prst="rect">
            <a:avLst/>
          </a:prstGeom>
        </p:spPr>
      </p:pic>
      <p:pic>
        <p:nvPicPr>
          <p:cNvPr id="3074" name="Picture 2">
            <a:extLst>
              <a:ext uri="{FF2B5EF4-FFF2-40B4-BE49-F238E27FC236}">
                <a16:creationId xmlns:a16="http://schemas.microsoft.com/office/drawing/2014/main" id="{95151184-0DC8-46C8-894D-30B12A03BA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896" t="18392"/>
          <a:stretch/>
        </p:blipFill>
        <p:spPr bwMode="auto">
          <a:xfrm>
            <a:off x="7035800" y="1053448"/>
            <a:ext cx="5156200" cy="580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88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2E02-667E-B635-4A26-4D3DE9CDF949}"/>
              </a:ext>
            </a:extLst>
          </p:cNvPr>
          <p:cNvSpPr>
            <a:spLocks noGrp="1"/>
          </p:cNvSpPr>
          <p:nvPr>
            <p:ph type="title"/>
          </p:nvPr>
        </p:nvSpPr>
        <p:spPr/>
        <p:txBody>
          <a:bodyPr/>
          <a:lstStyle/>
          <a:p>
            <a:r>
              <a:rPr lang="en-US">
                <a:ea typeface="+mj-lt"/>
                <a:cs typeface="+mj-lt"/>
              </a:rPr>
              <a:t>Next Steps</a:t>
            </a:r>
            <a:endParaRPr lang="en-US"/>
          </a:p>
        </p:txBody>
      </p:sp>
      <p:sp>
        <p:nvSpPr>
          <p:cNvPr id="3" name="Text Placeholder 2">
            <a:extLst>
              <a:ext uri="{FF2B5EF4-FFF2-40B4-BE49-F238E27FC236}">
                <a16:creationId xmlns:a16="http://schemas.microsoft.com/office/drawing/2014/main" id="{5A21DFC9-4142-CCCA-52F8-CEF83544B4A1}"/>
              </a:ext>
            </a:extLst>
          </p:cNvPr>
          <p:cNvSpPr>
            <a:spLocks noGrp="1"/>
          </p:cNvSpPr>
          <p:nvPr>
            <p:ph type="body" sz="quarter" idx="10"/>
          </p:nvPr>
        </p:nvSpPr>
        <p:spPr>
          <a:xfrm>
            <a:off x="609600" y="1052594"/>
            <a:ext cx="10885714" cy="4941905"/>
          </a:xfrm>
        </p:spPr>
        <p:txBody>
          <a:bodyPr vert="horz" lIns="91440" tIns="45720" rIns="91440" bIns="45720" rtlCol="0" anchor="t">
            <a:noAutofit/>
          </a:bodyPr>
          <a:lstStyle/>
          <a:p>
            <a:r>
              <a:rPr lang="en-US" dirty="0">
                <a:solidFill>
                  <a:schemeClr val="tx1"/>
                </a:solidFill>
              </a:rPr>
              <a:t>Complete validation of project outputs</a:t>
            </a:r>
            <a:endParaRPr lang="lt-LT" dirty="0">
              <a:solidFill>
                <a:schemeClr val="tx1"/>
              </a:solidFill>
            </a:endParaRPr>
          </a:p>
          <a:p>
            <a:r>
              <a:rPr lang="lt-LT" dirty="0" err="1">
                <a:solidFill>
                  <a:schemeClr val="tx1"/>
                </a:solidFill>
              </a:rPr>
              <a:t>Publish</a:t>
            </a:r>
            <a:r>
              <a:rPr lang="lt-LT" dirty="0">
                <a:solidFill>
                  <a:schemeClr val="tx1"/>
                </a:solidFill>
              </a:rPr>
              <a:t> </a:t>
            </a:r>
            <a:r>
              <a:rPr lang="lt-LT" dirty="0" err="1">
                <a:solidFill>
                  <a:schemeClr val="tx1"/>
                </a:solidFill>
              </a:rPr>
              <a:t>results</a:t>
            </a:r>
            <a:r>
              <a:rPr lang="lt-LT" dirty="0">
                <a:solidFill>
                  <a:schemeClr val="tx1"/>
                </a:solidFill>
              </a:rPr>
              <a:t> </a:t>
            </a:r>
            <a:r>
              <a:rPr lang="lt-LT" dirty="0" err="1">
                <a:solidFill>
                  <a:schemeClr val="tx1"/>
                </a:solidFill>
              </a:rPr>
              <a:t>as</a:t>
            </a:r>
            <a:r>
              <a:rPr lang="lt-LT" dirty="0">
                <a:solidFill>
                  <a:schemeClr val="tx1"/>
                </a:solidFill>
              </a:rPr>
              <a:t> </a:t>
            </a:r>
            <a:r>
              <a:rPr lang="lt-LT" dirty="0" err="1">
                <a:solidFill>
                  <a:schemeClr val="tx1"/>
                </a:solidFill>
              </a:rPr>
              <a:t>open</a:t>
            </a:r>
            <a:r>
              <a:rPr lang="lt-LT" dirty="0">
                <a:solidFill>
                  <a:schemeClr val="tx1"/>
                </a:solidFill>
              </a:rPr>
              <a:t> data</a:t>
            </a:r>
            <a:endParaRPr lang="lt-LT" dirty="0">
              <a:solidFill>
                <a:schemeClr val="tx1"/>
              </a:solidFill>
              <a:cs typeface="Arial"/>
            </a:endParaRPr>
          </a:p>
          <a:p>
            <a:pPr lvl="1"/>
            <a:r>
              <a:rPr lang="lt-LT" dirty="0">
                <a:solidFill>
                  <a:schemeClr val="tx1"/>
                </a:solidFill>
              </a:rPr>
              <a:t>NPA </a:t>
            </a:r>
            <a:r>
              <a:rPr lang="lt-LT" dirty="0" err="1">
                <a:solidFill>
                  <a:schemeClr val="tx1"/>
                </a:solidFill>
              </a:rPr>
              <a:t>portal</a:t>
            </a:r>
            <a:endParaRPr lang="lt-LT" dirty="0">
              <a:solidFill>
                <a:schemeClr val="tx1"/>
              </a:solidFill>
            </a:endParaRPr>
          </a:p>
          <a:p>
            <a:pPr lvl="1"/>
            <a:r>
              <a:rPr lang="lt-LT" dirty="0">
                <a:solidFill>
                  <a:schemeClr val="tx1"/>
                </a:solidFill>
              </a:rPr>
              <a:t>NMA </a:t>
            </a:r>
            <a:r>
              <a:rPr lang="lt-LT" dirty="0" err="1">
                <a:solidFill>
                  <a:schemeClr val="tx1"/>
                </a:solidFill>
              </a:rPr>
              <a:t>agro</a:t>
            </a:r>
            <a:r>
              <a:rPr lang="lt-LT" dirty="0">
                <a:solidFill>
                  <a:schemeClr val="tx1"/>
                </a:solidFill>
              </a:rPr>
              <a:t> </a:t>
            </a:r>
            <a:r>
              <a:rPr lang="lt-LT" dirty="0" err="1">
                <a:solidFill>
                  <a:schemeClr val="tx1"/>
                </a:solidFill>
              </a:rPr>
              <a:t>mobile</a:t>
            </a:r>
            <a:r>
              <a:rPr lang="lt-LT" dirty="0">
                <a:solidFill>
                  <a:schemeClr val="tx1"/>
                </a:solidFill>
              </a:rPr>
              <a:t> </a:t>
            </a:r>
            <a:r>
              <a:rPr lang="lt-LT" dirty="0" err="1">
                <a:solidFill>
                  <a:schemeClr val="tx1"/>
                </a:solidFill>
              </a:rPr>
              <a:t>geotag</a:t>
            </a:r>
            <a:r>
              <a:rPr lang="lt-LT" dirty="0">
                <a:solidFill>
                  <a:schemeClr val="tx1"/>
                </a:solidFill>
              </a:rPr>
              <a:t> </a:t>
            </a:r>
            <a:r>
              <a:rPr lang="lt-LT" dirty="0" err="1">
                <a:solidFill>
                  <a:schemeClr val="tx1"/>
                </a:solidFill>
              </a:rPr>
              <a:t>app</a:t>
            </a:r>
            <a:endParaRPr lang="lt-LT" dirty="0">
              <a:solidFill>
                <a:schemeClr val="tx1"/>
              </a:solidFill>
            </a:endParaRPr>
          </a:p>
          <a:p>
            <a:pPr lvl="1"/>
            <a:r>
              <a:rPr lang="lt-LT" dirty="0">
                <a:solidFill>
                  <a:schemeClr val="tx1"/>
                </a:solidFill>
              </a:rPr>
              <a:t>LT </a:t>
            </a:r>
            <a:r>
              <a:rPr lang="lt-LT" dirty="0" err="1">
                <a:solidFill>
                  <a:schemeClr val="tx1"/>
                </a:solidFill>
              </a:rPr>
              <a:t>open</a:t>
            </a:r>
            <a:r>
              <a:rPr lang="lt-LT" dirty="0">
                <a:solidFill>
                  <a:schemeClr val="tx1"/>
                </a:solidFill>
              </a:rPr>
              <a:t> data </a:t>
            </a:r>
            <a:r>
              <a:rPr lang="lt-LT" dirty="0" err="1">
                <a:solidFill>
                  <a:schemeClr val="tx1"/>
                </a:solidFill>
              </a:rPr>
              <a:t>portal</a:t>
            </a:r>
            <a:endParaRPr lang="lt-LT" dirty="0">
              <a:solidFill>
                <a:schemeClr val="tx1"/>
              </a:solidFill>
            </a:endParaRPr>
          </a:p>
          <a:p>
            <a:r>
              <a:rPr lang="lt-LT" dirty="0" err="1">
                <a:solidFill>
                  <a:schemeClr val="tx1"/>
                </a:solidFill>
              </a:rPr>
              <a:t>Large</a:t>
            </a:r>
            <a:r>
              <a:rPr lang="lt-LT" dirty="0">
                <a:solidFill>
                  <a:schemeClr val="tx1"/>
                </a:solidFill>
              </a:rPr>
              <a:t> AMS 2.0 </a:t>
            </a:r>
            <a:r>
              <a:rPr lang="lt-LT" dirty="0" err="1">
                <a:solidFill>
                  <a:schemeClr val="tx1"/>
                </a:solidFill>
              </a:rPr>
              <a:t>dissemination</a:t>
            </a:r>
            <a:r>
              <a:rPr lang="lt-LT" dirty="0">
                <a:solidFill>
                  <a:schemeClr val="tx1"/>
                </a:solidFill>
              </a:rPr>
              <a:t> </a:t>
            </a:r>
            <a:r>
              <a:rPr lang="lt-LT" dirty="0" err="1">
                <a:solidFill>
                  <a:schemeClr val="tx1"/>
                </a:solidFill>
              </a:rPr>
              <a:t>campaign</a:t>
            </a:r>
            <a:endParaRPr lang="lt-LT" dirty="0" err="1">
              <a:solidFill>
                <a:schemeClr val="tx1"/>
              </a:solidFill>
              <a:cs typeface="Arial"/>
            </a:endParaRPr>
          </a:p>
          <a:p>
            <a:pPr lvl="1"/>
            <a:r>
              <a:rPr lang="en-US" dirty="0">
                <a:solidFill>
                  <a:schemeClr val="tx1"/>
                </a:solidFill>
              </a:rPr>
              <a:t>External PR company for dissemination strategy </a:t>
            </a:r>
            <a:endParaRPr lang="en-US" dirty="0">
              <a:solidFill>
                <a:schemeClr val="tx1"/>
              </a:solidFill>
              <a:cs typeface="Arial"/>
            </a:endParaRPr>
          </a:p>
          <a:p>
            <a:pPr lvl="1"/>
            <a:r>
              <a:rPr lang="en-US" dirty="0">
                <a:solidFill>
                  <a:schemeClr val="tx1"/>
                </a:solidFill>
              </a:rPr>
              <a:t>Present findings at conferences and stakeholder workshops</a:t>
            </a:r>
            <a:endParaRPr lang="en-US" dirty="0">
              <a:solidFill>
                <a:schemeClr val="tx1"/>
              </a:solidFill>
              <a:cs typeface="Arial"/>
            </a:endParaRPr>
          </a:p>
          <a:p>
            <a:pPr lvl="1"/>
            <a:r>
              <a:rPr lang="en-US" dirty="0">
                <a:solidFill>
                  <a:schemeClr val="tx1"/>
                </a:solidFill>
              </a:rPr>
              <a:t>Publish articles, newsletters, and social media updates</a:t>
            </a:r>
            <a:endParaRPr lang="lt-LT" dirty="0">
              <a:solidFill>
                <a:schemeClr val="tx1"/>
              </a:solidFill>
            </a:endParaRPr>
          </a:p>
          <a:p>
            <a:r>
              <a:rPr lang="en-US" dirty="0">
                <a:solidFill>
                  <a:schemeClr val="tx1"/>
                </a:solidFill>
              </a:rPr>
              <a:t>Prepare for five years of post-project support</a:t>
            </a:r>
            <a:endParaRPr lang="lt-LT" dirty="0">
              <a:solidFill>
                <a:schemeClr val="tx1"/>
              </a:solidFill>
            </a:endParaRPr>
          </a:p>
          <a:p>
            <a:pPr lvl="1"/>
            <a:r>
              <a:rPr lang="en-US" dirty="0">
                <a:solidFill>
                  <a:schemeClr val="tx1"/>
                </a:solidFill>
              </a:rPr>
              <a:t>Ensure maintenance, updates, and stakeholder engagement</a:t>
            </a:r>
            <a:endParaRPr lang="en-US" dirty="0">
              <a:solidFill>
                <a:schemeClr val="tx1"/>
              </a:solidFill>
              <a:cs typeface="Arial"/>
            </a:endParaRPr>
          </a:p>
        </p:txBody>
      </p:sp>
      <p:pic>
        <p:nvPicPr>
          <p:cNvPr id="5" name="Picture 4" descr="National Paying Agency logo">
            <a:extLst>
              <a:ext uri="{FF2B5EF4-FFF2-40B4-BE49-F238E27FC236}">
                <a16:creationId xmlns:a16="http://schemas.microsoft.com/office/drawing/2014/main" id="{86C4095A-7525-89F6-0D72-ABEB4D300F86}"/>
              </a:ext>
            </a:extLst>
          </p:cNvPr>
          <p:cNvPicPr>
            <a:picLocks noChangeAspect="1"/>
          </p:cNvPicPr>
          <p:nvPr/>
        </p:nvPicPr>
        <p:blipFill>
          <a:blip r:embed="rId2"/>
          <a:stretch>
            <a:fillRect/>
          </a:stretch>
        </p:blipFill>
        <p:spPr>
          <a:xfrm>
            <a:off x="10416617" y="351939"/>
            <a:ext cx="1414021" cy="526937"/>
          </a:xfrm>
          <a:prstGeom prst="rect">
            <a:avLst/>
          </a:prstGeom>
        </p:spPr>
      </p:pic>
      <p:pic>
        <p:nvPicPr>
          <p:cNvPr id="6" name="Picture 5" descr="A green clipboard with check marks and arrow&#10;&#10;Description automatically generated">
            <a:extLst>
              <a:ext uri="{FF2B5EF4-FFF2-40B4-BE49-F238E27FC236}">
                <a16:creationId xmlns:a16="http://schemas.microsoft.com/office/drawing/2014/main" id="{673E1E32-4F68-4B25-A1BE-51D570D39B5D}"/>
              </a:ext>
            </a:extLst>
          </p:cNvPr>
          <p:cNvPicPr>
            <a:picLocks noChangeAspect="1"/>
          </p:cNvPicPr>
          <p:nvPr/>
        </p:nvPicPr>
        <p:blipFill>
          <a:blip r:embed="rId3"/>
          <a:stretch>
            <a:fillRect/>
          </a:stretch>
        </p:blipFill>
        <p:spPr>
          <a:xfrm>
            <a:off x="8544612" y="1164623"/>
            <a:ext cx="2268245" cy="2268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550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Lentelėje nurodyti NMA kontaktai">
            <a:extLst>
              <a:ext uri="{FF2B5EF4-FFF2-40B4-BE49-F238E27FC236}">
                <a16:creationId xmlns:a16="http://schemas.microsoft.com/office/drawing/2014/main" id="{ABDFE2F2-EF1F-485D-B5D4-D7DE172A0D29}"/>
              </a:ext>
            </a:extLst>
          </p:cNvPr>
          <p:cNvGrpSpPr/>
          <p:nvPr/>
        </p:nvGrpSpPr>
        <p:grpSpPr>
          <a:xfrm>
            <a:off x="6122305" y="1618983"/>
            <a:ext cx="4912840" cy="3152142"/>
            <a:chOff x="8207283" y="3178589"/>
            <a:chExt cx="4061836" cy="2420053"/>
          </a:xfrm>
        </p:grpSpPr>
        <p:sp>
          <p:nvSpPr>
            <p:cNvPr id="18" name="TextBox 17">
              <a:extLst>
                <a:ext uri="{FF2B5EF4-FFF2-40B4-BE49-F238E27FC236}">
                  <a16:creationId xmlns:a16="http://schemas.microsoft.com/office/drawing/2014/main" id="{DB6F434E-F34C-4D12-B6CC-5BD69DE024EA}"/>
                </a:ext>
              </a:extLst>
            </p:cNvPr>
            <p:cNvSpPr txBox="1"/>
            <p:nvPr/>
          </p:nvSpPr>
          <p:spPr>
            <a:xfrm>
              <a:off x="8220505" y="3178589"/>
              <a:ext cx="4048614" cy="1784028"/>
            </a:xfrm>
            <a:prstGeom prst="rect">
              <a:avLst/>
            </a:prstGeom>
            <a:noFill/>
          </p:spPr>
          <p:txBody>
            <a:bodyPr wrap="square" rtlCol="0">
              <a:spAutoFit/>
            </a:bodyPr>
            <a:lstStyle/>
            <a:p>
              <a:pPr>
                <a:defRPr/>
              </a:pPr>
              <a:r>
                <a:rPr lang="en-US" sz="2400">
                  <a:solidFill>
                    <a:srgbClr val="7F7F7F"/>
                  </a:solidFill>
                </a:rPr>
                <a:t>National Paying Agency under the Ministry of Agriculture</a:t>
              </a:r>
            </a:p>
            <a:p>
              <a:pPr marL="421200" lvl="1">
                <a:spcBef>
                  <a:spcPts val="1000"/>
                </a:spcBef>
              </a:pPr>
              <a:r>
                <a:rPr lang="lt-LT" sz="2400" b="0" i="0" u="none" strike="noStrike">
                  <a:solidFill>
                    <a:srgbClr val="7F7F7F"/>
                  </a:solidFill>
                  <a:effectLst/>
                  <a:latin typeface="+mj-lt"/>
                </a:rPr>
                <a:t>Blindžių </a:t>
              </a:r>
              <a:r>
                <a:rPr lang="lt-LT" sz="2400">
                  <a:solidFill>
                    <a:srgbClr val="7F7F7F"/>
                  </a:solidFill>
                  <a:latin typeface="+mj-lt"/>
                </a:rPr>
                <a:t>Str</a:t>
              </a:r>
              <a:r>
                <a:rPr lang="lt-LT" sz="2400" b="0" i="0" u="none" strike="noStrike">
                  <a:solidFill>
                    <a:srgbClr val="7F7F7F"/>
                  </a:solidFill>
                  <a:effectLst/>
                  <a:latin typeface="+mj-lt"/>
                </a:rPr>
                <a:t>. 17, 08111 Vilnius</a:t>
              </a:r>
            </a:p>
            <a:p>
              <a:pPr marL="421200" lvl="1">
                <a:spcBef>
                  <a:spcPts val="1000"/>
                </a:spcBef>
              </a:pPr>
              <a:r>
                <a:rPr lang="lt-LT" sz="2400">
                  <a:solidFill>
                    <a:srgbClr val="7F7F7F"/>
                  </a:solidFill>
                  <a:latin typeface="+mj-lt"/>
                </a:rPr>
                <a:t>+370</a:t>
              </a:r>
              <a:r>
                <a:rPr lang="en-GB" sz="2400" b="0" i="0" u="none" strike="noStrike">
                  <a:solidFill>
                    <a:srgbClr val="7F7F7F"/>
                  </a:solidFill>
                  <a:effectLst/>
                  <a:latin typeface="+mj-lt"/>
                </a:rPr>
                <a:t> </a:t>
              </a:r>
              <a:r>
                <a:rPr lang="lt-LT" sz="2400" b="0" i="0" u="none" strike="noStrike">
                  <a:solidFill>
                    <a:srgbClr val="7F7F7F"/>
                  </a:solidFill>
                  <a:effectLst/>
                  <a:latin typeface="+mj-lt"/>
                </a:rPr>
                <a:t>(</a:t>
              </a:r>
              <a:r>
                <a:rPr lang="en-GB" sz="2400" b="0" i="0" u="none" strike="noStrike">
                  <a:solidFill>
                    <a:srgbClr val="7F7F7F"/>
                  </a:solidFill>
                  <a:effectLst/>
                  <a:latin typeface="+mj-lt"/>
                </a:rPr>
                <a:t>5</a:t>
              </a:r>
              <a:r>
                <a:rPr lang="lt-LT" sz="2400" b="0" i="0" u="none" strike="noStrike">
                  <a:solidFill>
                    <a:srgbClr val="7F7F7F"/>
                  </a:solidFill>
                  <a:effectLst/>
                  <a:latin typeface="+mj-lt"/>
                </a:rPr>
                <a:t>) </a:t>
              </a:r>
              <a:r>
                <a:rPr lang="en-GB" sz="2400" b="0" i="0" u="none" strike="noStrike">
                  <a:solidFill>
                    <a:srgbClr val="7F7F7F"/>
                  </a:solidFill>
                  <a:effectLst/>
                  <a:latin typeface="+mj-lt"/>
                </a:rPr>
                <a:t>252 6999</a:t>
              </a:r>
            </a:p>
            <a:p>
              <a:pPr marL="421200" lvl="1">
                <a:spcBef>
                  <a:spcPts val="1000"/>
                </a:spcBef>
              </a:pPr>
              <a:r>
                <a:rPr lang="en-GB" sz="2400" b="0" i="0" u="none" strike="noStrike">
                  <a:solidFill>
                    <a:srgbClr val="7F7F7F"/>
                  </a:solidFill>
                  <a:effectLst/>
                  <a:latin typeface="+mj-lt"/>
                </a:rPr>
                <a:t>info@nma.lt </a:t>
              </a:r>
              <a:endParaRPr lang="en-LT" sz="2800">
                <a:solidFill>
                  <a:srgbClr val="7F7F7F"/>
                </a:solidFill>
                <a:latin typeface="+mj-lt"/>
                <a:cs typeface="Arial" panose="020B0604020202020204" pitchFamily="34" charset="0"/>
              </a:endParaRPr>
            </a:p>
          </p:txBody>
        </p:sp>
        <p:pic>
          <p:nvPicPr>
            <p:cNvPr id="19" name="Picture 23" descr="Adreso simbolis">
              <a:extLst>
                <a:ext uri="{FF2B5EF4-FFF2-40B4-BE49-F238E27FC236}">
                  <a16:creationId xmlns:a16="http://schemas.microsoft.com/office/drawing/2014/main" id="{016CC61C-E12A-4129-81A6-74EC882D6C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07283" y="3816640"/>
              <a:ext cx="427345" cy="341876"/>
            </a:xfrm>
            <a:prstGeom prst="rect">
              <a:avLst/>
            </a:prstGeom>
          </p:spPr>
        </p:pic>
        <p:pic>
          <p:nvPicPr>
            <p:cNvPr id="20" name="Picture 21" descr="Telefono simbolis">
              <a:extLst>
                <a:ext uri="{FF2B5EF4-FFF2-40B4-BE49-F238E27FC236}">
                  <a16:creationId xmlns:a16="http://schemas.microsoft.com/office/drawing/2014/main" id="{E4BDACE5-6C9E-46C6-95F5-A8E425DE0BF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19306" y="4245587"/>
              <a:ext cx="403301" cy="322640"/>
            </a:xfrm>
            <a:prstGeom prst="rect">
              <a:avLst/>
            </a:prstGeom>
          </p:spPr>
        </p:pic>
        <p:pic>
          <p:nvPicPr>
            <p:cNvPr id="21" name="Picture 22" descr="Elektroninio pašto simbolis">
              <a:extLst>
                <a:ext uri="{FF2B5EF4-FFF2-40B4-BE49-F238E27FC236}">
                  <a16:creationId xmlns:a16="http://schemas.microsoft.com/office/drawing/2014/main" id="{C066E229-BB4C-4DA4-9029-4F9EF5E0C5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19305" y="4628484"/>
              <a:ext cx="403302" cy="322641"/>
            </a:xfrm>
            <a:prstGeom prst="rect">
              <a:avLst/>
            </a:prstGeom>
          </p:spPr>
        </p:pic>
        <p:pic>
          <p:nvPicPr>
            <p:cNvPr id="22" name="Picture 26" descr="Facebook simbolis">
              <a:extLst>
                <a:ext uri="{FF2B5EF4-FFF2-40B4-BE49-F238E27FC236}">
                  <a16:creationId xmlns:a16="http://schemas.microsoft.com/office/drawing/2014/main" id="{FA9BB8F4-1FB8-45B6-A990-F587246F6C6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19305" y="5221242"/>
              <a:ext cx="317810" cy="377400"/>
            </a:xfrm>
            <a:prstGeom prst="rect">
              <a:avLst/>
            </a:prstGeom>
          </p:spPr>
        </p:pic>
        <p:pic>
          <p:nvPicPr>
            <p:cNvPr id="23" name="Picture 27" descr="Linkedin simbolis">
              <a:extLst>
                <a:ext uri="{FF2B5EF4-FFF2-40B4-BE49-F238E27FC236}">
                  <a16:creationId xmlns:a16="http://schemas.microsoft.com/office/drawing/2014/main" id="{7838A750-9BCB-4995-AC9B-145BE4CA49F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704132" y="5227430"/>
              <a:ext cx="288177" cy="365025"/>
            </a:xfrm>
            <a:prstGeom prst="rect">
              <a:avLst/>
            </a:prstGeom>
          </p:spPr>
        </p:pic>
        <p:pic>
          <p:nvPicPr>
            <p:cNvPr id="24" name="Picture 28" descr="Youtube simbolis">
              <a:extLst>
                <a:ext uri="{FF2B5EF4-FFF2-40B4-BE49-F238E27FC236}">
                  <a16:creationId xmlns:a16="http://schemas.microsoft.com/office/drawing/2014/main" id="{C84D6780-E031-4BCB-AA1A-8C3F0A88C2D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18319" y="5242897"/>
              <a:ext cx="351674" cy="334091"/>
            </a:xfrm>
            <a:prstGeom prst="rect">
              <a:avLst/>
            </a:prstGeom>
          </p:spPr>
        </p:pic>
        <p:cxnSp>
          <p:nvCxnSpPr>
            <p:cNvPr id="25" name="Straight Connector 24">
              <a:extLst>
                <a:ext uri="{FF2B5EF4-FFF2-40B4-BE49-F238E27FC236}">
                  <a16:creationId xmlns:a16="http://schemas.microsoft.com/office/drawing/2014/main" id="{2FBD04DB-642F-4DB2-BCB5-336593CC77A3}"/>
                </a:ext>
              </a:extLst>
            </p:cNvPr>
            <p:cNvCxnSpPr>
              <a:cxnSpLocks/>
            </p:cNvCxnSpPr>
            <p:nvPr/>
          </p:nvCxnSpPr>
          <p:spPr>
            <a:xfrm flipH="1">
              <a:off x="8219305" y="5028715"/>
              <a:ext cx="320875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94A0B14-7EBD-4EC5-861C-EF6397BF9B48}"/>
              </a:ext>
            </a:extLst>
          </p:cNvPr>
          <p:cNvSpPr txBox="1"/>
          <p:nvPr/>
        </p:nvSpPr>
        <p:spPr>
          <a:xfrm>
            <a:off x="6096000" y="4771125"/>
            <a:ext cx="3489140" cy="461665"/>
          </a:xfrm>
          <a:prstGeom prst="rect">
            <a:avLst/>
          </a:prstGeom>
          <a:noFill/>
        </p:spPr>
        <p:txBody>
          <a:bodyPr wrap="square" rtlCol="0">
            <a:spAutoFit/>
          </a:bodyPr>
          <a:lstStyle/>
          <a:p>
            <a:pPr eaLnBrk="1" hangingPunct="1">
              <a:spcBef>
                <a:spcPts val="600"/>
              </a:spcBef>
              <a:buFontTx/>
              <a:buNone/>
            </a:pPr>
            <a:r>
              <a:rPr lang="lt-LT" sz="2400" b="0" i="0" strike="noStrike">
                <a:solidFill>
                  <a:srgbClr val="009650"/>
                </a:solidFill>
                <a:effectLst/>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www.nma.lt</a:t>
            </a:r>
            <a:endParaRPr lang="en-LT" sz="2800">
              <a:solidFill>
                <a:srgbClr val="009650"/>
              </a:solidFill>
              <a:latin typeface="+mj-lt"/>
              <a:cs typeface="Arial" panose="020B0604020202020204" pitchFamily="34" charset="0"/>
            </a:endParaRPr>
          </a:p>
        </p:txBody>
      </p:sp>
      <p:pic>
        <p:nvPicPr>
          <p:cNvPr id="4" name="Picture 3" descr="A photo of green wheat">
            <a:extLst>
              <a:ext uri="{FF2B5EF4-FFF2-40B4-BE49-F238E27FC236}">
                <a16:creationId xmlns:a16="http://schemas.microsoft.com/office/drawing/2014/main" id="{F889227F-9E4A-1DC4-0169-E47D0690BA33}"/>
              </a:ext>
            </a:extLst>
          </p:cNvPr>
          <p:cNvPicPr>
            <a:picLocks noChangeAspect="1"/>
          </p:cNvPicPr>
          <p:nvPr/>
        </p:nvPicPr>
        <p:blipFill>
          <a:blip r:embed="rId16"/>
          <a:srcRect/>
          <a:stretch/>
        </p:blipFill>
        <p:spPr>
          <a:xfrm>
            <a:off x="0" y="2855934"/>
            <a:ext cx="6182719" cy="4002065"/>
          </a:xfrm>
          <a:prstGeom prst="rect">
            <a:avLst/>
          </a:prstGeom>
        </p:spPr>
      </p:pic>
      <p:sp>
        <p:nvSpPr>
          <p:cNvPr id="2" name="TextBox 3">
            <a:extLst>
              <a:ext uri="{FF2B5EF4-FFF2-40B4-BE49-F238E27FC236}">
                <a16:creationId xmlns:a16="http://schemas.microsoft.com/office/drawing/2014/main" id="{F8321FB1-BD1F-D519-F033-5492EF0E8066}"/>
              </a:ext>
            </a:extLst>
          </p:cNvPr>
          <p:cNvSpPr txBox="1"/>
          <p:nvPr/>
        </p:nvSpPr>
        <p:spPr>
          <a:xfrm>
            <a:off x="649169" y="1557693"/>
            <a:ext cx="4643021"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t-LT" sz="2400" b="1" err="1">
                <a:solidFill>
                  <a:schemeClr val="tx1">
                    <a:lumMod val="65000"/>
                    <a:lumOff val="35000"/>
                  </a:schemeClr>
                </a:solidFill>
                <a:latin typeface="Arial"/>
                <a:cs typeface="Arial"/>
              </a:rPr>
              <a:t>Thank</a:t>
            </a:r>
            <a:r>
              <a:rPr lang="lt-LT" sz="2400" b="1">
                <a:solidFill>
                  <a:schemeClr val="tx1">
                    <a:lumMod val="65000"/>
                    <a:lumOff val="35000"/>
                  </a:schemeClr>
                </a:solidFill>
                <a:latin typeface="Arial"/>
                <a:cs typeface="Arial"/>
              </a:rPr>
              <a:t> </a:t>
            </a:r>
            <a:r>
              <a:rPr lang="lt-LT" sz="2400" b="1" err="1">
                <a:solidFill>
                  <a:schemeClr val="tx1">
                    <a:lumMod val="65000"/>
                    <a:lumOff val="35000"/>
                  </a:schemeClr>
                </a:solidFill>
                <a:latin typeface="Arial"/>
                <a:cs typeface="Arial"/>
              </a:rPr>
              <a:t>you</a:t>
            </a:r>
            <a:r>
              <a:rPr lang="lt-LT" sz="2400" b="1">
                <a:solidFill>
                  <a:schemeClr val="tx1">
                    <a:lumMod val="65000"/>
                    <a:lumOff val="35000"/>
                  </a:schemeClr>
                </a:solidFill>
                <a:latin typeface="Arial"/>
                <a:cs typeface="Arial"/>
              </a:rPr>
              <a:t> </a:t>
            </a:r>
            <a:r>
              <a:rPr lang="lt-LT" sz="2400" b="1" err="1">
                <a:solidFill>
                  <a:schemeClr val="tx1">
                    <a:lumMod val="65000"/>
                    <a:lumOff val="35000"/>
                  </a:schemeClr>
                </a:solidFill>
                <a:latin typeface="Arial"/>
                <a:cs typeface="Arial"/>
              </a:rPr>
              <a:t>for</a:t>
            </a:r>
            <a:r>
              <a:rPr lang="lt-LT" sz="2400" b="1">
                <a:solidFill>
                  <a:schemeClr val="tx1">
                    <a:lumMod val="65000"/>
                    <a:lumOff val="35000"/>
                  </a:schemeClr>
                </a:solidFill>
                <a:latin typeface="Arial"/>
                <a:cs typeface="Arial"/>
              </a:rPr>
              <a:t> </a:t>
            </a:r>
            <a:r>
              <a:rPr lang="lt-LT" sz="2400" b="1" err="1">
                <a:solidFill>
                  <a:schemeClr val="tx1">
                    <a:lumMod val="65000"/>
                    <a:lumOff val="35000"/>
                  </a:schemeClr>
                </a:solidFill>
                <a:latin typeface="Arial"/>
                <a:cs typeface="Arial"/>
              </a:rPr>
              <a:t>Your</a:t>
            </a:r>
            <a:r>
              <a:rPr lang="lt-LT" sz="2400" b="1">
                <a:solidFill>
                  <a:schemeClr val="tx1">
                    <a:lumMod val="65000"/>
                    <a:lumOff val="35000"/>
                  </a:schemeClr>
                </a:solidFill>
                <a:latin typeface="Arial"/>
                <a:cs typeface="Arial"/>
              </a:rPr>
              <a:t> </a:t>
            </a:r>
            <a:r>
              <a:rPr lang="lt-LT" sz="2400" b="1" err="1">
                <a:solidFill>
                  <a:schemeClr val="tx1">
                    <a:lumMod val="65000"/>
                    <a:lumOff val="35000"/>
                  </a:schemeClr>
                </a:solidFill>
                <a:latin typeface="Arial"/>
                <a:cs typeface="Arial"/>
              </a:rPr>
              <a:t>attention</a:t>
            </a:r>
            <a:endParaRPr lang="en-US" err="1">
              <a:solidFill>
                <a:schemeClr val="tx1">
                  <a:lumMod val="65000"/>
                  <a:lumOff val="35000"/>
                </a:schemeClr>
              </a:solidFill>
            </a:endParaRPr>
          </a:p>
          <a:p>
            <a:pPr algn="ctr"/>
            <a:endParaRPr lang="lt-LT" b="1">
              <a:solidFill>
                <a:srgbClr val="7F7F7F"/>
              </a:solidFill>
              <a:latin typeface="+mj-lt"/>
            </a:endParaRPr>
          </a:p>
        </p:txBody>
      </p:sp>
      <p:pic>
        <p:nvPicPr>
          <p:cNvPr id="3" name="Picture 2" descr="A green text on a white background&#10;&#10;Description automatically generated">
            <a:extLst>
              <a:ext uri="{FF2B5EF4-FFF2-40B4-BE49-F238E27FC236}">
                <a16:creationId xmlns:a16="http://schemas.microsoft.com/office/drawing/2014/main" id="{C2844D2D-9FF8-68EB-6576-585A236AC6C9}"/>
              </a:ext>
            </a:extLst>
          </p:cNvPr>
          <p:cNvPicPr>
            <a:picLocks noChangeAspect="1"/>
          </p:cNvPicPr>
          <p:nvPr/>
        </p:nvPicPr>
        <p:blipFill>
          <a:blip r:embed="rId17"/>
          <a:stretch>
            <a:fillRect/>
          </a:stretch>
        </p:blipFill>
        <p:spPr>
          <a:xfrm>
            <a:off x="6892089" y="537912"/>
            <a:ext cx="1676400" cy="628650"/>
          </a:xfrm>
          <a:prstGeom prst="rect">
            <a:avLst/>
          </a:prstGeom>
        </p:spPr>
      </p:pic>
    </p:spTree>
    <p:extLst>
      <p:ext uri="{BB962C8B-B14F-4D97-AF65-F5344CB8AC3E}">
        <p14:creationId xmlns:p14="http://schemas.microsoft.com/office/powerpoint/2010/main" val="116798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F084-03BF-99C5-CCC5-C15D4BC9762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38C2A5D-2670-83D7-335E-E2F3E9F5B8F8}"/>
              </a:ext>
            </a:extLst>
          </p:cNvPr>
          <p:cNvSpPr>
            <a:spLocks noGrp="1"/>
          </p:cNvSpPr>
          <p:nvPr>
            <p:ph type="title"/>
          </p:nvPr>
        </p:nvSpPr>
        <p:spPr>
          <a:xfrm>
            <a:off x="609600" y="210840"/>
            <a:ext cx="9646941" cy="841025"/>
          </a:xfrm>
        </p:spPr>
        <p:txBody>
          <a:bodyPr>
            <a:normAutofit/>
          </a:bodyPr>
          <a:lstStyle/>
          <a:p>
            <a:r>
              <a:rPr lang="en-US"/>
              <a:t>Why We Started the Project</a:t>
            </a:r>
          </a:p>
        </p:txBody>
      </p:sp>
      <p:sp>
        <p:nvSpPr>
          <p:cNvPr id="13" name="Text Placeholder 12">
            <a:extLst>
              <a:ext uri="{FF2B5EF4-FFF2-40B4-BE49-F238E27FC236}">
                <a16:creationId xmlns:a16="http://schemas.microsoft.com/office/drawing/2014/main" id="{A07145E9-2129-C504-75C0-A42831935B8A}"/>
              </a:ext>
            </a:extLst>
          </p:cNvPr>
          <p:cNvSpPr>
            <a:spLocks noGrp="1"/>
          </p:cNvSpPr>
          <p:nvPr>
            <p:ph type="body" sz="quarter" idx="10"/>
          </p:nvPr>
        </p:nvSpPr>
        <p:spPr>
          <a:xfrm>
            <a:off x="609600" y="1768204"/>
            <a:ext cx="10885714" cy="5470124"/>
          </a:xfrm>
        </p:spPr>
        <p:txBody>
          <a:bodyPr vert="horz" lIns="91440" tIns="45720" rIns="91440" bIns="45720" rtlCol="0" anchor="t">
            <a:noAutofit/>
          </a:bodyPr>
          <a:lstStyle/>
          <a:p>
            <a:pPr marL="0" lvl="0" indent="0">
              <a:buNone/>
            </a:pPr>
            <a:r>
              <a:rPr lang="lt-LT" sz="2000" b="1">
                <a:solidFill>
                  <a:schemeClr val="tx1"/>
                </a:solidFill>
                <a:ea typeface="Times New Roman" panose="02020603050405020304" pitchFamily="18" charset="0"/>
                <a:cs typeface="Times New Roman"/>
              </a:rPr>
              <a:t>EU </a:t>
            </a:r>
            <a:r>
              <a:rPr lang="lt-LT" sz="2000" b="1" err="1">
                <a:solidFill>
                  <a:schemeClr val="tx1"/>
                </a:solidFill>
                <a:ea typeface="Times New Roman" panose="02020603050405020304" pitchFamily="18" charset="0"/>
                <a:cs typeface="Times New Roman"/>
              </a:rPr>
              <a:t>Regulation</a:t>
            </a:r>
            <a:r>
              <a:rPr lang="lt-LT" sz="2000" b="1">
                <a:solidFill>
                  <a:schemeClr val="tx1"/>
                </a:solidFill>
                <a:ea typeface="Times New Roman" panose="02020603050405020304" pitchFamily="18" charset="0"/>
                <a:cs typeface="Times New Roman"/>
              </a:rPr>
              <a:t> (EU) 2021/2116</a:t>
            </a:r>
            <a:r>
              <a:rPr lang="lt-LT" sz="2000">
                <a:solidFill>
                  <a:schemeClr val="tx1"/>
                </a:solidFill>
                <a:ea typeface="Times New Roman" panose="02020603050405020304" pitchFamily="18" charset="0"/>
                <a:cs typeface="Times New Roman"/>
              </a:rPr>
              <a:t> </a:t>
            </a:r>
            <a:r>
              <a:rPr lang="lt-LT" sz="2000" err="1">
                <a:solidFill>
                  <a:schemeClr val="tx1"/>
                </a:solidFill>
                <a:ea typeface="Times New Roman" panose="02020603050405020304" pitchFamily="18" charset="0"/>
                <a:cs typeface="Times New Roman"/>
              </a:rPr>
              <a:t>requires</a:t>
            </a:r>
            <a:r>
              <a:rPr lang="lt-LT" sz="2000">
                <a:solidFill>
                  <a:schemeClr val="tx1"/>
                </a:solidFill>
                <a:ea typeface="Times New Roman" panose="02020603050405020304" pitchFamily="18" charset="0"/>
                <a:cs typeface="Times New Roman"/>
              </a:rPr>
              <a:t> </a:t>
            </a:r>
            <a:r>
              <a:rPr lang="lt-LT" sz="2000" err="1">
                <a:solidFill>
                  <a:schemeClr val="tx1"/>
                </a:solidFill>
                <a:ea typeface="Times New Roman" panose="02020603050405020304" pitchFamily="18" charset="0"/>
                <a:cs typeface="Times New Roman"/>
              </a:rPr>
              <a:t>modern</a:t>
            </a:r>
            <a:r>
              <a:rPr lang="lt-LT" sz="2000">
                <a:solidFill>
                  <a:schemeClr val="tx1"/>
                </a:solidFill>
                <a:ea typeface="Times New Roman" panose="02020603050405020304" pitchFamily="18" charset="0"/>
                <a:cs typeface="Times New Roman"/>
              </a:rPr>
              <a:t> CAP </a:t>
            </a:r>
            <a:r>
              <a:rPr lang="lt-LT" sz="2000" err="1">
                <a:solidFill>
                  <a:schemeClr val="tx1"/>
                </a:solidFill>
                <a:ea typeface="Times New Roman" panose="02020603050405020304" pitchFamily="18" charset="0"/>
                <a:cs typeface="Times New Roman"/>
              </a:rPr>
              <a:t>monitoring</a:t>
            </a:r>
            <a:endParaRPr lang="lt-LT" sz="2000">
              <a:solidFill>
                <a:schemeClr val="tx1"/>
              </a:solidFill>
              <a:ea typeface="Times New Roman" panose="02020603050405020304" pitchFamily="18" charset="0"/>
              <a:cs typeface="Times New Roman"/>
            </a:endParaRPr>
          </a:p>
          <a:p>
            <a:pPr marL="685800" lvl="1">
              <a:buFont typeface="Symbol" panose="05050102010706020507" pitchFamily="18" charset="2"/>
              <a:buChar char=""/>
            </a:pPr>
            <a:r>
              <a:rPr lang="en-US" sz="1600">
                <a:solidFill>
                  <a:schemeClr val="tx1"/>
                </a:solidFill>
                <a:ea typeface="Times New Roman" panose="02020603050405020304" pitchFamily="18" charset="0"/>
                <a:cs typeface="Times New Roman"/>
              </a:rPr>
              <a:t>Requires extensive use of AMS, with a gradual increase of monitored interventions (Art. 75(b))</a:t>
            </a:r>
            <a:endParaRPr lang="lt-LT" sz="1600">
              <a:solidFill>
                <a:schemeClr val="tx1"/>
              </a:solidFill>
              <a:ea typeface="Times New Roman" panose="02020603050405020304" pitchFamily="18" charset="0"/>
              <a:cs typeface="Times New Roman"/>
            </a:endParaRPr>
          </a:p>
          <a:p>
            <a:pPr marL="0" lvl="0" indent="0">
              <a:buNone/>
            </a:pPr>
            <a:r>
              <a:rPr lang="lt-LT" sz="2000" b="1" err="1">
                <a:solidFill>
                  <a:schemeClr val="tx1"/>
                </a:solidFill>
                <a:ea typeface="Times New Roman" panose="02020603050405020304" pitchFamily="18" charset="0"/>
                <a:cs typeface="Times New Roman"/>
              </a:rPr>
              <a:t>Need</a:t>
            </a:r>
            <a:r>
              <a:rPr lang="lt-LT" sz="2000" b="1">
                <a:solidFill>
                  <a:schemeClr val="tx1"/>
                </a:solidFill>
                <a:ea typeface="Times New Roman" panose="02020603050405020304" pitchFamily="18" charset="0"/>
                <a:cs typeface="Times New Roman"/>
              </a:rPr>
              <a:t> to </a:t>
            </a:r>
            <a:r>
              <a:rPr lang="lt-LT" sz="2000" b="1" err="1">
                <a:solidFill>
                  <a:schemeClr val="tx1"/>
                </a:solidFill>
                <a:ea typeface="Times New Roman" panose="02020603050405020304" pitchFamily="18" charset="0"/>
                <a:cs typeface="Times New Roman"/>
              </a:rPr>
              <a:t>reduce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manual</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inspections</a:t>
            </a:r>
            <a:r>
              <a:rPr lang="lt-LT" sz="2000" b="1">
                <a:solidFill>
                  <a:schemeClr val="tx1"/>
                </a:solidFill>
                <a:ea typeface="Times New Roman" panose="02020603050405020304" pitchFamily="18" charset="0"/>
                <a:cs typeface="Times New Roman"/>
              </a:rPr>
              <a:t> &amp; </a:t>
            </a:r>
            <a:r>
              <a:rPr lang="lt-LT" sz="2000" b="1" err="1">
                <a:solidFill>
                  <a:schemeClr val="tx1"/>
                </a:solidFill>
                <a:ea typeface="Times New Roman" panose="02020603050405020304" pitchFamily="18" charset="0"/>
                <a:cs typeface="Times New Roman"/>
              </a:rPr>
              <a:t>ensure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fair</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subsidies</a:t>
            </a:r>
            <a:endParaRPr lang="lt-LT" sz="2000" b="1">
              <a:solidFill>
                <a:schemeClr val="tx1"/>
              </a:solidFill>
              <a:ea typeface="Times New Roman" panose="02020603050405020304" pitchFamily="18" charset="0"/>
              <a:cs typeface="Times New Roman"/>
            </a:endParaRPr>
          </a:p>
          <a:p>
            <a:pPr marL="685800" lvl="1">
              <a:buFont typeface="Symbol" panose="05050102010706020507" pitchFamily="18" charset="2"/>
              <a:buChar char=""/>
            </a:pPr>
            <a:r>
              <a:rPr lang="lt-LT" sz="1600" err="1">
                <a:solidFill>
                  <a:schemeClr val="tx1"/>
                </a:solidFill>
                <a:ea typeface="Times New Roman" panose="02020603050405020304" pitchFamily="18" charset="0"/>
                <a:cs typeface="Times New Roman"/>
              </a:rPr>
              <a:t>Satellite-based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checks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lower</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administrative</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costs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and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prevent</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unfair</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claims</a:t>
            </a:r>
            <a:endParaRPr lang="lt-LT" sz="1600">
              <a:solidFill>
                <a:schemeClr val="tx1"/>
              </a:solidFill>
              <a:ea typeface="Times New Roman" panose="02020603050405020304" pitchFamily="18" charset="0"/>
              <a:cs typeface="Times New Roman"/>
            </a:endParaRPr>
          </a:p>
          <a:p>
            <a:pPr marL="0" lvl="0" indent="0">
              <a:buNone/>
            </a:pPr>
            <a:r>
              <a:rPr lang="lt-LT" sz="2000" b="1" err="1">
                <a:solidFill>
                  <a:schemeClr val="tx1"/>
                </a:solidFill>
                <a:ea typeface="Times New Roman" panose="02020603050405020304" pitchFamily="18" charset="0"/>
                <a:cs typeface="Times New Roman"/>
              </a:rPr>
              <a:t>Build</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resilience</a:t>
            </a:r>
            <a:r>
              <a:rPr lang="lt-LT" sz="2000" b="1">
                <a:solidFill>
                  <a:schemeClr val="tx1"/>
                </a:solidFill>
                <a:ea typeface="Times New Roman" panose="02020603050405020304" pitchFamily="18" charset="0"/>
                <a:cs typeface="Times New Roman"/>
              </a:rPr>
              <a:t> to </a:t>
            </a:r>
            <a:r>
              <a:rPr lang="lt-LT" sz="2000" b="1" err="1">
                <a:solidFill>
                  <a:schemeClr val="tx1"/>
                </a:solidFill>
                <a:ea typeface="Times New Roman" panose="02020603050405020304" pitchFamily="18" charset="0"/>
                <a:cs typeface="Times New Roman"/>
              </a:rPr>
              <a:t>climate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change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impacts</a:t>
            </a:r>
            <a:endParaRPr lang="lt-LT" sz="2000" b="1">
              <a:solidFill>
                <a:schemeClr val="tx1"/>
              </a:solidFill>
              <a:ea typeface="Times New Roman" panose="02020603050405020304" pitchFamily="18" charset="0"/>
              <a:cs typeface="Times New Roman"/>
            </a:endParaRPr>
          </a:p>
          <a:p>
            <a:pPr marL="685800" lvl="1">
              <a:buFont typeface="Symbol" panose="05050102010706020507" pitchFamily="18" charset="2"/>
              <a:buChar char=""/>
            </a:pPr>
            <a:r>
              <a:rPr lang="lt-LT" sz="1600" err="1">
                <a:solidFill>
                  <a:schemeClr val="tx1"/>
                </a:solidFill>
                <a:ea typeface="Times New Roman" panose="02020603050405020304" pitchFamily="18" charset="0"/>
                <a:cs typeface="Times New Roman"/>
              </a:rPr>
              <a:t>Monitoring</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drought</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flooding</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and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soil</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degradation</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supports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adaptation</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strategies</a:t>
            </a:r>
            <a:endParaRPr lang="lt-LT" sz="1600">
              <a:solidFill>
                <a:schemeClr val="tx1"/>
              </a:solidFill>
              <a:ea typeface="Times New Roman" panose="02020603050405020304" pitchFamily="18" charset="0"/>
              <a:cs typeface="Times New Roman"/>
            </a:endParaRPr>
          </a:p>
          <a:p>
            <a:pPr marL="0" lvl="0" indent="0">
              <a:buNone/>
            </a:pPr>
            <a:r>
              <a:rPr lang="lt-LT" sz="2000" b="1" err="1">
                <a:solidFill>
                  <a:schemeClr val="tx1"/>
                </a:solidFill>
                <a:ea typeface="Times New Roman" panose="02020603050405020304" pitchFamily="18" charset="0"/>
                <a:cs typeface="Times New Roman"/>
              </a:rPr>
              <a:t>Leverage</a:t>
            </a:r>
            <a:r>
              <a:rPr lang="lt-LT" sz="2000" b="1">
                <a:solidFill>
                  <a:schemeClr val="tx1"/>
                </a:solidFill>
                <a:ea typeface="Times New Roman" panose="02020603050405020304" pitchFamily="18" charset="0"/>
                <a:cs typeface="Times New Roman"/>
              </a:rPr>
              <a:t> Sentinel </a:t>
            </a:r>
            <a:r>
              <a:rPr lang="lt-LT" sz="2000" b="1" err="1">
                <a:solidFill>
                  <a:schemeClr val="tx1"/>
                </a:solidFill>
                <a:ea typeface="Times New Roman" panose="02020603050405020304" pitchFamily="18" charset="0"/>
                <a:cs typeface="Times New Roman"/>
              </a:rPr>
              <a:t>satellite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expertise</a:t>
            </a:r>
            <a:r>
              <a:rPr lang="lt-LT" sz="2000" b="1">
                <a:solidFill>
                  <a:schemeClr val="tx1"/>
                </a:solidFill>
                <a:ea typeface="Times New Roman" panose="02020603050405020304" pitchFamily="18" charset="0"/>
                <a:cs typeface="Times New Roman"/>
              </a:rPr>
              <a:t> for </a:t>
            </a:r>
            <a:r>
              <a:rPr lang="lt-LT" sz="2000" b="1" err="1">
                <a:solidFill>
                  <a:schemeClr val="tx1"/>
                </a:solidFill>
                <a:ea typeface="Times New Roman" panose="02020603050405020304" pitchFamily="18" charset="0"/>
                <a:cs typeface="Times New Roman"/>
              </a:rPr>
              <a:t>reliable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monitoring</a:t>
            </a:r>
            <a:endParaRPr lang="lt-LT" sz="2000" b="1">
              <a:solidFill>
                <a:schemeClr val="tx1"/>
              </a:solidFill>
              <a:ea typeface="Times New Roman" panose="02020603050405020304" pitchFamily="18" charset="0"/>
              <a:cs typeface="Times New Roman"/>
            </a:endParaRPr>
          </a:p>
          <a:p>
            <a:pPr marL="685800" lvl="1">
              <a:buFont typeface="Symbol" panose="05050102010706020507" pitchFamily="18" charset="2"/>
              <a:buChar char=""/>
            </a:pPr>
            <a:r>
              <a:rPr lang="lt-LT" sz="1600" err="1">
                <a:solidFill>
                  <a:schemeClr val="tx1"/>
                </a:solidFill>
                <a:ea typeface="Times New Roman" panose="02020603050405020304" pitchFamily="18" charset="0"/>
                <a:cs typeface="Times New Roman"/>
              </a:rPr>
              <a:t>Years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of</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experience</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with</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Copernicus</a:t>
            </a:r>
            <a:r>
              <a:rPr lang="lt-LT" sz="1600">
                <a:solidFill>
                  <a:schemeClr val="tx1"/>
                </a:solidFill>
                <a:ea typeface="Times New Roman" panose="02020603050405020304" pitchFamily="18" charset="0"/>
                <a:cs typeface="Times New Roman"/>
              </a:rPr>
              <a:t> data </a:t>
            </a:r>
            <a:r>
              <a:rPr lang="lt-LT" sz="1600" err="1">
                <a:solidFill>
                  <a:schemeClr val="tx1"/>
                </a:solidFill>
                <a:ea typeface="Times New Roman" panose="02020603050405020304" pitchFamily="18" charset="0"/>
                <a:cs typeface="Times New Roman"/>
              </a:rPr>
              <a:t>allow</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advanced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markers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development</a:t>
            </a:r>
            <a:endParaRPr lang="lt-LT" sz="1600">
              <a:solidFill>
                <a:schemeClr val="tx1"/>
              </a:solidFill>
              <a:ea typeface="Times New Roman" panose="02020603050405020304" pitchFamily="18" charset="0"/>
              <a:cs typeface="Times New Roman"/>
            </a:endParaRPr>
          </a:p>
          <a:p>
            <a:pPr marL="0" lvl="0" indent="0">
              <a:buNone/>
            </a:pPr>
            <a:r>
              <a:rPr lang="lt-LT" sz="2000" b="1" err="1">
                <a:solidFill>
                  <a:schemeClr val="tx1"/>
                </a:solidFill>
                <a:ea typeface="Times New Roman" panose="02020603050405020304" pitchFamily="18" charset="0"/>
                <a:cs typeface="Times New Roman"/>
              </a:rPr>
              <a:t>Provide</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farmers</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with</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new</a:t>
            </a:r>
            <a:r>
              <a:rPr lang="lt-LT" sz="2000" b="1">
                <a:solidFill>
                  <a:schemeClr val="tx1"/>
                </a:solidFill>
                <a:ea typeface="Times New Roman" panose="02020603050405020304" pitchFamily="18" charset="0"/>
                <a:cs typeface="Times New Roman"/>
              </a:rPr>
              <a:t> data </a:t>
            </a:r>
            <a:r>
              <a:rPr lang="lt-LT" sz="2000" b="1" err="1">
                <a:solidFill>
                  <a:schemeClr val="tx1"/>
                </a:solidFill>
                <a:ea typeface="Times New Roman" panose="02020603050405020304" pitchFamily="18" charset="0"/>
                <a:cs typeface="Times New Roman"/>
              </a:rPr>
              <a:t>layers</a:t>
            </a:r>
            <a:r>
              <a:rPr lang="lt-LT" sz="2000" b="1">
                <a:solidFill>
                  <a:schemeClr val="tx1"/>
                </a:solidFill>
                <a:ea typeface="Times New Roman" panose="02020603050405020304" pitchFamily="18" charset="0"/>
                <a:cs typeface="Times New Roman"/>
              </a:rPr>
              <a:t> for </a:t>
            </a:r>
            <a:r>
              <a:rPr lang="lt-LT" sz="2000" b="1" err="1">
                <a:solidFill>
                  <a:schemeClr val="tx1"/>
                </a:solidFill>
                <a:ea typeface="Times New Roman" panose="02020603050405020304" pitchFamily="18" charset="0"/>
                <a:cs typeface="Times New Roman"/>
              </a:rPr>
              <a:t>better</a:t>
            </a:r>
            <a:r>
              <a:rPr lang="lt-LT" sz="2000" b="1">
                <a:solidFill>
                  <a:schemeClr val="tx1"/>
                </a:solidFill>
                <a:ea typeface="Times New Roman" panose="02020603050405020304" pitchFamily="18" charset="0"/>
                <a:cs typeface="Times New Roman"/>
              </a:rPr>
              <a:t> </a:t>
            </a:r>
            <a:r>
              <a:rPr lang="lt-LT" sz="2000" b="1" err="1">
                <a:solidFill>
                  <a:schemeClr val="tx1"/>
                </a:solidFill>
                <a:ea typeface="Times New Roman" panose="02020603050405020304" pitchFamily="18" charset="0"/>
                <a:cs typeface="Times New Roman"/>
              </a:rPr>
              <a:t>decision-making</a:t>
            </a:r>
            <a:endParaRPr lang="lt-LT" sz="2000" b="1">
              <a:solidFill>
                <a:schemeClr val="tx1"/>
              </a:solidFill>
              <a:ea typeface="Times New Roman" panose="02020603050405020304" pitchFamily="18" charset="0"/>
              <a:cs typeface="Times New Roman"/>
            </a:endParaRPr>
          </a:p>
          <a:p>
            <a:pPr marL="685800" lvl="1">
              <a:buFont typeface="Symbol" panose="05050102010706020507" pitchFamily="18" charset="2"/>
              <a:buChar char=""/>
            </a:pPr>
            <a:r>
              <a:rPr lang="lt-LT" sz="1600" err="1">
                <a:solidFill>
                  <a:schemeClr val="tx1"/>
                </a:solidFill>
                <a:ea typeface="Times New Roman" panose="02020603050405020304" pitchFamily="18" charset="0"/>
                <a:cs typeface="Times New Roman"/>
              </a:rPr>
              <a:t>Tools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like</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crop</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quality</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soil</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moisture</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and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yield</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zones</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guide</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smarter</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farm</a:t>
            </a:r>
            <a:r>
              <a:rPr lang="lt-LT" sz="1600">
                <a:solidFill>
                  <a:schemeClr val="tx1"/>
                </a:solidFill>
                <a:ea typeface="Times New Roman" panose="02020603050405020304" pitchFamily="18" charset="0"/>
                <a:cs typeface="Times New Roman"/>
              </a:rPr>
              <a:t> </a:t>
            </a:r>
            <a:r>
              <a:rPr lang="lt-LT" sz="1600" err="1">
                <a:solidFill>
                  <a:schemeClr val="tx1"/>
                </a:solidFill>
                <a:ea typeface="Times New Roman" panose="02020603050405020304" pitchFamily="18" charset="0"/>
                <a:cs typeface="Times New Roman"/>
              </a:rPr>
              <a:t>practices</a:t>
            </a:r>
            <a:endParaRPr lang="lt-LT" sz="1600">
              <a:solidFill>
                <a:schemeClr val="tx1"/>
              </a:solidFill>
              <a:ea typeface="Times New Roman" panose="02020603050405020304" pitchFamily="18" charset="0"/>
              <a:cs typeface="Times New Roman"/>
            </a:endParaRPr>
          </a:p>
          <a:p>
            <a:pPr marL="0" indent="0">
              <a:buNone/>
            </a:pPr>
            <a:endParaRPr lang="en-US" sz="2000">
              <a:solidFill>
                <a:schemeClr val="tx1"/>
              </a:solidFill>
              <a:cs typeface="Arial"/>
            </a:endParaRPr>
          </a:p>
          <a:p>
            <a:pPr marL="0" indent="0">
              <a:buNone/>
            </a:pPr>
            <a:endParaRPr lang="en-US" sz="2000">
              <a:solidFill>
                <a:schemeClr val="tx1"/>
              </a:solidFill>
              <a:cs typeface="Arial"/>
            </a:endParaRPr>
          </a:p>
        </p:txBody>
      </p:sp>
      <p:pic>
        <p:nvPicPr>
          <p:cNvPr id="6" name="Picture 5" descr="National Paying Agency logo">
            <a:extLst>
              <a:ext uri="{FF2B5EF4-FFF2-40B4-BE49-F238E27FC236}">
                <a16:creationId xmlns:a16="http://schemas.microsoft.com/office/drawing/2014/main" id="{851057DC-49FD-E6C8-8FED-74AEF83FAD12}"/>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7" name="Picture 6">
            <a:extLst>
              <a:ext uri="{FF2B5EF4-FFF2-40B4-BE49-F238E27FC236}">
                <a16:creationId xmlns:a16="http://schemas.microsoft.com/office/drawing/2014/main" id="{9498CF4F-D1A5-4170-A9D0-093C666FA4C8}"/>
              </a:ext>
            </a:extLst>
          </p:cNvPr>
          <p:cNvPicPr>
            <a:picLocks noChangeAspect="1"/>
          </p:cNvPicPr>
          <p:nvPr/>
        </p:nvPicPr>
        <p:blipFill>
          <a:blip r:embed="rId4"/>
          <a:srcRect/>
          <a:stretch/>
        </p:blipFill>
        <p:spPr>
          <a:xfrm>
            <a:off x="9325485" y="5089796"/>
            <a:ext cx="2866515" cy="1768204"/>
          </a:xfrm>
          <a:prstGeom prst="rect">
            <a:avLst/>
          </a:prstGeom>
        </p:spPr>
      </p:pic>
    </p:spTree>
    <p:extLst>
      <p:ext uri="{BB962C8B-B14F-4D97-AF65-F5344CB8AC3E}">
        <p14:creationId xmlns:p14="http://schemas.microsoft.com/office/powerpoint/2010/main" val="346406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F084-03BF-99C5-CCC5-C15D4BC9762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38C2A5D-2670-83D7-335E-E2F3E9F5B8F8}"/>
              </a:ext>
            </a:extLst>
          </p:cNvPr>
          <p:cNvSpPr>
            <a:spLocks noGrp="1"/>
          </p:cNvSpPr>
          <p:nvPr>
            <p:ph type="title"/>
          </p:nvPr>
        </p:nvSpPr>
        <p:spPr>
          <a:xfrm>
            <a:off x="609600" y="210840"/>
            <a:ext cx="9646941" cy="841025"/>
          </a:xfrm>
        </p:spPr>
        <p:txBody>
          <a:bodyPr>
            <a:normAutofit/>
          </a:bodyPr>
          <a:lstStyle/>
          <a:p>
            <a:r>
              <a:rPr lang="lt-LT" err="1">
                <a:ea typeface="+mj-lt"/>
                <a:cs typeface="+mj-lt"/>
              </a:rPr>
              <a:t>Modernisation</a:t>
            </a:r>
            <a:r>
              <a:rPr lang="lt-LT">
                <a:ea typeface="+mj-lt"/>
                <a:cs typeface="+mj-lt"/>
              </a:rPr>
              <a:t> </a:t>
            </a:r>
            <a:r>
              <a:rPr lang="lt-LT" err="1">
                <a:ea typeface="+mj-lt"/>
                <a:cs typeface="+mj-lt"/>
              </a:rPr>
              <a:t>of</a:t>
            </a:r>
            <a:r>
              <a:rPr lang="lt-LT">
                <a:ea typeface="+mj-lt"/>
                <a:cs typeface="+mj-lt"/>
              </a:rPr>
              <a:t> AMS </a:t>
            </a:r>
            <a:r>
              <a:rPr lang="lt-LT" err="1">
                <a:ea typeface="+mj-lt"/>
                <a:cs typeface="+mj-lt"/>
              </a:rPr>
              <a:t>by</a:t>
            </a:r>
            <a:r>
              <a:rPr lang="lt-LT">
                <a:ea typeface="+mj-lt"/>
                <a:cs typeface="+mj-lt"/>
              </a:rPr>
              <a:t> </a:t>
            </a:r>
            <a:r>
              <a:rPr lang="lt-LT" err="1">
                <a:ea typeface="+mj-lt"/>
                <a:cs typeface="+mj-lt"/>
              </a:rPr>
              <a:t>Developing</a:t>
            </a:r>
            <a:r>
              <a:rPr lang="lt-LT">
                <a:ea typeface="+mj-lt"/>
                <a:cs typeface="+mj-lt"/>
              </a:rPr>
              <a:t> </a:t>
            </a:r>
            <a:r>
              <a:rPr lang="lt-LT" err="1">
                <a:ea typeface="+mj-lt"/>
                <a:cs typeface="+mj-lt"/>
              </a:rPr>
              <a:t>New</a:t>
            </a:r>
            <a:r>
              <a:rPr lang="lt-LT">
                <a:ea typeface="+mj-lt"/>
                <a:cs typeface="+mj-lt"/>
              </a:rPr>
              <a:t> Markers</a:t>
            </a:r>
            <a:endParaRPr lang="en-US"/>
          </a:p>
        </p:txBody>
      </p:sp>
      <p:sp>
        <p:nvSpPr>
          <p:cNvPr id="13" name="Text Placeholder 12">
            <a:extLst>
              <a:ext uri="{FF2B5EF4-FFF2-40B4-BE49-F238E27FC236}">
                <a16:creationId xmlns:a16="http://schemas.microsoft.com/office/drawing/2014/main" id="{A07145E9-2129-C504-75C0-A42831935B8A}"/>
              </a:ext>
            </a:extLst>
          </p:cNvPr>
          <p:cNvSpPr>
            <a:spLocks noGrp="1"/>
          </p:cNvSpPr>
          <p:nvPr>
            <p:ph type="body" sz="quarter" idx="10"/>
          </p:nvPr>
        </p:nvSpPr>
        <p:spPr>
          <a:xfrm>
            <a:off x="609600" y="1387875"/>
            <a:ext cx="10885714" cy="5470124"/>
          </a:xfrm>
        </p:spPr>
        <p:txBody>
          <a:bodyPr vert="horz" lIns="91440" tIns="45720" rIns="91440" bIns="45720" rtlCol="0" anchor="t">
            <a:noAutofit/>
          </a:bodyPr>
          <a:lstStyle/>
          <a:p>
            <a:pPr marL="0" indent="0">
              <a:buNone/>
            </a:pPr>
            <a:r>
              <a:rPr lang="en-US" sz="2000" b="1">
                <a:solidFill>
                  <a:schemeClr val="tx1"/>
                </a:solidFill>
                <a:ea typeface="+mn-lt"/>
                <a:cs typeface="+mn-lt"/>
              </a:rPr>
              <a:t>Start Date:</a:t>
            </a:r>
            <a:r>
              <a:rPr lang="en-US" sz="2000">
                <a:solidFill>
                  <a:schemeClr val="tx1"/>
                </a:solidFill>
                <a:ea typeface="+mn-lt"/>
                <a:cs typeface="+mn-lt"/>
              </a:rPr>
              <a:t> 12 January 2024</a:t>
            </a:r>
            <a:endParaRPr lang="en-US">
              <a:solidFill>
                <a:schemeClr val="tx1"/>
              </a:solidFill>
              <a:cs typeface="Arial" panose="020B0604020202020204"/>
            </a:endParaRPr>
          </a:p>
          <a:p>
            <a:pPr marL="0" indent="0">
              <a:buNone/>
            </a:pPr>
            <a:r>
              <a:rPr lang="en-US" sz="2000" b="1">
                <a:solidFill>
                  <a:schemeClr val="tx1"/>
                </a:solidFill>
                <a:ea typeface="+mn-lt"/>
                <a:cs typeface="+mn-lt"/>
              </a:rPr>
              <a:t>End Date:</a:t>
            </a:r>
            <a:r>
              <a:rPr lang="en-US" sz="2000">
                <a:solidFill>
                  <a:schemeClr val="tx1"/>
                </a:solidFill>
                <a:ea typeface="+mn-lt"/>
                <a:cs typeface="+mn-lt"/>
              </a:rPr>
              <a:t> 31 December 2025</a:t>
            </a:r>
            <a:endParaRPr lang="en-US">
              <a:solidFill>
                <a:schemeClr val="tx1"/>
              </a:solidFill>
              <a:cs typeface="Arial" panose="020B0604020202020204"/>
            </a:endParaRPr>
          </a:p>
          <a:p>
            <a:pPr marL="0" indent="0">
              <a:buNone/>
            </a:pPr>
            <a:r>
              <a:rPr lang="en-US" sz="2000" b="1">
                <a:solidFill>
                  <a:schemeClr val="tx1"/>
                </a:solidFill>
                <a:ea typeface="+mn-lt"/>
                <a:cs typeface="+mn-lt"/>
              </a:rPr>
              <a:t>Budget:</a:t>
            </a:r>
            <a:r>
              <a:rPr lang="en-US" sz="2000">
                <a:solidFill>
                  <a:schemeClr val="tx1"/>
                </a:solidFill>
                <a:ea typeface="+mn-lt"/>
                <a:cs typeface="+mn-lt"/>
              </a:rPr>
              <a:t> €2,241,024.61 (Recovery and Resilience Facility (RRF))</a:t>
            </a:r>
            <a:endParaRPr lang="en-US">
              <a:solidFill>
                <a:schemeClr val="tx1"/>
              </a:solidFill>
              <a:cs typeface="Arial" panose="020B0604020202020204"/>
            </a:endParaRPr>
          </a:p>
          <a:p>
            <a:pPr marL="0" indent="0">
              <a:buNone/>
            </a:pPr>
            <a:r>
              <a:rPr lang="en-US" sz="2000" b="1">
                <a:solidFill>
                  <a:schemeClr val="tx1"/>
                </a:solidFill>
                <a:ea typeface="+mn-lt"/>
                <a:cs typeface="+mn-lt"/>
              </a:rPr>
              <a:t>Goal:</a:t>
            </a:r>
            <a:endParaRPr lang="en-US">
              <a:solidFill>
                <a:schemeClr val="tx1"/>
              </a:solidFill>
              <a:ea typeface="+mn-lt"/>
              <a:cs typeface="+mn-lt"/>
            </a:endParaRPr>
          </a:p>
          <a:p>
            <a:pPr marL="342900" indent="-342900"/>
            <a:r>
              <a:rPr lang="en-US" sz="2000">
                <a:solidFill>
                  <a:schemeClr val="tx1"/>
                </a:solidFill>
                <a:ea typeface="+mn-lt"/>
                <a:cs typeface="+mn-lt"/>
              </a:rPr>
              <a:t>Improve data scope, quality, and update frequency</a:t>
            </a:r>
            <a:endParaRPr lang="en-US">
              <a:solidFill>
                <a:schemeClr val="tx1"/>
              </a:solidFill>
              <a:cs typeface="Arial"/>
            </a:endParaRPr>
          </a:p>
          <a:p>
            <a:pPr marL="342900" indent="-342900"/>
            <a:r>
              <a:rPr lang="en-US" sz="2000">
                <a:solidFill>
                  <a:schemeClr val="tx1"/>
                </a:solidFill>
                <a:ea typeface="+mn-lt"/>
                <a:cs typeface="+mn-lt"/>
              </a:rPr>
              <a:t>Expand services for farmers, institutions, and policymakers</a:t>
            </a:r>
            <a:endParaRPr lang="en-US">
              <a:solidFill>
                <a:schemeClr val="tx1"/>
              </a:solidFill>
              <a:ea typeface="+mn-lt"/>
              <a:cs typeface="+mn-lt"/>
            </a:endParaRPr>
          </a:p>
          <a:p>
            <a:pPr marL="342900" indent="-342900"/>
            <a:r>
              <a:rPr lang="en-US" sz="2000">
                <a:solidFill>
                  <a:schemeClr val="tx1"/>
                </a:solidFill>
                <a:ea typeface="+mn-lt"/>
                <a:cs typeface="+mn-lt"/>
              </a:rPr>
              <a:t>Increase transparency and access to agricultural monitoring data</a:t>
            </a:r>
            <a:endParaRPr lang="en-US">
              <a:solidFill>
                <a:schemeClr val="tx1"/>
              </a:solidFill>
              <a:cs typeface="Arial" panose="020B0604020202020204"/>
            </a:endParaRPr>
          </a:p>
          <a:p>
            <a:pPr marL="0" indent="0">
              <a:buNone/>
            </a:pPr>
            <a:r>
              <a:rPr lang="en-US" sz="2000" b="1">
                <a:solidFill>
                  <a:schemeClr val="tx1"/>
                </a:solidFill>
              </a:rPr>
              <a:t>Massive Return on Investment</a:t>
            </a:r>
            <a:endParaRPr lang="lt-LT" sz="2000">
              <a:solidFill>
                <a:schemeClr val="tx1"/>
              </a:solidFill>
            </a:endParaRPr>
          </a:p>
          <a:p>
            <a:r>
              <a:rPr lang="en-US" sz="2000">
                <a:solidFill>
                  <a:schemeClr val="tx1"/>
                </a:solidFill>
              </a:rPr>
              <a:t>Total creation &amp; maintenance (10y): ~</a:t>
            </a:r>
            <a:r>
              <a:rPr lang="en-US" sz="2000" b="1">
                <a:solidFill>
                  <a:schemeClr val="tx1"/>
                </a:solidFill>
              </a:rPr>
              <a:t>3.5M EUR</a:t>
            </a:r>
            <a:endParaRPr lang="lt-LT" sz="2000">
              <a:solidFill>
                <a:schemeClr val="tx1"/>
              </a:solidFill>
            </a:endParaRPr>
          </a:p>
          <a:p>
            <a:r>
              <a:rPr lang="en-US" sz="2000">
                <a:solidFill>
                  <a:schemeClr val="tx1"/>
                </a:solidFill>
              </a:rPr>
              <a:t>Total 10-year savings: ~</a:t>
            </a:r>
            <a:r>
              <a:rPr lang="en-US" sz="2000" b="1">
                <a:solidFill>
                  <a:schemeClr val="tx1"/>
                </a:solidFill>
              </a:rPr>
              <a:t>967M EUR</a:t>
            </a:r>
            <a:endParaRPr lang="lt-LT" sz="2000">
              <a:solidFill>
                <a:schemeClr val="tx1"/>
              </a:solidFill>
            </a:endParaRPr>
          </a:p>
          <a:p>
            <a:r>
              <a:rPr lang="en-US" sz="2000">
                <a:solidFill>
                  <a:schemeClr val="tx1"/>
                </a:solidFill>
              </a:rPr>
              <a:t>Net benefit: ~</a:t>
            </a:r>
            <a:r>
              <a:rPr lang="en-US" sz="2000" b="1">
                <a:solidFill>
                  <a:schemeClr val="tx1"/>
                </a:solidFill>
              </a:rPr>
              <a:t>963M EUR</a:t>
            </a:r>
            <a:r>
              <a:rPr lang="en-US" sz="2000">
                <a:solidFill>
                  <a:schemeClr val="tx1"/>
                </a:solidFill>
              </a:rPr>
              <a:t> (≈27x return)</a:t>
            </a:r>
            <a:endParaRPr lang="lt-LT" sz="2000">
              <a:solidFill>
                <a:schemeClr val="tx1"/>
              </a:solidFill>
            </a:endParaRPr>
          </a:p>
          <a:p>
            <a:pPr marL="0" indent="0">
              <a:buNone/>
            </a:pPr>
            <a:endParaRPr lang="en-US" sz="2000">
              <a:solidFill>
                <a:schemeClr val="tx1"/>
              </a:solidFill>
              <a:cs typeface="Arial"/>
            </a:endParaRPr>
          </a:p>
          <a:p>
            <a:pPr marL="0" indent="0">
              <a:buNone/>
            </a:pPr>
            <a:endParaRPr lang="en-US" sz="2000">
              <a:solidFill>
                <a:schemeClr val="tx1"/>
              </a:solidFill>
              <a:cs typeface="Arial"/>
            </a:endParaRPr>
          </a:p>
        </p:txBody>
      </p:sp>
      <p:pic>
        <p:nvPicPr>
          <p:cNvPr id="6" name="Picture 5" descr="National Paying Agency logo">
            <a:extLst>
              <a:ext uri="{FF2B5EF4-FFF2-40B4-BE49-F238E27FC236}">
                <a16:creationId xmlns:a16="http://schemas.microsoft.com/office/drawing/2014/main" id="{851057DC-49FD-E6C8-8FED-74AEF83FAD12}"/>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7" name="Picture 6">
            <a:extLst>
              <a:ext uri="{FF2B5EF4-FFF2-40B4-BE49-F238E27FC236}">
                <a16:creationId xmlns:a16="http://schemas.microsoft.com/office/drawing/2014/main" id="{14236FEE-5D56-4A05-A036-80A9F64225A6}"/>
              </a:ext>
            </a:extLst>
          </p:cNvPr>
          <p:cNvPicPr>
            <a:picLocks noChangeAspect="1"/>
          </p:cNvPicPr>
          <p:nvPr/>
        </p:nvPicPr>
        <p:blipFill>
          <a:blip r:embed="rId4"/>
          <a:stretch>
            <a:fillRect/>
          </a:stretch>
        </p:blipFill>
        <p:spPr>
          <a:xfrm>
            <a:off x="8888749" y="1051865"/>
            <a:ext cx="2806696" cy="28066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F4874954-4D1B-4BBA-9D6B-9C77F926EF75}"/>
              </a:ext>
            </a:extLst>
          </p:cNvPr>
          <p:cNvPicPr>
            <a:picLocks noChangeAspect="1"/>
          </p:cNvPicPr>
          <p:nvPr/>
        </p:nvPicPr>
        <p:blipFill>
          <a:blip r:embed="rId5"/>
          <a:srcRect/>
          <a:stretch/>
        </p:blipFill>
        <p:spPr>
          <a:xfrm>
            <a:off x="9325482" y="5089795"/>
            <a:ext cx="2866518" cy="1768205"/>
          </a:xfrm>
          <a:prstGeom prst="rect">
            <a:avLst/>
          </a:prstGeom>
        </p:spPr>
      </p:pic>
    </p:spTree>
    <p:extLst>
      <p:ext uri="{BB962C8B-B14F-4D97-AF65-F5344CB8AC3E}">
        <p14:creationId xmlns:p14="http://schemas.microsoft.com/office/powerpoint/2010/main" val="53554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BB9E40C-ACB7-4C51-B5F3-D85849CC75E2}"/>
              </a:ext>
            </a:extLst>
          </p:cNvPr>
          <p:cNvPicPr>
            <a:picLocks noChangeAspect="1"/>
          </p:cNvPicPr>
          <p:nvPr/>
        </p:nvPicPr>
        <p:blipFill>
          <a:blip r:embed="rId3"/>
          <a:srcRect t="2719" r="-575" b="3927"/>
          <a:stretch>
            <a:fillRect/>
          </a:stretch>
        </p:blipFill>
        <p:spPr>
          <a:xfrm>
            <a:off x="4628344" y="2219418"/>
            <a:ext cx="2935311" cy="2681056"/>
          </a:xfrm>
          <a:prstGeom prst="rect">
            <a:avLst/>
          </a:prstGeom>
        </p:spPr>
      </p:pic>
      <p:sp>
        <p:nvSpPr>
          <p:cNvPr id="2" name="Title 1">
            <a:extLst>
              <a:ext uri="{FF2B5EF4-FFF2-40B4-BE49-F238E27FC236}">
                <a16:creationId xmlns:a16="http://schemas.microsoft.com/office/drawing/2014/main" id="{B7F34252-2486-45E0-BAEF-67EDE2C92698}"/>
              </a:ext>
            </a:extLst>
          </p:cNvPr>
          <p:cNvSpPr>
            <a:spLocks noGrp="1"/>
          </p:cNvSpPr>
          <p:nvPr>
            <p:ph type="title"/>
          </p:nvPr>
        </p:nvSpPr>
        <p:spPr/>
        <p:txBody>
          <a:bodyPr/>
          <a:lstStyle/>
          <a:p>
            <a:r>
              <a:rPr lang="lt-LT"/>
              <a:t>AMSv1 </a:t>
            </a:r>
            <a:r>
              <a:rPr lang="lt-LT" err="1"/>
              <a:t>and</a:t>
            </a:r>
            <a:r>
              <a:rPr lang="lt-LT"/>
              <a:t> AMSv2 </a:t>
            </a:r>
          </a:p>
        </p:txBody>
      </p:sp>
      <p:pic>
        <p:nvPicPr>
          <p:cNvPr id="4" name="Picture 3" descr="National Paying Agency logo">
            <a:extLst>
              <a:ext uri="{FF2B5EF4-FFF2-40B4-BE49-F238E27FC236}">
                <a16:creationId xmlns:a16="http://schemas.microsoft.com/office/drawing/2014/main" id="{6B7D77AD-D947-4FB0-BA43-B8BA798DAF75}"/>
              </a:ext>
            </a:extLst>
          </p:cNvPr>
          <p:cNvPicPr>
            <a:picLocks noChangeAspect="1"/>
          </p:cNvPicPr>
          <p:nvPr/>
        </p:nvPicPr>
        <p:blipFill>
          <a:blip r:embed="rId4"/>
          <a:stretch>
            <a:fillRect/>
          </a:stretch>
        </p:blipFill>
        <p:spPr>
          <a:xfrm>
            <a:off x="10416617" y="351939"/>
            <a:ext cx="1414021" cy="526937"/>
          </a:xfrm>
          <a:prstGeom prst="rect">
            <a:avLst/>
          </a:prstGeom>
        </p:spPr>
      </p:pic>
      <p:sp>
        <p:nvSpPr>
          <p:cNvPr id="15" name="Freeform: Shape 14">
            <a:extLst>
              <a:ext uri="{FF2B5EF4-FFF2-40B4-BE49-F238E27FC236}">
                <a16:creationId xmlns:a16="http://schemas.microsoft.com/office/drawing/2014/main" id="{86312E59-6146-4E9D-A2EA-A5F9F60576F3}"/>
              </a:ext>
            </a:extLst>
          </p:cNvPr>
          <p:cNvSpPr/>
          <p:nvPr/>
        </p:nvSpPr>
        <p:spPr>
          <a:xfrm>
            <a:off x="244756" y="1166387"/>
            <a:ext cx="4680260" cy="5190024"/>
          </a:xfrm>
          <a:custGeom>
            <a:avLst/>
            <a:gdLst>
              <a:gd name="connsiteX0" fmla="*/ 0 w 2408803"/>
              <a:gd name="connsiteY0" fmla="*/ 401475 h 2634628"/>
              <a:gd name="connsiteX1" fmla="*/ 401475 w 2408803"/>
              <a:gd name="connsiteY1" fmla="*/ 0 h 2634628"/>
              <a:gd name="connsiteX2" fmla="*/ 2007328 w 2408803"/>
              <a:gd name="connsiteY2" fmla="*/ 0 h 2634628"/>
              <a:gd name="connsiteX3" fmla="*/ 2408803 w 2408803"/>
              <a:gd name="connsiteY3" fmla="*/ 401475 h 2634628"/>
              <a:gd name="connsiteX4" fmla="*/ 2408803 w 2408803"/>
              <a:gd name="connsiteY4" fmla="*/ 2233153 h 2634628"/>
              <a:gd name="connsiteX5" fmla="*/ 2007328 w 2408803"/>
              <a:gd name="connsiteY5" fmla="*/ 2634628 h 2634628"/>
              <a:gd name="connsiteX6" fmla="*/ 401475 w 2408803"/>
              <a:gd name="connsiteY6" fmla="*/ 2634628 h 2634628"/>
              <a:gd name="connsiteX7" fmla="*/ 0 w 2408803"/>
              <a:gd name="connsiteY7" fmla="*/ 2233153 h 2634628"/>
              <a:gd name="connsiteX8" fmla="*/ 0 w 2408803"/>
              <a:gd name="connsiteY8" fmla="*/ 401475 h 26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803" h="2634628">
                <a:moveTo>
                  <a:pt x="0" y="401475"/>
                </a:moveTo>
                <a:cubicBezTo>
                  <a:pt x="0" y="179746"/>
                  <a:pt x="179746" y="0"/>
                  <a:pt x="401475" y="0"/>
                </a:cubicBezTo>
                <a:lnTo>
                  <a:pt x="2007328" y="0"/>
                </a:lnTo>
                <a:cubicBezTo>
                  <a:pt x="2229057" y="0"/>
                  <a:pt x="2408803" y="179746"/>
                  <a:pt x="2408803" y="401475"/>
                </a:cubicBezTo>
                <a:lnTo>
                  <a:pt x="2408803" y="2233153"/>
                </a:lnTo>
                <a:cubicBezTo>
                  <a:pt x="2408803" y="2454882"/>
                  <a:pt x="2229057" y="2634628"/>
                  <a:pt x="2007328" y="2634628"/>
                </a:cubicBezTo>
                <a:lnTo>
                  <a:pt x="401475" y="2634628"/>
                </a:lnTo>
                <a:cubicBezTo>
                  <a:pt x="179746" y="2634628"/>
                  <a:pt x="0" y="2454882"/>
                  <a:pt x="0" y="2233153"/>
                </a:cubicBezTo>
                <a:lnTo>
                  <a:pt x="0" y="401475"/>
                </a:lnTo>
                <a:close/>
              </a:path>
            </a:pathLst>
          </a:custGeom>
          <a:solidFill>
            <a:schemeClr val="bg2"/>
          </a:solidFill>
        </p:spPr>
        <p:style>
          <a:lnRef idx="2">
            <a:schemeClr val="accent6"/>
          </a:lnRef>
          <a:fillRef idx="1">
            <a:schemeClr val="lt1"/>
          </a:fillRef>
          <a:effectRef idx="0">
            <a:schemeClr val="accent6"/>
          </a:effectRef>
          <a:fontRef idx="minor">
            <a:schemeClr val="dk1"/>
          </a:fontRef>
        </p:style>
        <p:txBody>
          <a:bodyPr spcFirstLastPara="0" vert="horz" wrap="square" lIns="189978" tIns="189978" rIns="189978" bIns="189978" numCol="1" spcCol="1270" anchor="t" anchorCtr="0">
            <a:noAutofit/>
          </a:bodyPr>
          <a:lstStyle/>
          <a:p>
            <a:pPr marL="0" lvl="0" indent="0" algn="ctr" defTabSz="844550">
              <a:lnSpc>
                <a:spcPct val="90000"/>
              </a:lnSpc>
              <a:spcBef>
                <a:spcPct val="0"/>
              </a:spcBef>
              <a:spcAft>
                <a:spcPct val="35000"/>
              </a:spcAft>
              <a:buNone/>
            </a:pPr>
            <a:r>
              <a:rPr lang="lt-LT" sz="2000" b="1" kern="1200"/>
              <a:t>AMS v1 - </a:t>
            </a:r>
            <a:r>
              <a:rPr lang="lt-LT" sz="2000" b="1"/>
              <a:t>7</a:t>
            </a:r>
            <a:r>
              <a:rPr lang="lt-LT" sz="2000" b="1" kern="1200"/>
              <a:t> </a:t>
            </a:r>
            <a:r>
              <a:rPr lang="lt-LT" sz="2000" b="1" err="1"/>
              <a:t>marker</a:t>
            </a:r>
            <a:r>
              <a:rPr lang="lt-LT" sz="2000" b="1" kern="1200" err="1"/>
              <a:t>s</a:t>
            </a:r>
            <a:endParaRPr lang="lt-LT" sz="2000" b="1" kern="1200"/>
          </a:p>
          <a:p>
            <a:pPr marL="342900" lvl="1" indent="-342900" algn="l" defTabSz="666750">
              <a:lnSpc>
                <a:spcPct val="150000"/>
              </a:lnSpc>
              <a:spcBef>
                <a:spcPct val="0"/>
              </a:spcBef>
              <a:spcAft>
                <a:spcPct val="15000"/>
              </a:spcAft>
              <a:buFont typeface="+mj-lt"/>
              <a:buAutoNum type="arabicPeriod"/>
            </a:pPr>
            <a:r>
              <a:rPr lang="lt-LT" kern="1200" err="1"/>
              <a:t>Arable</a:t>
            </a:r>
            <a:r>
              <a:rPr lang="lt-LT" kern="1200"/>
              <a:t> </a:t>
            </a:r>
            <a:r>
              <a:rPr lang="lt-LT" kern="1200" err="1"/>
              <a:t>land</a:t>
            </a:r>
            <a:endParaRPr lang="lt-LT" kern="1200"/>
          </a:p>
          <a:p>
            <a:pPr marL="342900" lvl="1" indent="-342900" algn="l" defTabSz="666750">
              <a:lnSpc>
                <a:spcPct val="150000"/>
              </a:lnSpc>
              <a:spcBef>
                <a:spcPct val="0"/>
              </a:spcBef>
              <a:spcAft>
                <a:spcPct val="15000"/>
              </a:spcAft>
              <a:buFont typeface="+mj-lt"/>
              <a:buAutoNum type="arabicPeriod"/>
            </a:pPr>
            <a:r>
              <a:rPr lang="lt-LT" kern="1200" err="1"/>
              <a:t>Grasslands</a:t>
            </a:r>
            <a:endParaRPr lang="lt-LT" kern="1200"/>
          </a:p>
          <a:p>
            <a:pPr marL="342900" lvl="1" indent="-342900" algn="l" defTabSz="666750">
              <a:lnSpc>
                <a:spcPct val="150000"/>
              </a:lnSpc>
              <a:spcBef>
                <a:spcPct val="0"/>
              </a:spcBef>
              <a:spcAft>
                <a:spcPct val="15000"/>
              </a:spcAft>
              <a:buFont typeface="+mj-lt"/>
              <a:buAutoNum type="arabicPeriod"/>
            </a:pPr>
            <a:r>
              <a:rPr lang="lt-LT" kern="1200" err="1"/>
              <a:t>Permanent</a:t>
            </a:r>
            <a:r>
              <a:rPr lang="lt-LT" kern="1200"/>
              <a:t> </a:t>
            </a:r>
            <a:r>
              <a:rPr lang="lt-LT" kern="1200" err="1"/>
              <a:t>crops</a:t>
            </a:r>
            <a:endParaRPr lang="lt-LT" kern="1200"/>
          </a:p>
          <a:p>
            <a:pPr marL="342900" lvl="1" indent="-342900" algn="l" defTabSz="666750">
              <a:lnSpc>
                <a:spcPct val="150000"/>
              </a:lnSpc>
              <a:spcBef>
                <a:spcPct val="0"/>
              </a:spcBef>
              <a:spcAft>
                <a:spcPct val="15000"/>
              </a:spcAft>
              <a:buFont typeface="+mj-lt"/>
              <a:buAutoNum type="arabicPeriod"/>
            </a:pPr>
            <a:r>
              <a:rPr lang="lt-LT" kern="1200" err="1"/>
              <a:t>Non</a:t>
            </a:r>
            <a:r>
              <a:rPr lang="lt-LT" kern="1200"/>
              <a:t> </a:t>
            </a:r>
            <a:r>
              <a:rPr lang="lt-LT" kern="1200" err="1"/>
              <a:t>elegible</a:t>
            </a:r>
            <a:r>
              <a:rPr lang="lt-LT" kern="1200"/>
              <a:t> </a:t>
            </a:r>
            <a:r>
              <a:rPr lang="lt-LT" kern="1200" err="1"/>
              <a:t>objects</a:t>
            </a:r>
            <a:endParaRPr lang="lt-LT" kern="1200"/>
          </a:p>
          <a:p>
            <a:pPr marL="342900" lvl="1" indent="-342900" algn="l" defTabSz="666750">
              <a:lnSpc>
                <a:spcPct val="150000"/>
              </a:lnSpc>
              <a:spcBef>
                <a:spcPct val="0"/>
              </a:spcBef>
              <a:spcAft>
                <a:spcPct val="15000"/>
              </a:spcAft>
              <a:buFont typeface="+mj-lt"/>
              <a:buAutoNum type="arabicPeriod"/>
            </a:pPr>
            <a:r>
              <a:rPr lang="lt-LT" kern="1200" err="1"/>
              <a:t>Grasland</a:t>
            </a:r>
            <a:r>
              <a:rPr lang="lt-LT" kern="1200"/>
              <a:t> </a:t>
            </a:r>
            <a:r>
              <a:rPr lang="lt-LT" kern="1200" err="1"/>
              <a:t>mowing</a:t>
            </a:r>
            <a:endParaRPr lang="lt-LT" kern="1200"/>
          </a:p>
          <a:p>
            <a:pPr marL="342900" lvl="1" indent="-342900" algn="l" defTabSz="666750">
              <a:lnSpc>
                <a:spcPct val="150000"/>
              </a:lnSpc>
              <a:spcBef>
                <a:spcPct val="0"/>
              </a:spcBef>
              <a:spcAft>
                <a:spcPct val="15000"/>
              </a:spcAft>
              <a:buFont typeface="+mj-lt"/>
              <a:buAutoNum type="arabicPeriod"/>
            </a:pPr>
            <a:r>
              <a:rPr lang="lt-LT" kern="1200" err="1"/>
              <a:t>Black</a:t>
            </a:r>
            <a:r>
              <a:rPr lang="lt-LT" kern="1200"/>
              <a:t> </a:t>
            </a:r>
            <a:r>
              <a:rPr lang="lt-LT" kern="1200" err="1"/>
              <a:t>follow</a:t>
            </a:r>
            <a:r>
              <a:rPr lang="lt-LT" kern="1200"/>
              <a:t> </a:t>
            </a:r>
            <a:r>
              <a:rPr lang="lt-LT" kern="1200" err="1"/>
              <a:t>land</a:t>
            </a:r>
            <a:endParaRPr lang="lt-LT" kern="1200"/>
          </a:p>
          <a:p>
            <a:pPr marL="342900" lvl="1" indent="-342900" algn="l" defTabSz="666750">
              <a:lnSpc>
                <a:spcPct val="150000"/>
              </a:lnSpc>
              <a:spcBef>
                <a:spcPct val="0"/>
              </a:spcBef>
              <a:spcAft>
                <a:spcPct val="15000"/>
              </a:spcAft>
              <a:buFont typeface="+mj-lt"/>
              <a:buAutoNum type="arabicPeriod"/>
            </a:pPr>
            <a:r>
              <a:rPr lang="lt-LT" kern="1200"/>
              <a:t>17 </a:t>
            </a:r>
            <a:r>
              <a:rPr lang="lt-LT" kern="1200" err="1"/>
              <a:t>crops</a:t>
            </a:r>
            <a:endParaRPr lang="lt-LT" kern="1200"/>
          </a:p>
        </p:txBody>
      </p:sp>
      <p:sp>
        <p:nvSpPr>
          <p:cNvPr id="18" name="Freeform: Shape 17">
            <a:extLst>
              <a:ext uri="{FF2B5EF4-FFF2-40B4-BE49-F238E27FC236}">
                <a16:creationId xmlns:a16="http://schemas.microsoft.com/office/drawing/2014/main" id="{C1996934-829C-4A9A-9029-6EC9F5023C19}"/>
              </a:ext>
            </a:extLst>
          </p:cNvPr>
          <p:cNvSpPr/>
          <p:nvPr/>
        </p:nvSpPr>
        <p:spPr>
          <a:xfrm>
            <a:off x="7266984" y="1166387"/>
            <a:ext cx="4680260" cy="5190025"/>
          </a:xfrm>
          <a:custGeom>
            <a:avLst/>
            <a:gdLst>
              <a:gd name="connsiteX0" fmla="*/ 0 w 2408803"/>
              <a:gd name="connsiteY0" fmla="*/ 401475 h 2634628"/>
              <a:gd name="connsiteX1" fmla="*/ 401475 w 2408803"/>
              <a:gd name="connsiteY1" fmla="*/ 0 h 2634628"/>
              <a:gd name="connsiteX2" fmla="*/ 2007328 w 2408803"/>
              <a:gd name="connsiteY2" fmla="*/ 0 h 2634628"/>
              <a:gd name="connsiteX3" fmla="*/ 2408803 w 2408803"/>
              <a:gd name="connsiteY3" fmla="*/ 401475 h 2634628"/>
              <a:gd name="connsiteX4" fmla="*/ 2408803 w 2408803"/>
              <a:gd name="connsiteY4" fmla="*/ 2233153 h 2634628"/>
              <a:gd name="connsiteX5" fmla="*/ 2007328 w 2408803"/>
              <a:gd name="connsiteY5" fmla="*/ 2634628 h 2634628"/>
              <a:gd name="connsiteX6" fmla="*/ 401475 w 2408803"/>
              <a:gd name="connsiteY6" fmla="*/ 2634628 h 2634628"/>
              <a:gd name="connsiteX7" fmla="*/ 0 w 2408803"/>
              <a:gd name="connsiteY7" fmla="*/ 2233153 h 2634628"/>
              <a:gd name="connsiteX8" fmla="*/ 0 w 2408803"/>
              <a:gd name="connsiteY8" fmla="*/ 401475 h 26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803" h="2634628">
                <a:moveTo>
                  <a:pt x="0" y="401475"/>
                </a:moveTo>
                <a:cubicBezTo>
                  <a:pt x="0" y="179746"/>
                  <a:pt x="179746" y="0"/>
                  <a:pt x="401475" y="0"/>
                </a:cubicBezTo>
                <a:lnTo>
                  <a:pt x="2007328" y="0"/>
                </a:lnTo>
                <a:cubicBezTo>
                  <a:pt x="2229057" y="0"/>
                  <a:pt x="2408803" y="179746"/>
                  <a:pt x="2408803" y="401475"/>
                </a:cubicBezTo>
                <a:lnTo>
                  <a:pt x="2408803" y="2233153"/>
                </a:lnTo>
                <a:cubicBezTo>
                  <a:pt x="2408803" y="2454882"/>
                  <a:pt x="2229057" y="2634628"/>
                  <a:pt x="2007328" y="2634628"/>
                </a:cubicBezTo>
                <a:lnTo>
                  <a:pt x="401475" y="2634628"/>
                </a:lnTo>
                <a:cubicBezTo>
                  <a:pt x="179746" y="2634628"/>
                  <a:pt x="0" y="2454882"/>
                  <a:pt x="0" y="2233153"/>
                </a:cubicBezTo>
                <a:lnTo>
                  <a:pt x="0" y="401475"/>
                </a:lnTo>
                <a:close/>
              </a:path>
            </a:pathLst>
          </a:cu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spcFirstLastPara="0" vert="horz" wrap="square" lIns="163308" tIns="163308" rIns="163308" bIns="163308" numCol="1" spcCol="1270" anchor="t" anchorCtr="0">
            <a:noAutofit/>
          </a:bodyPr>
          <a:lstStyle/>
          <a:p>
            <a:pPr marL="0" lvl="0" indent="0" algn="ctr" defTabSz="533400">
              <a:lnSpc>
                <a:spcPct val="90000"/>
              </a:lnSpc>
              <a:spcBef>
                <a:spcPct val="0"/>
              </a:spcBef>
              <a:spcAft>
                <a:spcPct val="35000"/>
              </a:spcAft>
              <a:buNone/>
            </a:pPr>
            <a:r>
              <a:rPr lang="lt-LT" sz="2000" b="1" kern="1200"/>
              <a:t>AMS v2 - 12 </a:t>
            </a:r>
            <a:r>
              <a:rPr lang="lt-LT" sz="2000" b="1" err="1"/>
              <a:t>markers</a:t>
            </a:r>
            <a:endParaRPr lang="lt-LT" sz="1600" b="1" kern="1200"/>
          </a:p>
          <a:p>
            <a:pPr marL="0" lvl="1" algn="l" defTabSz="400050">
              <a:lnSpc>
                <a:spcPct val="90000"/>
              </a:lnSpc>
              <a:spcBef>
                <a:spcPct val="0"/>
              </a:spcBef>
              <a:spcAft>
                <a:spcPct val="15000"/>
              </a:spcAft>
            </a:pPr>
            <a:r>
              <a:rPr lang="lt-LT" b="1" kern="1200"/>
              <a:t>Group 1 – AMS </a:t>
            </a:r>
            <a:r>
              <a:rPr lang="lt-LT" b="1" kern="1200" err="1"/>
              <a:t>use</a:t>
            </a:r>
            <a:endParaRPr lang="lt-LT" b="1" kern="1200"/>
          </a:p>
          <a:p>
            <a:pPr marL="57150" lvl="1" indent="-57150" algn="l" defTabSz="400050">
              <a:lnSpc>
                <a:spcPct val="90000"/>
              </a:lnSpc>
              <a:spcBef>
                <a:spcPct val="0"/>
              </a:spcBef>
              <a:spcAft>
                <a:spcPct val="15000"/>
              </a:spcAft>
              <a:buFont typeface="+mj-lt"/>
              <a:buAutoNum type="arabicPeriod"/>
            </a:pPr>
            <a:r>
              <a:rPr lang="lt-LT" kern="1200" err="1"/>
              <a:t>Land</a:t>
            </a:r>
            <a:r>
              <a:rPr lang="lt-LT" kern="1200"/>
              <a:t> </a:t>
            </a:r>
            <a:r>
              <a:rPr lang="lt-LT" kern="1200" err="1"/>
              <a:t>Cover</a:t>
            </a:r>
            <a:r>
              <a:rPr lang="lt-LT" kern="1200"/>
              <a:t> </a:t>
            </a:r>
            <a:r>
              <a:rPr lang="lt-LT" kern="1200" err="1"/>
              <a:t>Automatic</a:t>
            </a:r>
            <a:r>
              <a:rPr lang="lt-LT" kern="1200"/>
              <a:t> </a:t>
            </a:r>
            <a:r>
              <a:rPr lang="lt-LT" kern="1200" err="1"/>
              <a:t>Classification</a:t>
            </a:r>
            <a:endParaRPr lang="lt-LT" kern="1200"/>
          </a:p>
          <a:p>
            <a:pPr marL="57150" lvl="1" indent="-57150" algn="l" defTabSz="400050">
              <a:lnSpc>
                <a:spcPct val="90000"/>
              </a:lnSpc>
              <a:spcBef>
                <a:spcPct val="0"/>
              </a:spcBef>
              <a:spcAft>
                <a:spcPct val="15000"/>
              </a:spcAft>
              <a:buFont typeface="+mj-lt"/>
              <a:buAutoNum type="arabicPeriod"/>
            </a:pPr>
            <a:r>
              <a:rPr lang="lt-LT" kern="1200" err="1"/>
              <a:t>Automatic</a:t>
            </a:r>
            <a:r>
              <a:rPr lang="lt-LT" kern="1200"/>
              <a:t> </a:t>
            </a:r>
            <a:r>
              <a:rPr lang="lt-LT" kern="1200" err="1"/>
              <a:t>Field</a:t>
            </a:r>
            <a:r>
              <a:rPr lang="lt-LT" kern="1200"/>
              <a:t> </a:t>
            </a:r>
            <a:r>
              <a:rPr lang="lt-LT" kern="1200" err="1"/>
              <a:t>Boundary</a:t>
            </a:r>
            <a:r>
              <a:rPr lang="lt-LT" kern="1200"/>
              <a:t> </a:t>
            </a:r>
            <a:r>
              <a:rPr lang="lt-LT" kern="1200" err="1"/>
              <a:t>Delineation</a:t>
            </a:r>
            <a:endParaRPr lang="lt-LT" kern="1200"/>
          </a:p>
          <a:p>
            <a:pPr marL="57150" lvl="1" indent="-57150" algn="l" defTabSz="400050">
              <a:lnSpc>
                <a:spcPct val="90000"/>
              </a:lnSpc>
              <a:spcBef>
                <a:spcPct val="0"/>
              </a:spcBef>
              <a:spcAft>
                <a:spcPct val="15000"/>
              </a:spcAft>
              <a:buFont typeface="+mj-lt"/>
              <a:buAutoNum type="arabicPeriod"/>
            </a:pPr>
            <a:r>
              <a:rPr lang="lt-LT" kern="1200" err="1"/>
              <a:t>Early</a:t>
            </a:r>
            <a:r>
              <a:rPr lang="lt-LT" kern="1200"/>
              <a:t> Crop </a:t>
            </a:r>
            <a:r>
              <a:rPr lang="lt-LT" kern="1200" err="1"/>
              <a:t>Classification</a:t>
            </a:r>
            <a:endParaRPr lang="lt-LT" kern="1200"/>
          </a:p>
          <a:p>
            <a:pPr marL="57150" lvl="1" indent="-57150" algn="l" defTabSz="400050">
              <a:lnSpc>
                <a:spcPct val="90000"/>
              </a:lnSpc>
              <a:spcBef>
                <a:spcPct val="0"/>
              </a:spcBef>
              <a:spcAft>
                <a:spcPct val="15000"/>
              </a:spcAft>
              <a:buFont typeface="+mj-lt"/>
              <a:buAutoNum type="arabicPeriod"/>
            </a:pPr>
            <a:r>
              <a:rPr lang="lt-LT" kern="1200" err="1"/>
              <a:t>Organic</a:t>
            </a:r>
            <a:r>
              <a:rPr lang="lt-LT" kern="1200"/>
              <a:t> </a:t>
            </a:r>
            <a:r>
              <a:rPr lang="lt-LT" kern="1200" err="1"/>
              <a:t>Farming</a:t>
            </a:r>
            <a:r>
              <a:rPr lang="lt-LT" kern="1200"/>
              <a:t> </a:t>
            </a:r>
            <a:r>
              <a:rPr lang="lt-LT" kern="1200" err="1"/>
              <a:t>Verification</a:t>
            </a:r>
            <a:r>
              <a:rPr lang="lt-LT" kern="1200"/>
              <a:t> </a:t>
            </a:r>
          </a:p>
          <a:p>
            <a:pPr marL="57150" lvl="1" indent="-57150" algn="l" defTabSz="400050">
              <a:lnSpc>
                <a:spcPct val="90000"/>
              </a:lnSpc>
              <a:spcBef>
                <a:spcPct val="0"/>
              </a:spcBef>
              <a:spcAft>
                <a:spcPct val="15000"/>
              </a:spcAft>
              <a:buFont typeface="+mj-lt"/>
              <a:buAutoNum type="arabicPeriod"/>
            </a:pPr>
            <a:r>
              <a:rPr lang="lt-LT" kern="1200" err="1"/>
              <a:t>Stubble</a:t>
            </a:r>
            <a:r>
              <a:rPr lang="lt-LT" kern="1200"/>
              <a:t> </a:t>
            </a:r>
            <a:r>
              <a:rPr lang="lt-LT" kern="1200" err="1"/>
              <a:t>Detection</a:t>
            </a:r>
            <a:r>
              <a:rPr lang="lt-LT" kern="1200"/>
              <a:t> </a:t>
            </a:r>
          </a:p>
          <a:p>
            <a:pPr marL="57150" lvl="1" indent="-57150" algn="l" defTabSz="400050">
              <a:lnSpc>
                <a:spcPct val="90000"/>
              </a:lnSpc>
              <a:spcBef>
                <a:spcPct val="0"/>
              </a:spcBef>
              <a:spcAft>
                <a:spcPct val="15000"/>
              </a:spcAft>
              <a:buFont typeface="+mj-lt"/>
              <a:buAutoNum type="arabicPeriod"/>
            </a:pPr>
            <a:r>
              <a:rPr lang="lt-LT" kern="1200"/>
              <a:t>Crop </a:t>
            </a:r>
            <a:r>
              <a:rPr lang="lt-LT" kern="1200" err="1"/>
              <a:t>Heterogeneity</a:t>
            </a:r>
            <a:r>
              <a:rPr lang="lt-LT" kern="1200"/>
              <a:t> </a:t>
            </a:r>
            <a:r>
              <a:rPr lang="lt-LT" kern="1200" err="1"/>
              <a:t>Detection</a:t>
            </a:r>
            <a:endParaRPr lang="lt-LT" kern="1200"/>
          </a:p>
          <a:p>
            <a:pPr marL="0" lvl="1" algn="l" defTabSz="400050">
              <a:lnSpc>
                <a:spcPct val="90000"/>
              </a:lnSpc>
              <a:spcBef>
                <a:spcPct val="0"/>
              </a:spcBef>
              <a:spcAft>
                <a:spcPct val="15000"/>
              </a:spcAft>
            </a:pPr>
            <a:endParaRPr lang="lt-LT" kern="1200"/>
          </a:p>
          <a:p>
            <a:pPr marL="0" lvl="1" algn="l" defTabSz="400050">
              <a:lnSpc>
                <a:spcPct val="90000"/>
              </a:lnSpc>
              <a:spcBef>
                <a:spcPct val="0"/>
              </a:spcBef>
              <a:spcAft>
                <a:spcPct val="15000"/>
              </a:spcAft>
            </a:pPr>
            <a:r>
              <a:rPr lang="lt-LT" b="1" kern="1200"/>
              <a:t>Group</a:t>
            </a:r>
            <a:r>
              <a:rPr lang="lt-LT" b="1"/>
              <a:t> 2 –  </a:t>
            </a:r>
            <a:r>
              <a:rPr lang="lt-LT" b="1" err="1"/>
              <a:t>All</a:t>
            </a:r>
            <a:r>
              <a:rPr lang="lt-LT" b="1"/>
              <a:t> </a:t>
            </a:r>
            <a:r>
              <a:rPr lang="lt-LT" b="1" err="1"/>
              <a:t>users</a:t>
            </a:r>
            <a:r>
              <a:rPr lang="lt-LT" b="1"/>
              <a:t> </a:t>
            </a:r>
            <a:r>
              <a:rPr lang="lt-LT" b="1" err="1"/>
              <a:t>use</a:t>
            </a:r>
            <a:endParaRPr lang="lt-LT" b="1" kern="1200"/>
          </a:p>
          <a:p>
            <a:pPr marL="57150" lvl="1" indent="-57150" algn="l" defTabSz="400050">
              <a:lnSpc>
                <a:spcPct val="90000"/>
              </a:lnSpc>
              <a:spcBef>
                <a:spcPct val="0"/>
              </a:spcBef>
              <a:spcAft>
                <a:spcPct val="15000"/>
              </a:spcAft>
              <a:buFont typeface="+mj-lt"/>
              <a:buAutoNum type="arabicPeriod"/>
            </a:pPr>
            <a:r>
              <a:rPr lang="lt-LT" kern="1200"/>
              <a:t>Crop </a:t>
            </a:r>
            <a:r>
              <a:rPr lang="lt-LT" kern="1200" err="1"/>
              <a:t>Quality</a:t>
            </a:r>
            <a:r>
              <a:rPr lang="lt-LT" kern="1200"/>
              <a:t> </a:t>
            </a:r>
            <a:r>
              <a:rPr lang="lt-LT" kern="1200" err="1"/>
              <a:t>Assessment</a:t>
            </a:r>
            <a:endParaRPr lang="lt-LT" kern="1200"/>
          </a:p>
          <a:p>
            <a:pPr marL="57150" lvl="1" indent="-57150" algn="l" defTabSz="400050">
              <a:lnSpc>
                <a:spcPct val="90000"/>
              </a:lnSpc>
              <a:spcBef>
                <a:spcPct val="0"/>
              </a:spcBef>
              <a:spcAft>
                <a:spcPct val="15000"/>
              </a:spcAft>
              <a:buFont typeface="+mj-lt"/>
              <a:buAutoNum type="arabicPeriod"/>
            </a:pPr>
            <a:r>
              <a:rPr lang="lt-LT" kern="1200" err="1"/>
              <a:t>Yield</a:t>
            </a:r>
            <a:r>
              <a:rPr lang="lt-LT" kern="1200"/>
              <a:t> </a:t>
            </a:r>
            <a:r>
              <a:rPr lang="lt-LT" kern="1200" err="1"/>
              <a:t>Zone</a:t>
            </a:r>
            <a:r>
              <a:rPr lang="lt-LT" kern="1200"/>
              <a:t> </a:t>
            </a:r>
            <a:r>
              <a:rPr lang="lt-LT" kern="1200" err="1"/>
              <a:t>Identification</a:t>
            </a:r>
            <a:r>
              <a:rPr lang="lt-LT" kern="1200"/>
              <a:t> </a:t>
            </a:r>
          </a:p>
          <a:p>
            <a:pPr marL="57150" lvl="1" indent="-57150" algn="l" defTabSz="400050">
              <a:lnSpc>
                <a:spcPct val="90000"/>
              </a:lnSpc>
              <a:spcBef>
                <a:spcPct val="0"/>
              </a:spcBef>
              <a:spcAft>
                <a:spcPct val="15000"/>
              </a:spcAft>
              <a:buFont typeface="+mj-lt"/>
              <a:buAutoNum type="arabicPeriod"/>
            </a:pPr>
            <a:r>
              <a:rPr lang="en-US" kern="1200"/>
              <a:t>Storm Damage</a:t>
            </a:r>
            <a:endParaRPr lang="lt-LT" kern="1200"/>
          </a:p>
          <a:p>
            <a:pPr marL="57150" lvl="1" indent="-57150" algn="l" defTabSz="400050">
              <a:lnSpc>
                <a:spcPct val="90000"/>
              </a:lnSpc>
              <a:spcBef>
                <a:spcPct val="0"/>
              </a:spcBef>
              <a:spcAft>
                <a:spcPct val="15000"/>
              </a:spcAft>
              <a:buFont typeface="+mj-lt"/>
              <a:buAutoNum type="arabicPeriod"/>
            </a:pPr>
            <a:r>
              <a:rPr lang="lt-LT" kern="1200" err="1"/>
              <a:t>Soil</a:t>
            </a:r>
            <a:r>
              <a:rPr lang="lt-LT" kern="1200"/>
              <a:t> </a:t>
            </a:r>
            <a:r>
              <a:rPr lang="lt-LT" kern="1200" err="1"/>
              <a:t>Erosion</a:t>
            </a:r>
            <a:endParaRPr lang="lt-LT" kern="1200"/>
          </a:p>
          <a:p>
            <a:pPr marL="57150" lvl="1" indent="-57150" algn="l" defTabSz="400050">
              <a:lnSpc>
                <a:spcPct val="90000"/>
              </a:lnSpc>
              <a:spcBef>
                <a:spcPct val="0"/>
              </a:spcBef>
              <a:spcAft>
                <a:spcPct val="15000"/>
              </a:spcAft>
              <a:buFont typeface="+mj-lt"/>
              <a:buAutoNum type="arabicPeriod"/>
            </a:pPr>
            <a:r>
              <a:rPr lang="lt-LT" kern="1200" err="1"/>
              <a:t>Soil</a:t>
            </a:r>
            <a:r>
              <a:rPr lang="lt-LT" kern="1200"/>
              <a:t> </a:t>
            </a:r>
            <a:r>
              <a:rPr lang="lt-LT" kern="1200" err="1"/>
              <a:t>Moisture</a:t>
            </a:r>
            <a:endParaRPr lang="lt-LT" kern="1200"/>
          </a:p>
          <a:p>
            <a:pPr marL="57150" lvl="1" indent="-57150" algn="l" defTabSz="400050">
              <a:lnSpc>
                <a:spcPct val="90000"/>
              </a:lnSpc>
              <a:spcBef>
                <a:spcPct val="0"/>
              </a:spcBef>
              <a:spcAft>
                <a:spcPct val="15000"/>
              </a:spcAft>
              <a:buFont typeface="+mj-lt"/>
              <a:buAutoNum type="arabicPeriod"/>
            </a:pPr>
            <a:r>
              <a:rPr lang="lt-LT" kern="1200" err="1"/>
              <a:t>Soil</a:t>
            </a:r>
            <a:r>
              <a:rPr lang="lt-LT" kern="1200"/>
              <a:t> </a:t>
            </a:r>
            <a:r>
              <a:rPr lang="lt-LT" kern="1200" err="1"/>
              <a:t>Organic</a:t>
            </a:r>
            <a:r>
              <a:rPr lang="lt-LT" kern="1200"/>
              <a:t> </a:t>
            </a:r>
            <a:r>
              <a:rPr lang="lt-LT" kern="1200" err="1"/>
              <a:t>Carbon</a:t>
            </a:r>
            <a:endParaRPr lang="lt-LT" kern="1200"/>
          </a:p>
        </p:txBody>
      </p:sp>
      <p:pic>
        <p:nvPicPr>
          <p:cNvPr id="7" name="Picture 6">
            <a:extLst>
              <a:ext uri="{FF2B5EF4-FFF2-40B4-BE49-F238E27FC236}">
                <a16:creationId xmlns:a16="http://schemas.microsoft.com/office/drawing/2014/main" id="{086D2E3E-C3A9-4172-8A7B-81CCDA642FEA}"/>
              </a:ext>
            </a:extLst>
          </p:cNvPr>
          <p:cNvPicPr>
            <a:picLocks noChangeAspect="1"/>
          </p:cNvPicPr>
          <p:nvPr/>
        </p:nvPicPr>
        <p:blipFill>
          <a:blip r:embed="rId5"/>
          <a:srcRect/>
          <a:stretch/>
        </p:blipFill>
        <p:spPr>
          <a:xfrm>
            <a:off x="9753600" y="5353878"/>
            <a:ext cx="2438400" cy="1504122"/>
          </a:xfrm>
          <a:prstGeom prst="rect">
            <a:avLst/>
          </a:prstGeom>
        </p:spPr>
      </p:pic>
    </p:spTree>
    <p:extLst>
      <p:ext uri="{BB962C8B-B14F-4D97-AF65-F5344CB8AC3E}">
        <p14:creationId xmlns:p14="http://schemas.microsoft.com/office/powerpoint/2010/main" val="298629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2E02-667E-B635-4A26-4D3DE9CDF949}"/>
              </a:ext>
            </a:extLst>
          </p:cNvPr>
          <p:cNvSpPr>
            <a:spLocks noGrp="1"/>
          </p:cNvSpPr>
          <p:nvPr>
            <p:ph type="title"/>
          </p:nvPr>
        </p:nvSpPr>
        <p:spPr/>
        <p:txBody>
          <a:bodyPr/>
          <a:lstStyle/>
          <a:p>
            <a:r>
              <a:rPr lang="en-US">
                <a:ea typeface="+mj-lt"/>
                <a:cs typeface="+mj-lt"/>
              </a:rPr>
              <a:t>Insights: IACS PLUS &amp; AMS v2 Alignment</a:t>
            </a:r>
            <a:endParaRPr lang="en-US"/>
          </a:p>
        </p:txBody>
      </p:sp>
      <p:sp>
        <p:nvSpPr>
          <p:cNvPr id="3" name="Text Placeholder 2">
            <a:extLst>
              <a:ext uri="{FF2B5EF4-FFF2-40B4-BE49-F238E27FC236}">
                <a16:creationId xmlns:a16="http://schemas.microsoft.com/office/drawing/2014/main" id="{5A21DFC9-4142-CCCA-52F8-CEF83544B4A1}"/>
              </a:ext>
            </a:extLst>
          </p:cNvPr>
          <p:cNvSpPr>
            <a:spLocks noGrp="1"/>
          </p:cNvSpPr>
          <p:nvPr>
            <p:ph type="body" sz="quarter" idx="10"/>
          </p:nvPr>
        </p:nvSpPr>
        <p:spPr>
          <a:xfrm>
            <a:off x="0" y="1287458"/>
            <a:ext cx="3915647" cy="4941905"/>
          </a:xfrm>
        </p:spPr>
        <p:txBody>
          <a:bodyPr vert="horz" lIns="91440" tIns="45720" rIns="91440" bIns="45720" rtlCol="0" anchor="t">
            <a:noAutofit/>
          </a:bodyPr>
          <a:lstStyle/>
          <a:p>
            <a:pPr marL="0" indent="0">
              <a:buNone/>
            </a:pPr>
            <a:r>
              <a:rPr lang="lt-LT" sz="1800" b="1">
                <a:solidFill>
                  <a:schemeClr val="tx1"/>
                </a:solidFill>
              </a:rPr>
              <a:t>IACS PLUS – </a:t>
            </a:r>
            <a:r>
              <a:rPr lang="lt-LT" sz="1800" b="1" err="1">
                <a:solidFill>
                  <a:schemeClr val="tx1"/>
                </a:solidFill>
              </a:rPr>
              <a:t>Next-Gen</a:t>
            </a:r>
            <a:r>
              <a:rPr lang="lt-LT" sz="1800" b="1">
                <a:solidFill>
                  <a:schemeClr val="tx1"/>
                </a:solidFill>
              </a:rPr>
              <a:t> EU </a:t>
            </a:r>
            <a:r>
              <a:rPr lang="lt-LT" sz="1800" b="1" err="1">
                <a:solidFill>
                  <a:schemeClr val="tx1"/>
                </a:solidFill>
              </a:rPr>
              <a:t>Land</a:t>
            </a:r>
            <a:r>
              <a:rPr lang="lt-LT" sz="1800" b="1">
                <a:solidFill>
                  <a:schemeClr val="tx1"/>
                </a:solidFill>
              </a:rPr>
              <a:t> </a:t>
            </a:r>
            <a:r>
              <a:rPr lang="lt-LT" sz="1800" b="1" err="1">
                <a:solidFill>
                  <a:schemeClr val="tx1"/>
                </a:solidFill>
              </a:rPr>
              <a:t>Monitoring</a:t>
            </a:r>
            <a:endParaRPr lang="lt-LT" sz="1800">
              <a:solidFill>
                <a:schemeClr val="tx1"/>
              </a:solidFill>
            </a:endParaRPr>
          </a:p>
          <a:p>
            <a:pPr marL="0" indent="0">
              <a:buNone/>
            </a:pPr>
            <a:r>
              <a:rPr lang="lt-LT" sz="1800" b="1" err="1">
                <a:solidFill>
                  <a:schemeClr val="tx1"/>
                </a:solidFill>
              </a:rPr>
              <a:t>Future</a:t>
            </a:r>
            <a:r>
              <a:rPr lang="lt-LT" sz="1800" b="1">
                <a:solidFill>
                  <a:schemeClr val="tx1"/>
                </a:solidFill>
              </a:rPr>
              <a:t> </a:t>
            </a:r>
            <a:r>
              <a:rPr lang="lt-LT" sz="1800" b="1" err="1">
                <a:solidFill>
                  <a:schemeClr val="tx1"/>
                </a:solidFill>
              </a:rPr>
              <a:t>Concept</a:t>
            </a:r>
            <a:endParaRPr lang="lt-LT" sz="1800">
              <a:solidFill>
                <a:schemeClr val="tx1"/>
              </a:solidFill>
            </a:endParaRPr>
          </a:p>
          <a:p>
            <a:pPr lvl="1"/>
            <a:r>
              <a:rPr lang="lt-LT" sz="1600" err="1">
                <a:solidFill>
                  <a:schemeClr val="tx1"/>
                </a:solidFill>
              </a:rPr>
              <a:t>Integrated</a:t>
            </a:r>
            <a:r>
              <a:rPr lang="lt-LT" sz="1600">
                <a:solidFill>
                  <a:schemeClr val="tx1"/>
                </a:solidFill>
              </a:rPr>
              <a:t>, </a:t>
            </a:r>
            <a:r>
              <a:rPr lang="lt-LT" sz="1600" err="1">
                <a:solidFill>
                  <a:schemeClr val="tx1"/>
                </a:solidFill>
              </a:rPr>
              <a:t>cross-border</a:t>
            </a:r>
            <a:r>
              <a:rPr lang="lt-LT" sz="1600">
                <a:solidFill>
                  <a:schemeClr val="tx1"/>
                </a:solidFill>
              </a:rPr>
              <a:t> data</a:t>
            </a:r>
          </a:p>
          <a:p>
            <a:pPr lvl="1"/>
            <a:r>
              <a:rPr lang="lt-LT" sz="1600" err="1">
                <a:solidFill>
                  <a:schemeClr val="tx1"/>
                </a:solidFill>
              </a:rPr>
              <a:t>Smarter</a:t>
            </a:r>
            <a:r>
              <a:rPr lang="lt-LT" sz="1600">
                <a:solidFill>
                  <a:schemeClr val="tx1"/>
                </a:solidFill>
              </a:rPr>
              <a:t> </a:t>
            </a:r>
            <a:r>
              <a:rPr lang="lt-LT" sz="1600" err="1">
                <a:solidFill>
                  <a:schemeClr val="tx1"/>
                </a:solidFill>
              </a:rPr>
              <a:t>compliance</a:t>
            </a:r>
            <a:r>
              <a:rPr lang="lt-LT" sz="1600">
                <a:solidFill>
                  <a:schemeClr val="tx1"/>
                </a:solidFill>
              </a:rPr>
              <a:t> </a:t>
            </a:r>
            <a:r>
              <a:rPr lang="lt-LT" sz="1600" err="1">
                <a:solidFill>
                  <a:schemeClr val="tx1"/>
                </a:solidFill>
              </a:rPr>
              <a:t>checks</a:t>
            </a:r>
            <a:endParaRPr lang="lt-LT" sz="1600">
              <a:solidFill>
                <a:schemeClr val="tx1"/>
              </a:solidFill>
            </a:endParaRPr>
          </a:p>
          <a:p>
            <a:pPr marL="0" indent="0">
              <a:buNone/>
            </a:pPr>
            <a:r>
              <a:rPr lang="lt-LT" sz="1800" b="1">
                <a:solidFill>
                  <a:schemeClr val="tx1"/>
                </a:solidFill>
              </a:rPr>
              <a:t>AMS v2 Link</a:t>
            </a:r>
            <a:endParaRPr lang="lt-LT" sz="1800">
              <a:solidFill>
                <a:schemeClr val="tx1"/>
              </a:solidFill>
            </a:endParaRPr>
          </a:p>
          <a:p>
            <a:pPr lvl="1"/>
            <a:r>
              <a:rPr lang="lt-LT" sz="1600" err="1">
                <a:solidFill>
                  <a:schemeClr val="tx1"/>
                </a:solidFill>
              </a:rPr>
              <a:t>Shared</a:t>
            </a:r>
            <a:r>
              <a:rPr lang="lt-LT" sz="1600">
                <a:solidFill>
                  <a:schemeClr val="tx1"/>
                </a:solidFill>
              </a:rPr>
              <a:t> </a:t>
            </a:r>
            <a:r>
              <a:rPr lang="lt-LT" sz="1600" err="1">
                <a:solidFill>
                  <a:schemeClr val="tx1"/>
                </a:solidFill>
              </a:rPr>
              <a:t>architecture</a:t>
            </a:r>
            <a:r>
              <a:rPr lang="lt-LT" sz="1600">
                <a:solidFill>
                  <a:schemeClr val="tx1"/>
                </a:solidFill>
              </a:rPr>
              <a:t> &amp; </a:t>
            </a:r>
            <a:r>
              <a:rPr lang="lt-LT" sz="1600" err="1">
                <a:solidFill>
                  <a:schemeClr val="tx1"/>
                </a:solidFill>
              </a:rPr>
              <a:t>standards</a:t>
            </a:r>
            <a:endParaRPr lang="lt-LT" sz="1600">
              <a:solidFill>
                <a:schemeClr val="tx1"/>
              </a:solidFill>
            </a:endParaRPr>
          </a:p>
          <a:p>
            <a:pPr lvl="1"/>
            <a:r>
              <a:rPr lang="lt-LT" sz="1600" err="1">
                <a:solidFill>
                  <a:schemeClr val="tx1"/>
                </a:solidFill>
              </a:rPr>
              <a:t>Supports</a:t>
            </a:r>
            <a:r>
              <a:rPr lang="lt-LT" sz="1600">
                <a:solidFill>
                  <a:schemeClr val="tx1"/>
                </a:solidFill>
              </a:rPr>
              <a:t> </a:t>
            </a:r>
            <a:r>
              <a:rPr lang="lt-LT" sz="1600" err="1">
                <a:solidFill>
                  <a:schemeClr val="tx1"/>
                </a:solidFill>
              </a:rPr>
              <a:t>remote</a:t>
            </a:r>
            <a:r>
              <a:rPr lang="lt-LT" sz="1600">
                <a:solidFill>
                  <a:schemeClr val="tx1"/>
                </a:solidFill>
              </a:rPr>
              <a:t> </a:t>
            </a:r>
            <a:r>
              <a:rPr lang="lt-LT" sz="1600" err="1">
                <a:solidFill>
                  <a:schemeClr val="tx1"/>
                </a:solidFill>
              </a:rPr>
              <a:t>sensing</a:t>
            </a:r>
            <a:r>
              <a:rPr lang="lt-LT" sz="1600">
                <a:solidFill>
                  <a:schemeClr val="tx1"/>
                </a:solidFill>
              </a:rPr>
              <a:t> &amp; </a:t>
            </a:r>
            <a:r>
              <a:rPr lang="lt-LT" sz="1600" err="1">
                <a:solidFill>
                  <a:schemeClr val="tx1"/>
                </a:solidFill>
              </a:rPr>
              <a:t>change</a:t>
            </a:r>
            <a:r>
              <a:rPr lang="lt-LT" sz="1600">
                <a:solidFill>
                  <a:schemeClr val="tx1"/>
                </a:solidFill>
              </a:rPr>
              <a:t> </a:t>
            </a:r>
            <a:r>
              <a:rPr lang="lt-LT" sz="1600" err="1">
                <a:solidFill>
                  <a:schemeClr val="tx1"/>
                </a:solidFill>
              </a:rPr>
              <a:t>detection</a:t>
            </a:r>
            <a:endParaRPr lang="lt-LT" sz="1600">
              <a:solidFill>
                <a:schemeClr val="tx1"/>
              </a:solidFill>
            </a:endParaRPr>
          </a:p>
          <a:p>
            <a:pPr marL="0" indent="0">
              <a:buNone/>
            </a:pPr>
            <a:r>
              <a:rPr lang="lt-LT" sz="1800" b="1" err="1">
                <a:solidFill>
                  <a:schemeClr val="tx1"/>
                </a:solidFill>
              </a:rPr>
              <a:t>Strategic</a:t>
            </a:r>
            <a:r>
              <a:rPr lang="lt-LT" sz="1800" b="1">
                <a:solidFill>
                  <a:schemeClr val="tx1"/>
                </a:solidFill>
              </a:rPr>
              <a:t> </a:t>
            </a:r>
            <a:r>
              <a:rPr lang="lt-LT" sz="1800" b="1" err="1">
                <a:solidFill>
                  <a:schemeClr val="tx1"/>
                </a:solidFill>
              </a:rPr>
              <a:t>Benefits</a:t>
            </a:r>
            <a:endParaRPr lang="lt-LT" sz="1800">
              <a:solidFill>
                <a:schemeClr val="tx1"/>
              </a:solidFill>
            </a:endParaRPr>
          </a:p>
          <a:p>
            <a:pPr lvl="1"/>
            <a:r>
              <a:rPr lang="lt-LT" sz="1600" err="1">
                <a:solidFill>
                  <a:schemeClr val="tx1"/>
                </a:solidFill>
              </a:rPr>
              <a:t>Easy</a:t>
            </a:r>
            <a:r>
              <a:rPr lang="lt-LT" sz="1600">
                <a:solidFill>
                  <a:schemeClr val="tx1"/>
                </a:solidFill>
              </a:rPr>
              <a:t> </a:t>
            </a:r>
            <a:r>
              <a:rPr lang="lt-LT" sz="1600" err="1">
                <a:solidFill>
                  <a:schemeClr val="tx1"/>
                </a:solidFill>
              </a:rPr>
              <a:t>migration</a:t>
            </a:r>
            <a:r>
              <a:rPr lang="lt-LT" sz="1600">
                <a:solidFill>
                  <a:schemeClr val="tx1"/>
                </a:solidFill>
              </a:rPr>
              <a:t> to IACS PLUS</a:t>
            </a:r>
          </a:p>
          <a:p>
            <a:pPr lvl="1"/>
            <a:r>
              <a:rPr lang="lt-LT" sz="1600" err="1">
                <a:solidFill>
                  <a:schemeClr val="tx1"/>
                </a:solidFill>
              </a:rPr>
              <a:t>Future-proof</a:t>
            </a:r>
            <a:r>
              <a:rPr lang="lt-LT" sz="1600">
                <a:solidFill>
                  <a:schemeClr val="tx1"/>
                </a:solidFill>
              </a:rPr>
              <a:t> </a:t>
            </a:r>
            <a:r>
              <a:rPr lang="lt-LT" sz="1600" err="1">
                <a:solidFill>
                  <a:schemeClr val="tx1"/>
                </a:solidFill>
              </a:rPr>
              <a:t>for</a:t>
            </a:r>
            <a:r>
              <a:rPr lang="lt-LT" sz="1600">
                <a:solidFill>
                  <a:schemeClr val="tx1"/>
                </a:solidFill>
              </a:rPr>
              <a:t> CAP &amp; </a:t>
            </a:r>
            <a:r>
              <a:rPr lang="lt-LT" sz="1600" err="1">
                <a:solidFill>
                  <a:schemeClr val="tx1"/>
                </a:solidFill>
              </a:rPr>
              <a:t>funding</a:t>
            </a:r>
            <a:r>
              <a:rPr lang="lt-LT" sz="1600">
                <a:solidFill>
                  <a:schemeClr val="tx1"/>
                </a:solidFill>
              </a:rPr>
              <a:t> </a:t>
            </a:r>
            <a:r>
              <a:rPr lang="lt-LT" sz="1600" err="1">
                <a:solidFill>
                  <a:schemeClr val="tx1"/>
                </a:solidFill>
              </a:rPr>
              <a:t>rules</a:t>
            </a:r>
            <a:endParaRPr lang="lt-LT" sz="1600">
              <a:solidFill>
                <a:schemeClr val="tx1"/>
              </a:solidFill>
            </a:endParaRPr>
          </a:p>
          <a:p>
            <a:pPr lvl="1"/>
            <a:r>
              <a:rPr lang="lt-LT" sz="1600" err="1">
                <a:solidFill>
                  <a:schemeClr val="tx1"/>
                </a:solidFill>
              </a:rPr>
              <a:t>Boosts</a:t>
            </a:r>
            <a:r>
              <a:rPr lang="lt-LT" sz="1600">
                <a:solidFill>
                  <a:schemeClr val="tx1"/>
                </a:solidFill>
              </a:rPr>
              <a:t> </a:t>
            </a:r>
            <a:r>
              <a:rPr lang="lt-LT" sz="1600" err="1">
                <a:solidFill>
                  <a:schemeClr val="tx1"/>
                </a:solidFill>
              </a:rPr>
              <a:t>transparency</a:t>
            </a:r>
            <a:r>
              <a:rPr lang="lt-LT" sz="1600">
                <a:solidFill>
                  <a:schemeClr val="tx1"/>
                </a:solidFill>
              </a:rPr>
              <a:t> &amp; </a:t>
            </a:r>
            <a:r>
              <a:rPr lang="lt-LT" sz="1600" err="1">
                <a:solidFill>
                  <a:schemeClr val="tx1"/>
                </a:solidFill>
              </a:rPr>
              <a:t>efficiency</a:t>
            </a:r>
            <a:endParaRPr lang="lt-LT" sz="1600">
              <a:solidFill>
                <a:schemeClr val="tx1"/>
              </a:solidFill>
            </a:endParaRPr>
          </a:p>
        </p:txBody>
      </p:sp>
      <p:pic>
        <p:nvPicPr>
          <p:cNvPr id="5" name="Picture 4" descr="National Paying Agency logo">
            <a:extLst>
              <a:ext uri="{FF2B5EF4-FFF2-40B4-BE49-F238E27FC236}">
                <a16:creationId xmlns:a16="http://schemas.microsoft.com/office/drawing/2014/main" id="{86C4095A-7525-89F6-0D72-ABEB4D300F86}"/>
              </a:ext>
            </a:extLst>
          </p:cNvPr>
          <p:cNvPicPr>
            <a:picLocks noChangeAspect="1"/>
          </p:cNvPicPr>
          <p:nvPr/>
        </p:nvPicPr>
        <p:blipFill>
          <a:blip r:embed="rId2"/>
          <a:stretch>
            <a:fillRect/>
          </a:stretch>
        </p:blipFill>
        <p:spPr>
          <a:xfrm>
            <a:off x="10416617" y="351939"/>
            <a:ext cx="1414021" cy="526937"/>
          </a:xfrm>
          <a:prstGeom prst="rect">
            <a:avLst/>
          </a:prstGeom>
        </p:spPr>
      </p:pic>
      <p:pic>
        <p:nvPicPr>
          <p:cNvPr id="6" name="Picture 5" descr="A picture containing screenshot, colorfulness, yellow, mobile phone&#10;&#10;Description automatically generated">
            <a:extLst>
              <a:ext uri="{FF2B5EF4-FFF2-40B4-BE49-F238E27FC236}">
                <a16:creationId xmlns:a16="http://schemas.microsoft.com/office/drawing/2014/main" id="{0F3C507D-1B21-4A55-AFE6-7A31DF200164}"/>
              </a:ext>
            </a:extLst>
          </p:cNvPr>
          <p:cNvPicPr>
            <a:picLocks noChangeAspect="1"/>
          </p:cNvPicPr>
          <p:nvPr/>
        </p:nvPicPr>
        <p:blipFill>
          <a:blip r:embed="rId3"/>
          <a:stretch>
            <a:fillRect/>
          </a:stretch>
        </p:blipFill>
        <p:spPr>
          <a:xfrm>
            <a:off x="9325478" y="5089792"/>
            <a:ext cx="2866521" cy="1768207"/>
          </a:xfrm>
          <a:prstGeom prst="rect">
            <a:avLst/>
          </a:prstGeom>
        </p:spPr>
      </p:pic>
      <p:pic>
        <p:nvPicPr>
          <p:cNvPr id="1026" name="Picture 17">
            <a:extLst>
              <a:ext uri="{FF2B5EF4-FFF2-40B4-BE49-F238E27FC236}">
                <a16:creationId xmlns:a16="http://schemas.microsoft.com/office/drawing/2014/main" id="{E89BCC8E-7CD6-4E22-958B-563F7660A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647" y="1051865"/>
            <a:ext cx="8276352" cy="580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98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Early</a:t>
            </a:r>
            <a:r>
              <a:rPr lang="lt-LT"/>
              <a:t> Crop </a:t>
            </a:r>
            <a:r>
              <a:rPr lang="lt-LT" err="1"/>
              <a:t>Classification</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279400" y="1177036"/>
            <a:ext cx="5631402" cy="5470124"/>
          </a:xfrm>
        </p:spPr>
        <p:txBody>
          <a:bodyPr>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2000">
                <a:solidFill>
                  <a:schemeClr val="tx1"/>
                </a:solidFill>
              </a:rPr>
              <a:t>Early-season classification (autumn/winter) with Sentinel data to infer land use (winter cereals, grass, fallow)</a:t>
            </a:r>
          </a:p>
          <a:p>
            <a:pPr lvl="1"/>
            <a:r>
              <a:rPr lang="en-US" sz="2000">
                <a:solidFill>
                  <a:schemeClr val="tx1"/>
                </a:solidFill>
              </a:rPr>
              <a:t>Provides preliminary crop map before official declarations</a:t>
            </a:r>
          </a:p>
          <a:p>
            <a:pPr marL="0" indent="0">
              <a:buNone/>
            </a:pPr>
            <a:r>
              <a:rPr lang="en-US" sz="2400" b="1">
                <a:solidFill>
                  <a:schemeClr val="tx1"/>
                </a:solidFill>
              </a:rPr>
              <a:t>Practical Use</a:t>
            </a:r>
            <a:endParaRPr lang="en-US" sz="2400">
              <a:solidFill>
                <a:schemeClr val="tx1"/>
              </a:solidFill>
            </a:endParaRPr>
          </a:p>
          <a:p>
            <a:pPr lvl="1"/>
            <a:r>
              <a:rPr lang="en-US" sz="2000">
                <a:solidFill>
                  <a:schemeClr val="tx1"/>
                </a:solidFill>
              </a:rPr>
              <a:t>Early detection of discrepancies</a:t>
            </a:r>
          </a:p>
          <a:p>
            <a:pPr lvl="1"/>
            <a:r>
              <a:rPr lang="en-US" sz="2000">
                <a:solidFill>
                  <a:schemeClr val="tx1"/>
                </a:solidFill>
              </a:rPr>
              <a:t>Supports CAP campaign planning and crop-support forecasts</a:t>
            </a:r>
          </a:p>
          <a:p>
            <a:pPr marL="0" indent="0">
              <a:buNone/>
            </a:pPr>
            <a:r>
              <a:rPr lang="en-US" sz="2400" b="1">
                <a:solidFill>
                  <a:schemeClr val="tx1"/>
                </a:solidFill>
              </a:rPr>
              <a:t>Result</a:t>
            </a:r>
            <a:endParaRPr lang="en-US" sz="2400">
              <a:solidFill>
                <a:schemeClr val="tx1"/>
              </a:solidFill>
            </a:endParaRPr>
          </a:p>
          <a:p>
            <a:pPr lvl="1"/>
            <a:r>
              <a:rPr lang="en-US" sz="2000">
                <a:solidFill>
                  <a:schemeClr val="tx1"/>
                </a:solidFill>
              </a:rPr>
              <a:t>Preliminary parcel-level seasonal land-use layer</a:t>
            </a: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2" name="Picture 1">
            <a:extLst>
              <a:ext uri="{FF2B5EF4-FFF2-40B4-BE49-F238E27FC236}">
                <a16:creationId xmlns:a16="http://schemas.microsoft.com/office/drawing/2014/main" id="{7817EE95-62B3-45DF-92C3-88BE69AFFDB5}"/>
              </a:ext>
            </a:extLst>
          </p:cNvPr>
          <p:cNvPicPr>
            <a:picLocks noChangeAspect="1"/>
          </p:cNvPicPr>
          <p:nvPr/>
        </p:nvPicPr>
        <p:blipFill>
          <a:blip r:embed="rId4"/>
          <a:srcRect l="219" r="-219" b="13743"/>
          <a:stretch>
            <a:fillRect/>
          </a:stretch>
        </p:blipFill>
        <p:spPr>
          <a:xfrm>
            <a:off x="7730289" y="1062789"/>
            <a:ext cx="4461716" cy="5795218"/>
          </a:xfrm>
          <a:prstGeom prst="rect">
            <a:avLst/>
          </a:prstGeom>
        </p:spPr>
      </p:pic>
    </p:spTree>
    <p:extLst>
      <p:ext uri="{BB962C8B-B14F-4D97-AF65-F5344CB8AC3E}">
        <p14:creationId xmlns:p14="http://schemas.microsoft.com/office/powerpoint/2010/main" val="322095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Organic</a:t>
            </a:r>
            <a:r>
              <a:rPr lang="lt-LT"/>
              <a:t> </a:t>
            </a:r>
            <a:r>
              <a:rPr lang="lt-LT" err="1"/>
              <a:t>Farming</a:t>
            </a:r>
            <a:r>
              <a:rPr lang="lt-LT"/>
              <a:t> </a:t>
            </a:r>
            <a:r>
              <a:rPr lang="lt-LT" err="1"/>
              <a:t>Verification</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609600" y="1177036"/>
            <a:ext cx="6682920" cy="5470124"/>
          </a:xfrm>
        </p:spPr>
        <p:txBody>
          <a:bodyPr>
            <a:noAutofit/>
          </a:bodyPr>
          <a:lstStyle/>
          <a:p>
            <a:pPr marL="0" indent="0">
              <a:buNone/>
            </a:pPr>
            <a:r>
              <a:rPr lang="en-US" sz="2400" b="1">
                <a:solidFill>
                  <a:schemeClr val="tx1"/>
                </a:solidFill>
              </a:rPr>
              <a:t>Methodology &amp; Purpose</a:t>
            </a:r>
            <a:endParaRPr lang="en-US" sz="2400">
              <a:solidFill>
                <a:schemeClr val="tx1"/>
              </a:solidFill>
            </a:endParaRPr>
          </a:p>
          <a:p>
            <a:pPr lvl="1"/>
            <a:r>
              <a:rPr lang="en-US" sz="1800">
                <a:solidFill>
                  <a:schemeClr val="tx1"/>
                </a:solidFill>
              </a:rPr>
              <a:t>Analyze Sentinel-1 time series to check if declared organic fields show expected vegetation patterns (slower early growth, higher biodiversity)</a:t>
            </a:r>
          </a:p>
          <a:p>
            <a:pPr lvl="1"/>
            <a:r>
              <a:rPr lang="en-US" sz="1800">
                <a:solidFill>
                  <a:schemeClr val="tx1"/>
                </a:solidFill>
              </a:rPr>
              <a:t>Provide satellite-based validation of organic farming declarations under CAP eco-schemes</a:t>
            </a:r>
          </a:p>
          <a:p>
            <a:pPr marL="0" indent="0">
              <a:buNone/>
            </a:pPr>
            <a:r>
              <a:rPr lang="en-US" sz="2400" b="1">
                <a:solidFill>
                  <a:schemeClr val="tx1"/>
                </a:solidFill>
              </a:rPr>
              <a:t>Practical Use</a:t>
            </a:r>
            <a:endParaRPr lang="en-US" sz="2400">
              <a:solidFill>
                <a:schemeClr val="tx1"/>
              </a:solidFill>
            </a:endParaRPr>
          </a:p>
          <a:p>
            <a:pPr lvl="1"/>
            <a:r>
              <a:rPr lang="en-US" sz="1800">
                <a:solidFill>
                  <a:schemeClr val="tx1"/>
                </a:solidFill>
              </a:rPr>
              <a:t>Strengthens trust in subsidy distribution</a:t>
            </a:r>
          </a:p>
          <a:p>
            <a:pPr lvl="1"/>
            <a:r>
              <a:rPr lang="en-US" sz="1800">
                <a:solidFill>
                  <a:schemeClr val="tx1"/>
                </a:solidFill>
              </a:rPr>
              <a:t>Reduces misdeclaration risk</a:t>
            </a:r>
          </a:p>
          <a:p>
            <a:pPr lvl="1"/>
            <a:r>
              <a:rPr lang="en-US" sz="1800">
                <a:solidFill>
                  <a:schemeClr val="tx1"/>
                </a:solidFill>
              </a:rPr>
              <a:t>Supports inspectors in targeting and verification</a:t>
            </a:r>
          </a:p>
          <a:p>
            <a:pPr marL="0" indent="0">
              <a:buNone/>
            </a:pPr>
            <a:r>
              <a:rPr lang="en-US" sz="2400" b="1">
                <a:solidFill>
                  <a:schemeClr val="tx1"/>
                </a:solidFill>
              </a:rPr>
              <a:t>Result</a:t>
            </a:r>
            <a:endParaRPr lang="en-US" sz="2400">
              <a:solidFill>
                <a:schemeClr val="tx1"/>
              </a:solidFill>
            </a:endParaRPr>
          </a:p>
          <a:p>
            <a:pPr lvl="1"/>
            <a:r>
              <a:rPr lang="en-US" sz="1800">
                <a:solidFill>
                  <a:schemeClr val="tx1"/>
                </a:solidFill>
              </a:rPr>
              <a:t>Compliance map with organic match status (True / No / Ambiguous)</a:t>
            </a: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3" name="Picture 2">
            <a:extLst>
              <a:ext uri="{FF2B5EF4-FFF2-40B4-BE49-F238E27FC236}">
                <a16:creationId xmlns:a16="http://schemas.microsoft.com/office/drawing/2014/main" id="{8A2EFFA9-9F6F-38BF-9081-A958C6C2060F}"/>
              </a:ext>
            </a:extLst>
          </p:cNvPr>
          <p:cNvPicPr>
            <a:picLocks noChangeAspect="1"/>
          </p:cNvPicPr>
          <p:nvPr/>
        </p:nvPicPr>
        <p:blipFill>
          <a:blip r:embed="rId4"/>
          <a:srcRect l="10965" t="1812" r="23430" b="-150"/>
          <a:stretch>
            <a:fillRect/>
          </a:stretch>
        </p:blipFill>
        <p:spPr>
          <a:xfrm>
            <a:off x="7736056" y="1053546"/>
            <a:ext cx="4460736" cy="4119631"/>
          </a:xfrm>
          <a:prstGeom prst="rect">
            <a:avLst/>
          </a:prstGeom>
        </p:spPr>
      </p:pic>
      <p:pic>
        <p:nvPicPr>
          <p:cNvPr id="7" name="Picture 6">
            <a:extLst>
              <a:ext uri="{FF2B5EF4-FFF2-40B4-BE49-F238E27FC236}">
                <a16:creationId xmlns:a16="http://schemas.microsoft.com/office/drawing/2014/main" id="{7FB85525-AC20-A786-F760-09EA3D5AAAC0}"/>
              </a:ext>
            </a:extLst>
          </p:cNvPr>
          <p:cNvPicPr>
            <a:picLocks noChangeAspect="1"/>
          </p:cNvPicPr>
          <p:nvPr/>
        </p:nvPicPr>
        <p:blipFill>
          <a:blip r:embed="rId5"/>
          <a:srcRect/>
          <a:stretch/>
        </p:blipFill>
        <p:spPr>
          <a:xfrm>
            <a:off x="9753600" y="5353878"/>
            <a:ext cx="2438400" cy="1504122"/>
          </a:xfrm>
          <a:prstGeom prst="rect">
            <a:avLst/>
          </a:prstGeom>
        </p:spPr>
      </p:pic>
    </p:spTree>
    <p:extLst>
      <p:ext uri="{BB962C8B-B14F-4D97-AF65-F5344CB8AC3E}">
        <p14:creationId xmlns:p14="http://schemas.microsoft.com/office/powerpoint/2010/main" val="961532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err="1"/>
              <a:t>Stubble</a:t>
            </a:r>
            <a:r>
              <a:rPr lang="lt-LT"/>
              <a:t> </a:t>
            </a:r>
            <a:r>
              <a:rPr lang="lt-LT" err="1"/>
              <a:t>Detection</a:t>
            </a:r>
            <a:r>
              <a:rPr lang="lt-LT"/>
              <a:t> </a:t>
            </a:r>
            <a:r>
              <a:rPr lang="lt-LT" err="1"/>
              <a:t>and</a:t>
            </a:r>
            <a:r>
              <a:rPr lang="lt-LT"/>
              <a:t> </a:t>
            </a:r>
            <a:r>
              <a:rPr lang="lt-LT" err="1"/>
              <a:t>Monitoring</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393577" y="1177036"/>
            <a:ext cx="5702423" cy="5470124"/>
          </a:xfrm>
        </p:spPr>
        <p:txBody>
          <a:bodyPr vert="horz" lIns="91440" tIns="45720" rIns="91440" bIns="45720" rtlCol="0" anchor="t">
            <a:noAutofit/>
          </a:bodyPr>
          <a:lstStyle/>
          <a:p>
            <a:pPr marL="0" indent="0">
              <a:buNone/>
            </a:pPr>
            <a:r>
              <a:rPr lang="lt-LT" sz="2400" b="1">
                <a:solidFill>
                  <a:schemeClr val="tx1"/>
                </a:solidFill>
              </a:rPr>
              <a:t>Methodology &amp; </a:t>
            </a:r>
            <a:r>
              <a:rPr lang="lt-LT" sz="2400" b="1" err="1">
                <a:solidFill>
                  <a:schemeClr val="tx1"/>
                </a:solidFill>
              </a:rPr>
              <a:t>Purpose</a:t>
            </a:r>
            <a:endParaRPr lang="lt-LT" sz="2400">
              <a:solidFill>
                <a:schemeClr val="tx1"/>
              </a:solidFill>
            </a:endParaRPr>
          </a:p>
          <a:p>
            <a:pPr lvl="1"/>
            <a:r>
              <a:rPr lang="lt-LT" sz="1800" err="1">
                <a:solidFill>
                  <a:schemeClr val="tx1"/>
                </a:solidFill>
              </a:rPr>
              <a:t>Use</a:t>
            </a:r>
            <a:r>
              <a:rPr lang="lt-LT" sz="1800">
                <a:solidFill>
                  <a:schemeClr val="tx1"/>
                </a:solidFill>
              </a:rPr>
              <a:t> </a:t>
            </a:r>
            <a:r>
              <a:rPr lang="lt-LT" sz="1800" b="1">
                <a:solidFill>
                  <a:schemeClr val="tx1"/>
                </a:solidFill>
              </a:rPr>
              <a:t>Sentinel-1 </a:t>
            </a:r>
            <a:r>
              <a:rPr lang="lt-LT" sz="1800" b="1" err="1">
                <a:solidFill>
                  <a:schemeClr val="tx1"/>
                </a:solidFill>
              </a:rPr>
              <a:t>radar</a:t>
            </a:r>
            <a:r>
              <a:rPr lang="lt-LT" sz="1800" b="1">
                <a:solidFill>
                  <a:schemeClr val="tx1"/>
                </a:solidFill>
              </a:rPr>
              <a:t> </a:t>
            </a:r>
            <a:r>
              <a:rPr lang="lt-LT" sz="1800" b="1" err="1">
                <a:solidFill>
                  <a:schemeClr val="tx1"/>
                </a:solidFill>
              </a:rPr>
              <a:t>reflectivity</a:t>
            </a:r>
            <a:r>
              <a:rPr lang="lt-LT" sz="1800">
                <a:solidFill>
                  <a:schemeClr val="tx1"/>
                </a:solidFill>
              </a:rPr>
              <a:t> </a:t>
            </a:r>
            <a:r>
              <a:rPr lang="lt-LT" sz="1800" err="1">
                <a:solidFill>
                  <a:schemeClr val="tx1"/>
                </a:solidFill>
              </a:rPr>
              <a:t>and</a:t>
            </a:r>
            <a:r>
              <a:rPr lang="lt-LT" sz="1800">
                <a:solidFill>
                  <a:schemeClr val="tx1"/>
                </a:solidFill>
              </a:rPr>
              <a:t> </a:t>
            </a:r>
            <a:r>
              <a:rPr lang="lt-LT" sz="1800" err="1">
                <a:solidFill>
                  <a:schemeClr val="tx1"/>
                </a:solidFill>
              </a:rPr>
              <a:t>vegetation</a:t>
            </a:r>
            <a:r>
              <a:rPr lang="lt-LT" sz="1800">
                <a:solidFill>
                  <a:schemeClr val="tx1"/>
                </a:solidFill>
              </a:rPr>
              <a:t> </a:t>
            </a:r>
            <a:r>
              <a:rPr lang="lt-LT" sz="1800" err="1">
                <a:solidFill>
                  <a:schemeClr val="tx1"/>
                </a:solidFill>
              </a:rPr>
              <a:t>index</a:t>
            </a:r>
            <a:r>
              <a:rPr lang="lt-LT" sz="1800">
                <a:solidFill>
                  <a:schemeClr val="tx1"/>
                </a:solidFill>
              </a:rPr>
              <a:t> </a:t>
            </a:r>
            <a:r>
              <a:rPr lang="lt-LT" sz="1800" err="1">
                <a:solidFill>
                  <a:schemeClr val="tx1"/>
                </a:solidFill>
              </a:rPr>
              <a:t>drop</a:t>
            </a:r>
            <a:r>
              <a:rPr lang="lt-LT" sz="1800">
                <a:solidFill>
                  <a:schemeClr val="tx1"/>
                </a:solidFill>
              </a:rPr>
              <a:t> to </a:t>
            </a:r>
            <a:r>
              <a:rPr lang="lt-LT" sz="1800" err="1">
                <a:solidFill>
                  <a:schemeClr val="tx1"/>
                </a:solidFill>
              </a:rPr>
              <a:t>detect</a:t>
            </a:r>
            <a:r>
              <a:rPr lang="lt-LT" sz="1800">
                <a:solidFill>
                  <a:schemeClr val="tx1"/>
                </a:solidFill>
              </a:rPr>
              <a:t> </a:t>
            </a:r>
            <a:r>
              <a:rPr lang="lt-LT" sz="1800" err="1">
                <a:solidFill>
                  <a:schemeClr val="tx1"/>
                </a:solidFill>
              </a:rPr>
              <a:t>stubble</a:t>
            </a:r>
            <a:r>
              <a:rPr lang="lt-LT" sz="1800">
                <a:solidFill>
                  <a:schemeClr val="tx1"/>
                </a:solidFill>
              </a:rPr>
              <a:t> </a:t>
            </a:r>
            <a:r>
              <a:rPr lang="lt-LT" sz="1800" err="1">
                <a:solidFill>
                  <a:schemeClr val="tx1"/>
                </a:solidFill>
              </a:rPr>
              <a:t>after</a:t>
            </a:r>
            <a:r>
              <a:rPr lang="lt-LT" sz="1800">
                <a:solidFill>
                  <a:schemeClr val="tx1"/>
                </a:solidFill>
              </a:rPr>
              <a:t> </a:t>
            </a:r>
            <a:r>
              <a:rPr lang="lt-LT" sz="1800" err="1">
                <a:solidFill>
                  <a:schemeClr val="tx1"/>
                </a:solidFill>
              </a:rPr>
              <a:t>harvest</a:t>
            </a:r>
            <a:endParaRPr lang="lt-LT" sz="1800">
              <a:solidFill>
                <a:schemeClr val="tx1"/>
              </a:solidFill>
            </a:endParaRPr>
          </a:p>
          <a:p>
            <a:pPr lvl="1"/>
            <a:r>
              <a:rPr lang="lt-LT" sz="1800" err="1">
                <a:solidFill>
                  <a:schemeClr val="tx1"/>
                </a:solidFill>
              </a:rPr>
              <a:t>Verify</a:t>
            </a:r>
            <a:r>
              <a:rPr lang="lt-LT" sz="1800">
                <a:solidFill>
                  <a:schemeClr val="tx1"/>
                </a:solidFill>
              </a:rPr>
              <a:t> </a:t>
            </a:r>
            <a:r>
              <a:rPr lang="lt-LT" sz="1800" err="1">
                <a:solidFill>
                  <a:schemeClr val="tx1"/>
                </a:solidFill>
              </a:rPr>
              <a:t>no-till</a:t>
            </a:r>
            <a:r>
              <a:rPr lang="lt-LT" sz="1800">
                <a:solidFill>
                  <a:schemeClr val="tx1"/>
                </a:solidFill>
              </a:rPr>
              <a:t> / </a:t>
            </a:r>
            <a:r>
              <a:rPr lang="lt-LT" sz="1800" err="1">
                <a:solidFill>
                  <a:schemeClr val="tx1"/>
                </a:solidFill>
              </a:rPr>
              <a:t>low-disturbance</a:t>
            </a:r>
            <a:r>
              <a:rPr lang="lt-LT" sz="1800">
                <a:solidFill>
                  <a:schemeClr val="tx1"/>
                </a:solidFill>
              </a:rPr>
              <a:t> </a:t>
            </a:r>
            <a:r>
              <a:rPr lang="lt-LT" sz="1800" err="1">
                <a:solidFill>
                  <a:schemeClr val="tx1"/>
                </a:solidFill>
              </a:rPr>
              <a:t>compliance</a:t>
            </a:r>
            <a:r>
              <a:rPr lang="lt-LT" sz="1800">
                <a:solidFill>
                  <a:schemeClr val="tx1"/>
                </a:solidFill>
              </a:rPr>
              <a:t> </a:t>
            </a:r>
            <a:r>
              <a:rPr lang="lt-LT" sz="1800" err="1">
                <a:solidFill>
                  <a:schemeClr val="tx1"/>
                </a:solidFill>
              </a:rPr>
              <a:t>by</a:t>
            </a:r>
            <a:r>
              <a:rPr lang="lt-LT" sz="1800">
                <a:solidFill>
                  <a:schemeClr val="tx1"/>
                </a:solidFill>
              </a:rPr>
              <a:t> </a:t>
            </a:r>
            <a:r>
              <a:rPr lang="lt-LT" sz="1800" b="1">
                <a:solidFill>
                  <a:schemeClr val="tx1"/>
                </a:solidFill>
              </a:rPr>
              <a:t>31 </a:t>
            </a:r>
            <a:r>
              <a:rPr lang="lt-LT" sz="1800" b="1" err="1">
                <a:solidFill>
                  <a:schemeClr val="tx1"/>
                </a:solidFill>
              </a:rPr>
              <a:t>Oct</a:t>
            </a:r>
            <a:r>
              <a:rPr lang="lt-LT" sz="1800">
                <a:solidFill>
                  <a:schemeClr val="tx1"/>
                </a:solidFill>
              </a:rPr>
              <a:t> </a:t>
            </a:r>
            <a:r>
              <a:rPr lang="lt-LT" sz="1800" err="1">
                <a:solidFill>
                  <a:schemeClr val="tx1"/>
                </a:solidFill>
              </a:rPr>
              <a:t>deadline</a:t>
            </a:r>
            <a:endParaRPr lang="lt-LT" sz="1800">
              <a:solidFill>
                <a:schemeClr val="tx1"/>
              </a:solidFill>
            </a:endParaRPr>
          </a:p>
          <a:p>
            <a:pPr marL="0" indent="0">
              <a:buNone/>
            </a:pPr>
            <a:r>
              <a:rPr lang="lt-LT" sz="2400" b="1" err="1">
                <a:solidFill>
                  <a:schemeClr val="tx1"/>
                </a:solidFill>
              </a:rPr>
              <a:t>Practical</a:t>
            </a:r>
            <a:r>
              <a:rPr lang="lt-LT" sz="2400" b="1">
                <a:solidFill>
                  <a:schemeClr val="tx1"/>
                </a:solidFill>
              </a:rPr>
              <a:t> </a:t>
            </a:r>
            <a:r>
              <a:rPr lang="lt-LT" sz="2400" b="1" err="1">
                <a:solidFill>
                  <a:schemeClr val="tx1"/>
                </a:solidFill>
              </a:rPr>
              <a:t>Use</a:t>
            </a:r>
            <a:endParaRPr lang="lt-LT" sz="2400">
              <a:solidFill>
                <a:schemeClr val="tx1"/>
              </a:solidFill>
            </a:endParaRPr>
          </a:p>
          <a:p>
            <a:pPr lvl="1"/>
            <a:r>
              <a:rPr lang="lt-LT" sz="1800" err="1">
                <a:solidFill>
                  <a:schemeClr val="tx1"/>
                </a:solidFill>
              </a:rPr>
              <a:t>Supports</a:t>
            </a:r>
            <a:r>
              <a:rPr lang="lt-LT" sz="1800">
                <a:solidFill>
                  <a:schemeClr val="tx1"/>
                </a:solidFill>
              </a:rPr>
              <a:t> </a:t>
            </a:r>
            <a:r>
              <a:rPr lang="lt-LT" sz="1800" err="1">
                <a:solidFill>
                  <a:schemeClr val="tx1"/>
                </a:solidFill>
              </a:rPr>
              <a:t>environmental</a:t>
            </a:r>
            <a:r>
              <a:rPr lang="lt-LT" sz="1800">
                <a:solidFill>
                  <a:schemeClr val="tx1"/>
                </a:solidFill>
              </a:rPr>
              <a:t> </a:t>
            </a:r>
            <a:r>
              <a:rPr lang="lt-LT" sz="1800" err="1">
                <a:solidFill>
                  <a:schemeClr val="tx1"/>
                </a:solidFill>
              </a:rPr>
              <a:t>audits</a:t>
            </a:r>
            <a:r>
              <a:rPr lang="lt-LT" sz="1800">
                <a:solidFill>
                  <a:schemeClr val="tx1"/>
                </a:solidFill>
              </a:rPr>
              <a:t> &amp; CAP </a:t>
            </a:r>
            <a:r>
              <a:rPr lang="lt-LT" sz="1800" err="1">
                <a:solidFill>
                  <a:schemeClr val="tx1"/>
                </a:solidFill>
              </a:rPr>
              <a:t>greening</a:t>
            </a:r>
            <a:r>
              <a:rPr lang="lt-LT" sz="1800">
                <a:solidFill>
                  <a:schemeClr val="tx1"/>
                </a:solidFill>
              </a:rPr>
              <a:t> </a:t>
            </a:r>
            <a:r>
              <a:rPr lang="lt-LT" sz="1800" err="1">
                <a:solidFill>
                  <a:schemeClr val="tx1"/>
                </a:solidFill>
              </a:rPr>
              <a:t>checks</a:t>
            </a:r>
            <a:endParaRPr lang="lt-LT" sz="1800">
              <a:solidFill>
                <a:schemeClr val="tx1"/>
              </a:solidFill>
            </a:endParaRPr>
          </a:p>
          <a:p>
            <a:pPr lvl="1"/>
            <a:r>
              <a:rPr lang="lt-LT" sz="1800" err="1">
                <a:solidFill>
                  <a:schemeClr val="tx1"/>
                </a:solidFill>
              </a:rPr>
              <a:t>Prevents</a:t>
            </a:r>
            <a:r>
              <a:rPr lang="lt-LT" sz="1800">
                <a:solidFill>
                  <a:schemeClr val="tx1"/>
                </a:solidFill>
              </a:rPr>
              <a:t> </a:t>
            </a:r>
            <a:r>
              <a:rPr lang="lt-LT" sz="1800" err="1">
                <a:solidFill>
                  <a:schemeClr val="tx1"/>
                </a:solidFill>
              </a:rPr>
              <a:t>penalties</a:t>
            </a:r>
            <a:r>
              <a:rPr lang="lt-LT" sz="1800">
                <a:solidFill>
                  <a:schemeClr val="tx1"/>
                </a:solidFill>
              </a:rPr>
              <a:t> </a:t>
            </a:r>
            <a:r>
              <a:rPr lang="lt-LT" sz="1800" err="1">
                <a:solidFill>
                  <a:schemeClr val="tx1"/>
                </a:solidFill>
              </a:rPr>
              <a:t>from</a:t>
            </a:r>
            <a:r>
              <a:rPr lang="lt-LT" sz="1800">
                <a:solidFill>
                  <a:schemeClr val="tx1"/>
                </a:solidFill>
              </a:rPr>
              <a:t> </a:t>
            </a:r>
            <a:r>
              <a:rPr lang="lt-LT" sz="1800" err="1">
                <a:solidFill>
                  <a:schemeClr val="tx1"/>
                </a:solidFill>
              </a:rPr>
              <a:t>incorrect</a:t>
            </a:r>
            <a:r>
              <a:rPr lang="lt-LT" sz="1800">
                <a:solidFill>
                  <a:schemeClr val="tx1"/>
                </a:solidFill>
              </a:rPr>
              <a:t> </a:t>
            </a:r>
            <a:r>
              <a:rPr lang="lt-LT" sz="1800" err="1">
                <a:solidFill>
                  <a:schemeClr val="tx1"/>
                </a:solidFill>
              </a:rPr>
              <a:t>land</a:t>
            </a:r>
            <a:r>
              <a:rPr lang="lt-LT" sz="1800">
                <a:solidFill>
                  <a:schemeClr val="tx1"/>
                </a:solidFill>
              </a:rPr>
              <a:t> </a:t>
            </a:r>
            <a:r>
              <a:rPr lang="lt-LT" sz="1800" err="1">
                <a:solidFill>
                  <a:schemeClr val="tx1"/>
                </a:solidFill>
              </a:rPr>
              <a:t>management</a:t>
            </a:r>
            <a:endParaRPr lang="lt-LT" sz="1800">
              <a:solidFill>
                <a:schemeClr val="tx1"/>
              </a:solidFill>
            </a:endParaRPr>
          </a:p>
          <a:p>
            <a:pPr marL="0" indent="0">
              <a:buNone/>
            </a:pPr>
            <a:r>
              <a:rPr lang="lt-LT" sz="2400" b="1" err="1">
                <a:solidFill>
                  <a:schemeClr val="tx1"/>
                </a:solidFill>
              </a:rPr>
              <a:t>Result</a:t>
            </a:r>
            <a:endParaRPr lang="lt-LT" sz="2400">
              <a:solidFill>
                <a:schemeClr val="tx1"/>
              </a:solidFill>
            </a:endParaRPr>
          </a:p>
          <a:p>
            <a:pPr lvl="1"/>
            <a:r>
              <a:rPr lang="lt-LT" sz="1800" err="1">
                <a:solidFill>
                  <a:schemeClr val="tx1"/>
                </a:solidFill>
              </a:rPr>
              <a:t>Field</a:t>
            </a:r>
            <a:r>
              <a:rPr lang="lt-LT" sz="1800">
                <a:solidFill>
                  <a:schemeClr val="tx1"/>
                </a:solidFill>
              </a:rPr>
              <a:t> </a:t>
            </a:r>
            <a:r>
              <a:rPr lang="lt-LT" sz="1800" err="1">
                <a:solidFill>
                  <a:schemeClr val="tx1"/>
                </a:solidFill>
              </a:rPr>
              <a:t>classes</a:t>
            </a:r>
            <a:r>
              <a:rPr lang="lt-LT" sz="1800">
                <a:solidFill>
                  <a:schemeClr val="tx1"/>
                </a:solidFill>
              </a:rPr>
              <a:t>: </a:t>
            </a:r>
            <a:r>
              <a:rPr lang="lt-LT" sz="1800" b="1" err="1">
                <a:solidFill>
                  <a:schemeClr val="tx1"/>
                </a:solidFill>
              </a:rPr>
              <a:t>Stubble</a:t>
            </a:r>
            <a:r>
              <a:rPr lang="lt-LT" sz="1800" b="1">
                <a:solidFill>
                  <a:schemeClr val="tx1"/>
                </a:solidFill>
              </a:rPr>
              <a:t> </a:t>
            </a:r>
            <a:r>
              <a:rPr lang="lt-LT" sz="1800" b="1" err="1">
                <a:solidFill>
                  <a:schemeClr val="tx1"/>
                </a:solidFill>
              </a:rPr>
              <a:t>Present</a:t>
            </a:r>
            <a:r>
              <a:rPr lang="lt-LT" sz="1800" b="1">
                <a:solidFill>
                  <a:schemeClr val="tx1"/>
                </a:solidFill>
              </a:rPr>
              <a:t> / </a:t>
            </a:r>
            <a:r>
              <a:rPr lang="lt-LT" sz="1800" b="1" err="1">
                <a:solidFill>
                  <a:schemeClr val="tx1"/>
                </a:solidFill>
              </a:rPr>
              <a:t>Absent</a:t>
            </a:r>
            <a:r>
              <a:rPr lang="lt-LT" sz="1800" b="1">
                <a:solidFill>
                  <a:schemeClr val="tx1"/>
                </a:solidFill>
              </a:rPr>
              <a:t> / </a:t>
            </a:r>
            <a:r>
              <a:rPr lang="lt-LT" sz="1800" b="1" err="1">
                <a:solidFill>
                  <a:schemeClr val="tx1"/>
                </a:solidFill>
              </a:rPr>
              <a:t>Uncertain</a:t>
            </a:r>
            <a:r>
              <a:rPr lang="lt-LT" sz="1800" b="1">
                <a:solidFill>
                  <a:schemeClr val="tx1"/>
                </a:solidFill>
              </a:rPr>
              <a:t> (T/N/A)</a:t>
            </a:r>
            <a:endParaRPr lang="lt-LT" sz="1800">
              <a:solidFill>
                <a:schemeClr val="tx1"/>
              </a:solidFill>
            </a:endParaRPr>
          </a:p>
          <a:p>
            <a:pPr lvl="1"/>
            <a:r>
              <a:rPr lang="lt-LT" sz="1800" err="1">
                <a:solidFill>
                  <a:schemeClr val="tx1"/>
                </a:solidFill>
              </a:rPr>
              <a:t>Checked</a:t>
            </a:r>
            <a:r>
              <a:rPr lang="lt-LT" sz="1800">
                <a:solidFill>
                  <a:schemeClr val="tx1"/>
                </a:solidFill>
              </a:rPr>
              <a:t> 80 </a:t>
            </a:r>
            <a:r>
              <a:rPr lang="lt-LT" sz="1800" err="1">
                <a:solidFill>
                  <a:schemeClr val="tx1"/>
                </a:solidFill>
              </a:rPr>
              <a:t>fields</a:t>
            </a:r>
            <a:r>
              <a:rPr lang="lt-LT" sz="1800">
                <a:solidFill>
                  <a:schemeClr val="tx1"/>
                </a:solidFill>
              </a:rPr>
              <a:t> → </a:t>
            </a:r>
            <a:r>
              <a:rPr lang="lt-LT" sz="1800" b="1">
                <a:solidFill>
                  <a:schemeClr val="tx1"/>
                </a:solidFill>
              </a:rPr>
              <a:t>17 </a:t>
            </a:r>
            <a:r>
              <a:rPr lang="lt-LT" sz="1800" b="1" err="1">
                <a:solidFill>
                  <a:schemeClr val="tx1"/>
                </a:solidFill>
              </a:rPr>
              <a:t>violations</a:t>
            </a:r>
            <a:r>
              <a:rPr lang="lt-LT" sz="1800">
                <a:solidFill>
                  <a:schemeClr val="tx1"/>
                </a:solidFill>
              </a:rPr>
              <a:t>, </a:t>
            </a:r>
            <a:r>
              <a:rPr lang="lt-LT" sz="1800" b="1">
                <a:solidFill>
                  <a:schemeClr val="tx1"/>
                </a:solidFill>
              </a:rPr>
              <a:t>13 OK</a:t>
            </a:r>
            <a:r>
              <a:rPr lang="lt-LT" sz="1800">
                <a:solidFill>
                  <a:schemeClr val="tx1"/>
                </a:solidFill>
              </a:rPr>
              <a:t>, </a:t>
            </a:r>
            <a:r>
              <a:rPr lang="lt-LT" sz="1800" b="1">
                <a:solidFill>
                  <a:schemeClr val="tx1"/>
                </a:solidFill>
              </a:rPr>
              <a:t>4 </a:t>
            </a:r>
            <a:r>
              <a:rPr lang="lt-LT" sz="1800" b="1" err="1">
                <a:solidFill>
                  <a:schemeClr val="tx1"/>
                </a:solidFill>
              </a:rPr>
              <a:t>uncertain</a:t>
            </a:r>
            <a:endParaRPr lang="lt-LT" sz="1800">
              <a:solidFill>
                <a:schemeClr val="tx1"/>
              </a:solidFil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pic>
        <p:nvPicPr>
          <p:cNvPr id="5" name="Picture 4">
            <a:extLst>
              <a:ext uri="{FF2B5EF4-FFF2-40B4-BE49-F238E27FC236}">
                <a16:creationId xmlns:a16="http://schemas.microsoft.com/office/drawing/2014/main" id="{C39FA5DC-B445-4462-99FA-BC8B9F7DE2EC}"/>
              </a:ext>
            </a:extLst>
          </p:cNvPr>
          <p:cNvPicPr>
            <a:picLocks noChangeAspect="1"/>
          </p:cNvPicPr>
          <p:nvPr/>
        </p:nvPicPr>
        <p:blipFill>
          <a:blip r:embed="rId4"/>
          <a:srcRect/>
          <a:stretch/>
        </p:blipFill>
        <p:spPr>
          <a:xfrm>
            <a:off x="9325482" y="5089795"/>
            <a:ext cx="2866518" cy="1768205"/>
          </a:xfrm>
          <a:prstGeom prst="rect">
            <a:avLst/>
          </a:prstGeom>
        </p:spPr>
      </p:pic>
      <p:pic>
        <p:nvPicPr>
          <p:cNvPr id="2" name="Picture 1">
            <a:extLst>
              <a:ext uri="{FF2B5EF4-FFF2-40B4-BE49-F238E27FC236}">
                <a16:creationId xmlns:a16="http://schemas.microsoft.com/office/drawing/2014/main" id="{98C50B74-E346-4A68-8654-16EB86726203}"/>
              </a:ext>
            </a:extLst>
          </p:cNvPr>
          <p:cNvPicPr>
            <a:picLocks noChangeAspect="1"/>
          </p:cNvPicPr>
          <p:nvPr/>
        </p:nvPicPr>
        <p:blipFill>
          <a:blip r:embed="rId5"/>
          <a:stretch>
            <a:fillRect/>
          </a:stretch>
        </p:blipFill>
        <p:spPr>
          <a:xfrm>
            <a:off x="7177916" y="1051865"/>
            <a:ext cx="5014084" cy="5806135"/>
          </a:xfrm>
          <a:prstGeom prst="rect">
            <a:avLst/>
          </a:prstGeom>
        </p:spPr>
      </p:pic>
    </p:spTree>
    <p:extLst>
      <p:ext uri="{BB962C8B-B14F-4D97-AF65-F5344CB8AC3E}">
        <p14:creationId xmlns:p14="http://schemas.microsoft.com/office/powerpoint/2010/main" val="2631053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p:txBody>
          <a:bodyPr>
            <a:normAutofit/>
          </a:bodyPr>
          <a:lstStyle/>
          <a:p>
            <a:r>
              <a:rPr lang="lt-LT"/>
              <a:t>Crop </a:t>
            </a:r>
            <a:r>
              <a:rPr lang="lt-LT" err="1"/>
              <a:t>Heterogeneity</a:t>
            </a:r>
            <a:r>
              <a:rPr lang="lt-LT"/>
              <a:t> </a:t>
            </a:r>
            <a:r>
              <a:rPr lang="lt-LT" err="1"/>
              <a:t>Detection</a:t>
            </a:r>
            <a:endParaRPr lang="en-LT" sz="3200">
              <a:solidFill>
                <a:srgbClr val="009650"/>
              </a:solidFill>
            </a:endParaRPr>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10"/>
          </p:nvPr>
        </p:nvSpPr>
        <p:spPr>
          <a:xfrm>
            <a:off x="105466" y="1069427"/>
            <a:ext cx="5373950" cy="5470124"/>
          </a:xfrm>
        </p:spPr>
        <p:txBody>
          <a:bodyPr vert="horz" lIns="91440" tIns="45720" rIns="91440" bIns="45720" rtlCol="0" anchor="t">
            <a:noAutofit/>
          </a:bodyPr>
          <a:lstStyle/>
          <a:p>
            <a:pPr marL="0" indent="0">
              <a:buNone/>
            </a:pPr>
            <a:r>
              <a:rPr lang="lt-LT" sz="2400" b="1">
                <a:solidFill>
                  <a:schemeClr val="tx1"/>
                </a:solidFill>
              </a:rPr>
              <a:t>Methodology &amp; </a:t>
            </a:r>
            <a:r>
              <a:rPr lang="lt-LT" sz="2400" b="1" err="1">
                <a:solidFill>
                  <a:schemeClr val="tx1"/>
                </a:solidFill>
              </a:rPr>
              <a:t>Purpose</a:t>
            </a:r>
            <a:endParaRPr lang="lt-LT" sz="2400">
              <a:solidFill>
                <a:schemeClr val="tx1"/>
              </a:solidFill>
            </a:endParaRPr>
          </a:p>
          <a:p>
            <a:pPr lvl="1"/>
            <a:r>
              <a:rPr lang="lt-LT" sz="1800" err="1">
                <a:solidFill>
                  <a:schemeClr val="tx1"/>
                </a:solidFill>
              </a:rPr>
              <a:t>Analyze</a:t>
            </a:r>
            <a:r>
              <a:rPr lang="lt-LT" sz="1800">
                <a:solidFill>
                  <a:schemeClr val="tx1"/>
                </a:solidFill>
              </a:rPr>
              <a:t> </a:t>
            </a:r>
            <a:r>
              <a:rPr lang="lt-LT" sz="1800" err="1">
                <a:solidFill>
                  <a:schemeClr val="tx1"/>
                </a:solidFill>
              </a:rPr>
              <a:t>spatial</a:t>
            </a:r>
            <a:r>
              <a:rPr lang="lt-LT" sz="1800">
                <a:solidFill>
                  <a:schemeClr val="tx1"/>
                </a:solidFill>
              </a:rPr>
              <a:t> </a:t>
            </a:r>
            <a:r>
              <a:rPr lang="lt-LT" sz="1800" err="1">
                <a:solidFill>
                  <a:schemeClr val="tx1"/>
                </a:solidFill>
              </a:rPr>
              <a:t>variance</a:t>
            </a:r>
            <a:r>
              <a:rPr lang="lt-LT" sz="1800">
                <a:solidFill>
                  <a:schemeClr val="tx1"/>
                </a:solidFill>
              </a:rPr>
              <a:t> </a:t>
            </a:r>
            <a:r>
              <a:rPr lang="lt-LT" sz="1800" err="1">
                <a:solidFill>
                  <a:schemeClr val="tx1"/>
                </a:solidFill>
              </a:rPr>
              <a:t>of</a:t>
            </a:r>
            <a:r>
              <a:rPr lang="lt-LT" sz="1800">
                <a:solidFill>
                  <a:schemeClr val="tx1"/>
                </a:solidFill>
              </a:rPr>
              <a:t> </a:t>
            </a:r>
            <a:r>
              <a:rPr lang="lt-LT" sz="1800" b="1" err="1">
                <a:solidFill>
                  <a:schemeClr val="tx1"/>
                </a:solidFill>
              </a:rPr>
              <a:t>vegetation</a:t>
            </a:r>
            <a:r>
              <a:rPr lang="lt-LT" sz="1800" b="1">
                <a:solidFill>
                  <a:schemeClr val="tx1"/>
                </a:solidFill>
              </a:rPr>
              <a:t> &amp; </a:t>
            </a:r>
            <a:r>
              <a:rPr lang="lt-LT" sz="1800" b="1" err="1">
                <a:solidFill>
                  <a:schemeClr val="tx1"/>
                </a:solidFill>
              </a:rPr>
              <a:t>backscatter</a:t>
            </a:r>
            <a:r>
              <a:rPr lang="lt-LT" sz="1800">
                <a:solidFill>
                  <a:schemeClr val="tx1"/>
                </a:solidFill>
              </a:rPr>
              <a:t> to </a:t>
            </a:r>
            <a:r>
              <a:rPr lang="lt-LT" sz="1800" err="1">
                <a:solidFill>
                  <a:schemeClr val="tx1"/>
                </a:solidFill>
              </a:rPr>
              <a:t>classify</a:t>
            </a:r>
            <a:r>
              <a:rPr lang="lt-LT" sz="1800">
                <a:solidFill>
                  <a:schemeClr val="tx1"/>
                </a:solidFill>
              </a:rPr>
              <a:t> </a:t>
            </a:r>
            <a:r>
              <a:rPr lang="lt-LT" sz="1800" err="1">
                <a:solidFill>
                  <a:schemeClr val="tx1"/>
                </a:solidFill>
              </a:rPr>
              <a:t>in-field</a:t>
            </a:r>
            <a:r>
              <a:rPr lang="lt-LT" sz="1800">
                <a:solidFill>
                  <a:schemeClr val="tx1"/>
                </a:solidFill>
              </a:rPr>
              <a:t> crop </a:t>
            </a:r>
            <a:r>
              <a:rPr lang="lt-LT" sz="1800" err="1">
                <a:solidFill>
                  <a:schemeClr val="tx1"/>
                </a:solidFill>
              </a:rPr>
              <a:t>uniformity</a:t>
            </a:r>
            <a:endParaRPr lang="lt-LT" sz="1800">
              <a:solidFill>
                <a:schemeClr val="tx1"/>
              </a:solidFill>
            </a:endParaRPr>
          </a:p>
          <a:p>
            <a:pPr lvl="1"/>
            <a:r>
              <a:rPr lang="lt-LT" sz="1800" err="1">
                <a:solidFill>
                  <a:schemeClr val="tx1"/>
                </a:solidFill>
              </a:rPr>
              <a:t>Detect</a:t>
            </a:r>
            <a:r>
              <a:rPr lang="lt-LT" sz="1800">
                <a:solidFill>
                  <a:schemeClr val="tx1"/>
                </a:solidFill>
              </a:rPr>
              <a:t> </a:t>
            </a:r>
            <a:r>
              <a:rPr lang="lt-LT" sz="1800" err="1">
                <a:solidFill>
                  <a:schemeClr val="tx1"/>
                </a:solidFill>
              </a:rPr>
              <a:t>anomalies</a:t>
            </a:r>
            <a:r>
              <a:rPr lang="lt-LT" sz="1800">
                <a:solidFill>
                  <a:schemeClr val="tx1"/>
                </a:solidFill>
              </a:rPr>
              <a:t>: </a:t>
            </a:r>
            <a:r>
              <a:rPr lang="lt-LT" sz="1800" err="1">
                <a:solidFill>
                  <a:schemeClr val="tx1"/>
                </a:solidFill>
              </a:rPr>
              <a:t>poor</a:t>
            </a:r>
            <a:r>
              <a:rPr lang="lt-LT" sz="1800">
                <a:solidFill>
                  <a:schemeClr val="tx1"/>
                </a:solidFill>
              </a:rPr>
              <a:t> </a:t>
            </a:r>
            <a:r>
              <a:rPr lang="lt-LT" sz="1800" err="1">
                <a:solidFill>
                  <a:schemeClr val="tx1"/>
                </a:solidFill>
              </a:rPr>
              <a:t>sowing</a:t>
            </a:r>
            <a:r>
              <a:rPr lang="lt-LT" sz="1800">
                <a:solidFill>
                  <a:schemeClr val="tx1"/>
                </a:solidFill>
              </a:rPr>
              <a:t>, </a:t>
            </a:r>
            <a:r>
              <a:rPr lang="lt-LT" sz="1800" err="1">
                <a:solidFill>
                  <a:schemeClr val="tx1"/>
                </a:solidFill>
              </a:rPr>
              <a:t>weed</a:t>
            </a:r>
            <a:r>
              <a:rPr lang="lt-LT" sz="1800">
                <a:solidFill>
                  <a:schemeClr val="tx1"/>
                </a:solidFill>
              </a:rPr>
              <a:t> </a:t>
            </a:r>
            <a:r>
              <a:rPr lang="lt-LT" sz="1800" err="1">
                <a:solidFill>
                  <a:schemeClr val="tx1"/>
                </a:solidFill>
              </a:rPr>
              <a:t>clusters</a:t>
            </a:r>
            <a:r>
              <a:rPr lang="lt-LT" sz="1800">
                <a:solidFill>
                  <a:schemeClr val="tx1"/>
                </a:solidFill>
              </a:rPr>
              <a:t>, </a:t>
            </a:r>
            <a:r>
              <a:rPr lang="lt-LT" sz="1800" err="1">
                <a:solidFill>
                  <a:schemeClr val="tx1"/>
                </a:solidFill>
              </a:rPr>
              <a:t>nutrient</a:t>
            </a:r>
            <a:r>
              <a:rPr lang="lt-LT" sz="1800">
                <a:solidFill>
                  <a:schemeClr val="tx1"/>
                </a:solidFill>
              </a:rPr>
              <a:t> </a:t>
            </a:r>
            <a:r>
              <a:rPr lang="lt-LT" sz="1800" err="1">
                <a:solidFill>
                  <a:schemeClr val="tx1"/>
                </a:solidFill>
              </a:rPr>
              <a:t>issues</a:t>
            </a:r>
            <a:endParaRPr lang="lt-LT" sz="1800">
              <a:solidFill>
                <a:schemeClr val="tx1"/>
              </a:solidFill>
            </a:endParaRPr>
          </a:p>
          <a:p>
            <a:pPr marL="0" indent="0">
              <a:buNone/>
            </a:pPr>
            <a:r>
              <a:rPr lang="lt-LT" sz="2400" b="1" err="1">
                <a:solidFill>
                  <a:schemeClr val="tx1"/>
                </a:solidFill>
              </a:rPr>
              <a:t>Practical</a:t>
            </a:r>
            <a:r>
              <a:rPr lang="lt-LT" sz="2400" b="1">
                <a:solidFill>
                  <a:schemeClr val="tx1"/>
                </a:solidFill>
              </a:rPr>
              <a:t> </a:t>
            </a:r>
            <a:r>
              <a:rPr lang="lt-LT" sz="2400" b="1" err="1">
                <a:solidFill>
                  <a:schemeClr val="tx1"/>
                </a:solidFill>
              </a:rPr>
              <a:t>Use</a:t>
            </a:r>
            <a:endParaRPr lang="lt-LT" sz="2400">
              <a:solidFill>
                <a:schemeClr val="tx1"/>
              </a:solidFill>
            </a:endParaRPr>
          </a:p>
          <a:p>
            <a:pPr lvl="1"/>
            <a:r>
              <a:rPr lang="lt-LT" sz="1800" err="1">
                <a:solidFill>
                  <a:schemeClr val="tx1"/>
                </a:solidFill>
              </a:rPr>
              <a:t>Supports</a:t>
            </a:r>
            <a:r>
              <a:rPr lang="lt-LT" sz="1800">
                <a:solidFill>
                  <a:schemeClr val="tx1"/>
                </a:solidFill>
              </a:rPr>
              <a:t> </a:t>
            </a:r>
            <a:r>
              <a:rPr lang="lt-LT" sz="1800" err="1">
                <a:solidFill>
                  <a:schemeClr val="tx1"/>
                </a:solidFill>
              </a:rPr>
              <a:t>precision</a:t>
            </a:r>
            <a:r>
              <a:rPr lang="lt-LT" sz="1800">
                <a:solidFill>
                  <a:schemeClr val="tx1"/>
                </a:solidFill>
              </a:rPr>
              <a:t> </a:t>
            </a:r>
            <a:r>
              <a:rPr lang="lt-LT" sz="1800" err="1">
                <a:solidFill>
                  <a:schemeClr val="tx1"/>
                </a:solidFill>
              </a:rPr>
              <a:t>agriculture</a:t>
            </a:r>
            <a:r>
              <a:rPr lang="lt-LT" sz="1800">
                <a:solidFill>
                  <a:schemeClr val="tx1"/>
                </a:solidFill>
              </a:rPr>
              <a:t> (</a:t>
            </a:r>
            <a:r>
              <a:rPr lang="lt-LT" sz="1800" err="1">
                <a:solidFill>
                  <a:schemeClr val="tx1"/>
                </a:solidFill>
              </a:rPr>
              <a:t>variable</a:t>
            </a:r>
            <a:r>
              <a:rPr lang="lt-LT" sz="1800">
                <a:solidFill>
                  <a:schemeClr val="tx1"/>
                </a:solidFill>
              </a:rPr>
              <a:t> </a:t>
            </a:r>
            <a:r>
              <a:rPr lang="lt-LT" sz="1800" err="1">
                <a:solidFill>
                  <a:schemeClr val="tx1"/>
                </a:solidFill>
              </a:rPr>
              <a:t>fertilization</a:t>
            </a:r>
            <a:r>
              <a:rPr lang="lt-LT" sz="1800">
                <a:solidFill>
                  <a:schemeClr val="tx1"/>
                </a:solidFill>
              </a:rPr>
              <a:t>, </a:t>
            </a:r>
            <a:r>
              <a:rPr lang="lt-LT" sz="1800" err="1">
                <a:solidFill>
                  <a:schemeClr val="tx1"/>
                </a:solidFill>
              </a:rPr>
              <a:t>targeted</a:t>
            </a:r>
            <a:r>
              <a:rPr lang="lt-LT" sz="1800">
                <a:solidFill>
                  <a:schemeClr val="tx1"/>
                </a:solidFill>
              </a:rPr>
              <a:t> </a:t>
            </a:r>
            <a:r>
              <a:rPr lang="lt-LT" sz="1800" err="1">
                <a:solidFill>
                  <a:schemeClr val="tx1"/>
                </a:solidFill>
              </a:rPr>
              <a:t>treatments</a:t>
            </a:r>
            <a:r>
              <a:rPr lang="lt-LT" sz="1800">
                <a:solidFill>
                  <a:schemeClr val="tx1"/>
                </a:solidFill>
              </a:rPr>
              <a:t>)</a:t>
            </a:r>
          </a:p>
          <a:p>
            <a:pPr lvl="1"/>
            <a:r>
              <a:rPr lang="lt-LT" sz="1800" err="1">
                <a:solidFill>
                  <a:schemeClr val="tx1"/>
                </a:solidFill>
              </a:rPr>
              <a:t>Validates</a:t>
            </a:r>
            <a:r>
              <a:rPr lang="lt-LT" sz="1800">
                <a:solidFill>
                  <a:schemeClr val="tx1"/>
                </a:solidFill>
              </a:rPr>
              <a:t> </a:t>
            </a:r>
            <a:r>
              <a:rPr lang="lt-LT" sz="1800" err="1">
                <a:solidFill>
                  <a:schemeClr val="tx1"/>
                </a:solidFill>
              </a:rPr>
              <a:t>accuracy</a:t>
            </a:r>
            <a:r>
              <a:rPr lang="lt-LT" sz="1800">
                <a:solidFill>
                  <a:schemeClr val="tx1"/>
                </a:solidFill>
              </a:rPr>
              <a:t> </a:t>
            </a:r>
            <a:r>
              <a:rPr lang="lt-LT" sz="1800" err="1">
                <a:solidFill>
                  <a:schemeClr val="tx1"/>
                </a:solidFill>
              </a:rPr>
              <a:t>of</a:t>
            </a:r>
            <a:r>
              <a:rPr lang="lt-LT" sz="1800">
                <a:solidFill>
                  <a:schemeClr val="tx1"/>
                </a:solidFill>
              </a:rPr>
              <a:t> </a:t>
            </a:r>
            <a:r>
              <a:rPr lang="lt-LT" sz="1800" err="1">
                <a:solidFill>
                  <a:schemeClr val="tx1"/>
                </a:solidFill>
              </a:rPr>
              <a:t>field</a:t>
            </a:r>
            <a:r>
              <a:rPr lang="lt-LT" sz="1800">
                <a:solidFill>
                  <a:schemeClr val="tx1"/>
                </a:solidFill>
              </a:rPr>
              <a:t> </a:t>
            </a:r>
            <a:r>
              <a:rPr lang="lt-LT" sz="1800" err="1">
                <a:solidFill>
                  <a:schemeClr val="tx1"/>
                </a:solidFill>
              </a:rPr>
              <a:t>declarations</a:t>
            </a:r>
            <a:endParaRPr lang="lt-LT" sz="1800">
              <a:solidFill>
                <a:schemeClr val="tx1"/>
              </a:solidFill>
            </a:endParaRPr>
          </a:p>
          <a:p>
            <a:pPr marL="0" indent="0">
              <a:buNone/>
            </a:pPr>
            <a:r>
              <a:rPr lang="lt-LT" sz="2400" b="1" err="1">
                <a:solidFill>
                  <a:schemeClr val="tx1"/>
                </a:solidFill>
              </a:rPr>
              <a:t>Result</a:t>
            </a:r>
            <a:endParaRPr lang="lt-LT" sz="2400">
              <a:solidFill>
                <a:schemeClr val="tx1"/>
              </a:solidFill>
            </a:endParaRPr>
          </a:p>
          <a:p>
            <a:pPr lvl="1"/>
            <a:r>
              <a:rPr lang="lt-LT" sz="1800" err="1">
                <a:solidFill>
                  <a:schemeClr val="tx1"/>
                </a:solidFill>
              </a:rPr>
              <a:t>Zonal</a:t>
            </a:r>
            <a:r>
              <a:rPr lang="lt-LT" sz="1800">
                <a:solidFill>
                  <a:schemeClr val="tx1"/>
                </a:solidFill>
              </a:rPr>
              <a:t> </a:t>
            </a:r>
            <a:r>
              <a:rPr lang="lt-LT" sz="1800" err="1">
                <a:solidFill>
                  <a:schemeClr val="tx1"/>
                </a:solidFill>
              </a:rPr>
              <a:t>uniformity</a:t>
            </a:r>
            <a:r>
              <a:rPr lang="lt-LT" sz="1800">
                <a:solidFill>
                  <a:schemeClr val="tx1"/>
                </a:solidFill>
              </a:rPr>
              <a:t> </a:t>
            </a:r>
            <a:r>
              <a:rPr lang="lt-LT" sz="1800" err="1">
                <a:solidFill>
                  <a:schemeClr val="tx1"/>
                </a:solidFill>
              </a:rPr>
              <a:t>map</a:t>
            </a:r>
            <a:r>
              <a:rPr lang="lt-LT" sz="1800">
                <a:solidFill>
                  <a:schemeClr val="tx1"/>
                </a:solidFill>
              </a:rPr>
              <a:t> per </a:t>
            </a:r>
            <a:r>
              <a:rPr lang="lt-LT" sz="1800" err="1">
                <a:solidFill>
                  <a:schemeClr val="tx1"/>
                </a:solidFill>
              </a:rPr>
              <a:t>parcel</a:t>
            </a:r>
            <a:endParaRPr lang="lt-LT" sz="1800">
              <a:solidFill>
                <a:schemeClr val="tx1"/>
              </a:solidFill>
            </a:endParaRPr>
          </a:p>
          <a:p>
            <a:pPr lvl="1"/>
            <a:r>
              <a:rPr lang="en-US" sz="1800">
                <a:solidFill>
                  <a:schemeClr val="tx1"/>
                </a:solidFill>
              </a:rPr>
              <a:t>3,110 fields checked (2025 inspections)</a:t>
            </a:r>
            <a:endParaRPr lang="lt-LT" sz="1800">
              <a:solidFill>
                <a:schemeClr val="tx1"/>
              </a:solidFill>
            </a:endParaRPr>
          </a:p>
          <a:p>
            <a:pPr lvl="1"/>
            <a:r>
              <a:rPr lang="en-US" sz="1800">
                <a:solidFill>
                  <a:schemeClr val="tx1"/>
                </a:solidFill>
              </a:rPr>
              <a:t>2,547 positive (81.9 %) → strong marker </a:t>
            </a:r>
            <a:r>
              <a:rPr lang="en-US" sz="1800" err="1">
                <a:solidFill>
                  <a:schemeClr val="tx1"/>
                </a:solidFill>
              </a:rPr>
              <a:t>reliabilit</a:t>
            </a:r>
            <a:r>
              <a:rPr lang="lt-LT" sz="1800">
                <a:solidFill>
                  <a:schemeClr val="tx1"/>
                </a:solidFill>
              </a:rPr>
              <a:t>y</a:t>
            </a:r>
          </a:p>
          <a:p>
            <a:pPr marL="0" indent="0">
              <a:buNone/>
            </a:pPr>
            <a:endParaRPr lang="en-US" sz="2400">
              <a:solidFill>
                <a:schemeClr val="tx1"/>
              </a:solidFill>
              <a:cs typeface="Arial"/>
            </a:endParaRPr>
          </a:p>
        </p:txBody>
      </p:sp>
      <p:pic>
        <p:nvPicPr>
          <p:cNvPr id="6" name="Picture 5" descr="National Paying Agency logo">
            <a:extLst>
              <a:ext uri="{FF2B5EF4-FFF2-40B4-BE49-F238E27FC236}">
                <a16:creationId xmlns:a16="http://schemas.microsoft.com/office/drawing/2014/main" id="{07B6FF53-668F-4BC2-92AD-288A1AE63659}"/>
              </a:ext>
            </a:extLst>
          </p:cNvPr>
          <p:cNvPicPr>
            <a:picLocks noChangeAspect="1"/>
          </p:cNvPicPr>
          <p:nvPr/>
        </p:nvPicPr>
        <p:blipFill>
          <a:blip r:embed="rId3"/>
          <a:stretch>
            <a:fillRect/>
          </a:stretch>
        </p:blipFill>
        <p:spPr>
          <a:xfrm>
            <a:off x="10416617" y="351939"/>
            <a:ext cx="1414021" cy="526937"/>
          </a:xfrm>
          <a:prstGeom prst="rect">
            <a:avLst/>
          </a:prstGeom>
        </p:spPr>
      </p:pic>
      <p:grpSp>
        <p:nvGrpSpPr>
          <p:cNvPr id="7" name="Group 6">
            <a:extLst>
              <a:ext uri="{FF2B5EF4-FFF2-40B4-BE49-F238E27FC236}">
                <a16:creationId xmlns:a16="http://schemas.microsoft.com/office/drawing/2014/main" id="{37B2CAE5-8C6A-4B19-BCB4-9FD7FFC27F6B}"/>
              </a:ext>
            </a:extLst>
          </p:cNvPr>
          <p:cNvGrpSpPr/>
          <p:nvPr/>
        </p:nvGrpSpPr>
        <p:grpSpPr>
          <a:xfrm>
            <a:off x="6095999" y="1151369"/>
            <a:ext cx="5888476" cy="3030244"/>
            <a:chOff x="0" y="1057341"/>
            <a:chExt cx="12189979" cy="5701217"/>
          </a:xfrm>
        </p:grpSpPr>
        <p:pic>
          <p:nvPicPr>
            <p:cNvPr id="8" name="Picture 7">
              <a:extLst>
                <a:ext uri="{FF2B5EF4-FFF2-40B4-BE49-F238E27FC236}">
                  <a16:creationId xmlns:a16="http://schemas.microsoft.com/office/drawing/2014/main" id="{E36ED36D-C882-42FE-8F40-034E06988661}"/>
                </a:ext>
              </a:extLst>
            </p:cNvPr>
            <p:cNvPicPr>
              <a:picLocks noChangeAspect="1"/>
            </p:cNvPicPr>
            <p:nvPr/>
          </p:nvPicPr>
          <p:blipFill>
            <a:blip r:embed="rId4"/>
            <a:stretch>
              <a:fillRect/>
            </a:stretch>
          </p:blipFill>
          <p:spPr>
            <a:xfrm>
              <a:off x="9503862" y="5553727"/>
              <a:ext cx="1409700" cy="990600"/>
            </a:xfrm>
            <a:prstGeom prst="rect">
              <a:avLst/>
            </a:prstGeom>
          </p:spPr>
        </p:pic>
        <p:pic>
          <p:nvPicPr>
            <p:cNvPr id="9" name="Picture 8">
              <a:extLst>
                <a:ext uri="{FF2B5EF4-FFF2-40B4-BE49-F238E27FC236}">
                  <a16:creationId xmlns:a16="http://schemas.microsoft.com/office/drawing/2014/main" id="{B3774DA4-935E-4F73-B96C-7DFD3085FFF2}"/>
                </a:ext>
              </a:extLst>
            </p:cNvPr>
            <p:cNvPicPr>
              <a:picLocks noChangeAspect="1"/>
            </p:cNvPicPr>
            <p:nvPr/>
          </p:nvPicPr>
          <p:blipFill>
            <a:blip r:embed="rId5"/>
            <a:stretch>
              <a:fillRect/>
            </a:stretch>
          </p:blipFill>
          <p:spPr>
            <a:xfrm>
              <a:off x="9500927" y="1057341"/>
              <a:ext cx="2689052" cy="4492798"/>
            </a:xfrm>
            <a:prstGeom prst="rect">
              <a:avLst/>
            </a:prstGeom>
          </p:spPr>
        </p:pic>
        <p:pic>
          <p:nvPicPr>
            <p:cNvPr id="10" name="Picture 9">
              <a:extLst>
                <a:ext uri="{FF2B5EF4-FFF2-40B4-BE49-F238E27FC236}">
                  <a16:creationId xmlns:a16="http://schemas.microsoft.com/office/drawing/2014/main" id="{5A95E465-C058-4289-8E96-3047B2538D29}"/>
                </a:ext>
              </a:extLst>
            </p:cNvPr>
            <p:cNvPicPr>
              <a:picLocks noChangeAspect="1"/>
            </p:cNvPicPr>
            <p:nvPr/>
          </p:nvPicPr>
          <p:blipFill>
            <a:blip r:embed="rId6"/>
            <a:stretch>
              <a:fillRect/>
            </a:stretch>
          </p:blipFill>
          <p:spPr>
            <a:xfrm>
              <a:off x="0" y="1059771"/>
              <a:ext cx="9498905" cy="5698787"/>
            </a:xfrm>
            <a:prstGeom prst="rect">
              <a:avLst/>
            </a:prstGeom>
          </p:spPr>
        </p:pic>
      </p:grpSp>
      <p:grpSp>
        <p:nvGrpSpPr>
          <p:cNvPr id="11" name="Group 10">
            <a:extLst>
              <a:ext uri="{FF2B5EF4-FFF2-40B4-BE49-F238E27FC236}">
                <a16:creationId xmlns:a16="http://schemas.microsoft.com/office/drawing/2014/main" id="{7143BE8E-2FEB-45B5-B466-F50AC9BA3E58}"/>
              </a:ext>
            </a:extLst>
          </p:cNvPr>
          <p:cNvGrpSpPr/>
          <p:nvPr/>
        </p:nvGrpSpPr>
        <p:grpSpPr>
          <a:xfrm>
            <a:off x="6096000" y="4281423"/>
            <a:ext cx="5983548" cy="2482267"/>
            <a:chOff x="276225" y="866193"/>
            <a:chExt cx="11629045" cy="4677939"/>
          </a:xfrm>
        </p:grpSpPr>
        <p:pic>
          <p:nvPicPr>
            <p:cNvPr id="14" name="Picture 13">
              <a:extLst>
                <a:ext uri="{FF2B5EF4-FFF2-40B4-BE49-F238E27FC236}">
                  <a16:creationId xmlns:a16="http://schemas.microsoft.com/office/drawing/2014/main" id="{A11A607B-02EA-4B9E-9A0C-E2FB7C246EB4}"/>
                </a:ext>
              </a:extLst>
            </p:cNvPr>
            <p:cNvPicPr>
              <a:picLocks noChangeAspect="1"/>
            </p:cNvPicPr>
            <p:nvPr/>
          </p:nvPicPr>
          <p:blipFill>
            <a:blip r:embed="rId7"/>
            <a:stretch>
              <a:fillRect/>
            </a:stretch>
          </p:blipFill>
          <p:spPr>
            <a:xfrm>
              <a:off x="2162175" y="866193"/>
              <a:ext cx="7705725" cy="4677939"/>
            </a:xfrm>
            <a:prstGeom prst="rect">
              <a:avLst/>
            </a:prstGeom>
          </p:spPr>
        </p:pic>
        <p:pic>
          <p:nvPicPr>
            <p:cNvPr id="15" name="Picture 14">
              <a:extLst>
                <a:ext uri="{FF2B5EF4-FFF2-40B4-BE49-F238E27FC236}">
                  <a16:creationId xmlns:a16="http://schemas.microsoft.com/office/drawing/2014/main" id="{3B0282AE-2C2C-4E79-9A62-A97F99CBC8EA}"/>
                </a:ext>
              </a:extLst>
            </p:cNvPr>
            <p:cNvPicPr>
              <a:picLocks noChangeAspect="1"/>
            </p:cNvPicPr>
            <p:nvPr/>
          </p:nvPicPr>
          <p:blipFill>
            <a:blip r:embed="rId8"/>
            <a:stretch>
              <a:fillRect/>
            </a:stretch>
          </p:blipFill>
          <p:spPr>
            <a:xfrm>
              <a:off x="276225" y="866775"/>
              <a:ext cx="1885950" cy="4610100"/>
            </a:xfrm>
            <a:prstGeom prst="rect">
              <a:avLst/>
            </a:prstGeom>
          </p:spPr>
        </p:pic>
        <p:sp>
          <p:nvSpPr>
            <p:cNvPr id="16" name="Arrow: Right 15">
              <a:extLst>
                <a:ext uri="{FF2B5EF4-FFF2-40B4-BE49-F238E27FC236}">
                  <a16:creationId xmlns:a16="http://schemas.microsoft.com/office/drawing/2014/main" id="{BB4524D5-818C-41E4-A2C2-166E0D4A6652}"/>
                </a:ext>
              </a:extLst>
            </p:cNvPr>
            <p:cNvSpPr/>
            <p:nvPr/>
          </p:nvSpPr>
          <p:spPr>
            <a:xfrm>
              <a:off x="2160741" y="2860109"/>
              <a:ext cx="1041038" cy="30718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CCAB93C4-21F6-401F-9D14-A1D4E8546716}"/>
                </a:ext>
              </a:extLst>
            </p:cNvPr>
            <p:cNvSpPr/>
            <p:nvPr/>
          </p:nvSpPr>
          <p:spPr>
            <a:xfrm>
              <a:off x="8883040" y="2620027"/>
              <a:ext cx="978408" cy="31761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D710E83-3694-49D0-806E-93DA531ADC38}"/>
                </a:ext>
              </a:extLst>
            </p:cNvPr>
            <p:cNvPicPr>
              <a:picLocks noChangeAspect="1"/>
            </p:cNvPicPr>
            <p:nvPr/>
          </p:nvPicPr>
          <p:blipFill>
            <a:blip r:embed="rId9"/>
            <a:stretch>
              <a:fillRect/>
            </a:stretch>
          </p:blipFill>
          <p:spPr>
            <a:xfrm>
              <a:off x="9869139" y="868537"/>
              <a:ext cx="2036131" cy="4672077"/>
            </a:xfrm>
            <a:prstGeom prst="rect">
              <a:avLst/>
            </a:prstGeom>
          </p:spPr>
        </p:pic>
      </p:grpSp>
    </p:spTree>
    <p:extLst>
      <p:ext uri="{BB962C8B-B14F-4D97-AF65-F5344CB8AC3E}">
        <p14:creationId xmlns:p14="http://schemas.microsoft.com/office/powerpoint/2010/main" val="849275271"/>
      </p:ext>
    </p:extLst>
  </p:cSld>
  <p:clrMapOvr>
    <a:masterClrMapping/>
  </p:clrMapOvr>
</p:sld>
</file>

<file path=ppt/theme/theme1.xml><?xml version="1.0" encoding="utf-8"?>
<a:theme xmlns:a="http://schemas.openxmlformats.org/drawingml/2006/main" name="NMA prezentacijos šablonas ALN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afcf57e4-3909-4121-9465-70fa7d1f0502"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81EB97A7A89149B2F15A112EAC1B12" ma:contentTypeVersion="21" ma:contentTypeDescription="Create a new document." ma:contentTypeScope="" ma:versionID="8918cf8c463eebcf25e4f8492881ee1c">
  <xsd:schema xmlns:xsd="http://www.w3.org/2001/XMLSchema" xmlns:xs="http://www.w3.org/2001/XMLSchema" xmlns:p="http://schemas.microsoft.com/office/2006/metadata/properties" xmlns:ns1="http://schemas.microsoft.com/sharepoint/v3" xmlns:ns3="7d010742-c84c-4b65-aeff-ca1ab28c50e9" xmlns:ns4="afcf57e4-3909-4121-9465-70fa7d1f0502" targetNamespace="http://schemas.microsoft.com/office/2006/metadata/properties" ma:root="true" ma:fieldsID="484d87010e649febec403d0522b8e474" ns1:_="" ns3:_="" ns4:_="">
    <xsd:import namespace="http://schemas.microsoft.com/sharepoint/v3"/>
    <xsd:import namespace="7d010742-c84c-4b65-aeff-ca1ab28c50e9"/>
    <xsd:import namespace="afcf57e4-3909-4121-9465-70fa7d1f05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Location" minOccurs="0"/>
                <xsd:element ref="ns4: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010742-c84c-4b65-aeff-ca1ab28c50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f57e4-3909-4121-9465-70fa7d1f05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7EC02-A464-4CD9-AD98-383483E8E72F}">
  <ds:schemaRefs>
    <ds:schemaRef ds:uri="http://schemas.microsoft.com/sharepoint/v3/contenttype/forms"/>
  </ds:schemaRefs>
</ds:datastoreItem>
</file>

<file path=customXml/itemProps2.xml><?xml version="1.0" encoding="utf-8"?>
<ds:datastoreItem xmlns:ds="http://schemas.openxmlformats.org/officeDocument/2006/customXml" ds:itemID="{12821999-AC52-4867-8D72-8FADBABDDC9D}">
  <ds:schemaRefs>
    <ds:schemaRef ds:uri="7d010742-c84c-4b65-aeff-ca1ab28c50e9"/>
    <ds:schemaRef ds:uri="afcf57e4-3909-4121-9465-70fa7d1f0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8E2979-3EF5-4A36-BACC-535E908E181A}">
  <ds:schemaRefs>
    <ds:schemaRef ds:uri="7d010742-c84c-4b65-aeff-ca1ab28c50e9"/>
    <ds:schemaRef ds:uri="afcf57e4-3909-4121-9465-70fa7d1f0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TM03457444[[fn=Basis]]</Template>
  <Application>Microsoft Office PowerPoint</Application>
  <PresentationFormat>Widescreen</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NMA prezentacijos šablonas ALNSIS</vt:lpstr>
      <vt:lpstr>PowerPoint Presentation</vt:lpstr>
      <vt:lpstr>Why We Started the Project</vt:lpstr>
      <vt:lpstr>Modernisation of AMS by Developing New Markers</vt:lpstr>
      <vt:lpstr>AMSv1 and AMSv2 </vt:lpstr>
      <vt:lpstr>Insights: IACS PLUS &amp; AMS v2 Alignment</vt:lpstr>
      <vt:lpstr>Early Crop Classification</vt:lpstr>
      <vt:lpstr>Organic Farming Verification</vt:lpstr>
      <vt:lpstr>Stubble Detection and Monitoring</vt:lpstr>
      <vt:lpstr>Crop Heterogeneity Detection</vt:lpstr>
      <vt:lpstr>Crop Quality Assessment</vt:lpstr>
      <vt:lpstr>Yield Zone Identification &amp; Forecasting</vt:lpstr>
      <vt:lpstr>Crop Lodging Detection (Storm Damage)</vt:lpstr>
      <vt:lpstr>Soil Erosion Risk Mapping</vt:lpstr>
      <vt:lpstr>Soil Moisture Intensity Mapping</vt:lpstr>
      <vt:lpstr>Soil Organic Carbon Classification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Malaiska</dc:creator>
  <cp:revision>33</cp:revision>
  <dcterms:created xsi:type="dcterms:W3CDTF">2023-05-25T06:26:20Z</dcterms:created>
  <dcterms:modified xsi:type="dcterms:W3CDTF">2025-09-26T08:31:25Z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0x010100A781EB97A7A89149B2F15A112EAC1B12</vt:lpwstr>
  </property>
</Properties>
</file>