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Lst>
  <p:notesMasterIdLst>
    <p:notesMasterId r:id="rId23"/>
  </p:notesMasterIdLst>
  <p:sldIdLst>
    <p:sldId id="257" r:id="rId3"/>
    <p:sldId id="3053" r:id="rId4"/>
    <p:sldId id="3051" r:id="rId5"/>
    <p:sldId id="258" r:id="rId6"/>
    <p:sldId id="3058" r:id="rId7"/>
    <p:sldId id="290" r:id="rId8"/>
    <p:sldId id="3060" r:id="rId9"/>
    <p:sldId id="3061" r:id="rId10"/>
    <p:sldId id="3062" r:id="rId11"/>
    <p:sldId id="3063" r:id="rId12"/>
    <p:sldId id="3064" r:id="rId13"/>
    <p:sldId id="3066" r:id="rId14"/>
    <p:sldId id="3067" r:id="rId15"/>
    <p:sldId id="3065" r:id="rId16"/>
    <p:sldId id="3068" r:id="rId17"/>
    <p:sldId id="3070" r:id="rId18"/>
    <p:sldId id="3071" r:id="rId19"/>
    <p:sldId id="3069" r:id="rId20"/>
    <p:sldId id="3072" r:id="rId21"/>
    <p:sldId id="3045" r:id="rId22"/>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006666"/>
    <a:srgbClr val="77933C"/>
    <a:srgbClr val="DF792D"/>
    <a:srgbClr val="FFFFFF"/>
    <a:srgbClr val="C75F09"/>
    <a:srgbClr val="608CAB"/>
    <a:srgbClr val="F7F7F7"/>
    <a:srgbClr val="006A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Vidutinis stilius 4 – paryškinima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76340" autoAdjust="0"/>
  </p:normalViewPr>
  <p:slideViewPr>
    <p:cSldViewPr snapToGrid="0">
      <p:cViewPr varScale="1">
        <p:scale>
          <a:sx n="64" d="100"/>
          <a:sy n="64" d="100"/>
        </p:scale>
        <p:origin x="1579" y="53"/>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ntraštės vietos rezervavimo ženklas 1">
            <a:extLst>
              <a:ext uri="{FF2B5EF4-FFF2-40B4-BE49-F238E27FC236}">
                <a16:creationId xmlns:a16="http://schemas.microsoft.com/office/drawing/2014/main" id="{51967288-52D1-4354-926C-7364F29FECBA}"/>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lt-LT" sz="1200" b="0" i="0" u="none" strike="noStrike" kern="1200" cap="none" spc="0" baseline="0">
                <a:solidFill>
                  <a:srgbClr val="000000"/>
                </a:solidFill>
                <a:uFillTx/>
                <a:latin typeface="Calibri"/>
              </a:defRPr>
            </a:lvl1pPr>
          </a:lstStyle>
          <a:p>
            <a:pPr lvl="0"/>
            <a:endParaRPr lang="lt-LT"/>
          </a:p>
        </p:txBody>
      </p:sp>
      <p:sp>
        <p:nvSpPr>
          <p:cNvPr id="3" name="Datos vietos rezervavimo ženklas 2">
            <a:extLst>
              <a:ext uri="{FF2B5EF4-FFF2-40B4-BE49-F238E27FC236}">
                <a16:creationId xmlns:a16="http://schemas.microsoft.com/office/drawing/2014/main" id="{12DB5A71-821A-4CCD-AD03-CA67934BE42D}"/>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lt-LT" sz="1200" b="0" i="0" u="none" strike="noStrike" kern="1200" cap="none" spc="0" baseline="0">
                <a:solidFill>
                  <a:srgbClr val="000000"/>
                </a:solidFill>
                <a:uFillTx/>
                <a:latin typeface="Calibri"/>
              </a:defRPr>
            </a:lvl1pPr>
          </a:lstStyle>
          <a:p>
            <a:pPr lvl="0"/>
            <a:fld id="{10BE94A3-57A1-4C4D-A164-57034EF8507F}" type="datetime1">
              <a:rPr lang="lt-LT"/>
              <a:pPr lvl="0"/>
              <a:t>2025-09-26</a:t>
            </a:fld>
            <a:endParaRPr lang="lt-LT"/>
          </a:p>
        </p:txBody>
      </p:sp>
      <p:sp>
        <p:nvSpPr>
          <p:cNvPr id="4" name="Skaidrės vaizdo vietos rezervavimo ženklas 3">
            <a:extLst>
              <a:ext uri="{FF2B5EF4-FFF2-40B4-BE49-F238E27FC236}">
                <a16:creationId xmlns:a16="http://schemas.microsoft.com/office/drawing/2014/main" id="{0E1F670B-9E95-452A-9F9B-F27FE4BF654E}"/>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Pastabų vietos rezervavimo ženklas 4">
            <a:extLst>
              <a:ext uri="{FF2B5EF4-FFF2-40B4-BE49-F238E27FC236}">
                <a16:creationId xmlns:a16="http://schemas.microsoft.com/office/drawing/2014/main" id="{04E7906F-E454-42B2-8628-BEB2AEE5600B}"/>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6" name="Poraštės vietos rezervavimo ženklas 5">
            <a:extLst>
              <a:ext uri="{FF2B5EF4-FFF2-40B4-BE49-F238E27FC236}">
                <a16:creationId xmlns:a16="http://schemas.microsoft.com/office/drawing/2014/main" id="{4B27FE9A-8A49-4F90-895E-ED0AD96437E5}"/>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lt-LT" sz="1200" b="0" i="0" u="none" strike="noStrike" kern="1200" cap="none" spc="0" baseline="0">
                <a:solidFill>
                  <a:srgbClr val="000000"/>
                </a:solidFill>
                <a:uFillTx/>
                <a:latin typeface="Calibri"/>
              </a:defRPr>
            </a:lvl1pPr>
          </a:lstStyle>
          <a:p>
            <a:pPr lvl="0"/>
            <a:endParaRPr lang="lt-LT"/>
          </a:p>
        </p:txBody>
      </p:sp>
      <p:sp>
        <p:nvSpPr>
          <p:cNvPr id="7" name="Skaidrės numerio vietos rezervavimo ženklas 6">
            <a:extLst>
              <a:ext uri="{FF2B5EF4-FFF2-40B4-BE49-F238E27FC236}">
                <a16:creationId xmlns:a16="http://schemas.microsoft.com/office/drawing/2014/main" id="{1B8870CC-850F-4E51-BB8C-3841C124041C}"/>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lt-LT" sz="1200" b="0" i="0" u="none" strike="noStrike" kern="1200" cap="none" spc="0" baseline="0">
                <a:solidFill>
                  <a:srgbClr val="000000"/>
                </a:solidFill>
                <a:uFillTx/>
                <a:latin typeface="Calibri"/>
              </a:defRPr>
            </a:lvl1pPr>
          </a:lstStyle>
          <a:p>
            <a:pPr lvl="0"/>
            <a:fld id="{8862C1DC-11A9-480A-BC7C-5867742BEB6E}" type="slidenum">
              <a:t>‹#›</a:t>
            </a:fld>
            <a:endParaRPr lang="lt-LT"/>
          </a:p>
        </p:txBody>
      </p:sp>
    </p:spTree>
    <p:extLst>
      <p:ext uri="{BB962C8B-B14F-4D97-AF65-F5344CB8AC3E}">
        <p14:creationId xmlns:p14="http://schemas.microsoft.com/office/powerpoint/2010/main" val="48544294"/>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lt-LT"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lt-LT"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lt-LT"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lt-LT"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lt-LT"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685800" y="1143000"/>
            <a:ext cx="5486400" cy="3086100"/>
          </a:xfrm>
        </p:spPr>
      </p:sp>
      <p:sp>
        <p:nvSpPr>
          <p:cNvPr id="3" name="Pastabų vietos rezervavimo ženklas 2"/>
          <p:cNvSpPr>
            <a:spLocks noGrp="1"/>
          </p:cNvSpPr>
          <p:nvPr>
            <p:ph type="body" idx="1"/>
          </p:nvPr>
        </p:nvSpPr>
        <p:spPr/>
        <p:txBody>
          <a:bodyPr/>
          <a:lstStyle/>
          <a:p>
            <a:r>
              <a:rPr lang="lt-LT" dirty="0" err="1"/>
              <a:t>In</a:t>
            </a:r>
            <a:r>
              <a:rPr lang="lt-LT" dirty="0"/>
              <a:t> </a:t>
            </a:r>
            <a:r>
              <a:rPr lang="lt-LT" dirty="0" err="1"/>
              <a:t>my</a:t>
            </a:r>
            <a:r>
              <a:rPr lang="lt-LT" dirty="0"/>
              <a:t> </a:t>
            </a:r>
            <a:r>
              <a:rPr lang="lt-LT" dirty="0" err="1"/>
              <a:t>presentation</a:t>
            </a:r>
            <a:r>
              <a:rPr lang="lt-LT" dirty="0"/>
              <a:t>,</a:t>
            </a:r>
            <a:r>
              <a:rPr lang="en-US" dirty="0"/>
              <a:t> I will focus on the role of </a:t>
            </a:r>
            <a:r>
              <a:rPr lang="en-US" b="0" dirty="0"/>
              <a:t>international projects </a:t>
            </a:r>
            <a:r>
              <a:rPr lang="en-US" dirty="0"/>
              <a:t>in fostering innovation – because in today’s agriculture, innovation is not created in isolation. It is the result of cross-border cooperation, shared knowledge, and collective effort.</a:t>
            </a:r>
          </a:p>
          <a:p>
            <a:r>
              <a:rPr lang="en-US" dirty="0"/>
              <a:t>At the Lithuanian Agricultural Advisory Service – or LAAS – we have extensive experience in participating in such projects. I will share how these projects support farmers, advisors, and policy-makers, and why international cooperation is important for sustainable and competitive farming</a:t>
            </a:r>
            <a:r>
              <a:rPr lang="lt-LT" dirty="0"/>
              <a:t>.</a:t>
            </a:r>
          </a:p>
          <a:p>
            <a:endParaRPr lang="lt-LT" dirty="0"/>
          </a:p>
        </p:txBody>
      </p:sp>
      <p:sp>
        <p:nvSpPr>
          <p:cNvPr id="4" name="Skaidrės numerio vietos rezervavimo ženklas 3"/>
          <p:cNvSpPr>
            <a:spLocks noGrp="1"/>
          </p:cNvSpPr>
          <p:nvPr>
            <p:ph type="sldNum" sz="quarter" idx="5"/>
          </p:nvPr>
        </p:nvSpPr>
        <p:spPr/>
        <p:txBody>
          <a:bodyPr/>
          <a:lstStyle/>
          <a:p>
            <a:pPr lvl="0"/>
            <a:fld id="{8862C1DC-11A9-480A-BC7C-5867742BEB6E}" type="slidenum">
              <a:rPr lang="lt-LT" smtClean="0"/>
              <a:t>1</a:t>
            </a:fld>
            <a:endParaRPr lang="lt-LT" dirty="0"/>
          </a:p>
        </p:txBody>
      </p:sp>
    </p:spTree>
    <p:extLst>
      <p:ext uri="{BB962C8B-B14F-4D97-AF65-F5344CB8AC3E}">
        <p14:creationId xmlns:p14="http://schemas.microsoft.com/office/powerpoint/2010/main" val="152146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9386E-DA4A-3443-530D-B9DDF60B3DBA}"/>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EBB81610-CC4D-0F7A-7623-9157E4D5EB72}"/>
              </a:ext>
            </a:extLst>
          </p:cNvPr>
          <p:cNvSpPr>
            <a:spLocks noGrp="1" noRot="1" noChangeAspect="1"/>
          </p:cNvSpPr>
          <p:nvPr>
            <p:ph type="sldImg"/>
          </p:nvPr>
        </p:nvSpPr>
        <p:spPr>
          <a:xfrm>
            <a:off x="685800" y="1143000"/>
            <a:ext cx="5486400" cy="3086100"/>
          </a:xfrm>
        </p:spPr>
      </p:sp>
      <p:sp>
        <p:nvSpPr>
          <p:cNvPr id="3" name="Pastabų vietos rezervavimo ženklas 2">
            <a:extLst>
              <a:ext uri="{FF2B5EF4-FFF2-40B4-BE49-F238E27FC236}">
                <a16:creationId xmlns:a16="http://schemas.microsoft.com/office/drawing/2014/main" id="{55A38F71-3568-8541-1314-8FEA8EEB8ABC}"/>
              </a:ext>
            </a:extLst>
          </p:cNvPr>
          <p:cNvSpPr>
            <a:spLocks noGrp="1"/>
          </p:cNvSpPr>
          <p:nvPr>
            <p:ph type="body" idx="1"/>
          </p:nvPr>
        </p:nvSpPr>
        <p:spPr/>
        <p:txBody>
          <a:bodyPr/>
          <a:lstStyle/>
          <a:p>
            <a:pPr marL="0" lvl="0" indent="0" algn="just">
              <a:lnSpc>
                <a:spcPct val="107000"/>
              </a:lnSpc>
              <a:spcAft>
                <a:spcPts val="800"/>
              </a:spcAft>
              <a:buFont typeface="Arial" panose="020B0604020202020204" pitchFamily="34" charset="0"/>
              <a:buNone/>
            </a:pPr>
            <a:r>
              <a:rPr lang="en-US" sz="1800" dirty="0"/>
              <a:t>So far, I have briefly presented LAAS projects – now let’s look at the contribution of international projects to developing and implementing innovations</a:t>
            </a:r>
            <a:r>
              <a:rPr lang="lt-LT" sz="1800" dirty="0"/>
              <a:t>.</a:t>
            </a:r>
            <a:endParaRPr lang="lt-LT"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kaidrės numerio vietos rezervavimo ženklas 3">
            <a:extLst>
              <a:ext uri="{FF2B5EF4-FFF2-40B4-BE49-F238E27FC236}">
                <a16:creationId xmlns:a16="http://schemas.microsoft.com/office/drawing/2014/main" id="{925ECDB7-91DD-EC56-A10D-740327F63C5A}"/>
              </a:ext>
            </a:extLst>
          </p:cNvPr>
          <p:cNvSpPr>
            <a:spLocks noGrp="1"/>
          </p:cNvSpPr>
          <p:nvPr>
            <p:ph type="sldNum" sz="quarter" idx="5"/>
          </p:nvPr>
        </p:nvSpPr>
        <p:spPr/>
        <p:txBody>
          <a:bodyPr/>
          <a:lstStyle/>
          <a:p>
            <a:pPr lvl="0"/>
            <a:fld id="{8862C1DC-11A9-480A-BC7C-5867742BEB6E}" type="slidenum">
              <a:rPr lang="lt-LT" smtClean="0"/>
              <a:t>12</a:t>
            </a:fld>
            <a:endParaRPr lang="lt-LT"/>
          </a:p>
        </p:txBody>
      </p:sp>
    </p:spTree>
    <p:extLst>
      <p:ext uri="{BB962C8B-B14F-4D97-AF65-F5344CB8AC3E}">
        <p14:creationId xmlns:p14="http://schemas.microsoft.com/office/powerpoint/2010/main" val="790825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A535F-62D3-EB7B-ED80-1FC9DD692F2C}"/>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F4E686F7-A052-CB65-5AD6-4B9EC61EE78C}"/>
              </a:ext>
            </a:extLst>
          </p:cNvPr>
          <p:cNvSpPr>
            <a:spLocks noGrp="1" noRot="1" noChangeAspect="1"/>
          </p:cNvSpPr>
          <p:nvPr>
            <p:ph type="sldImg"/>
          </p:nvPr>
        </p:nvSpPr>
        <p:spPr>
          <a:xfrm>
            <a:off x="685800" y="1143000"/>
            <a:ext cx="5486400" cy="3086100"/>
          </a:xfrm>
        </p:spPr>
      </p:sp>
      <p:sp>
        <p:nvSpPr>
          <p:cNvPr id="3" name="Pastabų vietos rezervavimo ženklas 2">
            <a:extLst>
              <a:ext uri="{FF2B5EF4-FFF2-40B4-BE49-F238E27FC236}">
                <a16:creationId xmlns:a16="http://schemas.microsoft.com/office/drawing/2014/main" id="{D507D3A7-9A7A-B6E7-E282-93EFE82FD273}"/>
              </a:ext>
            </a:extLst>
          </p:cNvPr>
          <p:cNvSpPr>
            <a:spLocks noGrp="1"/>
          </p:cNvSpPr>
          <p:nvPr>
            <p:ph type="body" idx="1"/>
          </p:nvPr>
        </p:nvSpPr>
        <p:spPr/>
        <p:txBody>
          <a:bodyPr/>
          <a:lstStyle/>
          <a:p>
            <a:r>
              <a:rPr lang="en-US" dirty="0"/>
              <a:t>Horizon Europe is the main EU research and innovation programme, and agriculture is one of its key focus areas.</a:t>
            </a:r>
          </a:p>
          <a:p>
            <a:r>
              <a:rPr lang="en-US" dirty="0"/>
              <a:t>First, it supports projects on </a:t>
            </a:r>
            <a:r>
              <a:rPr lang="en-US" b="1" dirty="0" err="1"/>
              <a:t>digitalisation</a:t>
            </a:r>
            <a:r>
              <a:rPr lang="en-US" b="1" dirty="0"/>
              <a:t> and precision farming</a:t>
            </a:r>
            <a:r>
              <a:rPr lang="en-US" dirty="0"/>
              <a:t>, bringing new technologies directly to the field.</a:t>
            </a:r>
          </a:p>
          <a:p>
            <a:r>
              <a:rPr lang="en-US" dirty="0"/>
              <a:t>Second, it promotes </a:t>
            </a:r>
            <a:r>
              <a:rPr lang="en-US" b="1" dirty="0"/>
              <a:t>agroecology and soil health</a:t>
            </a:r>
            <a:r>
              <a:rPr lang="en-US" dirty="0"/>
              <a:t>, ensuring that we manage our natural resources more sustainably.</a:t>
            </a:r>
          </a:p>
          <a:p>
            <a:r>
              <a:rPr lang="en-US" dirty="0"/>
              <a:t>Third, it contributes to </a:t>
            </a:r>
            <a:r>
              <a:rPr lang="en-US" b="1" dirty="0"/>
              <a:t>food security and biodiversity</a:t>
            </a:r>
            <a:r>
              <a:rPr lang="en-US" dirty="0"/>
              <a:t>, by supporting farming practices that protect ecosystems while producing safe food.</a:t>
            </a:r>
          </a:p>
          <a:p>
            <a:r>
              <a:rPr lang="en-US" dirty="0"/>
              <a:t>And finally, it drives </a:t>
            </a:r>
            <a:r>
              <a:rPr lang="en-US" b="1" dirty="0"/>
              <a:t>sustainable and resilient farming systems</a:t>
            </a:r>
            <a:r>
              <a:rPr lang="en-US" dirty="0"/>
              <a:t>, helping farmers to adapt to climate change and remain competitive.</a:t>
            </a:r>
          </a:p>
          <a:p>
            <a:r>
              <a:rPr lang="en-US" dirty="0"/>
              <a:t>For advisors and farmers, this means access to innovations, tools, and methods developed across Europe, which can then be applied in our national context.</a:t>
            </a:r>
          </a:p>
          <a:p>
            <a:endParaRPr lang="lt-LT" dirty="0"/>
          </a:p>
        </p:txBody>
      </p:sp>
      <p:sp>
        <p:nvSpPr>
          <p:cNvPr id="4" name="Skaidrės numerio vietos rezervavimo ženklas 3">
            <a:extLst>
              <a:ext uri="{FF2B5EF4-FFF2-40B4-BE49-F238E27FC236}">
                <a16:creationId xmlns:a16="http://schemas.microsoft.com/office/drawing/2014/main" id="{F9486C7B-EF0A-CBE8-4D11-03BA616EF3D8}"/>
              </a:ext>
            </a:extLst>
          </p:cNvPr>
          <p:cNvSpPr>
            <a:spLocks noGrp="1"/>
          </p:cNvSpPr>
          <p:nvPr>
            <p:ph type="sldNum" sz="quarter" idx="5"/>
          </p:nvPr>
        </p:nvSpPr>
        <p:spPr/>
        <p:txBody>
          <a:bodyPr/>
          <a:lstStyle/>
          <a:p>
            <a:pPr lvl="0"/>
            <a:fld id="{8862C1DC-11A9-480A-BC7C-5867742BEB6E}" type="slidenum">
              <a:rPr lang="lt-LT" smtClean="0"/>
              <a:t>13</a:t>
            </a:fld>
            <a:endParaRPr lang="lt-LT"/>
          </a:p>
        </p:txBody>
      </p:sp>
    </p:spTree>
    <p:extLst>
      <p:ext uri="{BB962C8B-B14F-4D97-AF65-F5344CB8AC3E}">
        <p14:creationId xmlns:p14="http://schemas.microsoft.com/office/powerpoint/2010/main" val="4025138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6F62D-AA38-C344-5900-2D6F1D1615ED}"/>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915B0E2B-CB18-7111-5968-31CDEB1BE770}"/>
              </a:ext>
            </a:extLst>
          </p:cNvPr>
          <p:cNvSpPr>
            <a:spLocks noGrp="1" noRot="1" noChangeAspect="1"/>
          </p:cNvSpPr>
          <p:nvPr>
            <p:ph type="sldImg"/>
          </p:nvPr>
        </p:nvSpPr>
        <p:spPr>
          <a:xfrm>
            <a:off x="685800" y="1143000"/>
            <a:ext cx="5486400" cy="3086100"/>
          </a:xfrm>
        </p:spPr>
      </p:sp>
      <p:sp>
        <p:nvSpPr>
          <p:cNvPr id="3" name="Pastabų vietos rezervavimo ženklas 2">
            <a:extLst>
              <a:ext uri="{FF2B5EF4-FFF2-40B4-BE49-F238E27FC236}">
                <a16:creationId xmlns:a16="http://schemas.microsoft.com/office/drawing/2014/main" id="{6FFC42B8-B8B8-F4E3-B9A5-BA669A1C6274}"/>
              </a:ext>
            </a:extLst>
          </p:cNvPr>
          <p:cNvSpPr>
            <a:spLocks noGrp="1"/>
          </p:cNvSpPr>
          <p:nvPr>
            <p:ph type="body" idx="1"/>
          </p:nvPr>
        </p:nvSpPr>
        <p:spPr/>
        <p:txBody>
          <a:bodyPr/>
          <a:lstStyle/>
          <a:p>
            <a:r>
              <a:rPr lang="en-US" dirty="0"/>
              <a:t>International projects allow us to work together across countries and find shared solutions to global challenges such as climate change, biodiversity loss, and resource</a:t>
            </a:r>
            <a:r>
              <a:rPr lang="lt-LT" dirty="0"/>
              <a:t>s</a:t>
            </a:r>
            <a:r>
              <a:rPr lang="en-US" dirty="0"/>
              <a:t> efficiency.</a:t>
            </a:r>
          </a:p>
          <a:p>
            <a:r>
              <a:rPr lang="en-US" dirty="0"/>
              <a:t>They also create opportunities for knowledge exchange – advisors and farmers learn from colleagues in other countries, seeing first-hand how new practices work in different conditions.</a:t>
            </a:r>
          </a:p>
          <a:p>
            <a:r>
              <a:rPr lang="en-US" dirty="0"/>
              <a:t>Another key contribution is that projects accelerate the adoption of innovations. </a:t>
            </a:r>
            <a:r>
              <a:rPr lang="lt-LT" dirty="0"/>
              <a:t>I</a:t>
            </a:r>
            <a:r>
              <a:rPr lang="en-US" dirty="0" err="1"/>
              <a:t>nternational</a:t>
            </a:r>
            <a:r>
              <a:rPr lang="en-US" dirty="0"/>
              <a:t> projects bring tools, methods, and technologies directly into practice.</a:t>
            </a:r>
          </a:p>
          <a:p>
            <a:r>
              <a:rPr lang="en-US" dirty="0"/>
              <a:t>Finally, these projects align with EU strategies like the Green Deal and the Farm to Fork strategy, ensuring that our national agriculture moves in the same direction as European policy goals.</a:t>
            </a:r>
          </a:p>
          <a:p>
            <a:endParaRPr lang="lt-LT" dirty="0"/>
          </a:p>
        </p:txBody>
      </p:sp>
      <p:sp>
        <p:nvSpPr>
          <p:cNvPr id="4" name="Skaidrės numerio vietos rezervavimo ženklas 3">
            <a:extLst>
              <a:ext uri="{FF2B5EF4-FFF2-40B4-BE49-F238E27FC236}">
                <a16:creationId xmlns:a16="http://schemas.microsoft.com/office/drawing/2014/main" id="{511F88E0-96DB-835D-BCB3-60689798DF1A}"/>
              </a:ext>
            </a:extLst>
          </p:cNvPr>
          <p:cNvSpPr>
            <a:spLocks noGrp="1"/>
          </p:cNvSpPr>
          <p:nvPr>
            <p:ph type="sldNum" sz="quarter" idx="5"/>
          </p:nvPr>
        </p:nvSpPr>
        <p:spPr/>
        <p:txBody>
          <a:bodyPr/>
          <a:lstStyle/>
          <a:p>
            <a:pPr lvl="0"/>
            <a:fld id="{8862C1DC-11A9-480A-BC7C-5867742BEB6E}" type="slidenum">
              <a:rPr lang="lt-LT" smtClean="0"/>
              <a:t>14</a:t>
            </a:fld>
            <a:endParaRPr lang="lt-LT"/>
          </a:p>
        </p:txBody>
      </p:sp>
    </p:spTree>
    <p:extLst>
      <p:ext uri="{BB962C8B-B14F-4D97-AF65-F5344CB8AC3E}">
        <p14:creationId xmlns:p14="http://schemas.microsoft.com/office/powerpoint/2010/main" val="1303983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09F39-7F20-1017-43B1-1C3D146C5725}"/>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6CC7685F-67D5-3BFA-80E7-6E578309961D}"/>
              </a:ext>
            </a:extLst>
          </p:cNvPr>
          <p:cNvSpPr>
            <a:spLocks noGrp="1" noRot="1" noChangeAspect="1"/>
          </p:cNvSpPr>
          <p:nvPr>
            <p:ph type="sldImg"/>
          </p:nvPr>
        </p:nvSpPr>
        <p:spPr>
          <a:xfrm>
            <a:off x="685800" y="1143000"/>
            <a:ext cx="5486400" cy="3086100"/>
          </a:xfrm>
        </p:spPr>
      </p:sp>
      <p:sp>
        <p:nvSpPr>
          <p:cNvPr id="3" name="Pastabų vietos rezervavimo ženklas 2">
            <a:extLst>
              <a:ext uri="{FF2B5EF4-FFF2-40B4-BE49-F238E27FC236}">
                <a16:creationId xmlns:a16="http://schemas.microsoft.com/office/drawing/2014/main" id="{213AF511-33AB-EC49-5C20-C0A4623B43FE}"/>
              </a:ext>
            </a:extLst>
          </p:cNvPr>
          <p:cNvSpPr>
            <a:spLocks noGrp="1"/>
          </p:cNvSpPr>
          <p:nvPr>
            <p:ph type="body" idx="1"/>
          </p:nvPr>
        </p:nvSpPr>
        <p:spPr/>
        <p:txBody>
          <a:bodyPr/>
          <a:lstStyle/>
          <a:p>
            <a:r>
              <a:rPr lang="en-US" dirty="0"/>
              <a:t>International projects do not only produce research results – they create real opportunities for farmers and advisors to learn, test, and apply innovations.</a:t>
            </a:r>
          </a:p>
          <a:p>
            <a:r>
              <a:rPr lang="en-US" dirty="0"/>
              <a:t>Through cross-visits and peer-to-peer learning, we see how practices work in other countries and bring this knowledge back home. Trainings and demo events give both farmers and advisors hands-on experience with new tools.</a:t>
            </a:r>
          </a:p>
          <a:p>
            <a:r>
              <a:rPr lang="en-US" dirty="0"/>
              <a:t>Advisors participate in expert groups and communities of practice, ensuring that knowledge is shared across Europe. And by testing new practices directly on farms, we make sure that innovations are practical and adapted to local conditions.</a:t>
            </a:r>
          </a:p>
          <a:p>
            <a:r>
              <a:rPr lang="en-US" dirty="0"/>
              <a:t>Finally, these activities strengthen national AKIS</a:t>
            </a:r>
            <a:r>
              <a:rPr lang="lt-LT" dirty="0"/>
              <a:t>‘s</a:t>
            </a:r>
            <a:r>
              <a:rPr lang="en-US" dirty="0"/>
              <a:t> – the Agricultural Knowledge and Innovation System</a:t>
            </a:r>
            <a:endParaRPr lang="lt-LT" dirty="0"/>
          </a:p>
        </p:txBody>
      </p:sp>
      <p:sp>
        <p:nvSpPr>
          <p:cNvPr id="4" name="Skaidrės numerio vietos rezervavimo ženklas 3">
            <a:extLst>
              <a:ext uri="{FF2B5EF4-FFF2-40B4-BE49-F238E27FC236}">
                <a16:creationId xmlns:a16="http://schemas.microsoft.com/office/drawing/2014/main" id="{CE34BA18-8DE9-0EFF-8743-8E4DA950F75B}"/>
              </a:ext>
            </a:extLst>
          </p:cNvPr>
          <p:cNvSpPr>
            <a:spLocks noGrp="1"/>
          </p:cNvSpPr>
          <p:nvPr>
            <p:ph type="sldNum" sz="quarter" idx="5"/>
          </p:nvPr>
        </p:nvSpPr>
        <p:spPr/>
        <p:txBody>
          <a:bodyPr/>
          <a:lstStyle/>
          <a:p>
            <a:pPr lvl="0"/>
            <a:fld id="{8862C1DC-11A9-480A-BC7C-5867742BEB6E}" type="slidenum">
              <a:rPr lang="lt-LT" smtClean="0"/>
              <a:t>15</a:t>
            </a:fld>
            <a:endParaRPr lang="lt-LT"/>
          </a:p>
        </p:txBody>
      </p:sp>
    </p:spTree>
    <p:extLst>
      <p:ext uri="{BB962C8B-B14F-4D97-AF65-F5344CB8AC3E}">
        <p14:creationId xmlns:p14="http://schemas.microsoft.com/office/powerpoint/2010/main" val="2249352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BCCCC-6672-118C-313E-285CC32BBDFE}"/>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D276CE89-4D8E-AE66-ED83-9D7355320898}"/>
              </a:ext>
            </a:extLst>
          </p:cNvPr>
          <p:cNvSpPr>
            <a:spLocks noGrp="1" noRot="1" noChangeAspect="1"/>
          </p:cNvSpPr>
          <p:nvPr>
            <p:ph type="sldImg"/>
          </p:nvPr>
        </p:nvSpPr>
        <p:spPr>
          <a:xfrm>
            <a:off x="685800" y="1143000"/>
            <a:ext cx="5486400" cy="3086100"/>
          </a:xfrm>
        </p:spPr>
      </p:sp>
      <p:sp>
        <p:nvSpPr>
          <p:cNvPr id="3" name="Pastabų vietos rezervavimo ženklas 2">
            <a:extLst>
              <a:ext uri="{FF2B5EF4-FFF2-40B4-BE49-F238E27FC236}">
                <a16:creationId xmlns:a16="http://schemas.microsoft.com/office/drawing/2014/main" id="{860ECF42-1A2D-3A76-B6DF-3FD08348FF86}"/>
              </a:ext>
            </a:extLst>
          </p:cNvPr>
          <p:cNvSpPr>
            <a:spLocks noGrp="1"/>
          </p:cNvSpPr>
          <p:nvPr>
            <p:ph type="body" idx="1"/>
          </p:nvPr>
        </p:nvSpPr>
        <p:spPr/>
        <p:txBody>
          <a:bodyPr/>
          <a:lstStyle/>
          <a:p>
            <a:r>
              <a:rPr lang="en-US" dirty="0"/>
              <a:t>LAAS has </a:t>
            </a:r>
            <a:r>
              <a:rPr lang="lt-LT" dirty="0" err="1"/>
              <a:t>long-term</a:t>
            </a:r>
            <a:r>
              <a:rPr lang="lt-LT" dirty="0"/>
              <a:t> </a:t>
            </a:r>
            <a:r>
              <a:rPr lang="en-US" dirty="0"/>
              <a:t>experience in international projects.</a:t>
            </a:r>
          </a:p>
          <a:p>
            <a:r>
              <a:rPr lang="en-US" dirty="0"/>
              <a:t>We actively </a:t>
            </a:r>
            <a:r>
              <a:rPr lang="en-US" dirty="0" err="1"/>
              <a:t>organise</a:t>
            </a:r>
            <a:r>
              <a:rPr lang="en-US" dirty="0"/>
              <a:t> </a:t>
            </a:r>
            <a:r>
              <a:rPr lang="en-US" b="1" dirty="0"/>
              <a:t>trainings and cross-visits</a:t>
            </a:r>
            <a:r>
              <a:rPr lang="en-US" dirty="0"/>
              <a:t>, which allow both farmers and advisors to learn directly from each other. We are also involved in </a:t>
            </a:r>
            <a:r>
              <a:rPr lang="en-US" b="1" dirty="0"/>
              <a:t>developing digital solutions</a:t>
            </a:r>
            <a:r>
              <a:rPr lang="lt-LT" b="1" dirty="0"/>
              <a:t>.</a:t>
            </a:r>
            <a:endParaRPr lang="en-US" dirty="0"/>
          </a:p>
          <a:p>
            <a:r>
              <a:rPr lang="en-US" dirty="0"/>
              <a:t>As a host </a:t>
            </a:r>
            <a:r>
              <a:rPr lang="en-US" dirty="0" err="1"/>
              <a:t>organisation</a:t>
            </a:r>
            <a:r>
              <a:rPr lang="en-US" dirty="0"/>
              <a:t>, we welcome international </a:t>
            </a:r>
            <a:r>
              <a:rPr lang="lt-LT" dirty="0" err="1"/>
              <a:t>partners</a:t>
            </a:r>
            <a:r>
              <a:rPr lang="lt-LT" dirty="0"/>
              <a:t> </a:t>
            </a:r>
            <a:r>
              <a:rPr lang="en-US" dirty="0"/>
              <a:t>– these </a:t>
            </a:r>
            <a:r>
              <a:rPr lang="en-US" b="1" dirty="0"/>
              <a:t>exchanges</a:t>
            </a:r>
            <a:r>
              <a:rPr lang="en-US" dirty="0"/>
              <a:t> create valuable opportunities to share practices.</a:t>
            </a:r>
          </a:p>
          <a:p>
            <a:r>
              <a:rPr lang="en-US" dirty="0"/>
              <a:t>In addition, we test </a:t>
            </a:r>
            <a:r>
              <a:rPr lang="en-US" b="1" dirty="0"/>
              <a:t>pilot tools directly on farms</a:t>
            </a:r>
            <a:r>
              <a:rPr lang="en-US" dirty="0"/>
              <a:t>, making sure that innovations are practical and adapted to real conditions. Our advisors participate in </a:t>
            </a:r>
            <a:r>
              <a:rPr lang="en-US" b="1" dirty="0"/>
              <a:t>European expert groups</a:t>
            </a:r>
            <a:r>
              <a:rPr lang="en-US" dirty="0"/>
              <a:t>, where they contribute knowledge and gain insights from colleagues abroad.</a:t>
            </a:r>
          </a:p>
          <a:p>
            <a:r>
              <a:rPr lang="en-US" dirty="0"/>
              <a:t>Finally, one of our strengths is the ability to </a:t>
            </a:r>
            <a:r>
              <a:rPr lang="en-US" b="1" dirty="0"/>
              <a:t>adapt innovations to local conditions</a:t>
            </a:r>
            <a:r>
              <a:rPr lang="en-US" dirty="0"/>
              <a:t>, so that European solutions work effectively in Lithuanian farming.</a:t>
            </a:r>
          </a:p>
          <a:p>
            <a:endParaRPr lang="lt-LT" dirty="0"/>
          </a:p>
        </p:txBody>
      </p:sp>
      <p:sp>
        <p:nvSpPr>
          <p:cNvPr id="4" name="Skaidrės numerio vietos rezervavimo ženklas 3">
            <a:extLst>
              <a:ext uri="{FF2B5EF4-FFF2-40B4-BE49-F238E27FC236}">
                <a16:creationId xmlns:a16="http://schemas.microsoft.com/office/drawing/2014/main" id="{377962A9-68C2-92B8-7E92-8832872B4738}"/>
              </a:ext>
            </a:extLst>
          </p:cNvPr>
          <p:cNvSpPr>
            <a:spLocks noGrp="1"/>
          </p:cNvSpPr>
          <p:nvPr>
            <p:ph type="sldNum" sz="quarter" idx="5"/>
          </p:nvPr>
        </p:nvSpPr>
        <p:spPr/>
        <p:txBody>
          <a:bodyPr/>
          <a:lstStyle/>
          <a:p>
            <a:pPr lvl="0"/>
            <a:fld id="{8862C1DC-11A9-480A-BC7C-5867742BEB6E}" type="slidenum">
              <a:rPr lang="lt-LT" smtClean="0"/>
              <a:t>16</a:t>
            </a:fld>
            <a:endParaRPr lang="lt-LT"/>
          </a:p>
        </p:txBody>
      </p:sp>
    </p:spTree>
    <p:extLst>
      <p:ext uri="{BB962C8B-B14F-4D97-AF65-F5344CB8AC3E}">
        <p14:creationId xmlns:p14="http://schemas.microsoft.com/office/powerpoint/2010/main" val="1227185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7D73D-6D87-C82F-F116-62061403133B}"/>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D3834A7E-1AE8-6E7D-4FEC-16FCA4FE21B2}"/>
              </a:ext>
            </a:extLst>
          </p:cNvPr>
          <p:cNvSpPr>
            <a:spLocks noGrp="1" noRot="1" noChangeAspect="1"/>
          </p:cNvSpPr>
          <p:nvPr>
            <p:ph type="sldImg"/>
          </p:nvPr>
        </p:nvSpPr>
        <p:spPr>
          <a:xfrm>
            <a:off x="685800" y="1143000"/>
            <a:ext cx="5486400" cy="3086100"/>
          </a:xfrm>
        </p:spPr>
      </p:sp>
      <p:sp>
        <p:nvSpPr>
          <p:cNvPr id="3" name="Pastabų vietos rezervavimo ženklas 2">
            <a:extLst>
              <a:ext uri="{FF2B5EF4-FFF2-40B4-BE49-F238E27FC236}">
                <a16:creationId xmlns:a16="http://schemas.microsoft.com/office/drawing/2014/main" id="{97FAB1CA-6CF9-A68A-5C31-AB83A2A83210}"/>
              </a:ext>
            </a:extLst>
          </p:cNvPr>
          <p:cNvSpPr>
            <a:spLocks noGrp="1"/>
          </p:cNvSpPr>
          <p:nvPr>
            <p:ph type="body" idx="1"/>
          </p:nvPr>
        </p:nvSpPr>
        <p:spPr/>
        <p:txBody>
          <a:bodyPr/>
          <a:lstStyle/>
          <a:p>
            <a:r>
              <a:rPr lang="en-US" dirty="0"/>
              <a:t>First, there are </a:t>
            </a:r>
            <a:r>
              <a:rPr lang="en-US" b="1" dirty="0"/>
              <a:t>language barriers</a:t>
            </a:r>
            <a:r>
              <a:rPr lang="en-US" dirty="0"/>
              <a:t> – not all farmers and even some advisors feel comfortable in English, which can limit direct exchange.</a:t>
            </a:r>
          </a:p>
          <a:p>
            <a:r>
              <a:rPr lang="en-US" dirty="0"/>
              <a:t>Second, there are </a:t>
            </a:r>
            <a:r>
              <a:rPr lang="en-US" b="1" dirty="0"/>
              <a:t>different levels of farmer motivation</a:t>
            </a:r>
            <a:r>
              <a:rPr lang="en-US" dirty="0"/>
              <a:t>. Some are eager to test innovations, while others are more cautious, which affects how fast results can be seen.</a:t>
            </a:r>
          </a:p>
          <a:p>
            <a:r>
              <a:rPr lang="en-US" dirty="0"/>
              <a:t>Third, </a:t>
            </a:r>
            <a:r>
              <a:rPr lang="en-US" b="1" dirty="0"/>
              <a:t>long-term results are not always visible right away</a:t>
            </a:r>
            <a:r>
              <a:rPr lang="en-US" dirty="0"/>
              <a:t>. </a:t>
            </a:r>
            <a:r>
              <a:rPr lang="lt-LT" dirty="0" err="1"/>
              <a:t>Some</a:t>
            </a:r>
            <a:r>
              <a:rPr lang="en-US" dirty="0"/>
              <a:t> innovations need time to show benefits, which can sometimes make it difficult to keep farmers engaged.</a:t>
            </a:r>
          </a:p>
          <a:p>
            <a:r>
              <a:rPr lang="en-US" dirty="0"/>
              <a:t>And finally, there is a </a:t>
            </a:r>
            <a:r>
              <a:rPr lang="en-US" b="1" dirty="0"/>
              <a:t>need for stronger cooperation</a:t>
            </a:r>
            <a:r>
              <a:rPr lang="en-US" dirty="0"/>
              <a:t>. To make the most of international projects, collaboration between researchers, advisors, and farmers has to be continuous, not just during project activities.</a:t>
            </a:r>
          </a:p>
          <a:p>
            <a:endParaRPr lang="lt-LT" dirty="0"/>
          </a:p>
        </p:txBody>
      </p:sp>
      <p:sp>
        <p:nvSpPr>
          <p:cNvPr id="4" name="Skaidrės numerio vietos rezervavimo ženklas 3">
            <a:extLst>
              <a:ext uri="{FF2B5EF4-FFF2-40B4-BE49-F238E27FC236}">
                <a16:creationId xmlns:a16="http://schemas.microsoft.com/office/drawing/2014/main" id="{F72035BB-4850-90B1-D003-AFE42B897597}"/>
              </a:ext>
            </a:extLst>
          </p:cNvPr>
          <p:cNvSpPr>
            <a:spLocks noGrp="1"/>
          </p:cNvSpPr>
          <p:nvPr>
            <p:ph type="sldNum" sz="quarter" idx="5"/>
          </p:nvPr>
        </p:nvSpPr>
        <p:spPr/>
        <p:txBody>
          <a:bodyPr/>
          <a:lstStyle/>
          <a:p>
            <a:pPr lvl="0"/>
            <a:fld id="{8862C1DC-11A9-480A-BC7C-5867742BEB6E}" type="slidenum">
              <a:rPr lang="lt-LT" smtClean="0"/>
              <a:t>17</a:t>
            </a:fld>
            <a:endParaRPr lang="lt-LT"/>
          </a:p>
        </p:txBody>
      </p:sp>
    </p:spTree>
    <p:extLst>
      <p:ext uri="{BB962C8B-B14F-4D97-AF65-F5344CB8AC3E}">
        <p14:creationId xmlns:p14="http://schemas.microsoft.com/office/powerpoint/2010/main" val="1381468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0DC51-7183-5262-A50D-1779646F0D6B}"/>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5DBD76FC-474D-8498-F168-611751411B2B}"/>
              </a:ext>
            </a:extLst>
          </p:cNvPr>
          <p:cNvSpPr>
            <a:spLocks noGrp="1" noRot="1" noChangeAspect="1"/>
          </p:cNvSpPr>
          <p:nvPr>
            <p:ph type="sldImg"/>
          </p:nvPr>
        </p:nvSpPr>
        <p:spPr>
          <a:xfrm>
            <a:off x="685800" y="1143000"/>
            <a:ext cx="5486400" cy="3086100"/>
          </a:xfrm>
        </p:spPr>
      </p:sp>
      <p:sp>
        <p:nvSpPr>
          <p:cNvPr id="3" name="Pastabų vietos rezervavimo ženklas 2">
            <a:extLst>
              <a:ext uri="{FF2B5EF4-FFF2-40B4-BE49-F238E27FC236}">
                <a16:creationId xmlns:a16="http://schemas.microsoft.com/office/drawing/2014/main" id="{FB931996-CC0E-D9FA-D26C-BFA127D1B046}"/>
              </a:ext>
            </a:extLst>
          </p:cNvPr>
          <p:cNvSpPr>
            <a:spLocks noGrp="1"/>
          </p:cNvSpPr>
          <p:nvPr>
            <p:ph type="body" idx="1"/>
          </p:nvPr>
        </p:nvSpPr>
        <p:spPr/>
        <p:txBody>
          <a:bodyPr/>
          <a:lstStyle/>
          <a:p>
            <a:r>
              <a:rPr lang="en-US" dirty="0"/>
              <a:t>International projects create impact in several ways.</a:t>
            </a:r>
          </a:p>
          <a:p>
            <a:r>
              <a:rPr lang="en-US" dirty="0"/>
              <a:t>First, they contribute to </a:t>
            </a:r>
            <a:r>
              <a:rPr lang="en-US" b="1" dirty="0"/>
              <a:t>sustainability</a:t>
            </a:r>
            <a:r>
              <a:rPr lang="en-US" dirty="0"/>
              <a:t> – helping to reduce CO₂ emissions, save water and energy, and improve soil health. These projects support farmers in moving towards more climate-friendly and resource-efficient practices.</a:t>
            </a:r>
          </a:p>
          <a:p>
            <a:r>
              <a:rPr lang="en-US" dirty="0"/>
              <a:t>Second, they drive </a:t>
            </a:r>
            <a:r>
              <a:rPr lang="en-US" b="1" dirty="0"/>
              <a:t>innovation</a:t>
            </a:r>
            <a:r>
              <a:rPr lang="en-US" dirty="0"/>
              <a:t>. Many projects introduce digital tools, artificial intelligence, robotics, and biotechnologies, which make farming more efficient and competitive.</a:t>
            </a:r>
          </a:p>
          <a:p>
            <a:r>
              <a:rPr lang="en-US" dirty="0"/>
              <a:t>And third, they have a strong </a:t>
            </a:r>
            <a:r>
              <a:rPr lang="en-US" b="1" dirty="0"/>
              <a:t>social impact</a:t>
            </a:r>
            <a:r>
              <a:rPr lang="en-US" dirty="0"/>
              <a:t>. By encouraging cooperation, supporting rural development, and enabling knowledge transfer, international projects strengthen farming communities and advisory systems across Europe.</a:t>
            </a:r>
          </a:p>
          <a:p>
            <a:endParaRPr lang="lt-LT" dirty="0"/>
          </a:p>
        </p:txBody>
      </p:sp>
      <p:sp>
        <p:nvSpPr>
          <p:cNvPr id="4" name="Skaidrės numerio vietos rezervavimo ženklas 3">
            <a:extLst>
              <a:ext uri="{FF2B5EF4-FFF2-40B4-BE49-F238E27FC236}">
                <a16:creationId xmlns:a16="http://schemas.microsoft.com/office/drawing/2014/main" id="{30B3C277-21A6-2E6D-7FA7-9EB8B1964052}"/>
              </a:ext>
            </a:extLst>
          </p:cNvPr>
          <p:cNvSpPr>
            <a:spLocks noGrp="1"/>
          </p:cNvSpPr>
          <p:nvPr>
            <p:ph type="sldNum" sz="quarter" idx="5"/>
          </p:nvPr>
        </p:nvSpPr>
        <p:spPr/>
        <p:txBody>
          <a:bodyPr/>
          <a:lstStyle/>
          <a:p>
            <a:pPr lvl="0"/>
            <a:fld id="{8862C1DC-11A9-480A-BC7C-5867742BEB6E}" type="slidenum">
              <a:rPr lang="lt-LT" smtClean="0"/>
              <a:t>18</a:t>
            </a:fld>
            <a:endParaRPr lang="lt-LT"/>
          </a:p>
        </p:txBody>
      </p:sp>
    </p:spTree>
    <p:extLst>
      <p:ext uri="{BB962C8B-B14F-4D97-AF65-F5344CB8AC3E}">
        <p14:creationId xmlns:p14="http://schemas.microsoft.com/office/powerpoint/2010/main" val="2614729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6FF34-588F-A309-C244-55159079C381}"/>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78222396-C4EB-0409-4191-B1E165DA844D}"/>
              </a:ext>
            </a:extLst>
          </p:cNvPr>
          <p:cNvSpPr>
            <a:spLocks noGrp="1" noRot="1" noChangeAspect="1"/>
          </p:cNvSpPr>
          <p:nvPr>
            <p:ph type="sldImg"/>
          </p:nvPr>
        </p:nvSpPr>
        <p:spPr>
          <a:xfrm>
            <a:off x="685800" y="1143000"/>
            <a:ext cx="5486400" cy="3086100"/>
          </a:xfrm>
        </p:spPr>
      </p:sp>
      <p:sp>
        <p:nvSpPr>
          <p:cNvPr id="3" name="Pastabų vietos rezervavimo ženklas 2">
            <a:extLst>
              <a:ext uri="{FF2B5EF4-FFF2-40B4-BE49-F238E27FC236}">
                <a16:creationId xmlns:a16="http://schemas.microsoft.com/office/drawing/2014/main" id="{FE2A1791-789F-9827-D253-96DD89BE0F6F}"/>
              </a:ext>
            </a:extLst>
          </p:cNvPr>
          <p:cNvSpPr>
            <a:spLocks noGrp="1"/>
          </p:cNvSpPr>
          <p:nvPr>
            <p:ph type="body" idx="1"/>
          </p:nvPr>
        </p:nvSpPr>
        <p:spPr/>
        <p:txBody>
          <a:bodyPr/>
          <a:lstStyle/>
          <a:p>
            <a:r>
              <a:rPr lang="en-US" dirty="0"/>
              <a:t>To conclude, there are three main messages I would like to </a:t>
            </a:r>
            <a:r>
              <a:rPr lang="en-US" dirty="0" err="1"/>
              <a:t>emphasise</a:t>
            </a:r>
            <a:r>
              <a:rPr lang="en-US" dirty="0"/>
              <a:t>.</a:t>
            </a:r>
          </a:p>
          <a:p>
            <a:r>
              <a:rPr lang="en-US" dirty="0"/>
              <a:t>First, </a:t>
            </a:r>
            <a:r>
              <a:rPr lang="en-US" b="1" dirty="0"/>
              <a:t>international projects connect researchers, advisors, and farmers</a:t>
            </a:r>
            <a:r>
              <a:rPr lang="en-US" dirty="0"/>
              <a:t>. This cooperation is crucial because it ensures that knowledge and innovations move smoothly from science to practice.</a:t>
            </a:r>
          </a:p>
          <a:p>
            <a:r>
              <a:rPr lang="en-US" dirty="0"/>
              <a:t>Second, they </a:t>
            </a:r>
            <a:r>
              <a:rPr lang="en-US" b="1" dirty="0"/>
              <a:t>bring innovations closer to the field</a:t>
            </a:r>
            <a:r>
              <a:rPr lang="en-US" dirty="0"/>
              <a:t>.</a:t>
            </a:r>
            <a:r>
              <a:rPr lang="lt-LT" dirty="0"/>
              <a:t> N</a:t>
            </a:r>
            <a:r>
              <a:rPr lang="en-US" dirty="0" err="1"/>
              <a:t>ew</a:t>
            </a:r>
            <a:r>
              <a:rPr lang="en-US" dirty="0"/>
              <a:t> tools and methods are tested and adapted in real farms, with advisors supporting the process.</a:t>
            </a:r>
          </a:p>
          <a:p>
            <a:r>
              <a:rPr lang="lt-LT" dirty="0"/>
              <a:t>T</a:t>
            </a:r>
            <a:r>
              <a:rPr lang="en-US" dirty="0" err="1"/>
              <a:t>hird</a:t>
            </a:r>
            <a:r>
              <a:rPr lang="en-US" dirty="0"/>
              <a:t>, international projects </a:t>
            </a:r>
            <a:r>
              <a:rPr lang="en-US" b="1" dirty="0"/>
              <a:t>support sustainable, digital, and resilient farming</a:t>
            </a:r>
            <a:r>
              <a:rPr lang="en-US" dirty="0"/>
              <a:t>. They help agriculture to become more climate-friendly, more competitive, and better prepared for future challenges</a:t>
            </a:r>
            <a:r>
              <a:rPr lang="lt-LT" dirty="0"/>
              <a:t>.</a:t>
            </a:r>
          </a:p>
          <a:p>
            <a:r>
              <a:rPr lang="en-US" dirty="0"/>
              <a:t>One of the most important lessons is that innovation requires cooperation across different countries, where we learn from each other’s experiences and adapt solutions to local conditions. International projects make this cross-country collaboration possible</a:t>
            </a:r>
            <a:r>
              <a:rPr lang="lt-LT" dirty="0"/>
              <a:t>.</a:t>
            </a:r>
            <a:endParaRPr lang="en-US" dirty="0"/>
          </a:p>
          <a:p>
            <a:endParaRPr lang="lt-LT" dirty="0"/>
          </a:p>
        </p:txBody>
      </p:sp>
      <p:sp>
        <p:nvSpPr>
          <p:cNvPr id="4" name="Skaidrės numerio vietos rezervavimo ženklas 3">
            <a:extLst>
              <a:ext uri="{FF2B5EF4-FFF2-40B4-BE49-F238E27FC236}">
                <a16:creationId xmlns:a16="http://schemas.microsoft.com/office/drawing/2014/main" id="{040E8C88-F300-F1EC-1796-FB57D6E73FFD}"/>
              </a:ext>
            </a:extLst>
          </p:cNvPr>
          <p:cNvSpPr>
            <a:spLocks noGrp="1"/>
          </p:cNvSpPr>
          <p:nvPr>
            <p:ph type="sldNum" sz="quarter" idx="5"/>
          </p:nvPr>
        </p:nvSpPr>
        <p:spPr/>
        <p:txBody>
          <a:bodyPr/>
          <a:lstStyle/>
          <a:p>
            <a:pPr lvl="0"/>
            <a:fld id="{8862C1DC-11A9-480A-BC7C-5867742BEB6E}" type="slidenum">
              <a:rPr lang="lt-LT" smtClean="0"/>
              <a:t>19</a:t>
            </a:fld>
            <a:endParaRPr lang="lt-LT"/>
          </a:p>
        </p:txBody>
      </p:sp>
    </p:spTree>
    <p:extLst>
      <p:ext uri="{BB962C8B-B14F-4D97-AF65-F5344CB8AC3E}">
        <p14:creationId xmlns:p14="http://schemas.microsoft.com/office/powerpoint/2010/main" val="740910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B4B00-2944-6979-3606-BA7BF6610896}"/>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6983CBA2-6ABA-948D-2715-1D140A8D7837}"/>
              </a:ext>
            </a:extLst>
          </p:cNvPr>
          <p:cNvSpPr>
            <a:spLocks noGrp="1" noRot="1" noChangeAspect="1"/>
          </p:cNvSpPr>
          <p:nvPr>
            <p:ph type="sldImg"/>
          </p:nvPr>
        </p:nvSpPr>
        <p:spPr>
          <a:xfrm>
            <a:off x="685800" y="1143000"/>
            <a:ext cx="5486400" cy="3086100"/>
          </a:xfrm>
        </p:spPr>
      </p:sp>
      <p:sp>
        <p:nvSpPr>
          <p:cNvPr id="3" name="Pastabų vietos rezervavimo ženklas 2">
            <a:extLst>
              <a:ext uri="{FF2B5EF4-FFF2-40B4-BE49-F238E27FC236}">
                <a16:creationId xmlns:a16="http://schemas.microsoft.com/office/drawing/2014/main" id="{B93B8AD7-71A2-D863-8E65-C2277A5211C2}"/>
              </a:ext>
            </a:extLst>
          </p:cNvPr>
          <p:cNvSpPr>
            <a:spLocks noGrp="1"/>
          </p:cNvSpPr>
          <p:nvPr>
            <p:ph type="body" idx="1"/>
          </p:nvPr>
        </p:nvSpPr>
        <p:spPr/>
        <p:txBody>
          <a:bodyPr/>
          <a:lstStyle/>
          <a:p>
            <a:pPr marL="0" lvl="0" indent="0" algn="just">
              <a:lnSpc>
                <a:spcPct val="107000"/>
              </a:lnSpc>
              <a:spcAft>
                <a:spcPts val="800"/>
              </a:spcAft>
              <a:buFont typeface="Arial" panose="020B0604020202020204" pitchFamily="34" charset="0"/>
              <a:buNone/>
            </a:pPr>
            <a:endParaRPr lang="lt-LT"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kaidrės numerio vietos rezervavimo ženklas 3">
            <a:extLst>
              <a:ext uri="{FF2B5EF4-FFF2-40B4-BE49-F238E27FC236}">
                <a16:creationId xmlns:a16="http://schemas.microsoft.com/office/drawing/2014/main" id="{81D74CC0-6E1B-DC51-46A4-71EA9BF09A80}"/>
              </a:ext>
            </a:extLst>
          </p:cNvPr>
          <p:cNvSpPr>
            <a:spLocks noGrp="1"/>
          </p:cNvSpPr>
          <p:nvPr>
            <p:ph type="sldNum" sz="quarter" idx="5"/>
          </p:nvPr>
        </p:nvSpPr>
        <p:spPr/>
        <p:txBody>
          <a:bodyPr/>
          <a:lstStyle/>
          <a:p>
            <a:pPr lvl="0"/>
            <a:fld id="{8862C1DC-11A9-480A-BC7C-5867742BEB6E}" type="slidenum">
              <a:rPr lang="lt-LT" smtClean="0"/>
              <a:t>20</a:t>
            </a:fld>
            <a:endParaRPr lang="lt-LT"/>
          </a:p>
        </p:txBody>
      </p:sp>
    </p:spTree>
    <p:extLst>
      <p:ext uri="{BB962C8B-B14F-4D97-AF65-F5344CB8AC3E}">
        <p14:creationId xmlns:p14="http://schemas.microsoft.com/office/powerpoint/2010/main" val="3713173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685800" y="1143000"/>
            <a:ext cx="5486400" cy="3086100"/>
          </a:xfrm>
        </p:spPr>
      </p:sp>
      <p:sp>
        <p:nvSpPr>
          <p:cNvPr id="3" name="Pastabų vietos rezervavimo ženklas 2"/>
          <p:cNvSpPr>
            <a:spLocks noGrp="1"/>
          </p:cNvSpPr>
          <p:nvPr>
            <p:ph type="body" idx="1"/>
          </p:nvPr>
        </p:nvSpPr>
        <p:spPr/>
        <p:txBody>
          <a:bodyPr/>
          <a:lstStyle/>
          <a:p>
            <a:r>
              <a:rPr lang="en-US" dirty="0"/>
              <a:t>But before I go into projects, let me briefly introduce </a:t>
            </a:r>
            <a:r>
              <a:rPr lang="en-US" noProof="0" dirty="0"/>
              <a:t>our</a:t>
            </a:r>
            <a:r>
              <a:rPr lang="lt-LT" dirty="0"/>
              <a:t> </a:t>
            </a:r>
            <a:r>
              <a:rPr lang="lt-LT" dirty="0" err="1"/>
              <a:t>organization</a:t>
            </a:r>
            <a:r>
              <a:rPr lang="en-US" dirty="0"/>
              <a:t>.</a:t>
            </a:r>
          </a:p>
          <a:p>
            <a:r>
              <a:rPr lang="en-US" dirty="0"/>
              <a:t>LAAS was founded in 1993. Today, LAAS has grown into a strong advisory </a:t>
            </a:r>
            <a:r>
              <a:rPr lang="lt-LT" dirty="0" err="1"/>
              <a:t>organization</a:t>
            </a:r>
            <a:r>
              <a:rPr lang="en-US" dirty="0"/>
              <a:t> – with 400 professional staff, 44 advisory offices, and around 10,000 clients. Of those, 7,000 are long-term contract clients. We are proud that 97% of our customers recommend our services to others, which shows the trust we have built over the years.</a:t>
            </a:r>
          </a:p>
          <a:p>
            <a:endParaRPr lang="en-US" dirty="0"/>
          </a:p>
        </p:txBody>
      </p:sp>
      <p:sp>
        <p:nvSpPr>
          <p:cNvPr id="4" name="Skaidrės numerio vietos rezervavimo ženklas 3"/>
          <p:cNvSpPr>
            <a:spLocks noGrp="1"/>
          </p:cNvSpPr>
          <p:nvPr>
            <p:ph type="sldNum" sz="quarter" idx="5"/>
          </p:nvPr>
        </p:nvSpPr>
        <p:spPr/>
        <p:txBody>
          <a:bodyPr/>
          <a:lstStyle/>
          <a:p>
            <a:pPr lvl="0"/>
            <a:fld id="{8862C1DC-11A9-480A-BC7C-5867742BEB6E}" type="slidenum">
              <a:rPr lang="lt-LT" smtClean="0"/>
              <a:t>2</a:t>
            </a:fld>
            <a:endParaRPr lang="lt-LT"/>
          </a:p>
        </p:txBody>
      </p:sp>
    </p:spTree>
    <p:extLst>
      <p:ext uri="{BB962C8B-B14F-4D97-AF65-F5344CB8AC3E}">
        <p14:creationId xmlns:p14="http://schemas.microsoft.com/office/powerpoint/2010/main" val="3668637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685800" y="1143000"/>
            <a:ext cx="5486400" cy="3086100"/>
          </a:xfrm>
        </p:spPr>
      </p:sp>
      <p:sp>
        <p:nvSpPr>
          <p:cNvPr id="3" name="Pastabų vietos rezervavimo ženklas 2"/>
          <p:cNvSpPr>
            <a:spLocks noGrp="1"/>
          </p:cNvSpPr>
          <p:nvPr>
            <p:ph type="body" idx="1"/>
          </p:nvPr>
        </p:nvSpPr>
        <p:spPr/>
        <p:txBody>
          <a:bodyPr/>
          <a:lstStyle/>
          <a:p>
            <a:r>
              <a:rPr lang="en-US" dirty="0"/>
              <a:t>Currently, our organization is implementing </a:t>
            </a:r>
            <a:r>
              <a:rPr lang="en-US" b="0" dirty="0"/>
              <a:t>15 projects – 6 international and 9 national.</a:t>
            </a:r>
            <a:br>
              <a:rPr lang="en-US" b="0" dirty="0"/>
            </a:br>
            <a:r>
              <a:rPr lang="en-US" b="0" dirty="0"/>
              <a:t>The international projects are mainly funded through the Horizon 2020 and Horizon Europe </a:t>
            </a:r>
            <a:r>
              <a:rPr lang="en-US" b="0" dirty="0" err="1"/>
              <a:t>programmes</a:t>
            </a:r>
            <a:r>
              <a:rPr lang="lt-LT" b="0" dirty="0"/>
              <a:t>. </a:t>
            </a:r>
            <a:r>
              <a:rPr lang="en-US" dirty="0"/>
              <a:t>These projects focus on some of today’s most pressing agricultural and rural issues:</a:t>
            </a:r>
          </a:p>
          <a:p>
            <a:r>
              <a:rPr lang="en-US" b="1" dirty="0"/>
              <a:t>Climate-smart agriculture</a:t>
            </a:r>
            <a:r>
              <a:rPr lang="en-US" dirty="0"/>
              <a:t> – improving soil health, sustainable water use, pesticide risk management.</a:t>
            </a:r>
          </a:p>
          <a:p>
            <a:r>
              <a:rPr lang="en-US" b="1" dirty="0"/>
              <a:t>Forestry</a:t>
            </a:r>
            <a:r>
              <a:rPr lang="en-US" dirty="0"/>
              <a:t> – developing climate-smart and sustainable forestry practices.</a:t>
            </a:r>
          </a:p>
          <a:p>
            <a:r>
              <a:rPr lang="en-US" b="1" dirty="0"/>
              <a:t>Advisory services</a:t>
            </a:r>
            <a:r>
              <a:rPr lang="en-US" dirty="0"/>
              <a:t> – strengthening advisors’ competencies and skills.</a:t>
            </a:r>
          </a:p>
          <a:p>
            <a:r>
              <a:rPr lang="en-US" b="1" dirty="0"/>
              <a:t>Digital tools</a:t>
            </a:r>
            <a:r>
              <a:rPr lang="en-US" dirty="0"/>
              <a:t> – creating platforms and instruments to support farmers with data-driven solutions.</a:t>
            </a:r>
          </a:p>
          <a:p>
            <a:r>
              <a:rPr lang="en-US" dirty="0"/>
              <a:t>By participating in these international </a:t>
            </a:r>
            <a:r>
              <a:rPr lang="lt-LT" dirty="0" err="1"/>
              <a:t>projects</a:t>
            </a:r>
            <a:r>
              <a:rPr lang="en-US" dirty="0"/>
              <a:t>, we not only bring European knowledge to Lithuania but also share our national expertise with other countries</a:t>
            </a:r>
            <a:r>
              <a:rPr lang="lt-LT" dirty="0"/>
              <a:t>.</a:t>
            </a:r>
            <a:endParaRPr lang="en-US" dirty="0"/>
          </a:p>
          <a:p>
            <a:endParaRPr lang="en-US" dirty="0"/>
          </a:p>
        </p:txBody>
      </p:sp>
      <p:sp>
        <p:nvSpPr>
          <p:cNvPr id="4" name="Skaidrės numerio vietos rezervavimo ženklas 3"/>
          <p:cNvSpPr>
            <a:spLocks noGrp="1"/>
          </p:cNvSpPr>
          <p:nvPr>
            <p:ph type="sldNum" sz="quarter" idx="5"/>
          </p:nvPr>
        </p:nvSpPr>
        <p:spPr/>
        <p:txBody>
          <a:bodyPr/>
          <a:lstStyle/>
          <a:p>
            <a:pPr lvl="0"/>
            <a:fld id="{8862C1DC-11A9-480A-BC7C-5867742BEB6E}" type="slidenum">
              <a:rPr lang="lt-LT" smtClean="0"/>
              <a:t>5</a:t>
            </a:fld>
            <a:endParaRPr lang="lt-LT"/>
          </a:p>
        </p:txBody>
      </p:sp>
    </p:spTree>
    <p:extLst>
      <p:ext uri="{BB962C8B-B14F-4D97-AF65-F5344CB8AC3E}">
        <p14:creationId xmlns:p14="http://schemas.microsoft.com/office/powerpoint/2010/main" val="3202921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0526B-9BCC-186C-2353-2093998547F1}"/>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5C978D51-5489-011A-8CBD-CE1ED8446BE1}"/>
              </a:ext>
            </a:extLst>
          </p:cNvPr>
          <p:cNvSpPr>
            <a:spLocks noGrp="1" noRot="1" noChangeAspect="1"/>
          </p:cNvSpPr>
          <p:nvPr>
            <p:ph type="sldImg"/>
          </p:nvPr>
        </p:nvSpPr>
        <p:spPr>
          <a:xfrm>
            <a:off x="685800" y="1143000"/>
            <a:ext cx="5486400" cy="3086100"/>
          </a:xfrm>
        </p:spPr>
      </p:sp>
      <p:sp>
        <p:nvSpPr>
          <p:cNvPr id="3" name="Pastabų vietos rezervavimo ženklas 2">
            <a:extLst>
              <a:ext uri="{FF2B5EF4-FFF2-40B4-BE49-F238E27FC236}">
                <a16:creationId xmlns:a16="http://schemas.microsoft.com/office/drawing/2014/main" id="{27DA3D30-7AB5-E5D2-0A36-7AA4E4AFAFAA}"/>
              </a:ext>
            </a:extLst>
          </p:cNvPr>
          <p:cNvSpPr>
            <a:spLocks noGrp="1"/>
          </p:cNvSpPr>
          <p:nvPr>
            <p:ph type="body" idx="1"/>
          </p:nvPr>
        </p:nvSpPr>
        <p:spPr/>
        <p:txBody>
          <a:bodyPr/>
          <a:lstStyle/>
          <a:p>
            <a:r>
              <a:rPr lang="en-US" b="0" dirty="0"/>
              <a:t>The “</a:t>
            </a:r>
            <a:r>
              <a:rPr lang="en-US" b="0" dirty="0" err="1"/>
              <a:t>ClimateFarmDemo</a:t>
            </a:r>
            <a:r>
              <a:rPr lang="en-US" b="0" dirty="0"/>
              <a:t>” project is one of our key international </a:t>
            </a:r>
            <a:r>
              <a:rPr lang="lt-LT" b="0" dirty="0" err="1"/>
              <a:t>project</a:t>
            </a:r>
            <a:r>
              <a:rPr lang="en-US" b="0" dirty="0"/>
              <a:t>, running from 2022 to 2029.</a:t>
            </a:r>
            <a:br>
              <a:rPr lang="en-US" b="0" dirty="0"/>
            </a:br>
            <a:r>
              <a:rPr lang="en-US" b="0" dirty="0"/>
              <a:t>Its main idea is to build a Europe-wide network of </a:t>
            </a:r>
            <a:r>
              <a:rPr lang="en-US" b="1" dirty="0"/>
              <a:t>1,500 pilot farmers </a:t>
            </a:r>
            <a:r>
              <a:rPr lang="en-US" b="0" dirty="0"/>
              <a:t>who demonstrate climate-smart solutions in practice.</a:t>
            </a:r>
          </a:p>
          <a:p>
            <a:r>
              <a:rPr lang="en-US" b="0" dirty="0"/>
              <a:t>The objective is to accelerate the adoption of </a:t>
            </a:r>
            <a:r>
              <a:rPr lang="en-US" b="1" dirty="0"/>
              <a:t>climate-smart farming practices </a:t>
            </a:r>
            <a:r>
              <a:rPr lang="en-US" b="0" dirty="0"/>
              <a:t>– making farms more resilient to climate change while reducing greenhouse gas emissions.</a:t>
            </a:r>
            <a:br>
              <a:rPr lang="en-US" b="0" dirty="0"/>
            </a:br>
            <a:r>
              <a:rPr lang="en-US" b="0" dirty="0"/>
              <a:t>This project is not only valuable for farmers, but also for advisors – it creates opportunities to share experiences, learn from each other, and contribute to the common European goal of achieving carbon neutrality.</a:t>
            </a:r>
          </a:p>
          <a:p>
            <a:endParaRPr lang="lt-LT" dirty="0"/>
          </a:p>
        </p:txBody>
      </p:sp>
      <p:sp>
        <p:nvSpPr>
          <p:cNvPr id="4" name="Skaidrės numerio vietos rezervavimo ženklas 3">
            <a:extLst>
              <a:ext uri="{FF2B5EF4-FFF2-40B4-BE49-F238E27FC236}">
                <a16:creationId xmlns:a16="http://schemas.microsoft.com/office/drawing/2014/main" id="{67B0DDFE-B22B-5CCD-795E-1620321C9363}"/>
              </a:ext>
            </a:extLst>
          </p:cNvPr>
          <p:cNvSpPr>
            <a:spLocks noGrp="1"/>
          </p:cNvSpPr>
          <p:nvPr>
            <p:ph type="sldNum" sz="quarter" idx="5"/>
          </p:nvPr>
        </p:nvSpPr>
        <p:spPr/>
        <p:txBody>
          <a:bodyPr/>
          <a:lstStyle/>
          <a:p>
            <a:pPr lvl="0"/>
            <a:fld id="{8862C1DC-11A9-480A-BC7C-5867742BEB6E}" type="slidenum">
              <a:rPr lang="lt-LT" smtClean="0"/>
              <a:t>6</a:t>
            </a:fld>
            <a:endParaRPr lang="lt-LT"/>
          </a:p>
        </p:txBody>
      </p:sp>
    </p:spTree>
    <p:extLst>
      <p:ext uri="{BB962C8B-B14F-4D97-AF65-F5344CB8AC3E}">
        <p14:creationId xmlns:p14="http://schemas.microsoft.com/office/powerpoint/2010/main" val="106852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00DC8-1FCE-3570-CF80-B5D322D91142}"/>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C0082F47-887C-B8CE-C669-BF48E8D15C45}"/>
              </a:ext>
            </a:extLst>
          </p:cNvPr>
          <p:cNvSpPr>
            <a:spLocks noGrp="1" noRot="1" noChangeAspect="1"/>
          </p:cNvSpPr>
          <p:nvPr>
            <p:ph type="sldImg"/>
          </p:nvPr>
        </p:nvSpPr>
        <p:spPr>
          <a:xfrm>
            <a:off x="685800" y="1143000"/>
            <a:ext cx="5486400" cy="3086100"/>
          </a:xfrm>
        </p:spPr>
      </p:sp>
      <p:sp>
        <p:nvSpPr>
          <p:cNvPr id="3" name="Pastabų vietos rezervavimo ženklas 2">
            <a:extLst>
              <a:ext uri="{FF2B5EF4-FFF2-40B4-BE49-F238E27FC236}">
                <a16:creationId xmlns:a16="http://schemas.microsoft.com/office/drawing/2014/main" id="{D5D3754D-0C33-CB96-A27B-696F844A08C7}"/>
              </a:ext>
            </a:extLst>
          </p:cNvPr>
          <p:cNvSpPr>
            <a:spLocks noGrp="1"/>
          </p:cNvSpPr>
          <p:nvPr>
            <p:ph type="body" idx="1"/>
          </p:nvPr>
        </p:nvSpPr>
        <p:spPr/>
        <p:txBody>
          <a:bodyPr/>
          <a:lstStyle/>
          <a:p>
            <a:r>
              <a:rPr lang="en-US" dirty="0"/>
              <a:t>This project – </a:t>
            </a:r>
            <a:r>
              <a:rPr lang="en-US" b="1" dirty="0"/>
              <a:t>Climate Smart Advisors</a:t>
            </a:r>
            <a:r>
              <a:rPr lang="en-US" dirty="0"/>
              <a:t> – is a Horizon Europe initiative running from </a:t>
            </a:r>
            <a:r>
              <a:rPr lang="en-US" b="1" dirty="0"/>
              <a:t>2023 to 2030</a:t>
            </a:r>
            <a:r>
              <a:rPr lang="en-US" dirty="0"/>
              <a:t>.</a:t>
            </a:r>
            <a:br>
              <a:rPr lang="en-US" dirty="0"/>
            </a:br>
            <a:r>
              <a:rPr lang="en-US" dirty="0"/>
              <a:t>Its aim is to </a:t>
            </a:r>
            <a:r>
              <a:rPr lang="en-US" b="1" dirty="0"/>
              <a:t>connect and mobilize the agricultural advisory community across Europe</a:t>
            </a:r>
            <a:r>
              <a:rPr lang="en-US" dirty="0"/>
              <a:t> to help farmers make the transition towards </a:t>
            </a:r>
            <a:r>
              <a:rPr lang="en-US" b="1" dirty="0"/>
              <a:t>climate-smart farming</a:t>
            </a:r>
            <a:r>
              <a:rPr lang="en-US" dirty="0"/>
              <a:t>.</a:t>
            </a:r>
          </a:p>
          <a:p>
            <a:r>
              <a:rPr lang="en-US" dirty="0"/>
              <a:t>The project strengthens the role of advisors, because they are the link between science, policy, and practice. By supporting advisors with knowledge, training, and networks, we can accelerate the uptake of </a:t>
            </a:r>
            <a:r>
              <a:rPr lang="en-US" b="1" dirty="0"/>
              <a:t>climate-smart practices</a:t>
            </a:r>
            <a:r>
              <a:rPr lang="en-US" dirty="0"/>
              <a:t> in farming.</a:t>
            </a:r>
          </a:p>
          <a:p>
            <a:r>
              <a:rPr lang="en-US" dirty="0"/>
              <a:t>For our organization, participation in this project means being part of a </a:t>
            </a:r>
            <a:r>
              <a:rPr lang="en-US" b="1" dirty="0"/>
              <a:t>European-wide knowledge exchange</a:t>
            </a:r>
            <a:r>
              <a:rPr lang="en-US" dirty="0"/>
              <a:t>, learning from other countries, and sharing our national expertise to improve advisory services and help farmers respond to climate change challenges.</a:t>
            </a:r>
          </a:p>
          <a:p>
            <a:endParaRPr lang="lt-LT" dirty="0"/>
          </a:p>
        </p:txBody>
      </p:sp>
      <p:sp>
        <p:nvSpPr>
          <p:cNvPr id="4" name="Skaidrės numerio vietos rezervavimo ženklas 3">
            <a:extLst>
              <a:ext uri="{FF2B5EF4-FFF2-40B4-BE49-F238E27FC236}">
                <a16:creationId xmlns:a16="http://schemas.microsoft.com/office/drawing/2014/main" id="{236920A0-9579-D169-D62E-8CF9C31C966D}"/>
              </a:ext>
            </a:extLst>
          </p:cNvPr>
          <p:cNvSpPr>
            <a:spLocks noGrp="1"/>
          </p:cNvSpPr>
          <p:nvPr>
            <p:ph type="sldNum" sz="quarter" idx="5"/>
          </p:nvPr>
        </p:nvSpPr>
        <p:spPr/>
        <p:txBody>
          <a:bodyPr/>
          <a:lstStyle/>
          <a:p>
            <a:pPr lvl="0"/>
            <a:fld id="{8862C1DC-11A9-480A-BC7C-5867742BEB6E}" type="slidenum">
              <a:rPr lang="lt-LT" smtClean="0"/>
              <a:t>7</a:t>
            </a:fld>
            <a:endParaRPr lang="lt-LT"/>
          </a:p>
        </p:txBody>
      </p:sp>
    </p:spTree>
    <p:extLst>
      <p:ext uri="{BB962C8B-B14F-4D97-AF65-F5344CB8AC3E}">
        <p14:creationId xmlns:p14="http://schemas.microsoft.com/office/powerpoint/2010/main" val="2028451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24764-008C-9DB0-6CE4-EBCA3FF2B2F8}"/>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34E8B76C-F281-9DD2-7858-75F313C7257E}"/>
              </a:ext>
            </a:extLst>
          </p:cNvPr>
          <p:cNvSpPr>
            <a:spLocks noGrp="1" noRot="1" noChangeAspect="1"/>
          </p:cNvSpPr>
          <p:nvPr>
            <p:ph type="sldImg"/>
          </p:nvPr>
        </p:nvSpPr>
        <p:spPr>
          <a:xfrm>
            <a:off x="685800" y="1143000"/>
            <a:ext cx="5486400" cy="3086100"/>
          </a:xfrm>
        </p:spPr>
      </p:sp>
      <p:sp>
        <p:nvSpPr>
          <p:cNvPr id="3" name="Pastabų vietos rezervavimo ženklas 2">
            <a:extLst>
              <a:ext uri="{FF2B5EF4-FFF2-40B4-BE49-F238E27FC236}">
                <a16:creationId xmlns:a16="http://schemas.microsoft.com/office/drawing/2014/main" id="{DF40C4E8-205C-68AD-05BA-F6EF059927EB}"/>
              </a:ext>
            </a:extLst>
          </p:cNvPr>
          <p:cNvSpPr>
            <a:spLocks noGrp="1"/>
          </p:cNvSpPr>
          <p:nvPr>
            <p:ph type="body" idx="1"/>
          </p:nvPr>
        </p:nvSpPr>
        <p:spPr/>
        <p:txBody>
          <a:bodyPr/>
          <a:lstStyle/>
          <a:p>
            <a:r>
              <a:rPr lang="en-US" dirty="0"/>
              <a:t>Nutri-Check Net is about </a:t>
            </a:r>
            <a:r>
              <a:rPr lang="en-US" b="1" dirty="0"/>
              <a:t>improving the precision of crop nutrition</a:t>
            </a:r>
            <a:r>
              <a:rPr lang="en-US" dirty="0"/>
              <a:t>. The project compiles decision-support tools that allow farmers to check nutrient requirements for each field individually</a:t>
            </a:r>
            <a:r>
              <a:rPr lang="lt-LT" dirty="0"/>
              <a:t>. </a:t>
            </a:r>
            <a:r>
              <a:rPr lang="en-US" dirty="0"/>
              <a:t>For farmers, this means higher yields, lower fertilizer costs, and reduced environmental footprint.</a:t>
            </a:r>
          </a:p>
          <a:p>
            <a:r>
              <a:rPr lang="en-US" dirty="0"/>
              <a:t>For advisors, the project provides access to </a:t>
            </a:r>
            <a:r>
              <a:rPr lang="lt-LT" dirty="0" err="1"/>
              <a:t>new</a:t>
            </a:r>
            <a:r>
              <a:rPr lang="lt-LT" dirty="0"/>
              <a:t> </a:t>
            </a:r>
            <a:r>
              <a:rPr lang="en-US" dirty="0"/>
              <a:t>digital tools and methodologies, training opportunities, and a European network of colleagues. In short, the project delivers innovation both to farmers in practice and to advisors in their professional capacity.</a:t>
            </a:r>
          </a:p>
          <a:p>
            <a:endParaRPr lang="lt-LT" dirty="0"/>
          </a:p>
        </p:txBody>
      </p:sp>
      <p:sp>
        <p:nvSpPr>
          <p:cNvPr id="4" name="Skaidrės numerio vietos rezervavimo ženklas 3">
            <a:extLst>
              <a:ext uri="{FF2B5EF4-FFF2-40B4-BE49-F238E27FC236}">
                <a16:creationId xmlns:a16="http://schemas.microsoft.com/office/drawing/2014/main" id="{69299CB7-065F-3C7B-EA28-5B6220E61910}"/>
              </a:ext>
            </a:extLst>
          </p:cNvPr>
          <p:cNvSpPr>
            <a:spLocks noGrp="1"/>
          </p:cNvSpPr>
          <p:nvPr>
            <p:ph type="sldNum" sz="quarter" idx="5"/>
          </p:nvPr>
        </p:nvSpPr>
        <p:spPr/>
        <p:txBody>
          <a:bodyPr/>
          <a:lstStyle/>
          <a:p>
            <a:pPr lvl="0"/>
            <a:fld id="{8862C1DC-11A9-480A-BC7C-5867742BEB6E}" type="slidenum">
              <a:rPr lang="lt-LT" smtClean="0"/>
              <a:t>8</a:t>
            </a:fld>
            <a:endParaRPr lang="lt-LT"/>
          </a:p>
        </p:txBody>
      </p:sp>
    </p:spTree>
    <p:extLst>
      <p:ext uri="{BB962C8B-B14F-4D97-AF65-F5344CB8AC3E}">
        <p14:creationId xmlns:p14="http://schemas.microsoft.com/office/powerpoint/2010/main" val="3709437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74776-3660-82ED-29D8-A07EA9658244}"/>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71EB0D40-217A-22E6-C25E-0C07D15734A2}"/>
              </a:ext>
            </a:extLst>
          </p:cNvPr>
          <p:cNvSpPr>
            <a:spLocks noGrp="1" noRot="1" noChangeAspect="1"/>
          </p:cNvSpPr>
          <p:nvPr>
            <p:ph type="sldImg"/>
          </p:nvPr>
        </p:nvSpPr>
        <p:spPr>
          <a:xfrm>
            <a:off x="685800" y="1143000"/>
            <a:ext cx="5486400" cy="3086100"/>
          </a:xfrm>
        </p:spPr>
      </p:sp>
      <p:sp>
        <p:nvSpPr>
          <p:cNvPr id="3" name="Pastabų vietos rezervavimo ženklas 2">
            <a:extLst>
              <a:ext uri="{FF2B5EF4-FFF2-40B4-BE49-F238E27FC236}">
                <a16:creationId xmlns:a16="http://schemas.microsoft.com/office/drawing/2014/main" id="{45F7F961-7A76-0DA6-F41A-CA9669989727}"/>
              </a:ext>
            </a:extLst>
          </p:cNvPr>
          <p:cNvSpPr>
            <a:spLocks noGrp="1"/>
          </p:cNvSpPr>
          <p:nvPr>
            <p:ph type="body" idx="1"/>
          </p:nvPr>
        </p:nvSpPr>
        <p:spPr/>
        <p:txBody>
          <a:bodyPr/>
          <a:lstStyle/>
          <a:p>
            <a:r>
              <a:rPr lang="en-US" dirty="0"/>
              <a:t>FORADVISE is a European project that </a:t>
            </a:r>
            <a:r>
              <a:rPr lang="en-US" b="1" dirty="0"/>
              <a:t>brings together advisory and extension organizations working in forestry</a:t>
            </a:r>
            <a:r>
              <a:rPr lang="en-US" dirty="0"/>
              <a:t>. The aim is to modernize forest advisory services, create a strong European network, and ensure effective knowledge exchange between countries.</a:t>
            </a:r>
          </a:p>
          <a:p>
            <a:r>
              <a:rPr lang="en-US" dirty="0"/>
              <a:t>For advisors, this means new methodologies, training, and access to international expertise. They can share good practices and apply them in their daily work with forest owners.</a:t>
            </a:r>
          </a:p>
          <a:p>
            <a:r>
              <a:rPr lang="en-US" dirty="0"/>
              <a:t>For forest owners, it means better guidance on sustainable forest management – from biodiversity protection to climate change mitigation.</a:t>
            </a:r>
          </a:p>
          <a:p>
            <a:r>
              <a:rPr lang="en-US" dirty="0"/>
              <a:t>The ultimate impact is a more sustainable forestry sector, fully aligned with European climate goals.</a:t>
            </a:r>
            <a:endParaRPr lang="lt-LT" dirty="0"/>
          </a:p>
        </p:txBody>
      </p:sp>
      <p:sp>
        <p:nvSpPr>
          <p:cNvPr id="4" name="Skaidrės numerio vietos rezervavimo ženklas 3">
            <a:extLst>
              <a:ext uri="{FF2B5EF4-FFF2-40B4-BE49-F238E27FC236}">
                <a16:creationId xmlns:a16="http://schemas.microsoft.com/office/drawing/2014/main" id="{FDB91E5B-BFA2-E8C8-C8E3-22F58E48A31A}"/>
              </a:ext>
            </a:extLst>
          </p:cNvPr>
          <p:cNvSpPr>
            <a:spLocks noGrp="1"/>
          </p:cNvSpPr>
          <p:nvPr>
            <p:ph type="sldNum" sz="quarter" idx="5"/>
          </p:nvPr>
        </p:nvSpPr>
        <p:spPr/>
        <p:txBody>
          <a:bodyPr/>
          <a:lstStyle/>
          <a:p>
            <a:pPr lvl="0"/>
            <a:fld id="{8862C1DC-11A9-480A-BC7C-5867742BEB6E}" type="slidenum">
              <a:rPr lang="lt-LT" smtClean="0"/>
              <a:t>9</a:t>
            </a:fld>
            <a:endParaRPr lang="lt-LT"/>
          </a:p>
        </p:txBody>
      </p:sp>
    </p:spTree>
    <p:extLst>
      <p:ext uri="{BB962C8B-B14F-4D97-AF65-F5344CB8AC3E}">
        <p14:creationId xmlns:p14="http://schemas.microsoft.com/office/powerpoint/2010/main" val="3222193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24E00-A199-1577-24B1-75E54F5111FA}"/>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AADC2272-399C-7A96-5D67-64E97D101BD9}"/>
              </a:ext>
            </a:extLst>
          </p:cNvPr>
          <p:cNvSpPr>
            <a:spLocks noGrp="1" noRot="1" noChangeAspect="1"/>
          </p:cNvSpPr>
          <p:nvPr>
            <p:ph type="sldImg"/>
          </p:nvPr>
        </p:nvSpPr>
        <p:spPr>
          <a:xfrm>
            <a:off x="685800" y="1143000"/>
            <a:ext cx="5486400" cy="3086100"/>
          </a:xfrm>
        </p:spPr>
      </p:sp>
      <p:sp>
        <p:nvSpPr>
          <p:cNvPr id="3" name="Pastabų vietos rezervavimo ženklas 2">
            <a:extLst>
              <a:ext uri="{FF2B5EF4-FFF2-40B4-BE49-F238E27FC236}">
                <a16:creationId xmlns:a16="http://schemas.microsoft.com/office/drawing/2014/main" id="{FE81E437-2B6C-B3DD-42E1-C68DD6A5607A}"/>
              </a:ext>
            </a:extLst>
          </p:cNvPr>
          <p:cNvSpPr>
            <a:spLocks noGrp="1"/>
          </p:cNvSpPr>
          <p:nvPr>
            <p:ph type="body" idx="1"/>
          </p:nvPr>
        </p:nvSpPr>
        <p:spPr/>
        <p:txBody>
          <a:bodyPr/>
          <a:lstStyle/>
          <a:p>
            <a:r>
              <a:rPr lang="en-US" dirty="0"/>
              <a:t>OPTAIN is a project about smarter use of water and nutrients in agriculture. Its main objective is to find practical ways to retain and reuse water and nutrients in small catchments.</a:t>
            </a:r>
          </a:p>
          <a:p>
            <a:r>
              <a:rPr lang="en-US" dirty="0"/>
              <a:t>The project develops and tests different solutions across Europe – in Continental, Pannonian, and Boreal regions. By involving farmers, advisors and researchers, it ensures that these practices are not only technically sound but also feasible in real farm condition</a:t>
            </a:r>
          </a:p>
          <a:p>
            <a:endParaRPr lang="lt-LT" dirty="0"/>
          </a:p>
        </p:txBody>
      </p:sp>
      <p:sp>
        <p:nvSpPr>
          <p:cNvPr id="4" name="Skaidrės numerio vietos rezervavimo ženklas 3">
            <a:extLst>
              <a:ext uri="{FF2B5EF4-FFF2-40B4-BE49-F238E27FC236}">
                <a16:creationId xmlns:a16="http://schemas.microsoft.com/office/drawing/2014/main" id="{21FA858F-F49D-6726-1A69-8B2CEF8A8705}"/>
              </a:ext>
            </a:extLst>
          </p:cNvPr>
          <p:cNvSpPr>
            <a:spLocks noGrp="1"/>
          </p:cNvSpPr>
          <p:nvPr>
            <p:ph type="sldNum" sz="quarter" idx="5"/>
          </p:nvPr>
        </p:nvSpPr>
        <p:spPr/>
        <p:txBody>
          <a:bodyPr/>
          <a:lstStyle/>
          <a:p>
            <a:pPr lvl="0"/>
            <a:fld id="{8862C1DC-11A9-480A-BC7C-5867742BEB6E}" type="slidenum">
              <a:rPr lang="lt-LT" smtClean="0"/>
              <a:t>10</a:t>
            </a:fld>
            <a:endParaRPr lang="lt-LT"/>
          </a:p>
        </p:txBody>
      </p:sp>
    </p:spTree>
    <p:extLst>
      <p:ext uri="{BB962C8B-B14F-4D97-AF65-F5344CB8AC3E}">
        <p14:creationId xmlns:p14="http://schemas.microsoft.com/office/powerpoint/2010/main" val="979468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65CA7-ED95-9959-045E-9AF3F06C82DF}"/>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270B9800-FC0C-D6E8-4C0F-CA596A690A14}"/>
              </a:ext>
            </a:extLst>
          </p:cNvPr>
          <p:cNvSpPr>
            <a:spLocks noGrp="1" noRot="1" noChangeAspect="1"/>
          </p:cNvSpPr>
          <p:nvPr>
            <p:ph type="sldImg"/>
          </p:nvPr>
        </p:nvSpPr>
        <p:spPr>
          <a:xfrm>
            <a:off x="685800" y="1143000"/>
            <a:ext cx="5486400" cy="3086100"/>
          </a:xfrm>
        </p:spPr>
      </p:sp>
      <p:sp>
        <p:nvSpPr>
          <p:cNvPr id="3" name="Pastabų vietos rezervavimo ženklas 2">
            <a:extLst>
              <a:ext uri="{FF2B5EF4-FFF2-40B4-BE49-F238E27FC236}">
                <a16:creationId xmlns:a16="http://schemas.microsoft.com/office/drawing/2014/main" id="{37CB0D8D-492E-2168-CD82-8473BE2E38B0}"/>
              </a:ext>
            </a:extLst>
          </p:cNvPr>
          <p:cNvSpPr>
            <a:spLocks noGrp="1"/>
          </p:cNvSpPr>
          <p:nvPr>
            <p:ph type="body" idx="1"/>
          </p:nvPr>
        </p:nvSpPr>
        <p:spPr/>
        <p:txBody>
          <a:bodyPr/>
          <a:lstStyle/>
          <a:p>
            <a:r>
              <a:rPr lang="en-US" dirty="0" err="1"/>
              <a:t>AdvisoryNetPEST</a:t>
            </a:r>
            <a:r>
              <a:rPr lang="en-US" dirty="0"/>
              <a:t> is an international project that focuses on </a:t>
            </a:r>
            <a:r>
              <a:rPr lang="en-US" b="1" dirty="0"/>
              <a:t>reducing the use and risks of pesticides</a:t>
            </a:r>
            <a:r>
              <a:rPr lang="en-US" dirty="0"/>
              <a:t> across the European Union.</a:t>
            </a:r>
          </a:p>
          <a:p>
            <a:r>
              <a:rPr lang="en-US" dirty="0"/>
              <a:t>The main objective is to build a strong network of advisory services that can guide farmers towards safer and more sustainable crop protection methods. For farmers, this means access to practical, science-based advice that helps them reduce chemical dependency without losing productivity. For advisors, it provides opportunities for cross-border cooperation and exchange of innovative solutions.</a:t>
            </a:r>
          </a:p>
          <a:p>
            <a:r>
              <a:rPr lang="en-US" dirty="0"/>
              <a:t>The impact is clear: safer food for consumers, protection of biodiversity, and more sustainable farming aligned with the EU Green Deal and the Farm to Fork strategy.</a:t>
            </a:r>
          </a:p>
          <a:p>
            <a:endParaRPr lang="lt-LT" dirty="0"/>
          </a:p>
        </p:txBody>
      </p:sp>
      <p:sp>
        <p:nvSpPr>
          <p:cNvPr id="4" name="Skaidrės numerio vietos rezervavimo ženklas 3">
            <a:extLst>
              <a:ext uri="{FF2B5EF4-FFF2-40B4-BE49-F238E27FC236}">
                <a16:creationId xmlns:a16="http://schemas.microsoft.com/office/drawing/2014/main" id="{E65E89DF-BF92-455C-DCF4-DDA1FAFD7A63}"/>
              </a:ext>
            </a:extLst>
          </p:cNvPr>
          <p:cNvSpPr>
            <a:spLocks noGrp="1"/>
          </p:cNvSpPr>
          <p:nvPr>
            <p:ph type="sldNum" sz="quarter" idx="5"/>
          </p:nvPr>
        </p:nvSpPr>
        <p:spPr/>
        <p:txBody>
          <a:bodyPr/>
          <a:lstStyle/>
          <a:p>
            <a:pPr lvl="0"/>
            <a:fld id="{8862C1DC-11A9-480A-BC7C-5867742BEB6E}" type="slidenum">
              <a:rPr lang="lt-LT" smtClean="0"/>
              <a:t>11</a:t>
            </a:fld>
            <a:endParaRPr lang="lt-LT"/>
          </a:p>
        </p:txBody>
      </p:sp>
    </p:spTree>
    <p:extLst>
      <p:ext uri="{BB962C8B-B14F-4D97-AF65-F5344CB8AC3E}">
        <p14:creationId xmlns:p14="http://schemas.microsoft.com/office/powerpoint/2010/main" val="43890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114D17A-4C5C-4123-8787-14982AD73AC5}"/>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lt-LT"/>
              <a:t>Spustelėję redaguokite stilių</a:t>
            </a:r>
          </a:p>
        </p:txBody>
      </p:sp>
      <p:sp>
        <p:nvSpPr>
          <p:cNvPr id="3" name="Antrinis pavadinimas 2">
            <a:extLst>
              <a:ext uri="{FF2B5EF4-FFF2-40B4-BE49-F238E27FC236}">
                <a16:creationId xmlns:a16="http://schemas.microsoft.com/office/drawing/2014/main" id="{D0BF053F-70D8-4E0A-B429-275F61E91EDD}"/>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lt-LT"/>
              <a:t>Spustelėkite norėdami redaguoti šablono paantraštės stilių</a:t>
            </a:r>
          </a:p>
        </p:txBody>
      </p:sp>
      <p:sp>
        <p:nvSpPr>
          <p:cNvPr id="4" name="Datos vietos rezervavimo ženklas 3">
            <a:extLst>
              <a:ext uri="{FF2B5EF4-FFF2-40B4-BE49-F238E27FC236}">
                <a16:creationId xmlns:a16="http://schemas.microsoft.com/office/drawing/2014/main" id="{51B2A48A-C9E4-4F96-BC02-10CD5D9342DB}"/>
              </a:ext>
            </a:extLst>
          </p:cNvPr>
          <p:cNvSpPr txBox="1">
            <a:spLocks noGrp="1"/>
          </p:cNvSpPr>
          <p:nvPr>
            <p:ph type="dt" sz="half" idx="7"/>
          </p:nvPr>
        </p:nvSpPr>
        <p:spPr/>
        <p:txBody>
          <a:bodyPr/>
          <a:lstStyle>
            <a:lvl1pPr>
              <a:defRPr/>
            </a:lvl1pPr>
          </a:lstStyle>
          <a:p>
            <a:pPr lvl="0"/>
            <a:fld id="{BD41ED17-2DC3-4984-B25C-6ED05945983E}" type="datetime1">
              <a:rPr lang="lt-LT"/>
              <a:pPr lvl="0"/>
              <a:t>2025-09-26</a:t>
            </a:fld>
            <a:endParaRPr lang="lt-LT"/>
          </a:p>
        </p:txBody>
      </p:sp>
      <p:sp>
        <p:nvSpPr>
          <p:cNvPr id="5" name="Poraštės vietos rezervavimo ženklas 4">
            <a:extLst>
              <a:ext uri="{FF2B5EF4-FFF2-40B4-BE49-F238E27FC236}">
                <a16:creationId xmlns:a16="http://schemas.microsoft.com/office/drawing/2014/main" id="{E4845E7E-0080-4E5C-A7B6-5E389E85DF1E}"/>
              </a:ext>
            </a:extLst>
          </p:cNvPr>
          <p:cNvSpPr txBox="1">
            <a:spLocks noGrp="1"/>
          </p:cNvSpPr>
          <p:nvPr>
            <p:ph type="ftr" sz="quarter" idx="9"/>
          </p:nvPr>
        </p:nvSpPr>
        <p:spPr/>
        <p:txBody>
          <a:bodyPr/>
          <a:lstStyle>
            <a:lvl1pPr>
              <a:defRPr/>
            </a:lvl1pPr>
          </a:lstStyle>
          <a:p>
            <a:pPr lvl="0"/>
            <a:endParaRPr lang="lt-LT"/>
          </a:p>
        </p:txBody>
      </p:sp>
      <p:sp>
        <p:nvSpPr>
          <p:cNvPr id="6" name="Skaidrės numerio vietos rezervavimo ženklas 5">
            <a:extLst>
              <a:ext uri="{FF2B5EF4-FFF2-40B4-BE49-F238E27FC236}">
                <a16:creationId xmlns:a16="http://schemas.microsoft.com/office/drawing/2014/main" id="{AB6CC1DA-996F-4F8B-815C-EE24CC681601}"/>
              </a:ext>
            </a:extLst>
          </p:cNvPr>
          <p:cNvSpPr txBox="1">
            <a:spLocks noGrp="1"/>
          </p:cNvSpPr>
          <p:nvPr>
            <p:ph type="sldNum" sz="quarter" idx="8"/>
          </p:nvPr>
        </p:nvSpPr>
        <p:spPr/>
        <p:txBody>
          <a:bodyPr/>
          <a:lstStyle>
            <a:lvl1pPr>
              <a:defRPr/>
            </a:lvl1pPr>
          </a:lstStyle>
          <a:p>
            <a:pPr lvl="0"/>
            <a:fld id="{F5AF20E4-667F-4F7C-99AA-45C39E7DF04D}" type="slidenum">
              <a:t>‹#›</a:t>
            </a:fld>
            <a:endParaRPr lang="lt-LT"/>
          </a:p>
        </p:txBody>
      </p:sp>
    </p:spTree>
    <p:extLst>
      <p:ext uri="{BB962C8B-B14F-4D97-AF65-F5344CB8AC3E}">
        <p14:creationId xmlns:p14="http://schemas.microsoft.com/office/powerpoint/2010/main" val="183844721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6EB9409-4D48-4ED7-AA06-88956F3DB584}"/>
              </a:ext>
            </a:extLst>
          </p:cNvPr>
          <p:cNvSpPr txBox="1">
            <a:spLocks noGrp="1"/>
          </p:cNvSpPr>
          <p:nvPr>
            <p:ph type="title"/>
          </p:nvPr>
        </p:nvSpPr>
        <p:spPr/>
        <p:txBody>
          <a:bodyPr/>
          <a:lstStyle>
            <a:lvl1pPr>
              <a:defRPr/>
            </a:lvl1pPr>
          </a:lstStyle>
          <a:p>
            <a:pPr lvl="0"/>
            <a:r>
              <a:rPr lang="lt-LT"/>
              <a:t>Spustelėję redaguokite stilių</a:t>
            </a:r>
          </a:p>
        </p:txBody>
      </p:sp>
      <p:sp>
        <p:nvSpPr>
          <p:cNvPr id="3" name="Vertikalaus teksto vietos rezervavimo ženklas 2">
            <a:extLst>
              <a:ext uri="{FF2B5EF4-FFF2-40B4-BE49-F238E27FC236}">
                <a16:creationId xmlns:a16="http://schemas.microsoft.com/office/drawing/2014/main" id="{785A52B3-ABB3-45FF-A132-AE509E70CEA8}"/>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F7412938-E079-4D7E-9746-E81D7111A9B4}"/>
              </a:ext>
            </a:extLst>
          </p:cNvPr>
          <p:cNvSpPr txBox="1">
            <a:spLocks noGrp="1"/>
          </p:cNvSpPr>
          <p:nvPr>
            <p:ph type="dt" sz="half" idx="7"/>
          </p:nvPr>
        </p:nvSpPr>
        <p:spPr/>
        <p:txBody>
          <a:bodyPr/>
          <a:lstStyle>
            <a:lvl1pPr>
              <a:defRPr/>
            </a:lvl1pPr>
          </a:lstStyle>
          <a:p>
            <a:pPr lvl="0"/>
            <a:fld id="{AEC78158-33CF-4F27-B5E1-04B5F3559C07}" type="datetime1">
              <a:rPr lang="lt-LT"/>
              <a:pPr lvl="0"/>
              <a:t>2025-09-26</a:t>
            </a:fld>
            <a:endParaRPr lang="lt-LT"/>
          </a:p>
        </p:txBody>
      </p:sp>
      <p:sp>
        <p:nvSpPr>
          <p:cNvPr id="5" name="Poraštės vietos rezervavimo ženklas 4">
            <a:extLst>
              <a:ext uri="{FF2B5EF4-FFF2-40B4-BE49-F238E27FC236}">
                <a16:creationId xmlns:a16="http://schemas.microsoft.com/office/drawing/2014/main" id="{E219A37F-3ABC-45EC-8449-B24D24B5D250}"/>
              </a:ext>
            </a:extLst>
          </p:cNvPr>
          <p:cNvSpPr txBox="1">
            <a:spLocks noGrp="1"/>
          </p:cNvSpPr>
          <p:nvPr>
            <p:ph type="ftr" sz="quarter" idx="9"/>
          </p:nvPr>
        </p:nvSpPr>
        <p:spPr/>
        <p:txBody>
          <a:bodyPr/>
          <a:lstStyle>
            <a:lvl1pPr>
              <a:defRPr/>
            </a:lvl1pPr>
          </a:lstStyle>
          <a:p>
            <a:pPr lvl="0"/>
            <a:endParaRPr lang="lt-LT"/>
          </a:p>
        </p:txBody>
      </p:sp>
      <p:sp>
        <p:nvSpPr>
          <p:cNvPr id="6" name="Skaidrės numerio vietos rezervavimo ženklas 5">
            <a:extLst>
              <a:ext uri="{FF2B5EF4-FFF2-40B4-BE49-F238E27FC236}">
                <a16:creationId xmlns:a16="http://schemas.microsoft.com/office/drawing/2014/main" id="{7DBAD477-5492-42AD-A869-E7CF410FF537}"/>
              </a:ext>
            </a:extLst>
          </p:cNvPr>
          <p:cNvSpPr txBox="1">
            <a:spLocks noGrp="1"/>
          </p:cNvSpPr>
          <p:nvPr>
            <p:ph type="sldNum" sz="quarter" idx="8"/>
          </p:nvPr>
        </p:nvSpPr>
        <p:spPr/>
        <p:txBody>
          <a:bodyPr/>
          <a:lstStyle>
            <a:lvl1pPr>
              <a:defRPr/>
            </a:lvl1pPr>
          </a:lstStyle>
          <a:p>
            <a:pPr lvl="0"/>
            <a:fld id="{0A504E56-46CF-4AEB-B8BA-3E304F318CE1}" type="slidenum">
              <a:t>‹#›</a:t>
            </a:fld>
            <a:endParaRPr lang="lt-LT"/>
          </a:p>
        </p:txBody>
      </p:sp>
    </p:spTree>
    <p:extLst>
      <p:ext uri="{BB962C8B-B14F-4D97-AF65-F5344CB8AC3E}">
        <p14:creationId xmlns:p14="http://schemas.microsoft.com/office/powerpoint/2010/main" val="554577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a16="http://schemas.microsoft.com/office/drawing/2014/main" id="{41D8904B-003E-4AF2-A275-B73F0207B863}"/>
              </a:ext>
            </a:extLst>
          </p:cNvPr>
          <p:cNvSpPr txBox="1">
            <a:spLocks noGrp="1"/>
          </p:cNvSpPr>
          <p:nvPr>
            <p:ph type="title" orient="vert"/>
          </p:nvPr>
        </p:nvSpPr>
        <p:spPr>
          <a:xfrm>
            <a:off x="8724903" y="365129"/>
            <a:ext cx="2628899" cy="5811834"/>
          </a:xfrm>
        </p:spPr>
        <p:txBody>
          <a:bodyPr vert="eaVert"/>
          <a:lstStyle>
            <a:lvl1pPr>
              <a:defRPr/>
            </a:lvl1pPr>
          </a:lstStyle>
          <a:p>
            <a:pPr lvl="0"/>
            <a:r>
              <a:rPr lang="lt-LT"/>
              <a:t>Spustelėję redaguokite stilių</a:t>
            </a:r>
          </a:p>
        </p:txBody>
      </p:sp>
      <p:sp>
        <p:nvSpPr>
          <p:cNvPr id="3" name="Vertikalaus teksto vietos rezervavimo ženklas 2">
            <a:extLst>
              <a:ext uri="{FF2B5EF4-FFF2-40B4-BE49-F238E27FC236}">
                <a16:creationId xmlns:a16="http://schemas.microsoft.com/office/drawing/2014/main" id="{738B0C1D-C91B-4CE9-9F8F-2F1F91716BEF}"/>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28C30E00-CA2F-4CFA-BDB3-DC506BF70FC4}"/>
              </a:ext>
            </a:extLst>
          </p:cNvPr>
          <p:cNvSpPr txBox="1">
            <a:spLocks noGrp="1"/>
          </p:cNvSpPr>
          <p:nvPr>
            <p:ph type="dt" sz="half" idx="7"/>
          </p:nvPr>
        </p:nvSpPr>
        <p:spPr/>
        <p:txBody>
          <a:bodyPr/>
          <a:lstStyle>
            <a:lvl1pPr>
              <a:defRPr/>
            </a:lvl1pPr>
          </a:lstStyle>
          <a:p>
            <a:pPr lvl="0"/>
            <a:fld id="{36E18980-2F17-431E-9C0F-E2559946E6EB}" type="datetime1">
              <a:rPr lang="lt-LT"/>
              <a:pPr lvl="0"/>
              <a:t>2025-09-26</a:t>
            </a:fld>
            <a:endParaRPr lang="lt-LT"/>
          </a:p>
        </p:txBody>
      </p:sp>
      <p:sp>
        <p:nvSpPr>
          <p:cNvPr id="5" name="Poraštės vietos rezervavimo ženklas 4">
            <a:extLst>
              <a:ext uri="{FF2B5EF4-FFF2-40B4-BE49-F238E27FC236}">
                <a16:creationId xmlns:a16="http://schemas.microsoft.com/office/drawing/2014/main" id="{FD7EA27A-D719-4962-9A82-D2F8221CDB0B}"/>
              </a:ext>
            </a:extLst>
          </p:cNvPr>
          <p:cNvSpPr txBox="1">
            <a:spLocks noGrp="1"/>
          </p:cNvSpPr>
          <p:nvPr>
            <p:ph type="ftr" sz="quarter" idx="9"/>
          </p:nvPr>
        </p:nvSpPr>
        <p:spPr/>
        <p:txBody>
          <a:bodyPr/>
          <a:lstStyle>
            <a:lvl1pPr>
              <a:defRPr/>
            </a:lvl1pPr>
          </a:lstStyle>
          <a:p>
            <a:pPr lvl="0"/>
            <a:endParaRPr lang="lt-LT"/>
          </a:p>
        </p:txBody>
      </p:sp>
      <p:sp>
        <p:nvSpPr>
          <p:cNvPr id="6" name="Skaidrės numerio vietos rezervavimo ženklas 5">
            <a:extLst>
              <a:ext uri="{FF2B5EF4-FFF2-40B4-BE49-F238E27FC236}">
                <a16:creationId xmlns:a16="http://schemas.microsoft.com/office/drawing/2014/main" id="{F0584BC4-88BC-40AA-BD5D-4CE1C9B5634C}"/>
              </a:ext>
            </a:extLst>
          </p:cNvPr>
          <p:cNvSpPr txBox="1">
            <a:spLocks noGrp="1"/>
          </p:cNvSpPr>
          <p:nvPr>
            <p:ph type="sldNum" sz="quarter" idx="8"/>
          </p:nvPr>
        </p:nvSpPr>
        <p:spPr/>
        <p:txBody>
          <a:bodyPr/>
          <a:lstStyle>
            <a:lvl1pPr>
              <a:defRPr/>
            </a:lvl1pPr>
          </a:lstStyle>
          <a:p>
            <a:pPr lvl="0"/>
            <a:fld id="{AE632C1D-CD95-47F0-8C38-240CCF781E77}" type="slidenum">
              <a:t>‹#›</a:t>
            </a:fld>
            <a:endParaRPr lang="lt-LT"/>
          </a:p>
        </p:txBody>
      </p:sp>
    </p:spTree>
    <p:extLst>
      <p:ext uri="{BB962C8B-B14F-4D97-AF65-F5344CB8AC3E}">
        <p14:creationId xmlns:p14="http://schemas.microsoft.com/office/powerpoint/2010/main" val="1174717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8750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9618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8378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0789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2311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8383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4368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266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7248FD7-CBC9-475F-893C-BD828E665FD8}"/>
              </a:ext>
            </a:extLst>
          </p:cNvPr>
          <p:cNvSpPr txBox="1">
            <a:spLocks noGrp="1"/>
          </p:cNvSpPr>
          <p:nvPr>
            <p:ph type="title"/>
          </p:nvPr>
        </p:nvSpPr>
        <p:spPr/>
        <p:txBody>
          <a:bodyPr/>
          <a:lstStyle>
            <a:lvl1pPr>
              <a:defRPr/>
            </a:lvl1pPr>
          </a:lstStyle>
          <a:p>
            <a:pPr lvl="0"/>
            <a:r>
              <a:rPr lang="lt-LT"/>
              <a:t>Spustelėję redaguokite stilių</a:t>
            </a:r>
          </a:p>
        </p:txBody>
      </p:sp>
      <p:sp>
        <p:nvSpPr>
          <p:cNvPr id="3" name="Turinio vietos rezervavimo ženklas 2">
            <a:extLst>
              <a:ext uri="{FF2B5EF4-FFF2-40B4-BE49-F238E27FC236}">
                <a16:creationId xmlns:a16="http://schemas.microsoft.com/office/drawing/2014/main" id="{55C59EA2-3366-4056-96ED-29C20922ECC5}"/>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5F482D98-50C5-4D74-94EA-2FD71E7E5F26}"/>
              </a:ext>
            </a:extLst>
          </p:cNvPr>
          <p:cNvSpPr txBox="1">
            <a:spLocks noGrp="1"/>
          </p:cNvSpPr>
          <p:nvPr>
            <p:ph type="dt" sz="half" idx="7"/>
          </p:nvPr>
        </p:nvSpPr>
        <p:spPr/>
        <p:txBody>
          <a:bodyPr/>
          <a:lstStyle>
            <a:lvl1pPr>
              <a:defRPr/>
            </a:lvl1pPr>
          </a:lstStyle>
          <a:p>
            <a:pPr lvl="0"/>
            <a:fld id="{7D6D8CEB-8F3A-4424-9F5C-98817FDBFA58}" type="datetime1">
              <a:rPr lang="lt-LT"/>
              <a:pPr lvl="0"/>
              <a:t>2025-09-26</a:t>
            </a:fld>
            <a:endParaRPr lang="lt-LT"/>
          </a:p>
        </p:txBody>
      </p:sp>
      <p:sp>
        <p:nvSpPr>
          <p:cNvPr id="5" name="Poraštės vietos rezervavimo ženklas 4">
            <a:extLst>
              <a:ext uri="{FF2B5EF4-FFF2-40B4-BE49-F238E27FC236}">
                <a16:creationId xmlns:a16="http://schemas.microsoft.com/office/drawing/2014/main" id="{967698E4-FE77-4454-97AD-9447BC622FF3}"/>
              </a:ext>
            </a:extLst>
          </p:cNvPr>
          <p:cNvSpPr txBox="1">
            <a:spLocks noGrp="1"/>
          </p:cNvSpPr>
          <p:nvPr>
            <p:ph type="ftr" sz="quarter" idx="9"/>
          </p:nvPr>
        </p:nvSpPr>
        <p:spPr/>
        <p:txBody>
          <a:bodyPr/>
          <a:lstStyle>
            <a:lvl1pPr>
              <a:defRPr/>
            </a:lvl1pPr>
          </a:lstStyle>
          <a:p>
            <a:pPr lvl="0"/>
            <a:endParaRPr lang="lt-LT"/>
          </a:p>
        </p:txBody>
      </p:sp>
      <p:sp>
        <p:nvSpPr>
          <p:cNvPr id="6" name="Skaidrės numerio vietos rezervavimo ženklas 5">
            <a:extLst>
              <a:ext uri="{FF2B5EF4-FFF2-40B4-BE49-F238E27FC236}">
                <a16:creationId xmlns:a16="http://schemas.microsoft.com/office/drawing/2014/main" id="{F6828567-120A-4DDF-8FD5-A61910DAEE47}"/>
              </a:ext>
            </a:extLst>
          </p:cNvPr>
          <p:cNvSpPr txBox="1">
            <a:spLocks noGrp="1"/>
          </p:cNvSpPr>
          <p:nvPr>
            <p:ph type="sldNum" sz="quarter" idx="8"/>
          </p:nvPr>
        </p:nvSpPr>
        <p:spPr/>
        <p:txBody>
          <a:bodyPr/>
          <a:lstStyle>
            <a:lvl1pPr>
              <a:defRPr/>
            </a:lvl1pPr>
          </a:lstStyle>
          <a:p>
            <a:pPr lvl="0"/>
            <a:fld id="{03485650-0174-4A0D-87E8-008C3514E59E}" type="slidenum">
              <a:t>‹#›</a:t>
            </a:fld>
            <a:endParaRPr lang="lt-LT"/>
          </a:p>
        </p:txBody>
      </p:sp>
    </p:spTree>
    <p:extLst>
      <p:ext uri="{BB962C8B-B14F-4D97-AF65-F5344CB8AC3E}">
        <p14:creationId xmlns:p14="http://schemas.microsoft.com/office/powerpoint/2010/main" val="2102099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2282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217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3479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1D4104F-ED9D-400B-BD09-7941150F7A14}"/>
              </a:ext>
            </a:extLst>
          </p:cNvPr>
          <p:cNvSpPr txBox="1">
            <a:spLocks noGrp="1"/>
          </p:cNvSpPr>
          <p:nvPr>
            <p:ph type="title"/>
          </p:nvPr>
        </p:nvSpPr>
        <p:spPr>
          <a:xfrm>
            <a:off x="831847" y="1709735"/>
            <a:ext cx="10515600" cy="2852735"/>
          </a:xfrm>
        </p:spPr>
        <p:txBody>
          <a:bodyPr anchor="b"/>
          <a:lstStyle>
            <a:lvl1pPr>
              <a:defRPr sz="6000"/>
            </a:lvl1pPr>
          </a:lstStyle>
          <a:p>
            <a:pPr lvl="0"/>
            <a:r>
              <a:rPr lang="lt-LT"/>
              <a:t>Spustelėję redaguokite stilių</a:t>
            </a:r>
          </a:p>
        </p:txBody>
      </p:sp>
      <p:sp>
        <p:nvSpPr>
          <p:cNvPr id="3" name="Teksto vietos rezervavimo ženklas 2">
            <a:extLst>
              <a:ext uri="{FF2B5EF4-FFF2-40B4-BE49-F238E27FC236}">
                <a16:creationId xmlns:a16="http://schemas.microsoft.com/office/drawing/2014/main" id="{CE878F18-385B-423B-9C95-B64237CC2A00}"/>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lt-LT"/>
              <a:t>Spustelėkite, kad galėtumėte redaguoti šablono teksto stilius</a:t>
            </a:r>
          </a:p>
        </p:txBody>
      </p:sp>
      <p:sp>
        <p:nvSpPr>
          <p:cNvPr id="4" name="Datos vietos rezervavimo ženklas 3">
            <a:extLst>
              <a:ext uri="{FF2B5EF4-FFF2-40B4-BE49-F238E27FC236}">
                <a16:creationId xmlns:a16="http://schemas.microsoft.com/office/drawing/2014/main" id="{5B122865-C421-43A0-8C4A-C0DF446A493E}"/>
              </a:ext>
            </a:extLst>
          </p:cNvPr>
          <p:cNvSpPr txBox="1">
            <a:spLocks noGrp="1"/>
          </p:cNvSpPr>
          <p:nvPr>
            <p:ph type="dt" sz="half" idx="7"/>
          </p:nvPr>
        </p:nvSpPr>
        <p:spPr/>
        <p:txBody>
          <a:bodyPr/>
          <a:lstStyle>
            <a:lvl1pPr>
              <a:defRPr/>
            </a:lvl1pPr>
          </a:lstStyle>
          <a:p>
            <a:pPr lvl="0"/>
            <a:fld id="{851BE83A-AD14-4817-B7FA-83C5CF70C1B6}" type="datetime1">
              <a:rPr lang="lt-LT"/>
              <a:pPr lvl="0"/>
              <a:t>2025-09-26</a:t>
            </a:fld>
            <a:endParaRPr lang="lt-LT"/>
          </a:p>
        </p:txBody>
      </p:sp>
      <p:sp>
        <p:nvSpPr>
          <p:cNvPr id="5" name="Poraštės vietos rezervavimo ženklas 4">
            <a:extLst>
              <a:ext uri="{FF2B5EF4-FFF2-40B4-BE49-F238E27FC236}">
                <a16:creationId xmlns:a16="http://schemas.microsoft.com/office/drawing/2014/main" id="{A901B2DA-9BAB-4F45-94E1-0E984BD22793}"/>
              </a:ext>
            </a:extLst>
          </p:cNvPr>
          <p:cNvSpPr txBox="1">
            <a:spLocks noGrp="1"/>
          </p:cNvSpPr>
          <p:nvPr>
            <p:ph type="ftr" sz="quarter" idx="9"/>
          </p:nvPr>
        </p:nvSpPr>
        <p:spPr/>
        <p:txBody>
          <a:bodyPr/>
          <a:lstStyle>
            <a:lvl1pPr>
              <a:defRPr/>
            </a:lvl1pPr>
          </a:lstStyle>
          <a:p>
            <a:pPr lvl="0"/>
            <a:endParaRPr lang="lt-LT"/>
          </a:p>
        </p:txBody>
      </p:sp>
      <p:sp>
        <p:nvSpPr>
          <p:cNvPr id="6" name="Skaidrės numerio vietos rezervavimo ženklas 5">
            <a:extLst>
              <a:ext uri="{FF2B5EF4-FFF2-40B4-BE49-F238E27FC236}">
                <a16:creationId xmlns:a16="http://schemas.microsoft.com/office/drawing/2014/main" id="{F255F35B-CDB3-430F-921D-AEDB6275FE3F}"/>
              </a:ext>
            </a:extLst>
          </p:cNvPr>
          <p:cNvSpPr txBox="1">
            <a:spLocks noGrp="1"/>
          </p:cNvSpPr>
          <p:nvPr>
            <p:ph type="sldNum" sz="quarter" idx="8"/>
          </p:nvPr>
        </p:nvSpPr>
        <p:spPr/>
        <p:txBody>
          <a:bodyPr/>
          <a:lstStyle>
            <a:lvl1pPr>
              <a:defRPr/>
            </a:lvl1pPr>
          </a:lstStyle>
          <a:p>
            <a:pPr lvl="0"/>
            <a:fld id="{6634EEF0-0BAE-4EAB-A457-B8908115B1B7}" type="slidenum">
              <a:t>‹#›</a:t>
            </a:fld>
            <a:endParaRPr lang="lt-LT"/>
          </a:p>
        </p:txBody>
      </p:sp>
    </p:spTree>
    <p:extLst>
      <p:ext uri="{BB962C8B-B14F-4D97-AF65-F5344CB8AC3E}">
        <p14:creationId xmlns:p14="http://schemas.microsoft.com/office/powerpoint/2010/main" val="2981594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93FA270-11DA-4E62-A3C2-CE59309510EE}"/>
              </a:ext>
            </a:extLst>
          </p:cNvPr>
          <p:cNvSpPr txBox="1">
            <a:spLocks noGrp="1"/>
          </p:cNvSpPr>
          <p:nvPr>
            <p:ph type="title"/>
          </p:nvPr>
        </p:nvSpPr>
        <p:spPr/>
        <p:txBody>
          <a:bodyPr/>
          <a:lstStyle>
            <a:lvl1pPr>
              <a:defRPr/>
            </a:lvl1pPr>
          </a:lstStyle>
          <a:p>
            <a:pPr lvl="0"/>
            <a:r>
              <a:rPr lang="lt-LT"/>
              <a:t>Spustelėję redaguokite stilių</a:t>
            </a:r>
          </a:p>
        </p:txBody>
      </p:sp>
      <p:sp>
        <p:nvSpPr>
          <p:cNvPr id="3" name="Turinio vietos rezervavimo ženklas 2">
            <a:extLst>
              <a:ext uri="{FF2B5EF4-FFF2-40B4-BE49-F238E27FC236}">
                <a16:creationId xmlns:a16="http://schemas.microsoft.com/office/drawing/2014/main" id="{0FD3850B-C2A1-4C63-9258-CF147FE3B6A1}"/>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urinio vietos rezervavimo ženklas 3">
            <a:extLst>
              <a:ext uri="{FF2B5EF4-FFF2-40B4-BE49-F238E27FC236}">
                <a16:creationId xmlns:a16="http://schemas.microsoft.com/office/drawing/2014/main" id="{3A2296C6-BA38-4224-9939-10589F043CA5}"/>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Datos vietos rezervavimo ženklas 4">
            <a:extLst>
              <a:ext uri="{FF2B5EF4-FFF2-40B4-BE49-F238E27FC236}">
                <a16:creationId xmlns:a16="http://schemas.microsoft.com/office/drawing/2014/main" id="{C59F43F7-DB4A-424C-884A-0EF59F3B3F1F}"/>
              </a:ext>
            </a:extLst>
          </p:cNvPr>
          <p:cNvSpPr txBox="1">
            <a:spLocks noGrp="1"/>
          </p:cNvSpPr>
          <p:nvPr>
            <p:ph type="dt" sz="half" idx="7"/>
          </p:nvPr>
        </p:nvSpPr>
        <p:spPr/>
        <p:txBody>
          <a:bodyPr/>
          <a:lstStyle>
            <a:lvl1pPr>
              <a:defRPr/>
            </a:lvl1pPr>
          </a:lstStyle>
          <a:p>
            <a:pPr lvl="0"/>
            <a:fld id="{976C5F33-DFA3-454E-B4CE-8D35BD69707A}" type="datetime1">
              <a:rPr lang="lt-LT"/>
              <a:pPr lvl="0"/>
              <a:t>2025-09-26</a:t>
            </a:fld>
            <a:endParaRPr lang="lt-LT"/>
          </a:p>
        </p:txBody>
      </p:sp>
      <p:sp>
        <p:nvSpPr>
          <p:cNvPr id="6" name="Poraštės vietos rezervavimo ženklas 5">
            <a:extLst>
              <a:ext uri="{FF2B5EF4-FFF2-40B4-BE49-F238E27FC236}">
                <a16:creationId xmlns:a16="http://schemas.microsoft.com/office/drawing/2014/main" id="{35D77D8E-151F-4140-85E1-A8D48D5FBA15}"/>
              </a:ext>
            </a:extLst>
          </p:cNvPr>
          <p:cNvSpPr txBox="1">
            <a:spLocks noGrp="1"/>
          </p:cNvSpPr>
          <p:nvPr>
            <p:ph type="ftr" sz="quarter" idx="9"/>
          </p:nvPr>
        </p:nvSpPr>
        <p:spPr/>
        <p:txBody>
          <a:bodyPr/>
          <a:lstStyle>
            <a:lvl1pPr>
              <a:defRPr/>
            </a:lvl1pPr>
          </a:lstStyle>
          <a:p>
            <a:pPr lvl="0"/>
            <a:endParaRPr lang="lt-LT"/>
          </a:p>
        </p:txBody>
      </p:sp>
      <p:sp>
        <p:nvSpPr>
          <p:cNvPr id="7" name="Skaidrės numerio vietos rezervavimo ženklas 6">
            <a:extLst>
              <a:ext uri="{FF2B5EF4-FFF2-40B4-BE49-F238E27FC236}">
                <a16:creationId xmlns:a16="http://schemas.microsoft.com/office/drawing/2014/main" id="{BDCA8CDB-D1F6-4A2A-BD81-29104C1D98B9}"/>
              </a:ext>
            </a:extLst>
          </p:cNvPr>
          <p:cNvSpPr txBox="1">
            <a:spLocks noGrp="1"/>
          </p:cNvSpPr>
          <p:nvPr>
            <p:ph type="sldNum" sz="quarter" idx="8"/>
          </p:nvPr>
        </p:nvSpPr>
        <p:spPr/>
        <p:txBody>
          <a:bodyPr/>
          <a:lstStyle>
            <a:lvl1pPr>
              <a:defRPr/>
            </a:lvl1pPr>
          </a:lstStyle>
          <a:p>
            <a:pPr lvl="0"/>
            <a:fld id="{84F1D0D6-1564-45DC-830E-F1207DC755FA}" type="slidenum">
              <a:t>‹#›</a:t>
            </a:fld>
            <a:endParaRPr lang="lt-LT"/>
          </a:p>
        </p:txBody>
      </p:sp>
    </p:spTree>
    <p:extLst>
      <p:ext uri="{BB962C8B-B14F-4D97-AF65-F5344CB8AC3E}">
        <p14:creationId xmlns:p14="http://schemas.microsoft.com/office/powerpoint/2010/main" val="3244231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B4815C5-A790-43FD-A167-5D1518920D03}"/>
              </a:ext>
            </a:extLst>
          </p:cNvPr>
          <p:cNvSpPr txBox="1">
            <a:spLocks noGrp="1"/>
          </p:cNvSpPr>
          <p:nvPr>
            <p:ph type="title"/>
          </p:nvPr>
        </p:nvSpPr>
        <p:spPr>
          <a:xfrm>
            <a:off x="839784" y="365129"/>
            <a:ext cx="10515600" cy="1325559"/>
          </a:xfrm>
        </p:spPr>
        <p:txBody>
          <a:bodyPr/>
          <a:lstStyle>
            <a:lvl1pPr>
              <a:defRPr/>
            </a:lvl1pPr>
          </a:lstStyle>
          <a:p>
            <a:pPr lvl="0"/>
            <a:r>
              <a:rPr lang="lt-LT"/>
              <a:t>Spustelėję redaguokite stilių</a:t>
            </a:r>
          </a:p>
        </p:txBody>
      </p:sp>
      <p:sp>
        <p:nvSpPr>
          <p:cNvPr id="3" name="Teksto vietos rezervavimo ženklas 2">
            <a:extLst>
              <a:ext uri="{FF2B5EF4-FFF2-40B4-BE49-F238E27FC236}">
                <a16:creationId xmlns:a16="http://schemas.microsoft.com/office/drawing/2014/main" id="{D0C7AA9A-1B48-4FB6-A3E4-2F3F2D39D200}"/>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lt-LT"/>
              <a:t>Spustelėkite, kad galėtumėte redaguoti šablono teksto stilius</a:t>
            </a:r>
          </a:p>
        </p:txBody>
      </p:sp>
      <p:sp>
        <p:nvSpPr>
          <p:cNvPr id="4" name="Turinio vietos rezervavimo ženklas 3">
            <a:extLst>
              <a:ext uri="{FF2B5EF4-FFF2-40B4-BE49-F238E27FC236}">
                <a16:creationId xmlns:a16="http://schemas.microsoft.com/office/drawing/2014/main" id="{5E7A808F-CBE9-4AC9-9ED9-6E151E09DBF6}"/>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ksto vietos rezervavimo ženklas 4">
            <a:extLst>
              <a:ext uri="{FF2B5EF4-FFF2-40B4-BE49-F238E27FC236}">
                <a16:creationId xmlns:a16="http://schemas.microsoft.com/office/drawing/2014/main" id="{433D8F30-2DDE-488A-AD80-74C6BCAD9F2A}"/>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lt-LT"/>
              <a:t>Spustelėkite, kad galėtumėte redaguoti šablono teksto stilius</a:t>
            </a:r>
          </a:p>
        </p:txBody>
      </p:sp>
      <p:sp>
        <p:nvSpPr>
          <p:cNvPr id="6" name="Turinio vietos rezervavimo ženklas 5">
            <a:extLst>
              <a:ext uri="{FF2B5EF4-FFF2-40B4-BE49-F238E27FC236}">
                <a16:creationId xmlns:a16="http://schemas.microsoft.com/office/drawing/2014/main" id="{A22CDFC9-6179-453C-890C-36F46D5A6B57}"/>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Datos vietos rezervavimo ženklas 6">
            <a:extLst>
              <a:ext uri="{FF2B5EF4-FFF2-40B4-BE49-F238E27FC236}">
                <a16:creationId xmlns:a16="http://schemas.microsoft.com/office/drawing/2014/main" id="{9C775E67-EC1C-4629-AD01-16029F21BADC}"/>
              </a:ext>
            </a:extLst>
          </p:cNvPr>
          <p:cNvSpPr txBox="1">
            <a:spLocks noGrp="1"/>
          </p:cNvSpPr>
          <p:nvPr>
            <p:ph type="dt" sz="half" idx="7"/>
          </p:nvPr>
        </p:nvSpPr>
        <p:spPr/>
        <p:txBody>
          <a:bodyPr/>
          <a:lstStyle>
            <a:lvl1pPr>
              <a:defRPr/>
            </a:lvl1pPr>
          </a:lstStyle>
          <a:p>
            <a:pPr lvl="0"/>
            <a:fld id="{36AD1286-1CBE-4C6F-A3B7-281BFFC7F8E8}" type="datetime1">
              <a:rPr lang="lt-LT"/>
              <a:pPr lvl="0"/>
              <a:t>2025-09-26</a:t>
            </a:fld>
            <a:endParaRPr lang="lt-LT"/>
          </a:p>
        </p:txBody>
      </p:sp>
      <p:sp>
        <p:nvSpPr>
          <p:cNvPr id="8" name="Poraštės vietos rezervavimo ženklas 7">
            <a:extLst>
              <a:ext uri="{FF2B5EF4-FFF2-40B4-BE49-F238E27FC236}">
                <a16:creationId xmlns:a16="http://schemas.microsoft.com/office/drawing/2014/main" id="{EBA7B8B8-C3ED-4ECB-A35C-56DA9D8DE11C}"/>
              </a:ext>
            </a:extLst>
          </p:cNvPr>
          <p:cNvSpPr txBox="1">
            <a:spLocks noGrp="1"/>
          </p:cNvSpPr>
          <p:nvPr>
            <p:ph type="ftr" sz="quarter" idx="9"/>
          </p:nvPr>
        </p:nvSpPr>
        <p:spPr/>
        <p:txBody>
          <a:bodyPr/>
          <a:lstStyle>
            <a:lvl1pPr>
              <a:defRPr/>
            </a:lvl1pPr>
          </a:lstStyle>
          <a:p>
            <a:pPr lvl="0"/>
            <a:endParaRPr lang="lt-LT"/>
          </a:p>
        </p:txBody>
      </p:sp>
      <p:sp>
        <p:nvSpPr>
          <p:cNvPr id="9" name="Skaidrės numerio vietos rezervavimo ženklas 8">
            <a:extLst>
              <a:ext uri="{FF2B5EF4-FFF2-40B4-BE49-F238E27FC236}">
                <a16:creationId xmlns:a16="http://schemas.microsoft.com/office/drawing/2014/main" id="{1203E4F6-0389-4EBE-A741-3ED06239AD03}"/>
              </a:ext>
            </a:extLst>
          </p:cNvPr>
          <p:cNvSpPr txBox="1">
            <a:spLocks noGrp="1"/>
          </p:cNvSpPr>
          <p:nvPr>
            <p:ph type="sldNum" sz="quarter" idx="8"/>
          </p:nvPr>
        </p:nvSpPr>
        <p:spPr/>
        <p:txBody>
          <a:bodyPr/>
          <a:lstStyle>
            <a:lvl1pPr>
              <a:defRPr/>
            </a:lvl1pPr>
          </a:lstStyle>
          <a:p>
            <a:pPr lvl="0"/>
            <a:fld id="{20D2D0D7-1537-48B2-BBD7-57C9BD769108}" type="slidenum">
              <a:t>‹#›</a:t>
            </a:fld>
            <a:endParaRPr lang="lt-LT"/>
          </a:p>
        </p:txBody>
      </p:sp>
    </p:spTree>
    <p:extLst>
      <p:ext uri="{BB962C8B-B14F-4D97-AF65-F5344CB8AC3E}">
        <p14:creationId xmlns:p14="http://schemas.microsoft.com/office/powerpoint/2010/main" val="299533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49B87D7-4CB0-4D36-A602-E6845FDABFD6}"/>
              </a:ext>
            </a:extLst>
          </p:cNvPr>
          <p:cNvSpPr txBox="1">
            <a:spLocks noGrp="1"/>
          </p:cNvSpPr>
          <p:nvPr>
            <p:ph type="title"/>
          </p:nvPr>
        </p:nvSpPr>
        <p:spPr/>
        <p:txBody>
          <a:bodyPr/>
          <a:lstStyle>
            <a:lvl1pPr>
              <a:defRPr/>
            </a:lvl1pPr>
          </a:lstStyle>
          <a:p>
            <a:pPr lvl="0"/>
            <a:r>
              <a:rPr lang="lt-LT"/>
              <a:t>Spustelėję redaguokite stilių</a:t>
            </a:r>
          </a:p>
        </p:txBody>
      </p:sp>
      <p:sp>
        <p:nvSpPr>
          <p:cNvPr id="3" name="Datos vietos rezervavimo ženklas 2">
            <a:extLst>
              <a:ext uri="{FF2B5EF4-FFF2-40B4-BE49-F238E27FC236}">
                <a16:creationId xmlns:a16="http://schemas.microsoft.com/office/drawing/2014/main" id="{EDA8A8B5-C38D-4FB6-83FE-FFB71F8438CF}"/>
              </a:ext>
            </a:extLst>
          </p:cNvPr>
          <p:cNvSpPr txBox="1">
            <a:spLocks noGrp="1"/>
          </p:cNvSpPr>
          <p:nvPr>
            <p:ph type="dt" sz="half" idx="7"/>
          </p:nvPr>
        </p:nvSpPr>
        <p:spPr/>
        <p:txBody>
          <a:bodyPr/>
          <a:lstStyle>
            <a:lvl1pPr>
              <a:defRPr/>
            </a:lvl1pPr>
          </a:lstStyle>
          <a:p>
            <a:pPr lvl="0"/>
            <a:fld id="{8F831F0B-397E-4549-B04C-D072A1FCCFDE}" type="datetime1">
              <a:rPr lang="lt-LT"/>
              <a:pPr lvl="0"/>
              <a:t>2025-09-26</a:t>
            </a:fld>
            <a:endParaRPr lang="lt-LT"/>
          </a:p>
        </p:txBody>
      </p:sp>
      <p:sp>
        <p:nvSpPr>
          <p:cNvPr id="4" name="Poraštės vietos rezervavimo ženklas 3">
            <a:extLst>
              <a:ext uri="{FF2B5EF4-FFF2-40B4-BE49-F238E27FC236}">
                <a16:creationId xmlns:a16="http://schemas.microsoft.com/office/drawing/2014/main" id="{B94A2000-023A-4A36-80DF-409077A845CE}"/>
              </a:ext>
            </a:extLst>
          </p:cNvPr>
          <p:cNvSpPr txBox="1">
            <a:spLocks noGrp="1"/>
          </p:cNvSpPr>
          <p:nvPr>
            <p:ph type="ftr" sz="quarter" idx="9"/>
          </p:nvPr>
        </p:nvSpPr>
        <p:spPr/>
        <p:txBody>
          <a:bodyPr/>
          <a:lstStyle>
            <a:lvl1pPr>
              <a:defRPr/>
            </a:lvl1pPr>
          </a:lstStyle>
          <a:p>
            <a:pPr lvl="0"/>
            <a:endParaRPr lang="lt-LT"/>
          </a:p>
        </p:txBody>
      </p:sp>
      <p:sp>
        <p:nvSpPr>
          <p:cNvPr id="5" name="Skaidrės numerio vietos rezervavimo ženklas 4">
            <a:extLst>
              <a:ext uri="{FF2B5EF4-FFF2-40B4-BE49-F238E27FC236}">
                <a16:creationId xmlns:a16="http://schemas.microsoft.com/office/drawing/2014/main" id="{85EAA16B-B5A7-424E-8089-1BCE68BE2B29}"/>
              </a:ext>
            </a:extLst>
          </p:cNvPr>
          <p:cNvSpPr txBox="1">
            <a:spLocks noGrp="1"/>
          </p:cNvSpPr>
          <p:nvPr>
            <p:ph type="sldNum" sz="quarter" idx="8"/>
          </p:nvPr>
        </p:nvSpPr>
        <p:spPr/>
        <p:txBody>
          <a:bodyPr/>
          <a:lstStyle>
            <a:lvl1pPr>
              <a:defRPr/>
            </a:lvl1pPr>
          </a:lstStyle>
          <a:p>
            <a:pPr lvl="0"/>
            <a:fld id="{9BBE753D-9A59-453A-82D2-6ED5088216BC}" type="slidenum">
              <a:t>‹#›</a:t>
            </a:fld>
            <a:endParaRPr lang="lt-LT"/>
          </a:p>
        </p:txBody>
      </p:sp>
    </p:spTree>
    <p:extLst>
      <p:ext uri="{BB962C8B-B14F-4D97-AF65-F5344CB8AC3E}">
        <p14:creationId xmlns:p14="http://schemas.microsoft.com/office/powerpoint/2010/main" val="655962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a16="http://schemas.microsoft.com/office/drawing/2014/main" id="{4E565C50-163E-4200-882D-82596E9E5EFF}"/>
              </a:ext>
            </a:extLst>
          </p:cNvPr>
          <p:cNvSpPr txBox="1">
            <a:spLocks noGrp="1"/>
          </p:cNvSpPr>
          <p:nvPr>
            <p:ph type="dt" sz="half" idx="7"/>
          </p:nvPr>
        </p:nvSpPr>
        <p:spPr/>
        <p:txBody>
          <a:bodyPr/>
          <a:lstStyle>
            <a:lvl1pPr>
              <a:defRPr/>
            </a:lvl1pPr>
          </a:lstStyle>
          <a:p>
            <a:pPr lvl="0"/>
            <a:fld id="{57BCCE6E-010C-44E8-8485-BD77F492EB6E}" type="datetime1">
              <a:rPr lang="lt-LT"/>
              <a:pPr lvl="0"/>
              <a:t>2025-09-26</a:t>
            </a:fld>
            <a:endParaRPr lang="lt-LT"/>
          </a:p>
        </p:txBody>
      </p:sp>
      <p:sp>
        <p:nvSpPr>
          <p:cNvPr id="3" name="Poraštės vietos rezervavimo ženklas 2">
            <a:extLst>
              <a:ext uri="{FF2B5EF4-FFF2-40B4-BE49-F238E27FC236}">
                <a16:creationId xmlns:a16="http://schemas.microsoft.com/office/drawing/2014/main" id="{51FC3324-772B-4778-88EE-A4AEAD071E40}"/>
              </a:ext>
            </a:extLst>
          </p:cNvPr>
          <p:cNvSpPr txBox="1">
            <a:spLocks noGrp="1"/>
          </p:cNvSpPr>
          <p:nvPr>
            <p:ph type="ftr" sz="quarter" idx="9"/>
          </p:nvPr>
        </p:nvSpPr>
        <p:spPr/>
        <p:txBody>
          <a:bodyPr/>
          <a:lstStyle>
            <a:lvl1pPr>
              <a:defRPr/>
            </a:lvl1pPr>
          </a:lstStyle>
          <a:p>
            <a:pPr lvl="0"/>
            <a:endParaRPr lang="lt-LT"/>
          </a:p>
        </p:txBody>
      </p:sp>
      <p:sp>
        <p:nvSpPr>
          <p:cNvPr id="4" name="Skaidrės numerio vietos rezervavimo ženklas 3">
            <a:extLst>
              <a:ext uri="{FF2B5EF4-FFF2-40B4-BE49-F238E27FC236}">
                <a16:creationId xmlns:a16="http://schemas.microsoft.com/office/drawing/2014/main" id="{6FE72456-ACFD-425A-92F5-BB030750152E}"/>
              </a:ext>
            </a:extLst>
          </p:cNvPr>
          <p:cNvSpPr txBox="1">
            <a:spLocks noGrp="1"/>
          </p:cNvSpPr>
          <p:nvPr>
            <p:ph type="sldNum" sz="quarter" idx="8"/>
          </p:nvPr>
        </p:nvSpPr>
        <p:spPr/>
        <p:txBody>
          <a:bodyPr/>
          <a:lstStyle>
            <a:lvl1pPr>
              <a:defRPr/>
            </a:lvl1pPr>
          </a:lstStyle>
          <a:p>
            <a:pPr lvl="0"/>
            <a:fld id="{30275289-93C2-4FD8-9EC2-B4A6D76C00BB}" type="slidenum">
              <a:t>‹#›</a:t>
            </a:fld>
            <a:endParaRPr lang="lt-LT"/>
          </a:p>
        </p:txBody>
      </p:sp>
    </p:spTree>
    <p:extLst>
      <p:ext uri="{BB962C8B-B14F-4D97-AF65-F5344CB8AC3E}">
        <p14:creationId xmlns:p14="http://schemas.microsoft.com/office/powerpoint/2010/main" val="422429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6B034CC-93E3-4723-BE7F-419EEE587470}"/>
              </a:ext>
            </a:extLst>
          </p:cNvPr>
          <p:cNvSpPr txBox="1">
            <a:spLocks noGrp="1"/>
          </p:cNvSpPr>
          <p:nvPr>
            <p:ph type="title"/>
          </p:nvPr>
        </p:nvSpPr>
        <p:spPr>
          <a:xfrm>
            <a:off x="839784" y="457200"/>
            <a:ext cx="3932240" cy="1600200"/>
          </a:xfrm>
        </p:spPr>
        <p:txBody>
          <a:bodyPr anchor="b"/>
          <a:lstStyle>
            <a:lvl1pPr>
              <a:defRPr sz="3200"/>
            </a:lvl1pPr>
          </a:lstStyle>
          <a:p>
            <a:pPr lvl="0"/>
            <a:r>
              <a:rPr lang="lt-LT"/>
              <a:t>Spustelėję redaguokite stilių</a:t>
            </a:r>
          </a:p>
        </p:txBody>
      </p:sp>
      <p:sp>
        <p:nvSpPr>
          <p:cNvPr id="3" name="Turinio vietos rezervavimo ženklas 2">
            <a:extLst>
              <a:ext uri="{FF2B5EF4-FFF2-40B4-BE49-F238E27FC236}">
                <a16:creationId xmlns:a16="http://schemas.microsoft.com/office/drawing/2014/main" id="{6D30230F-EE22-477B-8110-5CBFD35B1909}"/>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eksto vietos rezervavimo ženklas 3">
            <a:extLst>
              <a:ext uri="{FF2B5EF4-FFF2-40B4-BE49-F238E27FC236}">
                <a16:creationId xmlns:a16="http://schemas.microsoft.com/office/drawing/2014/main" id="{C4F16227-BF38-4274-8465-595269B82BCE}"/>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1E8FDBA8-4746-4CED-97B9-DAD7DEEEE010}"/>
              </a:ext>
            </a:extLst>
          </p:cNvPr>
          <p:cNvSpPr txBox="1">
            <a:spLocks noGrp="1"/>
          </p:cNvSpPr>
          <p:nvPr>
            <p:ph type="dt" sz="half" idx="7"/>
          </p:nvPr>
        </p:nvSpPr>
        <p:spPr/>
        <p:txBody>
          <a:bodyPr/>
          <a:lstStyle>
            <a:lvl1pPr>
              <a:defRPr/>
            </a:lvl1pPr>
          </a:lstStyle>
          <a:p>
            <a:pPr lvl="0"/>
            <a:fld id="{6DBB74D8-DF4C-4FB1-84A4-4BF35CFEA7B3}" type="datetime1">
              <a:rPr lang="lt-LT"/>
              <a:pPr lvl="0"/>
              <a:t>2025-09-26</a:t>
            </a:fld>
            <a:endParaRPr lang="lt-LT"/>
          </a:p>
        </p:txBody>
      </p:sp>
      <p:sp>
        <p:nvSpPr>
          <p:cNvPr id="6" name="Poraštės vietos rezervavimo ženklas 5">
            <a:extLst>
              <a:ext uri="{FF2B5EF4-FFF2-40B4-BE49-F238E27FC236}">
                <a16:creationId xmlns:a16="http://schemas.microsoft.com/office/drawing/2014/main" id="{C84DC1B1-C749-49D5-BD9C-750F6A0FECD0}"/>
              </a:ext>
            </a:extLst>
          </p:cNvPr>
          <p:cNvSpPr txBox="1">
            <a:spLocks noGrp="1"/>
          </p:cNvSpPr>
          <p:nvPr>
            <p:ph type="ftr" sz="quarter" idx="9"/>
          </p:nvPr>
        </p:nvSpPr>
        <p:spPr/>
        <p:txBody>
          <a:bodyPr/>
          <a:lstStyle>
            <a:lvl1pPr>
              <a:defRPr/>
            </a:lvl1pPr>
          </a:lstStyle>
          <a:p>
            <a:pPr lvl="0"/>
            <a:endParaRPr lang="lt-LT"/>
          </a:p>
        </p:txBody>
      </p:sp>
      <p:sp>
        <p:nvSpPr>
          <p:cNvPr id="7" name="Skaidrės numerio vietos rezervavimo ženklas 6">
            <a:extLst>
              <a:ext uri="{FF2B5EF4-FFF2-40B4-BE49-F238E27FC236}">
                <a16:creationId xmlns:a16="http://schemas.microsoft.com/office/drawing/2014/main" id="{F3E6EA40-15D9-4FD0-9277-CDEBF208955D}"/>
              </a:ext>
            </a:extLst>
          </p:cNvPr>
          <p:cNvSpPr txBox="1">
            <a:spLocks noGrp="1"/>
          </p:cNvSpPr>
          <p:nvPr>
            <p:ph type="sldNum" sz="quarter" idx="8"/>
          </p:nvPr>
        </p:nvSpPr>
        <p:spPr/>
        <p:txBody>
          <a:bodyPr/>
          <a:lstStyle>
            <a:lvl1pPr>
              <a:defRPr/>
            </a:lvl1pPr>
          </a:lstStyle>
          <a:p>
            <a:pPr lvl="0"/>
            <a:fld id="{635F1F81-834E-4634-A5CB-86501C3DF47C}" type="slidenum">
              <a:t>‹#›</a:t>
            </a:fld>
            <a:endParaRPr lang="lt-LT"/>
          </a:p>
        </p:txBody>
      </p:sp>
    </p:spTree>
    <p:extLst>
      <p:ext uri="{BB962C8B-B14F-4D97-AF65-F5344CB8AC3E}">
        <p14:creationId xmlns:p14="http://schemas.microsoft.com/office/powerpoint/2010/main" val="3819458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2922A02-E3F9-46AC-B6DD-1E949D8C276A}"/>
              </a:ext>
            </a:extLst>
          </p:cNvPr>
          <p:cNvSpPr txBox="1">
            <a:spLocks noGrp="1"/>
          </p:cNvSpPr>
          <p:nvPr>
            <p:ph type="title"/>
          </p:nvPr>
        </p:nvSpPr>
        <p:spPr>
          <a:xfrm>
            <a:off x="839784" y="457200"/>
            <a:ext cx="3932240" cy="1600200"/>
          </a:xfrm>
        </p:spPr>
        <p:txBody>
          <a:bodyPr anchor="b"/>
          <a:lstStyle>
            <a:lvl1pPr>
              <a:defRPr sz="3200"/>
            </a:lvl1pPr>
          </a:lstStyle>
          <a:p>
            <a:pPr lvl="0"/>
            <a:r>
              <a:rPr lang="lt-LT"/>
              <a:t>Spustelėję redaguokite stilių</a:t>
            </a:r>
          </a:p>
        </p:txBody>
      </p:sp>
      <p:sp>
        <p:nvSpPr>
          <p:cNvPr id="3" name="Paveikslėlio vietos rezervavimo ženklas 2">
            <a:extLst>
              <a:ext uri="{FF2B5EF4-FFF2-40B4-BE49-F238E27FC236}">
                <a16:creationId xmlns:a16="http://schemas.microsoft.com/office/drawing/2014/main" id="{87757670-DFAE-4DBD-90EE-9F6D64DCF9B4}"/>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lt-LT"/>
          </a:p>
        </p:txBody>
      </p:sp>
      <p:sp>
        <p:nvSpPr>
          <p:cNvPr id="4" name="Teksto vietos rezervavimo ženklas 3">
            <a:extLst>
              <a:ext uri="{FF2B5EF4-FFF2-40B4-BE49-F238E27FC236}">
                <a16:creationId xmlns:a16="http://schemas.microsoft.com/office/drawing/2014/main" id="{9EAE9FEB-FBCA-4999-83D6-394556191231}"/>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4B596E8C-2E9E-4554-94EA-912A82AD5894}"/>
              </a:ext>
            </a:extLst>
          </p:cNvPr>
          <p:cNvSpPr txBox="1">
            <a:spLocks noGrp="1"/>
          </p:cNvSpPr>
          <p:nvPr>
            <p:ph type="dt" sz="half" idx="7"/>
          </p:nvPr>
        </p:nvSpPr>
        <p:spPr/>
        <p:txBody>
          <a:bodyPr/>
          <a:lstStyle>
            <a:lvl1pPr>
              <a:defRPr/>
            </a:lvl1pPr>
          </a:lstStyle>
          <a:p>
            <a:pPr lvl="0"/>
            <a:fld id="{F9405549-F547-4545-9D04-9A85172145DB}" type="datetime1">
              <a:rPr lang="lt-LT"/>
              <a:pPr lvl="0"/>
              <a:t>2025-09-26</a:t>
            </a:fld>
            <a:endParaRPr lang="lt-LT"/>
          </a:p>
        </p:txBody>
      </p:sp>
      <p:sp>
        <p:nvSpPr>
          <p:cNvPr id="6" name="Poraštės vietos rezervavimo ženklas 5">
            <a:extLst>
              <a:ext uri="{FF2B5EF4-FFF2-40B4-BE49-F238E27FC236}">
                <a16:creationId xmlns:a16="http://schemas.microsoft.com/office/drawing/2014/main" id="{E4EA9D0D-47CB-496A-8AB0-8735348BA98F}"/>
              </a:ext>
            </a:extLst>
          </p:cNvPr>
          <p:cNvSpPr txBox="1">
            <a:spLocks noGrp="1"/>
          </p:cNvSpPr>
          <p:nvPr>
            <p:ph type="ftr" sz="quarter" idx="9"/>
          </p:nvPr>
        </p:nvSpPr>
        <p:spPr/>
        <p:txBody>
          <a:bodyPr/>
          <a:lstStyle>
            <a:lvl1pPr>
              <a:defRPr/>
            </a:lvl1pPr>
          </a:lstStyle>
          <a:p>
            <a:pPr lvl="0"/>
            <a:endParaRPr lang="lt-LT"/>
          </a:p>
        </p:txBody>
      </p:sp>
      <p:sp>
        <p:nvSpPr>
          <p:cNvPr id="7" name="Skaidrės numerio vietos rezervavimo ženklas 6">
            <a:extLst>
              <a:ext uri="{FF2B5EF4-FFF2-40B4-BE49-F238E27FC236}">
                <a16:creationId xmlns:a16="http://schemas.microsoft.com/office/drawing/2014/main" id="{EF27490B-4873-4228-AAF0-75EE0F9E2CC2}"/>
              </a:ext>
            </a:extLst>
          </p:cNvPr>
          <p:cNvSpPr txBox="1">
            <a:spLocks noGrp="1"/>
          </p:cNvSpPr>
          <p:nvPr>
            <p:ph type="sldNum" sz="quarter" idx="8"/>
          </p:nvPr>
        </p:nvSpPr>
        <p:spPr/>
        <p:txBody>
          <a:bodyPr/>
          <a:lstStyle>
            <a:lvl1pPr>
              <a:defRPr/>
            </a:lvl1pPr>
          </a:lstStyle>
          <a:p>
            <a:pPr lvl="0"/>
            <a:fld id="{36997F49-D2A6-4CF2-91FB-A5ECFEAEB895}" type="slidenum">
              <a:t>‹#›</a:t>
            </a:fld>
            <a:endParaRPr lang="lt-LT"/>
          </a:p>
        </p:txBody>
      </p:sp>
    </p:spTree>
    <p:extLst>
      <p:ext uri="{BB962C8B-B14F-4D97-AF65-F5344CB8AC3E}">
        <p14:creationId xmlns:p14="http://schemas.microsoft.com/office/powerpoint/2010/main" val="3104042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id="{A793D398-9296-48E2-95AE-BD2862E1C1F3}"/>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lt-LT"/>
              <a:t>Spustelėję redaguokite stilių</a:t>
            </a:r>
          </a:p>
        </p:txBody>
      </p:sp>
      <p:sp>
        <p:nvSpPr>
          <p:cNvPr id="3" name="Teksto vietos rezervavimo ženklas 2">
            <a:extLst>
              <a:ext uri="{FF2B5EF4-FFF2-40B4-BE49-F238E27FC236}">
                <a16:creationId xmlns:a16="http://schemas.microsoft.com/office/drawing/2014/main" id="{EFA13D94-B6D9-4467-9951-60ED42356161}"/>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0F8442BE-6C7F-4E95-8C50-8A1476F28156}"/>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lt-LT" sz="1200" b="0" i="0" u="none" strike="noStrike" kern="1200" cap="none" spc="0" baseline="0">
                <a:solidFill>
                  <a:srgbClr val="898989"/>
                </a:solidFill>
                <a:uFillTx/>
                <a:latin typeface="Calibri"/>
              </a:defRPr>
            </a:lvl1pPr>
          </a:lstStyle>
          <a:p>
            <a:pPr lvl="0"/>
            <a:fld id="{BCAA0499-B046-4ADD-88D1-1BD6506F63EC}" type="datetime1">
              <a:rPr lang="lt-LT"/>
              <a:pPr lvl="0"/>
              <a:t>2025-09-26</a:t>
            </a:fld>
            <a:endParaRPr lang="lt-LT"/>
          </a:p>
        </p:txBody>
      </p:sp>
      <p:sp>
        <p:nvSpPr>
          <p:cNvPr id="5" name="Poraštės vietos rezervavimo ženklas 4">
            <a:extLst>
              <a:ext uri="{FF2B5EF4-FFF2-40B4-BE49-F238E27FC236}">
                <a16:creationId xmlns:a16="http://schemas.microsoft.com/office/drawing/2014/main" id="{15593F63-DE72-49E8-8A0C-1BE75A8DE5DB}"/>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lt-LT" sz="1200" b="0" i="0" u="none" strike="noStrike" kern="1200" cap="none" spc="0" baseline="0">
                <a:solidFill>
                  <a:srgbClr val="898989"/>
                </a:solidFill>
                <a:uFillTx/>
                <a:latin typeface="Calibri"/>
              </a:defRPr>
            </a:lvl1pPr>
          </a:lstStyle>
          <a:p>
            <a:pPr lvl="0"/>
            <a:endParaRPr lang="lt-LT"/>
          </a:p>
        </p:txBody>
      </p:sp>
      <p:sp>
        <p:nvSpPr>
          <p:cNvPr id="6" name="Skaidrės numerio vietos rezervavimo ženklas 5">
            <a:extLst>
              <a:ext uri="{FF2B5EF4-FFF2-40B4-BE49-F238E27FC236}">
                <a16:creationId xmlns:a16="http://schemas.microsoft.com/office/drawing/2014/main" id="{068EE198-184F-460E-AE97-F3A0A7548281}"/>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lt-LT" sz="1200" b="0" i="0" u="none" strike="noStrike" kern="1200" cap="none" spc="0" baseline="0">
                <a:solidFill>
                  <a:srgbClr val="898989"/>
                </a:solidFill>
                <a:uFillTx/>
                <a:latin typeface="Calibri"/>
              </a:defRPr>
            </a:lvl1pPr>
          </a:lstStyle>
          <a:p>
            <a:pPr lvl="0"/>
            <a:fld id="{88DD79A7-547A-471D-A5FC-EB4123C6B068}" type="slidenum">
              <a:t>‹#›</a:t>
            </a:fld>
            <a:endParaRPr lang="lt-L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lt-LT"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lt-LT"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lt-LT"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lt-LT"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lt-LT"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lt-LT"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880089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9.jpe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Laisva forma: figūra 7">
            <a:extLst>
              <a:ext uri="{FF2B5EF4-FFF2-40B4-BE49-F238E27FC236}">
                <a16:creationId xmlns:a16="http://schemas.microsoft.com/office/drawing/2014/main" id="{34A50BB1-780A-4217-AC76-0792A95D1A5C}"/>
              </a:ext>
            </a:extLst>
          </p:cNvPr>
          <p:cNvSpPr/>
          <p:nvPr/>
        </p:nvSpPr>
        <p:spPr>
          <a:xfrm>
            <a:off x="403799" y="0"/>
            <a:ext cx="1858865" cy="6858000"/>
          </a:xfrm>
          <a:custGeom>
            <a:avLst/>
            <a:gdLst>
              <a:gd name="f0" fmla="val 10800000"/>
              <a:gd name="f1" fmla="val 5400000"/>
              <a:gd name="f2" fmla="val 180"/>
              <a:gd name="f3" fmla="val w"/>
              <a:gd name="f4" fmla="val h"/>
              <a:gd name="f5" fmla="val 0"/>
              <a:gd name="f6" fmla="val 1858869"/>
              <a:gd name="f7" fmla="val 1153592"/>
              <a:gd name="f8" fmla="val 1858870"/>
              <a:gd name="f9" fmla="val 1153593"/>
              <a:gd name="f10" fmla="+- 0 0 -90"/>
              <a:gd name="f11" fmla="*/ f3 1 1858869"/>
              <a:gd name="f12" fmla="*/ f4 1 1153592"/>
              <a:gd name="f13" fmla="val f5"/>
              <a:gd name="f14" fmla="val f6"/>
              <a:gd name="f15" fmla="val f7"/>
              <a:gd name="f16" fmla="*/ f10 f0 1"/>
              <a:gd name="f17" fmla="+- f15 0 f13"/>
              <a:gd name="f18" fmla="+- f14 0 f13"/>
              <a:gd name="f19" fmla="*/ f16 1 f2"/>
              <a:gd name="f20" fmla="*/ f18 1 1858869"/>
              <a:gd name="f21" fmla="*/ f17 1 1153592"/>
              <a:gd name="f22" fmla="*/ 0 f18 1"/>
              <a:gd name="f23" fmla="*/ 0 f17 1"/>
              <a:gd name="f24" fmla="*/ 1858870 f18 1"/>
              <a:gd name="f25" fmla="*/ 1153593 f17 1"/>
              <a:gd name="f26" fmla="+- f19 0 f1"/>
              <a:gd name="f27" fmla="*/ f22 1 1858869"/>
              <a:gd name="f28" fmla="*/ f23 1 1153592"/>
              <a:gd name="f29" fmla="*/ f24 1 1858869"/>
              <a:gd name="f30" fmla="*/ f25 1 1153592"/>
              <a:gd name="f31" fmla="*/ f13 1 f20"/>
              <a:gd name="f32" fmla="*/ f14 1 f20"/>
              <a:gd name="f33" fmla="*/ f13 1 f21"/>
              <a:gd name="f34" fmla="*/ f15 1 f21"/>
              <a:gd name="f35" fmla="*/ f27 1 f20"/>
              <a:gd name="f36" fmla="*/ f28 1 f21"/>
              <a:gd name="f37" fmla="*/ f29 1 f20"/>
              <a:gd name="f38" fmla="*/ f30 1 f21"/>
              <a:gd name="f39" fmla="*/ f31 f11 1"/>
              <a:gd name="f40" fmla="*/ f32 f11 1"/>
              <a:gd name="f41" fmla="*/ f34 f12 1"/>
              <a:gd name="f42" fmla="*/ f33 f12 1"/>
              <a:gd name="f43" fmla="*/ f35 f11 1"/>
              <a:gd name="f44" fmla="*/ f36 f12 1"/>
              <a:gd name="f45" fmla="*/ f37 f11 1"/>
              <a:gd name="f46" fmla="*/ f38 f12 1"/>
            </a:gdLst>
            <a:ahLst/>
            <a:cxnLst>
              <a:cxn ang="3cd4">
                <a:pos x="hc" y="t"/>
              </a:cxn>
              <a:cxn ang="0">
                <a:pos x="r" y="vc"/>
              </a:cxn>
              <a:cxn ang="cd4">
                <a:pos x="hc" y="b"/>
              </a:cxn>
              <a:cxn ang="cd2">
                <a:pos x="l" y="vc"/>
              </a:cxn>
              <a:cxn ang="f26">
                <a:pos x="f43" y="f44"/>
              </a:cxn>
              <a:cxn ang="f26">
                <a:pos x="f45" y="f44"/>
              </a:cxn>
              <a:cxn ang="f26">
                <a:pos x="f45" y="f46"/>
              </a:cxn>
              <a:cxn ang="f26">
                <a:pos x="f43" y="f46"/>
              </a:cxn>
            </a:cxnLst>
            <a:rect l="f39" t="f42" r="f40" b="f41"/>
            <a:pathLst>
              <a:path w="1858869" h="1153592">
                <a:moveTo>
                  <a:pt x="f5" y="f5"/>
                </a:moveTo>
                <a:lnTo>
                  <a:pt x="f8" y="f5"/>
                </a:lnTo>
                <a:lnTo>
                  <a:pt x="f8" y="f9"/>
                </a:lnTo>
                <a:lnTo>
                  <a:pt x="f5" y="f9"/>
                </a:lnTo>
                <a:close/>
              </a:path>
            </a:pathLst>
          </a:custGeom>
          <a:solidFill>
            <a:srgbClr val="00666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noProof="0" dirty="0">
              <a:solidFill>
                <a:srgbClr val="FFC000"/>
              </a:solidFill>
              <a:highlight>
                <a:srgbClr val="00FFFF"/>
              </a:highlight>
              <a:uFillTx/>
              <a:latin typeface="Calibri"/>
            </a:endParaRPr>
          </a:p>
        </p:txBody>
      </p:sp>
      <p:pic>
        <p:nvPicPr>
          <p:cNvPr id="3" name="Paveikslėlis 16" descr="Paveikslėlis, kuriame yra žinutė&#10;&#10;Automatiškai sugeneruotas aprašymas">
            <a:extLst>
              <a:ext uri="{FF2B5EF4-FFF2-40B4-BE49-F238E27FC236}">
                <a16:creationId xmlns:a16="http://schemas.microsoft.com/office/drawing/2014/main" id="{96470F9B-AFAA-4CE1-8794-74B36516D4BC}"/>
              </a:ext>
            </a:extLst>
          </p:cNvPr>
          <p:cNvPicPr>
            <a:picLocks noChangeAspect="1"/>
          </p:cNvPicPr>
          <p:nvPr/>
        </p:nvPicPr>
        <p:blipFill>
          <a:blip r:embed="rId3"/>
          <a:stretch>
            <a:fillRect/>
          </a:stretch>
        </p:blipFill>
        <p:spPr>
          <a:xfrm>
            <a:off x="9028291" y="756891"/>
            <a:ext cx="2759906" cy="692429"/>
          </a:xfrm>
          <a:prstGeom prst="rect">
            <a:avLst/>
          </a:prstGeom>
          <a:noFill/>
          <a:ln cap="flat">
            <a:noFill/>
          </a:ln>
        </p:spPr>
      </p:pic>
      <p:sp>
        <p:nvSpPr>
          <p:cNvPr id="5" name="Laisva forma: figūra 18">
            <a:extLst>
              <a:ext uri="{FF2B5EF4-FFF2-40B4-BE49-F238E27FC236}">
                <a16:creationId xmlns:a16="http://schemas.microsoft.com/office/drawing/2014/main" id="{922B4787-CEED-4278-89EF-C0E28032B0E0}"/>
              </a:ext>
            </a:extLst>
          </p:cNvPr>
          <p:cNvSpPr/>
          <p:nvPr/>
        </p:nvSpPr>
        <p:spPr>
          <a:xfrm>
            <a:off x="2342445" y="6534247"/>
            <a:ext cx="9445752" cy="84719"/>
          </a:xfrm>
          <a:custGeom>
            <a:avLst/>
            <a:gdLst>
              <a:gd name="f0" fmla="val 10800000"/>
              <a:gd name="f1" fmla="val 5400000"/>
              <a:gd name="f2" fmla="val 180"/>
              <a:gd name="f3" fmla="val w"/>
              <a:gd name="f4" fmla="val h"/>
              <a:gd name="f5" fmla="val 0"/>
              <a:gd name="f6" fmla="val 6779408"/>
              <a:gd name="f7" fmla="val 399110"/>
              <a:gd name="f8" fmla="val 399111"/>
              <a:gd name="f9" fmla="+- 0 0 -90"/>
              <a:gd name="f10" fmla="*/ f3 1 6779408"/>
              <a:gd name="f11" fmla="*/ f4 1 399110"/>
              <a:gd name="f12" fmla="val f5"/>
              <a:gd name="f13" fmla="val f6"/>
              <a:gd name="f14" fmla="val f7"/>
              <a:gd name="f15" fmla="*/ f9 f0 1"/>
              <a:gd name="f16" fmla="+- f14 0 f12"/>
              <a:gd name="f17" fmla="+- f13 0 f12"/>
              <a:gd name="f18" fmla="*/ f15 1 f2"/>
              <a:gd name="f19" fmla="*/ f17 1 6779408"/>
              <a:gd name="f20" fmla="*/ f16 1 399110"/>
              <a:gd name="f21" fmla="*/ 0 f17 1"/>
              <a:gd name="f22" fmla="*/ 0 f16 1"/>
              <a:gd name="f23" fmla="*/ 6779408 f17 1"/>
              <a:gd name="f24" fmla="*/ 399111 f16 1"/>
              <a:gd name="f25" fmla="+- f18 0 f1"/>
              <a:gd name="f26" fmla="*/ f21 1 6779408"/>
              <a:gd name="f27" fmla="*/ f22 1 399110"/>
              <a:gd name="f28" fmla="*/ f23 1 6779408"/>
              <a:gd name="f29" fmla="*/ f24 1 399110"/>
              <a:gd name="f30" fmla="*/ f12 1 f19"/>
              <a:gd name="f31" fmla="*/ f13 1 f19"/>
              <a:gd name="f32" fmla="*/ f12 1 f20"/>
              <a:gd name="f33" fmla="*/ f14 1 f20"/>
              <a:gd name="f34" fmla="*/ f26 1 f19"/>
              <a:gd name="f35" fmla="*/ f27 1 f20"/>
              <a:gd name="f36" fmla="*/ f28 1 f19"/>
              <a:gd name="f37" fmla="*/ f29 1 f20"/>
              <a:gd name="f38" fmla="*/ f30 f10 1"/>
              <a:gd name="f39" fmla="*/ f31 f10 1"/>
              <a:gd name="f40" fmla="*/ f33 f11 1"/>
              <a:gd name="f41" fmla="*/ f32 f11 1"/>
              <a:gd name="f42" fmla="*/ f34 f10 1"/>
              <a:gd name="f43" fmla="*/ f35 f11 1"/>
              <a:gd name="f44" fmla="*/ f36 f10 1"/>
              <a:gd name="f45" fmla="*/ f37 f11 1"/>
            </a:gdLst>
            <a:ahLst/>
            <a:cxnLst>
              <a:cxn ang="3cd4">
                <a:pos x="hc" y="t"/>
              </a:cxn>
              <a:cxn ang="0">
                <a:pos x="r" y="vc"/>
              </a:cxn>
              <a:cxn ang="cd4">
                <a:pos x="hc" y="b"/>
              </a:cxn>
              <a:cxn ang="cd2">
                <a:pos x="l" y="vc"/>
              </a:cxn>
              <a:cxn ang="f25">
                <a:pos x="f42" y="f43"/>
              </a:cxn>
              <a:cxn ang="f25">
                <a:pos x="f44" y="f43"/>
              </a:cxn>
              <a:cxn ang="f25">
                <a:pos x="f44" y="f45"/>
              </a:cxn>
              <a:cxn ang="f25">
                <a:pos x="f42" y="f45"/>
              </a:cxn>
            </a:cxnLst>
            <a:rect l="f38" t="f41" r="f39" b="f40"/>
            <a:pathLst>
              <a:path w="6779408" h="399110">
                <a:moveTo>
                  <a:pt x="f5" y="f5"/>
                </a:moveTo>
                <a:lnTo>
                  <a:pt x="f6" y="f5"/>
                </a:lnTo>
                <a:lnTo>
                  <a:pt x="f6" y="f8"/>
                </a:lnTo>
                <a:lnTo>
                  <a:pt x="f5" y="f8"/>
                </a:lnTo>
                <a:close/>
              </a:path>
            </a:pathLst>
          </a:custGeom>
          <a:solidFill>
            <a:srgbClr val="006666"/>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noProof="0" dirty="0">
              <a:solidFill>
                <a:srgbClr val="FFC000"/>
              </a:solidFill>
              <a:uFillTx/>
              <a:latin typeface="Calibri"/>
            </a:endParaRPr>
          </a:p>
        </p:txBody>
      </p:sp>
      <p:sp>
        <p:nvSpPr>
          <p:cNvPr id="7" name="Pavadinimas 1">
            <a:extLst>
              <a:ext uri="{FF2B5EF4-FFF2-40B4-BE49-F238E27FC236}">
                <a16:creationId xmlns:a16="http://schemas.microsoft.com/office/drawing/2014/main" id="{BC13F364-15A3-4EA7-8682-3F0C1EE39F04}"/>
              </a:ext>
            </a:extLst>
          </p:cNvPr>
          <p:cNvSpPr txBox="1"/>
          <p:nvPr/>
        </p:nvSpPr>
        <p:spPr>
          <a:xfrm>
            <a:off x="6076462" y="5013764"/>
            <a:ext cx="5680109" cy="1087345"/>
          </a:xfrm>
          <a:prstGeom prst="rect">
            <a:avLst/>
          </a:prstGeom>
          <a:noFill/>
          <a:ln cap="flat">
            <a:noFill/>
          </a:ln>
        </p:spPr>
        <p:txBody>
          <a:bodyPr vert="horz" wrap="square" lIns="91440" tIns="45720" rIns="91440" bIns="45720" anchor="ctr" anchorCtr="0" compatLnSpc="1">
            <a:noAutofit/>
          </a:bodyPr>
          <a:lstStyle/>
          <a:p>
            <a:pPr lvl="0" algn="ctr">
              <a:lnSpc>
                <a:spcPct val="90000"/>
              </a:lnSpc>
              <a:defRPr sz="1800" b="0" i="0" u="none" strike="noStrike" kern="0" cap="none" spc="0" baseline="0">
                <a:solidFill>
                  <a:srgbClr val="000000"/>
                </a:solidFill>
                <a:uFillTx/>
              </a:defRPr>
            </a:pPr>
            <a:r>
              <a:rPr lang="en-US" sz="2000" dirty="0">
                <a:solidFill>
                  <a:srgbClr val="006666"/>
                </a:solidFill>
                <a:latin typeface="Open Sans" panose="020B0606030504020204" pitchFamily="34" charset="0"/>
                <a:ea typeface="Open Sans" panose="020B0606030504020204" pitchFamily="34" charset="0"/>
                <a:cs typeface="Open Sans" panose="020B0606030504020204" pitchFamily="34" charset="0"/>
              </a:rPr>
              <a:t>Rimtautas Petraitis, Deputy Director, Lithuanian Agricultural Advisory Service</a:t>
            </a:r>
            <a:r>
              <a:rPr lang="lt-LT" sz="2000" dirty="0">
                <a:solidFill>
                  <a:srgbClr val="006666"/>
                </a:solidFill>
                <a:latin typeface="Open Sans" panose="020B0606030504020204" pitchFamily="34" charset="0"/>
                <a:ea typeface="Open Sans" panose="020B0606030504020204" pitchFamily="34" charset="0"/>
                <a:cs typeface="Open Sans" panose="020B0606030504020204" pitchFamily="34" charset="0"/>
              </a:rPr>
              <a:t> (LAAS)</a:t>
            </a:r>
            <a:endParaRPr lang="en-US" sz="2000" dirty="0">
              <a:solidFill>
                <a:srgbClr val="006666"/>
              </a:solidFill>
              <a:latin typeface="Open Sans" panose="020B0606030504020204" pitchFamily="34" charset="0"/>
              <a:ea typeface="Open Sans" panose="020B0606030504020204" pitchFamily="34" charset="0"/>
              <a:cs typeface="Open Sans" panose="020B0606030504020204" pitchFamily="34" charset="0"/>
            </a:endParaRPr>
          </a:p>
          <a:p>
            <a:pPr lvl="0" algn="ctr">
              <a:lnSpc>
                <a:spcPct val="90000"/>
              </a:lnSpc>
              <a:defRPr sz="1800" b="0" i="0" u="none" strike="noStrike" kern="0" cap="none" spc="0" baseline="0">
                <a:solidFill>
                  <a:srgbClr val="000000"/>
                </a:solidFill>
                <a:uFillTx/>
              </a:defRPr>
            </a:pPr>
            <a:endParaRPr lang="en-US" sz="2000" noProof="0" dirty="0">
              <a:solidFill>
                <a:srgbClr val="006666"/>
              </a:solidFill>
              <a:latin typeface="Open Sans" panose="020B0606030504020204" pitchFamily="34" charset="0"/>
              <a:ea typeface="Open Sans" panose="020B0606030504020204" pitchFamily="34" charset="0"/>
              <a:cs typeface="Open Sans" panose="020B0606030504020204" pitchFamily="34" charset="0"/>
            </a:endParaRPr>
          </a:p>
          <a:p>
            <a:pPr lvl="0" algn="ctr">
              <a:lnSpc>
                <a:spcPct val="90000"/>
              </a:lnSpc>
              <a:defRPr sz="1800" b="0" i="0" u="none" strike="noStrike" kern="0" cap="none" spc="0" baseline="0">
                <a:solidFill>
                  <a:srgbClr val="000000"/>
                </a:solidFill>
                <a:uFillTx/>
              </a:defRPr>
            </a:pPr>
            <a:r>
              <a:rPr lang="en-US" sz="2000" dirty="0">
                <a:solidFill>
                  <a:srgbClr val="006666"/>
                </a:solidFill>
                <a:latin typeface="Open Sans" panose="020B0606030504020204" pitchFamily="34" charset="0"/>
                <a:ea typeface="Open Sans" panose="020B0606030504020204" pitchFamily="34" charset="0"/>
                <a:cs typeface="Open Sans" panose="020B0606030504020204" pitchFamily="34" charset="0"/>
              </a:rPr>
              <a:t>Vilnius, 2025-09-26</a:t>
            </a:r>
            <a:endParaRPr lang="en-US" sz="2000" noProof="0" dirty="0">
              <a:solidFill>
                <a:srgbClr val="00666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aveikslėlis 7" descr="Paveikslėlis, kuriame yra asmuo, apranga, Žmogaus veidas, kūdikis&#10;&#10;Automatiškai sugeneruotas aprašymas">
            <a:extLst>
              <a:ext uri="{FF2B5EF4-FFF2-40B4-BE49-F238E27FC236}">
                <a16:creationId xmlns:a16="http://schemas.microsoft.com/office/drawing/2014/main" id="{40B080FC-BBBA-4A3D-8666-8E614849D8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99" y="1587616"/>
            <a:ext cx="5186996" cy="3682767"/>
          </a:xfrm>
          <a:prstGeom prst="rect">
            <a:avLst/>
          </a:prstGeom>
        </p:spPr>
      </p:pic>
      <p:sp>
        <p:nvSpPr>
          <p:cNvPr id="6" name="TextBox 17">
            <a:extLst>
              <a:ext uri="{FF2B5EF4-FFF2-40B4-BE49-F238E27FC236}">
                <a16:creationId xmlns:a16="http://schemas.microsoft.com/office/drawing/2014/main" id="{09A8110A-1221-C401-7047-F9DB5E196646}"/>
              </a:ext>
            </a:extLst>
          </p:cNvPr>
          <p:cNvSpPr txBox="1"/>
          <p:nvPr/>
        </p:nvSpPr>
        <p:spPr>
          <a:xfrm>
            <a:off x="5964689" y="2151726"/>
            <a:ext cx="5903656" cy="2062103"/>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noProof="0" dirty="0">
                <a:solidFill>
                  <a:srgbClr val="008080"/>
                </a:solidFill>
                <a:latin typeface="Open Sans" panose="020B0606030504020204" pitchFamily="34" charset="0"/>
                <a:ea typeface="Open Sans" panose="020B0606030504020204" pitchFamily="34" charset="0"/>
                <a:cs typeface="Open Sans" panose="020B0606030504020204" pitchFamily="34" charset="0"/>
              </a:rPr>
              <a:t>The Contribution of International Projects </a:t>
            </a:r>
            <a:r>
              <a:rPr lang="lt-LT" sz="3200" b="1" noProof="0" dirty="0">
                <a:solidFill>
                  <a:srgbClr val="008080"/>
                </a:solidFill>
                <a:latin typeface="Open Sans" panose="020B0606030504020204" pitchFamily="34" charset="0"/>
                <a:ea typeface="Open Sans" panose="020B0606030504020204" pitchFamily="34" charset="0"/>
                <a:cs typeface="Open Sans" panose="020B0606030504020204" pitchFamily="34" charset="0"/>
              </a:rPr>
              <a:t>to </a:t>
            </a:r>
            <a:r>
              <a:rPr lang="en-US" sz="3200" b="1" noProof="0" dirty="0">
                <a:solidFill>
                  <a:srgbClr val="008080"/>
                </a:solidFill>
                <a:latin typeface="Open Sans" panose="020B0606030504020204" pitchFamily="34" charset="0"/>
                <a:ea typeface="Open Sans" panose="020B0606030504020204" pitchFamily="34" charset="0"/>
                <a:cs typeface="Open Sans" panose="020B0606030504020204" pitchFamily="34" charset="0"/>
              </a:rPr>
              <a:t>Agricultural Innovations</a:t>
            </a:r>
            <a:r>
              <a:rPr lang="lt-LT" sz="3200" b="1" noProof="0" dirty="0">
                <a:solidFill>
                  <a:srgbClr val="008080"/>
                </a:solidFill>
                <a:latin typeface="Open Sans" panose="020B0606030504020204" pitchFamily="34" charset="0"/>
                <a:ea typeface="Open Sans" panose="020B0606030504020204" pitchFamily="34" charset="0"/>
                <a:cs typeface="Open Sans" panose="020B0606030504020204" pitchFamily="34" charset="0"/>
              </a:rPr>
              <a:t> </a:t>
            </a:r>
            <a:r>
              <a:rPr lang="lt-LT" sz="3200" b="1" noProof="0" dirty="0" err="1">
                <a:solidFill>
                  <a:srgbClr val="008080"/>
                </a:solidFill>
                <a:latin typeface="Open Sans" panose="020B0606030504020204" pitchFamily="34" charset="0"/>
                <a:ea typeface="Open Sans" panose="020B0606030504020204" pitchFamily="34" charset="0"/>
                <a:cs typeface="Open Sans" panose="020B0606030504020204" pitchFamily="34" charset="0"/>
              </a:rPr>
              <a:t>and</a:t>
            </a:r>
            <a:r>
              <a:rPr lang="lt-LT" sz="3200" b="1" noProof="0" dirty="0">
                <a:solidFill>
                  <a:srgbClr val="008080"/>
                </a:solidFill>
                <a:latin typeface="Open Sans" panose="020B0606030504020204" pitchFamily="34" charset="0"/>
                <a:ea typeface="Open Sans" panose="020B0606030504020204" pitchFamily="34" charset="0"/>
                <a:cs typeface="Open Sans" panose="020B0606030504020204" pitchFamily="34" charset="0"/>
              </a:rPr>
              <a:t> </a:t>
            </a:r>
            <a:r>
              <a:rPr lang="lt-LT" sz="3200" b="1" noProof="0" dirty="0" err="1">
                <a:solidFill>
                  <a:srgbClr val="008080"/>
                </a:solidFill>
                <a:latin typeface="Open Sans" panose="020B0606030504020204" pitchFamily="34" charset="0"/>
                <a:ea typeface="Open Sans" panose="020B0606030504020204" pitchFamily="34" charset="0"/>
                <a:cs typeface="Open Sans" panose="020B0606030504020204" pitchFamily="34" charset="0"/>
              </a:rPr>
              <a:t>Implementation</a:t>
            </a:r>
            <a:endParaRPr lang="en-US" sz="3200" b="1" noProof="0" dirty="0">
              <a:solidFill>
                <a:srgbClr val="00808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C91D0-8700-ECD9-D751-A51EA00374E6}"/>
            </a:ext>
          </a:extLst>
        </p:cNvPr>
        <p:cNvGrpSpPr/>
        <p:nvPr/>
      </p:nvGrpSpPr>
      <p:grpSpPr>
        <a:xfrm>
          <a:off x="0" y="0"/>
          <a:ext cx="0" cy="0"/>
          <a:chOff x="0" y="0"/>
          <a:chExt cx="0" cy="0"/>
        </a:xfrm>
      </p:grpSpPr>
      <p:sp>
        <p:nvSpPr>
          <p:cNvPr id="2" name="Laisva forma: figūra 6">
            <a:extLst>
              <a:ext uri="{FF2B5EF4-FFF2-40B4-BE49-F238E27FC236}">
                <a16:creationId xmlns:a16="http://schemas.microsoft.com/office/drawing/2014/main" id="{482CBD22-E653-4144-32C3-EF6B5BA59456}"/>
              </a:ext>
            </a:extLst>
          </p:cNvPr>
          <p:cNvSpPr/>
          <p:nvPr/>
        </p:nvSpPr>
        <p:spPr>
          <a:xfrm>
            <a:off x="221696" y="6534247"/>
            <a:ext cx="9445752" cy="84719"/>
          </a:xfrm>
          <a:custGeom>
            <a:avLst/>
            <a:gdLst>
              <a:gd name="f0" fmla="val 10800000"/>
              <a:gd name="f1" fmla="val 5400000"/>
              <a:gd name="f2" fmla="val 180"/>
              <a:gd name="f3" fmla="val w"/>
              <a:gd name="f4" fmla="val h"/>
              <a:gd name="f5" fmla="val 0"/>
              <a:gd name="f6" fmla="val 6779408"/>
              <a:gd name="f7" fmla="val 399110"/>
              <a:gd name="f8" fmla="val 399111"/>
              <a:gd name="f9" fmla="+- 0 0 -90"/>
              <a:gd name="f10" fmla="*/ f3 1 6779408"/>
              <a:gd name="f11" fmla="*/ f4 1 399110"/>
              <a:gd name="f12" fmla="val f5"/>
              <a:gd name="f13" fmla="val f6"/>
              <a:gd name="f14" fmla="val f7"/>
              <a:gd name="f15" fmla="*/ f9 f0 1"/>
              <a:gd name="f16" fmla="+- f14 0 f12"/>
              <a:gd name="f17" fmla="+- f13 0 f12"/>
              <a:gd name="f18" fmla="*/ f15 1 f2"/>
              <a:gd name="f19" fmla="*/ f17 1 6779408"/>
              <a:gd name="f20" fmla="*/ f16 1 399110"/>
              <a:gd name="f21" fmla="*/ 0 f17 1"/>
              <a:gd name="f22" fmla="*/ 0 f16 1"/>
              <a:gd name="f23" fmla="*/ 6779408 f17 1"/>
              <a:gd name="f24" fmla="*/ 399111 f16 1"/>
              <a:gd name="f25" fmla="+- f18 0 f1"/>
              <a:gd name="f26" fmla="*/ f21 1 6779408"/>
              <a:gd name="f27" fmla="*/ f22 1 399110"/>
              <a:gd name="f28" fmla="*/ f23 1 6779408"/>
              <a:gd name="f29" fmla="*/ f24 1 399110"/>
              <a:gd name="f30" fmla="*/ f12 1 f19"/>
              <a:gd name="f31" fmla="*/ f13 1 f19"/>
              <a:gd name="f32" fmla="*/ f12 1 f20"/>
              <a:gd name="f33" fmla="*/ f14 1 f20"/>
              <a:gd name="f34" fmla="*/ f26 1 f19"/>
              <a:gd name="f35" fmla="*/ f27 1 f20"/>
              <a:gd name="f36" fmla="*/ f28 1 f19"/>
              <a:gd name="f37" fmla="*/ f29 1 f20"/>
              <a:gd name="f38" fmla="*/ f30 f10 1"/>
              <a:gd name="f39" fmla="*/ f31 f10 1"/>
              <a:gd name="f40" fmla="*/ f33 f11 1"/>
              <a:gd name="f41" fmla="*/ f32 f11 1"/>
              <a:gd name="f42" fmla="*/ f34 f10 1"/>
              <a:gd name="f43" fmla="*/ f35 f11 1"/>
              <a:gd name="f44" fmla="*/ f36 f10 1"/>
              <a:gd name="f45" fmla="*/ f37 f11 1"/>
            </a:gdLst>
            <a:ahLst/>
            <a:cxnLst>
              <a:cxn ang="3cd4">
                <a:pos x="hc" y="t"/>
              </a:cxn>
              <a:cxn ang="0">
                <a:pos x="r" y="vc"/>
              </a:cxn>
              <a:cxn ang="cd4">
                <a:pos x="hc" y="b"/>
              </a:cxn>
              <a:cxn ang="cd2">
                <a:pos x="l" y="vc"/>
              </a:cxn>
              <a:cxn ang="f25">
                <a:pos x="f42" y="f43"/>
              </a:cxn>
              <a:cxn ang="f25">
                <a:pos x="f44" y="f43"/>
              </a:cxn>
              <a:cxn ang="f25">
                <a:pos x="f44" y="f45"/>
              </a:cxn>
              <a:cxn ang="f25">
                <a:pos x="f42" y="f45"/>
              </a:cxn>
            </a:cxnLst>
            <a:rect l="f38" t="f41" r="f39" b="f40"/>
            <a:pathLst>
              <a:path w="6779408" h="399110">
                <a:moveTo>
                  <a:pt x="f5" y="f5"/>
                </a:moveTo>
                <a:lnTo>
                  <a:pt x="f6" y="f5"/>
                </a:lnTo>
                <a:lnTo>
                  <a:pt x="f6" y="f8"/>
                </a:lnTo>
                <a:lnTo>
                  <a:pt x="f5" y="f8"/>
                </a:lnTo>
                <a:close/>
              </a:path>
            </a:pathLst>
          </a:custGeom>
          <a:solidFill>
            <a:srgbClr val="006666"/>
          </a:soli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FFC000"/>
              </a:solidFill>
              <a:effectLst/>
              <a:uLnTx/>
              <a:uFillTx/>
              <a:latin typeface="Calibri"/>
              <a:ea typeface="+mn-ea"/>
              <a:cs typeface="+mn-cs"/>
            </a:endParaRPr>
          </a:p>
        </p:txBody>
      </p:sp>
      <p:pic>
        <p:nvPicPr>
          <p:cNvPr id="3" name="Paveikslėlis 9" descr="Paveikslėlis, kuriame yra žinutė&#10;&#10;Automatiškai sugeneruotas aprašymas">
            <a:extLst>
              <a:ext uri="{FF2B5EF4-FFF2-40B4-BE49-F238E27FC236}">
                <a16:creationId xmlns:a16="http://schemas.microsoft.com/office/drawing/2014/main" id="{B562985E-7717-0F5F-B0CA-27FBFC4C64A8}"/>
              </a:ext>
            </a:extLst>
          </p:cNvPr>
          <p:cNvPicPr>
            <a:picLocks noChangeAspect="1"/>
          </p:cNvPicPr>
          <p:nvPr/>
        </p:nvPicPr>
        <p:blipFill>
          <a:blip r:embed="rId3"/>
          <a:stretch>
            <a:fillRect/>
          </a:stretch>
        </p:blipFill>
        <p:spPr>
          <a:xfrm>
            <a:off x="9848088" y="6251076"/>
            <a:ext cx="2122212" cy="532445"/>
          </a:xfrm>
          <a:prstGeom prst="rect">
            <a:avLst/>
          </a:prstGeom>
          <a:noFill/>
          <a:ln cap="flat">
            <a:noFill/>
          </a:ln>
        </p:spPr>
      </p:pic>
      <p:pic>
        <p:nvPicPr>
          <p:cNvPr id="6" name="Paveikslėlis 5" descr="Paveikslėlis, kuriame yra rašas, dizainas, Simetrija, pikselis&#10;&#10;Automatiškai sugeneruotas aprašymas">
            <a:extLst>
              <a:ext uri="{FF2B5EF4-FFF2-40B4-BE49-F238E27FC236}">
                <a16:creationId xmlns:a16="http://schemas.microsoft.com/office/drawing/2014/main" id="{00E538D8-3AD7-7B0E-C4C9-A5BC456416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098291" y="202406"/>
            <a:ext cx="872009" cy="825502"/>
          </a:xfrm>
          <a:prstGeom prst="rect">
            <a:avLst/>
          </a:prstGeom>
        </p:spPr>
      </p:pic>
      <p:sp>
        <p:nvSpPr>
          <p:cNvPr id="12" name="TextBox 19">
            <a:extLst>
              <a:ext uri="{FF2B5EF4-FFF2-40B4-BE49-F238E27FC236}">
                <a16:creationId xmlns:a16="http://schemas.microsoft.com/office/drawing/2014/main" id="{2EF4A762-A9C5-B42F-C9F6-00E0350DB04E}"/>
              </a:ext>
            </a:extLst>
          </p:cNvPr>
          <p:cNvSpPr txBox="1"/>
          <p:nvPr/>
        </p:nvSpPr>
        <p:spPr>
          <a:xfrm>
            <a:off x="1213488" y="776421"/>
            <a:ext cx="6744263" cy="473206"/>
          </a:xfrm>
          <a:prstGeom prst="rect">
            <a:avLst/>
          </a:prstGeom>
        </p:spPr>
        <p:txBody>
          <a:bodyPr wrap="square" lIns="0" tIns="0" rIns="0" bIns="0" rtlCol="0" anchor="t">
            <a:spAutoFit/>
          </a:bodyPr>
          <a:lstStyle/>
          <a:p>
            <a:pPr defTabSz="609630">
              <a:lnSpc>
                <a:spcPts val="3755"/>
              </a:lnSpc>
            </a:pPr>
            <a:r>
              <a:rPr lang="en-US" sz="3000" b="1" noProof="0" dirty="0">
                <a:solidFill>
                  <a:srgbClr val="1F2020"/>
                </a:solidFill>
                <a:latin typeface="Poppins Bold"/>
                <a:ea typeface="Poppins Bold"/>
                <a:cs typeface="Poppins Bold"/>
                <a:sym typeface="Poppins Bold"/>
              </a:rPr>
              <a:t>OPTAIN</a:t>
            </a:r>
          </a:p>
        </p:txBody>
      </p:sp>
      <p:grpSp>
        <p:nvGrpSpPr>
          <p:cNvPr id="13" name="Group 4">
            <a:extLst>
              <a:ext uri="{FF2B5EF4-FFF2-40B4-BE49-F238E27FC236}">
                <a16:creationId xmlns:a16="http://schemas.microsoft.com/office/drawing/2014/main" id="{0634AD3A-5DB9-A045-C0C3-FB1031EA9005}"/>
              </a:ext>
            </a:extLst>
          </p:cNvPr>
          <p:cNvGrpSpPr/>
          <p:nvPr/>
        </p:nvGrpSpPr>
        <p:grpSpPr>
          <a:xfrm>
            <a:off x="1213488" y="1484099"/>
            <a:ext cx="811951" cy="31750"/>
            <a:chOff x="0" y="0"/>
            <a:chExt cx="962313" cy="37630"/>
          </a:xfrm>
        </p:grpSpPr>
        <p:sp>
          <p:nvSpPr>
            <p:cNvPr id="14" name="Freeform 5">
              <a:extLst>
                <a:ext uri="{FF2B5EF4-FFF2-40B4-BE49-F238E27FC236}">
                  <a16:creationId xmlns:a16="http://schemas.microsoft.com/office/drawing/2014/main" id="{BB80E3B1-A13A-7C98-A413-0972C6E51DE8}"/>
                </a:ext>
              </a:extLst>
            </p:cNvPr>
            <p:cNvSpPr/>
            <p:nvPr/>
          </p:nvSpPr>
          <p:spPr>
            <a:xfrm>
              <a:off x="0" y="0"/>
              <a:ext cx="962313" cy="37630"/>
            </a:xfrm>
            <a:custGeom>
              <a:avLst/>
              <a:gdLst/>
              <a:ahLst/>
              <a:cxnLst/>
              <a:rect l="l" t="t" r="r" b="b"/>
              <a:pathLst>
                <a:path w="962313" h="37630">
                  <a:moveTo>
                    <a:pt x="0" y="0"/>
                  </a:moveTo>
                  <a:lnTo>
                    <a:pt x="962313" y="0"/>
                  </a:lnTo>
                  <a:lnTo>
                    <a:pt x="962313" y="37630"/>
                  </a:lnTo>
                  <a:lnTo>
                    <a:pt x="0" y="37630"/>
                  </a:lnTo>
                  <a:close/>
                </a:path>
              </a:pathLst>
            </a:custGeom>
            <a:solidFill>
              <a:srgbClr val="318472"/>
            </a:solidFill>
          </p:spPr>
          <p:txBody>
            <a:bodyPr/>
            <a:lstStyle/>
            <a:p>
              <a:pPr defTabSz="609630"/>
              <a:endParaRPr lang="en-US" sz="1200" noProof="0" dirty="0">
                <a:solidFill>
                  <a:prstClr val="black"/>
                </a:solidFill>
                <a:latin typeface="Calibri"/>
              </a:endParaRPr>
            </a:p>
          </p:txBody>
        </p:sp>
        <p:sp>
          <p:nvSpPr>
            <p:cNvPr id="15" name="TextBox 6">
              <a:extLst>
                <a:ext uri="{FF2B5EF4-FFF2-40B4-BE49-F238E27FC236}">
                  <a16:creationId xmlns:a16="http://schemas.microsoft.com/office/drawing/2014/main" id="{B7EDC9B3-1A9B-3BD3-6609-71BF5C228075}"/>
                </a:ext>
              </a:extLst>
            </p:cNvPr>
            <p:cNvSpPr txBox="1"/>
            <p:nvPr/>
          </p:nvSpPr>
          <p:spPr>
            <a:xfrm>
              <a:off x="0" y="-38100"/>
              <a:ext cx="962313" cy="75730"/>
            </a:xfrm>
            <a:prstGeom prst="rect">
              <a:avLst/>
            </a:prstGeom>
          </p:spPr>
          <p:txBody>
            <a:bodyPr lIns="33867" tIns="33867" rIns="33867" bIns="33867" rtlCol="0" anchor="ctr"/>
            <a:lstStyle/>
            <a:p>
              <a:pPr algn="ctr" defTabSz="609630">
                <a:lnSpc>
                  <a:spcPts val="1773"/>
                </a:lnSpc>
                <a:spcBef>
                  <a:spcPct val="0"/>
                </a:spcBef>
              </a:pPr>
              <a:endParaRPr lang="en-US" sz="1200" noProof="0" dirty="0">
                <a:solidFill>
                  <a:prstClr val="black"/>
                </a:solidFill>
                <a:latin typeface="Calibri"/>
              </a:endParaRPr>
            </a:p>
          </p:txBody>
        </p:sp>
      </p:grpSp>
      <p:sp>
        <p:nvSpPr>
          <p:cNvPr id="21" name="TextBox 20">
            <a:extLst>
              <a:ext uri="{FF2B5EF4-FFF2-40B4-BE49-F238E27FC236}">
                <a16:creationId xmlns:a16="http://schemas.microsoft.com/office/drawing/2014/main" id="{E19E61A6-5F90-8673-3088-050BE6545EB1}"/>
              </a:ext>
            </a:extLst>
          </p:cNvPr>
          <p:cNvSpPr txBox="1"/>
          <p:nvPr/>
        </p:nvSpPr>
        <p:spPr>
          <a:xfrm>
            <a:off x="1158122" y="3244808"/>
            <a:ext cx="6550778" cy="2400657"/>
          </a:xfrm>
          <a:prstGeom prst="rect">
            <a:avLst/>
          </a:prstGeom>
          <a:noFill/>
        </p:spPr>
        <p:txBody>
          <a:bodyPr wrap="square">
            <a:spAutoFit/>
          </a:bodyPr>
          <a:lstStyle/>
          <a:p>
            <a:pPr algn="just">
              <a:spcAft>
                <a:spcPts val="1800"/>
              </a:spcAft>
            </a:pPr>
            <a:r>
              <a:rPr lang="en-US" sz="2000" b="1" noProof="0" dirty="0">
                <a:latin typeface="Open Sans" panose="020B0606030504020204" pitchFamily="34" charset="0"/>
                <a:ea typeface="Open Sans" panose="020B0606030504020204" pitchFamily="34" charset="0"/>
                <a:cs typeface="Open Sans" panose="020B0606030504020204" pitchFamily="34" charset="0"/>
              </a:rPr>
              <a:t>Objective</a:t>
            </a:r>
            <a:r>
              <a:rPr lang="en-US" sz="2000" noProof="0" dirty="0">
                <a:latin typeface="Open Sans" panose="020B0606030504020204" pitchFamily="34" charset="0"/>
                <a:ea typeface="Open Sans" panose="020B0606030504020204" pitchFamily="34" charset="0"/>
                <a:cs typeface="Open Sans" panose="020B0606030504020204" pitchFamily="34" charset="0"/>
              </a:rPr>
              <a:t>: retention &amp; reuse of water and nutrients in small catchments.</a:t>
            </a:r>
          </a:p>
          <a:p>
            <a:pPr algn="just">
              <a:spcAft>
                <a:spcPts val="1800"/>
              </a:spcAft>
            </a:pPr>
            <a:r>
              <a:rPr lang="en-US" sz="2000" b="1" noProof="0" dirty="0">
                <a:latin typeface="Open Sans" panose="020B0606030504020204" pitchFamily="34" charset="0"/>
                <a:ea typeface="Open Sans" panose="020B0606030504020204" pitchFamily="34" charset="0"/>
                <a:cs typeface="Open Sans" panose="020B0606030504020204" pitchFamily="34" charset="0"/>
              </a:rPr>
              <a:t>Scope</a:t>
            </a:r>
            <a:r>
              <a:rPr lang="en-US" sz="2000" noProof="0" dirty="0">
                <a:latin typeface="Open Sans" panose="020B0606030504020204" pitchFamily="34" charset="0"/>
                <a:ea typeface="Open Sans" panose="020B0606030504020204" pitchFamily="34" charset="0"/>
                <a:cs typeface="Open Sans" panose="020B0606030504020204" pitchFamily="34" charset="0"/>
              </a:rPr>
              <a:t>: developing and testing solutions for water and nutrient retention and reuse.</a:t>
            </a:r>
          </a:p>
          <a:p>
            <a:pPr algn="just">
              <a:spcAft>
                <a:spcPts val="1800"/>
              </a:spcAft>
            </a:pPr>
            <a:r>
              <a:rPr lang="en-US" sz="2000" b="1" noProof="0" dirty="0">
                <a:latin typeface="Open Sans" panose="020B0606030504020204" pitchFamily="34" charset="0"/>
                <a:ea typeface="Open Sans" panose="020B0606030504020204" pitchFamily="34" charset="0"/>
                <a:cs typeface="Open Sans" panose="020B0606030504020204" pitchFamily="34" charset="0"/>
              </a:rPr>
              <a:t>Impact</a:t>
            </a:r>
            <a:r>
              <a:rPr lang="en-US" sz="2000" noProof="0" dirty="0">
                <a:latin typeface="Open Sans" panose="020B0606030504020204" pitchFamily="34" charset="0"/>
                <a:ea typeface="Open Sans" panose="020B0606030504020204" pitchFamily="34" charset="0"/>
                <a:cs typeface="Open Sans" panose="020B0606030504020204" pitchFamily="34" charset="0"/>
              </a:rPr>
              <a:t>: resilient water management in Continental, Pannonian, Boreal regions.</a:t>
            </a:r>
          </a:p>
        </p:txBody>
      </p:sp>
      <p:pic>
        <p:nvPicPr>
          <p:cNvPr id="4" name="Paveikslėlis 3">
            <a:extLst>
              <a:ext uri="{FF2B5EF4-FFF2-40B4-BE49-F238E27FC236}">
                <a16:creationId xmlns:a16="http://schemas.microsoft.com/office/drawing/2014/main" id="{474C9664-626D-CD2F-D352-67BDACAB3F81}"/>
              </a:ext>
            </a:extLst>
          </p:cNvPr>
          <p:cNvPicPr>
            <a:picLocks noChangeAspect="1"/>
          </p:cNvPicPr>
          <p:nvPr/>
        </p:nvPicPr>
        <p:blipFill>
          <a:blip r:embed="rId5"/>
          <a:stretch>
            <a:fillRect/>
          </a:stretch>
        </p:blipFill>
        <p:spPr>
          <a:xfrm>
            <a:off x="8314701" y="3799291"/>
            <a:ext cx="2705493" cy="810075"/>
          </a:xfrm>
          <a:prstGeom prst="rect">
            <a:avLst/>
          </a:prstGeom>
        </p:spPr>
      </p:pic>
      <p:sp>
        <p:nvSpPr>
          <p:cNvPr id="7" name="TextBox 6">
            <a:extLst>
              <a:ext uri="{FF2B5EF4-FFF2-40B4-BE49-F238E27FC236}">
                <a16:creationId xmlns:a16="http://schemas.microsoft.com/office/drawing/2014/main" id="{2D65D06E-E5F7-3E70-EF52-658F4DF56598}"/>
              </a:ext>
            </a:extLst>
          </p:cNvPr>
          <p:cNvSpPr txBox="1"/>
          <p:nvPr/>
        </p:nvSpPr>
        <p:spPr>
          <a:xfrm>
            <a:off x="1213488" y="1976601"/>
            <a:ext cx="10267312" cy="769441"/>
          </a:xfrm>
          <a:prstGeom prst="rect">
            <a:avLst/>
          </a:prstGeom>
          <a:noFill/>
        </p:spPr>
        <p:txBody>
          <a:bodyPr wrap="square">
            <a:spAutoFit/>
          </a:bodyPr>
          <a:lstStyle/>
          <a:p>
            <a:pPr algn="just">
              <a:spcAft>
                <a:spcPts val="1800"/>
              </a:spcAft>
            </a:pPr>
            <a:r>
              <a:rPr lang="en-US" sz="2200" i="1" noProof="0" dirty="0">
                <a:latin typeface="Open Sans" panose="020B0606030504020204" pitchFamily="34" charset="0"/>
                <a:ea typeface="Open Sans" panose="020B0606030504020204" pitchFamily="34" charset="0"/>
                <a:cs typeface="Open Sans" panose="020B0606030504020204" pitchFamily="34" charset="0"/>
              </a:rPr>
              <a:t>„Optimal strategies to retain and re-use water and nutrients in small agricultural catchments across different soil-climatic regions in Europe“ (2020–2026)</a:t>
            </a:r>
          </a:p>
        </p:txBody>
      </p:sp>
    </p:spTree>
    <p:extLst>
      <p:ext uri="{BB962C8B-B14F-4D97-AF65-F5344CB8AC3E}">
        <p14:creationId xmlns:p14="http://schemas.microsoft.com/office/powerpoint/2010/main" val="2351447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4D55F-75E3-8E3C-9941-352E970F12AA}"/>
            </a:ext>
          </a:extLst>
        </p:cNvPr>
        <p:cNvGrpSpPr/>
        <p:nvPr/>
      </p:nvGrpSpPr>
      <p:grpSpPr>
        <a:xfrm>
          <a:off x="0" y="0"/>
          <a:ext cx="0" cy="0"/>
          <a:chOff x="0" y="0"/>
          <a:chExt cx="0" cy="0"/>
        </a:xfrm>
      </p:grpSpPr>
      <p:sp>
        <p:nvSpPr>
          <p:cNvPr id="2" name="Laisva forma: figūra 6">
            <a:extLst>
              <a:ext uri="{FF2B5EF4-FFF2-40B4-BE49-F238E27FC236}">
                <a16:creationId xmlns:a16="http://schemas.microsoft.com/office/drawing/2014/main" id="{A1C1122D-718A-51E2-5DE2-B354F9546089}"/>
              </a:ext>
            </a:extLst>
          </p:cNvPr>
          <p:cNvSpPr/>
          <p:nvPr/>
        </p:nvSpPr>
        <p:spPr>
          <a:xfrm>
            <a:off x="221696" y="6534247"/>
            <a:ext cx="9445752" cy="84719"/>
          </a:xfrm>
          <a:custGeom>
            <a:avLst/>
            <a:gdLst>
              <a:gd name="f0" fmla="val 10800000"/>
              <a:gd name="f1" fmla="val 5400000"/>
              <a:gd name="f2" fmla="val 180"/>
              <a:gd name="f3" fmla="val w"/>
              <a:gd name="f4" fmla="val h"/>
              <a:gd name="f5" fmla="val 0"/>
              <a:gd name="f6" fmla="val 6779408"/>
              <a:gd name="f7" fmla="val 399110"/>
              <a:gd name="f8" fmla="val 399111"/>
              <a:gd name="f9" fmla="+- 0 0 -90"/>
              <a:gd name="f10" fmla="*/ f3 1 6779408"/>
              <a:gd name="f11" fmla="*/ f4 1 399110"/>
              <a:gd name="f12" fmla="val f5"/>
              <a:gd name="f13" fmla="val f6"/>
              <a:gd name="f14" fmla="val f7"/>
              <a:gd name="f15" fmla="*/ f9 f0 1"/>
              <a:gd name="f16" fmla="+- f14 0 f12"/>
              <a:gd name="f17" fmla="+- f13 0 f12"/>
              <a:gd name="f18" fmla="*/ f15 1 f2"/>
              <a:gd name="f19" fmla="*/ f17 1 6779408"/>
              <a:gd name="f20" fmla="*/ f16 1 399110"/>
              <a:gd name="f21" fmla="*/ 0 f17 1"/>
              <a:gd name="f22" fmla="*/ 0 f16 1"/>
              <a:gd name="f23" fmla="*/ 6779408 f17 1"/>
              <a:gd name="f24" fmla="*/ 399111 f16 1"/>
              <a:gd name="f25" fmla="+- f18 0 f1"/>
              <a:gd name="f26" fmla="*/ f21 1 6779408"/>
              <a:gd name="f27" fmla="*/ f22 1 399110"/>
              <a:gd name="f28" fmla="*/ f23 1 6779408"/>
              <a:gd name="f29" fmla="*/ f24 1 399110"/>
              <a:gd name="f30" fmla="*/ f12 1 f19"/>
              <a:gd name="f31" fmla="*/ f13 1 f19"/>
              <a:gd name="f32" fmla="*/ f12 1 f20"/>
              <a:gd name="f33" fmla="*/ f14 1 f20"/>
              <a:gd name="f34" fmla="*/ f26 1 f19"/>
              <a:gd name="f35" fmla="*/ f27 1 f20"/>
              <a:gd name="f36" fmla="*/ f28 1 f19"/>
              <a:gd name="f37" fmla="*/ f29 1 f20"/>
              <a:gd name="f38" fmla="*/ f30 f10 1"/>
              <a:gd name="f39" fmla="*/ f31 f10 1"/>
              <a:gd name="f40" fmla="*/ f33 f11 1"/>
              <a:gd name="f41" fmla="*/ f32 f11 1"/>
              <a:gd name="f42" fmla="*/ f34 f10 1"/>
              <a:gd name="f43" fmla="*/ f35 f11 1"/>
              <a:gd name="f44" fmla="*/ f36 f10 1"/>
              <a:gd name="f45" fmla="*/ f37 f11 1"/>
            </a:gdLst>
            <a:ahLst/>
            <a:cxnLst>
              <a:cxn ang="3cd4">
                <a:pos x="hc" y="t"/>
              </a:cxn>
              <a:cxn ang="0">
                <a:pos x="r" y="vc"/>
              </a:cxn>
              <a:cxn ang="cd4">
                <a:pos x="hc" y="b"/>
              </a:cxn>
              <a:cxn ang="cd2">
                <a:pos x="l" y="vc"/>
              </a:cxn>
              <a:cxn ang="f25">
                <a:pos x="f42" y="f43"/>
              </a:cxn>
              <a:cxn ang="f25">
                <a:pos x="f44" y="f43"/>
              </a:cxn>
              <a:cxn ang="f25">
                <a:pos x="f44" y="f45"/>
              </a:cxn>
              <a:cxn ang="f25">
                <a:pos x="f42" y="f45"/>
              </a:cxn>
            </a:cxnLst>
            <a:rect l="f38" t="f41" r="f39" b="f40"/>
            <a:pathLst>
              <a:path w="6779408" h="399110">
                <a:moveTo>
                  <a:pt x="f5" y="f5"/>
                </a:moveTo>
                <a:lnTo>
                  <a:pt x="f6" y="f5"/>
                </a:lnTo>
                <a:lnTo>
                  <a:pt x="f6" y="f8"/>
                </a:lnTo>
                <a:lnTo>
                  <a:pt x="f5" y="f8"/>
                </a:lnTo>
                <a:close/>
              </a:path>
            </a:pathLst>
          </a:custGeom>
          <a:solidFill>
            <a:srgbClr val="006666"/>
          </a:soli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FFC000"/>
              </a:solidFill>
              <a:effectLst/>
              <a:uLnTx/>
              <a:uFillTx/>
              <a:latin typeface="Calibri"/>
              <a:ea typeface="+mn-ea"/>
              <a:cs typeface="+mn-cs"/>
            </a:endParaRPr>
          </a:p>
        </p:txBody>
      </p:sp>
      <p:pic>
        <p:nvPicPr>
          <p:cNvPr id="3" name="Paveikslėlis 9" descr="Paveikslėlis, kuriame yra žinutė&#10;&#10;Automatiškai sugeneruotas aprašymas">
            <a:extLst>
              <a:ext uri="{FF2B5EF4-FFF2-40B4-BE49-F238E27FC236}">
                <a16:creationId xmlns:a16="http://schemas.microsoft.com/office/drawing/2014/main" id="{FA242D5E-C13E-45F1-9679-C9AAD112230E}"/>
              </a:ext>
            </a:extLst>
          </p:cNvPr>
          <p:cNvPicPr>
            <a:picLocks noChangeAspect="1"/>
          </p:cNvPicPr>
          <p:nvPr/>
        </p:nvPicPr>
        <p:blipFill>
          <a:blip r:embed="rId3"/>
          <a:stretch>
            <a:fillRect/>
          </a:stretch>
        </p:blipFill>
        <p:spPr>
          <a:xfrm>
            <a:off x="9848088" y="6251076"/>
            <a:ext cx="2122212" cy="532445"/>
          </a:xfrm>
          <a:prstGeom prst="rect">
            <a:avLst/>
          </a:prstGeom>
          <a:noFill/>
          <a:ln cap="flat">
            <a:noFill/>
          </a:ln>
        </p:spPr>
      </p:pic>
      <p:pic>
        <p:nvPicPr>
          <p:cNvPr id="6" name="Paveikslėlis 5" descr="Paveikslėlis, kuriame yra rašas, dizainas, Simetrija, pikselis&#10;&#10;Automatiškai sugeneruotas aprašymas">
            <a:extLst>
              <a:ext uri="{FF2B5EF4-FFF2-40B4-BE49-F238E27FC236}">
                <a16:creationId xmlns:a16="http://schemas.microsoft.com/office/drawing/2014/main" id="{94CF5E63-6273-46FA-A7F4-692F846DA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098291" y="202406"/>
            <a:ext cx="872009" cy="825502"/>
          </a:xfrm>
          <a:prstGeom prst="rect">
            <a:avLst/>
          </a:prstGeom>
        </p:spPr>
      </p:pic>
      <p:sp>
        <p:nvSpPr>
          <p:cNvPr id="12" name="TextBox 19">
            <a:extLst>
              <a:ext uri="{FF2B5EF4-FFF2-40B4-BE49-F238E27FC236}">
                <a16:creationId xmlns:a16="http://schemas.microsoft.com/office/drawing/2014/main" id="{4F93DF95-C699-FC46-12A1-DB1C6895CC19}"/>
              </a:ext>
            </a:extLst>
          </p:cNvPr>
          <p:cNvSpPr txBox="1"/>
          <p:nvPr/>
        </p:nvSpPr>
        <p:spPr>
          <a:xfrm>
            <a:off x="1213488" y="776421"/>
            <a:ext cx="6744263" cy="473206"/>
          </a:xfrm>
          <a:prstGeom prst="rect">
            <a:avLst/>
          </a:prstGeom>
        </p:spPr>
        <p:txBody>
          <a:bodyPr wrap="square" lIns="0" tIns="0" rIns="0" bIns="0" rtlCol="0" anchor="t">
            <a:spAutoFit/>
          </a:bodyPr>
          <a:lstStyle/>
          <a:p>
            <a:pPr defTabSz="609630">
              <a:lnSpc>
                <a:spcPts val="3755"/>
              </a:lnSpc>
            </a:pPr>
            <a:r>
              <a:rPr lang="lt-LT" sz="3000" b="1" dirty="0" err="1">
                <a:solidFill>
                  <a:srgbClr val="1F2020"/>
                </a:solidFill>
                <a:latin typeface="Poppins Bold"/>
                <a:ea typeface="Poppins Bold"/>
                <a:cs typeface="Poppins Bold"/>
                <a:sym typeface="Poppins Bold"/>
              </a:rPr>
              <a:t>AdvisoryNetPEST</a:t>
            </a:r>
            <a:endParaRPr lang="en-US" sz="3000" b="1" noProof="0" dirty="0">
              <a:solidFill>
                <a:srgbClr val="1F2020"/>
              </a:solidFill>
              <a:latin typeface="Poppins Bold"/>
              <a:ea typeface="Poppins Bold"/>
              <a:cs typeface="Poppins Bold"/>
              <a:sym typeface="Poppins Bold"/>
            </a:endParaRPr>
          </a:p>
        </p:txBody>
      </p:sp>
      <p:grpSp>
        <p:nvGrpSpPr>
          <p:cNvPr id="13" name="Group 4">
            <a:extLst>
              <a:ext uri="{FF2B5EF4-FFF2-40B4-BE49-F238E27FC236}">
                <a16:creationId xmlns:a16="http://schemas.microsoft.com/office/drawing/2014/main" id="{F951D2FB-BACC-B1F5-AC5F-AD69951C4C50}"/>
              </a:ext>
            </a:extLst>
          </p:cNvPr>
          <p:cNvGrpSpPr/>
          <p:nvPr/>
        </p:nvGrpSpPr>
        <p:grpSpPr>
          <a:xfrm>
            <a:off x="1213488" y="1484099"/>
            <a:ext cx="811951" cy="31750"/>
            <a:chOff x="0" y="0"/>
            <a:chExt cx="962313" cy="37630"/>
          </a:xfrm>
        </p:grpSpPr>
        <p:sp>
          <p:nvSpPr>
            <p:cNvPr id="14" name="Freeform 5">
              <a:extLst>
                <a:ext uri="{FF2B5EF4-FFF2-40B4-BE49-F238E27FC236}">
                  <a16:creationId xmlns:a16="http://schemas.microsoft.com/office/drawing/2014/main" id="{54F9A95C-4DCC-78AE-3F03-2F86CDC9CEBD}"/>
                </a:ext>
              </a:extLst>
            </p:cNvPr>
            <p:cNvSpPr/>
            <p:nvPr/>
          </p:nvSpPr>
          <p:spPr>
            <a:xfrm>
              <a:off x="0" y="0"/>
              <a:ext cx="962313" cy="37630"/>
            </a:xfrm>
            <a:custGeom>
              <a:avLst/>
              <a:gdLst/>
              <a:ahLst/>
              <a:cxnLst/>
              <a:rect l="l" t="t" r="r" b="b"/>
              <a:pathLst>
                <a:path w="962313" h="37630">
                  <a:moveTo>
                    <a:pt x="0" y="0"/>
                  </a:moveTo>
                  <a:lnTo>
                    <a:pt x="962313" y="0"/>
                  </a:lnTo>
                  <a:lnTo>
                    <a:pt x="962313" y="37630"/>
                  </a:lnTo>
                  <a:lnTo>
                    <a:pt x="0" y="37630"/>
                  </a:lnTo>
                  <a:close/>
                </a:path>
              </a:pathLst>
            </a:custGeom>
            <a:solidFill>
              <a:srgbClr val="318472"/>
            </a:solidFill>
          </p:spPr>
          <p:txBody>
            <a:bodyPr/>
            <a:lstStyle/>
            <a:p>
              <a:pPr defTabSz="609630"/>
              <a:endParaRPr lang="en-US" sz="1200" noProof="0" dirty="0">
                <a:solidFill>
                  <a:prstClr val="black"/>
                </a:solidFill>
                <a:latin typeface="Calibri"/>
              </a:endParaRPr>
            </a:p>
          </p:txBody>
        </p:sp>
        <p:sp>
          <p:nvSpPr>
            <p:cNvPr id="15" name="TextBox 6">
              <a:extLst>
                <a:ext uri="{FF2B5EF4-FFF2-40B4-BE49-F238E27FC236}">
                  <a16:creationId xmlns:a16="http://schemas.microsoft.com/office/drawing/2014/main" id="{1762D6B7-3DE2-EF4D-6A5C-9D086A4E0355}"/>
                </a:ext>
              </a:extLst>
            </p:cNvPr>
            <p:cNvSpPr txBox="1"/>
            <p:nvPr/>
          </p:nvSpPr>
          <p:spPr>
            <a:xfrm>
              <a:off x="0" y="-38100"/>
              <a:ext cx="962313" cy="75730"/>
            </a:xfrm>
            <a:prstGeom prst="rect">
              <a:avLst/>
            </a:prstGeom>
          </p:spPr>
          <p:txBody>
            <a:bodyPr lIns="33867" tIns="33867" rIns="33867" bIns="33867" rtlCol="0" anchor="ctr"/>
            <a:lstStyle/>
            <a:p>
              <a:pPr algn="ctr" defTabSz="609630">
                <a:lnSpc>
                  <a:spcPts val="1773"/>
                </a:lnSpc>
                <a:spcBef>
                  <a:spcPct val="0"/>
                </a:spcBef>
              </a:pPr>
              <a:endParaRPr lang="en-US" sz="1200" noProof="0" dirty="0">
                <a:solidFill>
                  <a:prstClr val="black"/>
                </a:solidFill>
                <a:latin typeface="Calibri"/>
              </a:endParaRPr>
            </a:p>
          </p:txBody>
        </p:sp>
      </p:grpSp>
      <p:sp>
        <p:nvSpPr>
          <p:cNvPr id="21" name="TextBox 20">
            <a:extLst>
              <a:ext uri="{FF2B5EF4-FFF2-40B4-BE49-F238E27FC236}">
                <a16:creationId xmlns:a16="http://schemas.microsoft.com/office/drawing/2014/main" id="{B50B2511-A5C3-229B-411E-2A2BB66EE502}"/>
              </a:ext>
            </a:extLst>
          </p:cNvPr>
          <p:cNvSpPr txBox="1"/>
          <p:nvPr/>
        </p:nvSpPr>
        <p:spPr>
          <a:xfrm>
            <a:off x="1158122" y="3244808"/>
            <a:ext cx="5928478" cy="2708434"/>
          </a:xfrm>
          <a:prstGeom prst="rect">
            <a:avLst/>
          </a:prstGeom>
          <a:noFill/>
        </p:spPr>
        <p:txBody>
          <a:bodyPr wrap="square">
            <a:spAutoFit/>
          </a:bodyPr>
          <a:lstStyle/>
          <a:p>
            <a:pPr algn="just">
              <a:spcAft>
                <a:spcPts val="1800"/>
              </a:spcAft>
            </a:pPr>
            <a:r>
              <a:rPr lang="en-US" sz="2000" b="1" noProof="0" dirty="0">
                <a:latin typeface="Open Sans" panose="020B0606030504020204" pitchFamily="34" charset="0"/>
                <a:ea typeface="Open Sans" panose="020B0606030504020204" pitchFamily="34" charset="0"/>
                <a:cs typeface="Open Sans" panose="020B0606030504020204" pitchFamily="34" charset="0"/>
              </a:rPr>
              <a:t>Objective</a:t>
            </a:r>
            <a:r>
              <a:rPr lang="en-US" sz="2000" noProof="0"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build a European network of advisory services to reduce pesticide use and risks across EU</a:t>
            </a:r>
            <a:r>
              <a:rPr lang="lt-LT" sz="2000" dirty="0">
                <a:latin typeface="Open Sans" panose="020B0606030504020204" pitchFamily="34" charset="0"/>
                <a:ea typeface="Open Sans" panose="020B0606030504020204" pitchFamily="34" charset="0"/>
                <a:cs typeface="Open Sans" panose="020B0606030504020204" pitchFamily="34" charset="0"/>
              </a:rPr>
              <a:t>.</a:t>
            </a:r>
            <a:r>
              <a:rPr lang="en-US" sz="2000" dirty="0">
                <a:latin typeface="Open Sans" panose="020B0606030504020204" pitchFamily="34" charset="0"/>
                <a:ea typeface="Open Sans" panose="020B0606030504020204" pitchFamily="34" charset="0"/>
                <a:cs typeface="Open Sans" panose="020B0606030504020204" pitchFamily="34" charset="0"/>
              </a:rPr>
              <a:t> </a:t>
            </a:r>
            <a:endParaRPr lang="lt-LT" sz="2000" dirty="0">
              <a:latin typeface="Open Sans" panose="020B0606030504020204" pitchFamily="34" charset="0"/>
              <a:ea typeface="Open Sans" panose="020B0606030504020204" pitchFamily="34" charset="0"/>
              <a:cs typeface="Open Sans" panose="020B0606030504020204" pitchFamily="34" charset="0"/>
            </a:endParaRPr>
          </a:p>
          <a:p>
            <a:pPr algn="just">
              <a:spcAft>
                <a:spcPts val="1800"/>
              </a:spcAft>
            </a:pPr>
            <a:r>
              <a:rPr lang="en-US" sz="2000" b="1" noProof="0" dirty="0">
                <a:latin typeface="Open Sans" panose="020B0606030504020204" pitchFamily="34" charset="0"/>
                <a:ea typeface="Open Sans" panose="020B0606030504020204" pitchFamily="34" charset="0"/>
                <a:cs typeface="Open Sans" panose="020B0606030504020204" pitchFamily="34" charset="0"/>
              </a:rPr>
              <a:t>Scope</a:t>
            </a:r>
            <a:r>
              <a:rPr lang="en-US" sz="2000" noProof="0"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supporting the transition towards safer crop protection method</a:t>
            </a:r>
            <a:r>
              <a:rPr lang="lt-LT" sz="2000" dirty="0">
                <a:latin typeface="Open Sans" panose="020B0606030504020204" pitchFamily="34" charset="0"/>
                <a:ea typeface="Open Sans" panose="020B0606030504020204" pitchFamily="34" charset="0"/>
                <a:cs typeface="Open Sans" panose="020B0606030504020204" pitchFamily="34" charset="0"/>
              </a:rPr>
              <a:t>s</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algn="just">
              <a:spcAft>
                <a:spcPts val="1800"/>
              </a:spcAft>
            </a:pPr>
            <a:r>
              <a:rPr lang="en-US" sz="2000" b="1" noProof="0" dirty="0">
                <a:latin typeface="Open Sans" panose="020B0606030504020204" pitchFamily="34" charset="0"/>
                <a:ea typeface="Open Sans" panose="020B0606030504020204" pitchFamily="34" charset="0"/>
                <a:cs typeface="Open Sans" panose="020B0606030504020204" pitchFamily="34" charset="0"/>
              </a:rPr>
              <a:t>Impact</a:t>
            </a:r>
            <a:r>
              <a:rPr lang="en-US" sz="2000" noProof="0"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safer food, protected biodiversity, and more sustainable farming.</a:t>
            </a:r>
          </a:p>
        </p:txBody>
      </p:sp>
      <p:sp>
        <p:nvSpPr>
          <p:cNvPr id="7" name="TextBox 6">
            <a:extLst>
              <a:ext uri="{FF2B5EF4-FFF2-40B4-BE49-F238E27FC236}">
                <a16:creationId xmlns:a16="http://schemas.microsoft.com/office/drawing/2014/main" id="{C6222944-B60D-5BBC-54E0-8BF7E4E2C82E}"/>
              </a:ext>
            </a:extLst>
          </p:cNvPr>
          <p:cNvSpPr txBox="1"/>
          <p:nvPr/>
        </p:nvSpPr>
        <p:spPr>
          <a:xfrm>
            <a:off x="1213488" y="1976601"/>
            <a:ext cx="10267312" cy="769441"/>
          </a:xfrm>
          <a:prstGeom prst="rect">
            <a:avLst/>
          </a:prstGeom>
          <a:noFill/>
        </p:spPr>
        <p:txBody>
          <a:bodyPr wrap="square">
            <a:spAutoFit/>
          </a:bodyPr>
          <a:lstStyle/>
          <a:p>
            <a:pPr algn="just">
              <a:spcAft>
                <a:spcPts val="1800"/>
              </a:spcAft>
            </a:pPr>
            <a:r>
              <a:rPr lang="en-US" sz="2200" i="1" noProof="0" dirty="0">
                <a:latin typeface="Open Sans" panose="020B0606030504020204" pitchFamily="34" charset="0"/>
                <a:ea typeface="Open Sans" panose="020B0606030504020204" pitchFamily="34" charset="0"/>
                <a:cs typeface="Open Sans" panose="020B0606030504020204" pitchFamily="34" charset="0"/>
              </a:rPr>
              <a:t>„EU Advisory Networks to Reduce the Use and Risks of Pesticides in Europe“ (202</a:t>
            </a:r>
            <a:r>
              <a:rPr lang="lt-LT" sz="2200" i="1" noProof="0" dirty="0">
                <a:latin typeface="Open Sans" panose="020B0606030504020204" pitchFamily="34" charset="0"/>
                <a:ea typeface="Open Sans" panose="020B0606030504020204" pitchFamily="34" charset="0"/>
                <a:cs typeface="Open Sans" panose="020B0606030504020204" pitchFamily="34" charset="0"/>
              </a:rPr>
              <a:t>4</a:t>
            </a:r>
            <a:r>
              <a:rPr lang="en-US" sz="2200" i="1" noProof="0" dirty="0">
                <a:latin typeface="Open Sans" panose="020B0606030504020204" pitchFamily="34" charset="0"/>
                <a:ea typeface="Open Sans" panose="020B0606030504020204" pitchFamily="34" charset="0"/>
                <a:cs typeface="Open Sans" panose="020B0606030504020204" pitchFamily="34" charset="0"/>
              </a:rPr>
              <a:t>–202</a:t>
            </a:r>
            <a:r>
              <a:rPr lang="lt-LT" sz="2200" i="1" noProof="0" dirty="0">
                <a:latin typeface="Open Sans" panose="020B0606030504020204" pitchFamily="34" charset="0"/>
                <a:ea typeface="Open Sans" panose="020B0606030504020204" pitchFamily="34" charset="0"/>
                <a:cs typeface="Open Sans" panose="020B0606030504020204" pitchFamily="34" charset="0"/>
              </a:rPr>
              <a:t>8</a:t>
            </a:r>
            <a:r>
              <a:rPr lang="en-US" sz="2200" i="1" noProof="0" dirty="0">
                <a:latin typeface="Open Sans" panose="020B0606030504020204" pitchFamily="34" charset="0"/>
                <a:ea typeface="Open Sans" panose="020B0606030504020204" pitchFamily="34" charset="0"/>
                <a:cs typeface="Open Sans" panose="020B0606030504020204" pitchFamily="34" charset="0"/>
              </a:rPr>
              <a:t>)</a:t>
            </a:r>
          </a:p>
        </p:txBody>
      </p:sp>
      <p:pic>
        <p:nvPicPr>
          <p:cNvPr id="5" name="Paveikslėlis 4">
            <a:extLst>
              <a:ext uri="{FF2B5EF4-FFF2-40B4-BE49-F238E27FC236}">
                <a16:creationId xmlns:a16="http://schemas.microsoft.com/office/drawing/2014/main" id="{C85AD42E-7489-8058-952B-6D19781F184B}"/>
              </a:ext>
            </a:extLst>
          </p:cNvPr>
          <p:cNvPicPr>
            <a:picLocks noChangeAspect="1"/>
          </p:cNvPicPr>
          <p:nvPr/>
        </p:nvPicPr>
        <p:blipFill>
          <a:blip r:embed="rId5"/>
          <a:stretch>
            <a:fillRect/>
          </a:stretch>
        </p:blipFill>
        <p:spPr>
          <a:xfrm>
            <a:off x="7345140" y="3730509"/>
            <a:ext cx="4135660" cy="909635"/>
          </a:xfrm>
          <a:prstGeom prst="rect">
            <a:avLst/>
          </a:prstGeom>
        </p:spPr>
      </p:pic>
    </p:spTree>
    <p:extLst>
      <p:ext uri="{BB962C8B-B14F-4D97-AF65-F5344CB8AC3E}">
        <p14:creationId xmlns:p14="http://schemas.microsoft.com/office/powerpoint/2010/main" val="3536337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AB580-88DA-AC70-41EF-848F356AF1F7}"/>
            </a:ext>
          </a:extLst>
        </p:cNvPr>
        <p:cNvGrpSpPr/>
        <p:nvPr/>
      </p:nvGrpSpPr>
      <p:grpSpPr>
        <a:xfrm>
          <a:off x="0" y="0"/>
          <a:ext cx="0" cy="0"/>
          <a:chOff x="0" y="0"/>
          <a:chExt cx="0" cy="0"/>
        </a:xfrm>
      </p:grpSpPr>
      <p:sp>
        <p:nvSpPr>
          <p:cNvPr id="2" name="Laisva forma: figūra 6">
            <a:extLst>
              <a:ext uri="{FF2B5EF4-FFF2-40B4-BE49-F238E27FC236}">
                <a16:creationId xmlns:a16="http://schemas.microsoft.com/office/drawing/2014/main" id="{B38F77EA-DF6B-44C4-1F98-A9CA02627EC8}"/>
              </a:ext>
            </a:extLst>
          </p:cNvPr>
          <p:cNvSpPr/>
          <p:nvPr/>
        </p:nvSpPr>
        <p:spPr>
          <a:xfrm>
            <a:off x="221696" y="6534247"/>
            <a:ext cx="9445752" cy="84719"/>
          </a:xfrm>
          <a:custGeom>
            <a:avLst/>
            <a:gdLst>
              <a:gd name="f0" fmla="val 10800000"/>
              <a:gd name="f1" fmla="val 5400000"/>
              <a:gd name="f2" fmla="val 180"/>
              <a:gd name="f3" fmla="val w"/>
              <a:gd name="f4" fmla="val h"/>
              <a:gd name="f5" fmla="val 0"/>
              <a:gd name="f6" fmla="val 6779408"/>
              <a:gd name="f7" fmla="val 399110"/>
              <a:gd name="f8" fmla="val 399111"/>
              <a:gd name="f9" fmla="+- 0 0 -90"/>
              <a:gd name="f10" fmla="*/ f3 1 6779408"/>
              <a:gd name="f11" fmla="*/ f4 1 399110"/>
              <a:gd name="f12" fmla="val f5"/>
              <a:gd name="f13" fmla="val f6"/>
              <a:gd name="f14" fmla="val f7"/>
              <a:gd name="f15" fmla="*/ f9 f0 1"/>
              <a:gd name="f16" fmla="+- f14 0 f12"/>
              <a:gd name="f17" fmla="+- f13 0 f12"/>
              <a:gd name="f18" fmla="*/ f15 1 f2"/>
              <a:gd name="f19" fmla="*/ f17 1 6779408"/>
              <a:gd name="f20" fmla="*/ f16 1 399110"/>
              <a:gd name="f21" fmla="*/ 0 f17 1"/>
              <a:gd name="f22" fmla="*/ 0 f16 1"/>
              <a:gd name="f23" fmla="*/ 6779408 f17 1"/>
              <a:gd name="f24" fmla="*/ 399111 f16 1"/>
              <a:gd name="f25" fmla="+- f18 0 f1"/>
              <a:gd name="f26" fmla="*/ f21 1 6779408"/>
              <a:gd name="f27" fmla="*/ f22 1 399110"/>
              <a:gd name="f28" fmla="*/ f23 1 6779408"/>
              <a:gd name="f29" fmla="*/ f24 1 399110"/>
              <a:gd name="f30" fmla="*/ f12 1 f19"/>
              <a:gd name="f31" fmla="*/ f13 1 f19"/>
              <a:gd name="f32" fmla="*/ f12 1 f20"/>
              <a:gd name="f33" fmla="*/ f14 1 f20"/>
              <a:gd name="f34" fmla="*/ f26 1 f19"/>
              <a:gd name="f35" fmla="*/ f27 1 f20"/>
              <a:gd name="f36" fmla="*/ f28 1 f19"/>
              <a:gd name="f37" fmla="*/ f29 1 f20"/>
              <a:gd name="f38" fmla="*/ f30 f10 1"/>
              <a:gd name="f39" fmla="*/ f31 f10 1"/>
              <a:gd name="f40" fmla="*/ f33 f11 1"/>
              <a:gd name="f41" fmla="*/ f32 f11 1"/>
              <a:gd name="f42" fmla="*/ f34 f10 1"/>
              <a:gd name="f43" fmla="*/ f35 f11 1"/>
              <a:gd name="f44" fmla="*/ f36 f10 1"/>
              <a:gd name="f45" fmla="*/ f37 f11 1"/>
            </a:gdLst>
            <a:ahLst/>
            <a:cxnLst>
              <a:cxn ang="3cd4">
                <a:pos x="hc" y="t"/>
              </a:cxn>
              <a:cxn ang="0">
                <a:pos x="r" y="vc"/>
              </a:cxn>
              <a:cxn ang="cd4">
                <a:pos x="hc" y="b"/>
              </a:cxn>
              <a:cxn ang="cd2">
                <a:pos x="l" y="vc"/>
              </a:cxn>
              <a:cxn ang="f25">
                <a:pos x="f42" y="f43"/>
              </a:cxn>
              <a:cxn ang="f25">
                <a:pos x="f44" y="f43"/>
              </a:cxn>
              <a:cxn ang="f25">
                <a:pos x="f44" y="f45"/>
              </a:cxn>
              <a:cxn ang="f25">
                <a:pos x="f42" y="f45"/>
              </a:cxn>
            </a:cxnLst>
            <a:rect l="f38" t="f41" r="f39" b="f40"/>
            <a:pathLst>
              <a:path w="6779408" h="399110">
                <a:moveTo>
                  <a:pt x="f5" y="f5"/>
                </a:moveTo>
                <a:lnTo>
                  <a:pt x="f6" y="f5"/>
                </a:lnTo>
                <a:lnTo>
                  <a:pt x="f6" y="f8"/>
                </a:lnTo>
                <a:lnTo>
                  <a:pt x="f5" y="f8"/>
                </a:lnTo>
                <a:close/>
              </a:path>
            </a:pathLst>
          </a:custGeom>
          <a:solidFill>
            <a:srgbClr val="006666"/>
          </a:soli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lt-LT" sz="1800" b="0" i="0" u="none" strike="noStrike" kern="1200" cap="none" spc="0" normalizeH="0" baseline="0" noProof="0">
              <a:ln>
                <a:noFill/>
              </a:ln>
              <a:solidFill>
                <a:srgbClr val="FFC000"/>
              </a:solidFill>
              <a:effectLst/>
              <a:uLnTx/>
              <a:uFillTx/>
              <a:latin typeface="Calibri"/>
              <a:ea typeface="+mn-ea"/>
              <a:cs typeface="+mn-cs"/>
            </a:endParaRPr>
          </a:p>
        </p:txBody>
      </p:sp>
      <p:pic>
        <p:nvPicPr>
          <p:cNvPr id="5" name="Paveikslėlis 9" descr="Paveikslėlis, kuriame yra žinutė&#10;&#10;Automatiškai sugeneruotas aprašymas">
            <a:extLst>
              <a:ext uri="{FF2B5EF4-FFF2-40B4-BE49-F238E27FC236}">
                <a16:creationId xmlns:a16="http://schemas.microsoft.com/office/drawing/2014/main" id="{22E729D9-33CD-FEC6-86B4-31DEDC3F1839}"/>
              </a:ext>
            </a:extLst>
          </p:cNvPr>
          <p:cNvPicPr>
            <a:picLocks noChangeAspect="1"/>
          </p:cNvPicPr>
          <p:nvPr/>
        </p:nvPicPr>
        <p:blipFill>
          <a:blip r:embed="rId3"/>
          <a:stretch>
            <a:fillRect/>
          </a:stretch>
        </p:blipFill>
        <p:spPr>
          <a:xfrm>
            <a:off x="9848088" y="6251076"/>
            <a:ext cx="2122212" cy="532445"/>
          </a:xfrm>
          <a:prstGeom prst="rect">
            <a:avLst/>
          </a:prstGeom>
          <a:noFill/>
          <a:ln cap="flat">
            <a:noFill/>
          </a:ln>
        </p:spPr>
      </p:pic>
      <p:pic>
        <p:nvPicPr>
          <p:cNvPr id="4" name="Paveikslėlis 3" descr="Paveikslėlis, kuriame yra rašas, dizainas, Simetrija, pikselis&#10;&#10;Automatiškai sugeneruotas aprašymas">
            <a:extLst>
              <a:ext uri="{FF2B5EF4-FFF2-40B4-BE49-F238E27FC236}">
                <a16:creationId xmlns:a16="http://schemas.microsoft.com/office/drawing/2014/main" id="{6ED16213-B739-FCFC-F396-192C92673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098291" y="202406"/>
            <a:ext cx="872009" cy="825502"/>
          </a:xfrm>
          <a:prstGeom prst="rect">
            <a:avLst/>
          </a:prstGeom>
        </p:spPr>
      </p:pic>
      <p:sp>
        <p:nvSpPr>
          <p:cNvPr id="7" name="Pavadinimas 5">
            <a:extLst>
              <a:ext uri="{FF2B5EF4-FFF2-40B4-BE49-F238E27FC236}">
                <a16:creationId xmlns:a16="http://schemas.microsoft.com/office/drawing/2014/main" id="{4C37992B-A2E6-45F8-34CE-50746F2BF7D1}"/>
              </a:ext>
            </a:extLst>
          </p:cNvPr>
          <p:cNvSpPr txBox="1">
            <a:spLocks/>
          </p:cNvSpPr>
          <p:nvPr/>
        </p:nvSpPr>
        <p:spPr>
          <a:xfrm>
            <a:off x="1751187" y="1780796"/>
            <a:ext cx="8689625" cy="2585207"/>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90000"/>
              </a:lnSpc>
              <a:spcBef>
                <a:spcPts val="0"/>
              </a:spcBef>
              <a:spcAft>
                <a:spcPts val="0"/>
              </a:spcAft>
              <a:buNone/>
              <a:tabLst/>
              <a:defRPr lang="lt-LT" sz="4400" b="0" i="0" u="none" strike="noStrike" kern="1200" cap="none" spc="0" baseline="0">
                <a:solidFill>
                  <a:srgbClr val="000000"/>
                </a:solidFill>
                <a:uFillTx/>
                <a:latin typeface="Calibri Light"/>
              </a:defRPr>
            </a:lvl1pPr>
          </a:lstStyle>
          <a:p>
            <a:pPr algn="ctr" defTabSz="609630">
              <a:lnSpc>
                <a:spcPts val="3755"/>
              </a:lnSpc>
            </a:pPr>
            <a:r>
              <a:rPr lang="en-US" sz="3600" dirty="0">
                <a:solidFill>
                  <a:schemeClr val="tx1"/>
                </a:solidFill>
                <a:latin typeface="Poppins Bold" panose="00000800000000000000" pitchFamily="2" charset="-70"/>
                <a:cs typeface="Poppins Bold" panose="00000800000000000000" pitchFamily="2" charset="-70"/>
              </a:rPr>
              <a:t>How international projects support the future of farming</a:t>
            </a:r>
            <a:endParaRPr lang="en-US" sz="3600" dirty="0">
              <a:solidFill>
                <a:schemeClr val="tx1"/>
              </a:solidFill>
              <a:latin typeface="Poppins Bold" panose="00000800000000000000" pitchFamily="2" charset="-70"/>
              <a:cs typeface="Poppins Bold" panose="00000800000000000000" pitchFamily="2" charset="-70"/>
              <a:sym typeface="Poppins Bold"/>
            </a:endParaRPr>
          </a:p>
        </p:txBody>
      </p:sp>
    </p:spTree>
    <p:extLst>
      <p:ext uri="{BB962C8B-B14F-4D97-AF65-F5344CB8AC3E}">
        <p14:creationId xmlns:p14="http://schemas.microsoft.com/office/powerpoint/2010/main" val="2946747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CD65B-9F2B-1B1D-91F2-B49E6191F332}"/>
            </a:ext>
          </a:extLst>
        </p:cNvPr>
        <p:cNvGrpSpPr/>
        <p:nvPr/>
      </p:nvGrpSpPr>
      <p:grpSpPr>
        <a:xfrm>
          <a:off x="0" y="0"/>
          <a:ext cx="0" cy="0"/>
          <a:chOff x="0" y="0"/>
          <a:chExt cx="0" cy="0"/>
        </a:xfrm>
      </p:grpSpPr>
      <p:sp>
        <p:nvSpPr>
          <p:cNvPr id="2" name="Laisva forma: figūra 6">
            <a:extLst>
              <a:ext uri="{FF2B5EF4-FFF2-40B4-BE49-F238E27FC236}">
                <a16:creationId xmlns:a16="http://schemas.microsoft.com/office/drawing/2014/main" id="{7D9023C7-3CAB-5E7C-DE4F-1B58EFB65874}"/>
              </a:ext>
            </a:extLst>
          </p:cNvPr>
          <p:cNvSpPr/>
          <p:nvPr/>
        </p:nvSpPr>
        <p:spPr>
          <a:xfrm>
            <a:off x="221696" y="6534247"/>
            <a:ext cx="9445752" cy="84719"/>
          </a:xfrm>
          <a:custGeom>
            <a:avLst/>
            <a:gdLst>
              <a:gd name="f0" fmla="val 10800000"/>
              <a:gd name="f1" fmla="val 5400000"/>
              <a:gd name="f2" fmla="val 180"/>
              <a:gd name="f3" fmla="val w"/>
              <a:gd name="f4" fmla="val h"/>
              <a:gd name="f5" fmla="val 0"/>
              <a:gd name="f6" fmla="val 6779408"/>
              <a:gd name="f7" fmla="val 399110"/>
              <a:gd name="f8" fmla="val 399111"/>
              <a:gd name="f9" fmla="+- 0 0 -90"/>
              <a:gd name="f10" fmla="*/ f3 1 6779408"/>
              <a:gd name="f11" fmla="*/ f4 1 399110"/>
              <a:gd name="f12" fmla="val f5"/>
              <a:gd name="f13" fmla="val f6"/>
              <a:gd name="f14" fmla="val f7"/>
              <a:gd name="f15" fmla="*/ f9 f0 1"/>
              <a:gd name="f16" fmla="+- f14 0 f12"/>
              <a:gd name="f17" fmla="+- f13 0 f12"/>
              <a:gd name="f18" fmla="*/ f15 1 f2"/>
              <a:gd name="f19" fmla="*/ f17 1 6779408"/>
              <a:gd name="f20" fmla="*/ f16 1 399110"/>
              <a:gd name="f21" fmla="*/ 0 f17 1"/>
              <a:gd name="f22" fmla="*/ 0 f16 1"/>
              <a:gd name="f23" fmla="*/ 6779408 f17 1"/>
              <a:gd name="f24" fmla="*/ 399111 f16 1"/>
              <a:gd name="f25" fmla="+- f18 0 f1"/>
              <a:gd name="f26" fmla="*/ f21 1 6779408"/>
              <a:gd name="f27" fmla="*/ f22 1 399110"/>
              <a:gd name="f28" fmla="*/ f23 1 6779408"/>
              <a:gd name="f29" fmla="*/ f24 1 399110"/>
              <a:gd name="f30" fmla="*/ f12 1 f19"/>
              <a:gd name="f31" fmla="*/ f13 1 f19"/>
              <a:gd name="f32" fmla="*/ f12 1 f20"/>
              <a:gd name="f33" fmla="*/ f14 1 f20"/>
              <a:gd name="f34" fmla="*/ f26 1 f19"/>
              <a:gd name="f35" fmla="*/ f27 1 f20"/>
              <a:gd name="f36" fmla="*/ f28 1 f19"/>
              <a:gd name="f37" fmla="*/ f29 1 f20"/>
              <a:gd name="f38" fmla="*/ f30 f10 1"/>
              <a:gd name="f39" fmla="*/ f31 f10 1"/>
              <a:gd name="f40" fmla="*/ f33 f11 1"/>
              <a:gd name="f41" fmla="*/ f32 f11 1"/>
              <a:gd name="f42" fmla="*/ f34 f10 1"/>
              <a:gd name="f43" fmla="*/ f35 f11 1"/>
              <a:gd name="f44" fmla="*/ f36 f10 1"/>
              <a:gd name="f45" fmla="*/ f37 f11 1"/>
            </a:gdLst>
            <a:ahLst/>
            <a:cxnLst>
              <a:cxn ang="3cd4">
                <a:pos x="hc" y="t"/>
              </a:cxn>
              <a:cxn ang="0">
                <a:pos x="r" y="vc"/>
              </a:cxn>
              <a:cxn ang="cd4">
                <a:pos x="hc" y="b"/>
              </a:cxn>
              <a:cxn ang="cd2">
                <a:pos x="l" y="vc"/>
              </a:cxn>
              <a:cxn ang="f25">
                <a:pos x="f42" y="f43"/>
              </a:cxn>
              <a:cxn ang="f25">
                <a:pos x="f44" y="f43"/>
              </a:cxn>
              <a:cxn ang="f25">
                <a:pos x="f44" y="f45"/>
              </a:cxn>
              <a:cxn ang="f25">
                <a:pos x="f42" y="f45"/>
              </a:cxn>
            </a:cxnLst>
            <a:rect l="f38" t="f41" r="f39" b="f40"/>
            <a:pathLst>
              <a:path w="6779408" h="399110">
                <a:moveTo>
                  <a:pt x="f5" y="f5"/>
                </a:moveTo>
                <a:lnTo>
                  <a:pt x="f6" y="f5"/>
                </a:lnTo>
                <a:lnTo>
                  <a:pt x="f6" y="f8"/>
                </a:lnTo>
                <a:lnTo>
                  <a:pt x="f5" y="f8"/>
                </a:lnTo>
                <a:close/>
              </a:path>
            </a:pathLst>
          </a:custGeom>
          <a:solidFill>
            <a:srgbClr val="006666"/>
          </a:soli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FFC000"/>
              </a:solidFill>
              <a:effectLst/>
              <a:uLnTx/>
              <a:uFillTx/>
              <a:latin typeface="Calibri"/>
              <a:ea typeface="+mn-ea"/>
              <a:cs typeface="+mn-cs"/>
            </a:endParaRPr>
          </a:p>
        </p:txBody>
      </p:sp>
      <p:pic>
        <p:nvPicPr>
          <p:cNvPr id="3" name="Paveikslėlis 9" descr="Paveikslėlis, kuriame yra žinutė&#10;&#10;Automatiškai sugeneruotas aprašymas">
            <a:extLst>
              <a:ext uri="{FF2B5EF4-FFF2-40B4-BE49-F238E27FC236}">
                <a16:creationId xmlns:a16="http://schemas.microsoft.com/office/drawing/2014/main" id="{7EB301DF-4A5E-8AC3-952D-0B3C58794715}"/>
              </a:ext>
            </a:extLst>
          </p:cNvPr>
          <p:cNvPicPr>
            <a:picLocks noChangeAspect="1"/>
          </p:cNvPicPr>
          <p:nvPr/>
        </p:nvPicPr>
        <p:blipFill>
          <a:blip r:embed="rId3"/>
          <a:stretch>
            <a:fillRect/>
          </a:stretch>
        </p:blipFill>
        <p:spPr>
          <a:xfrm>
            <a:off x="9848088" y="6251076"/>
            <a:ext cx="2122212" cy="532445"/>
          </a:xfrm>
          <a:prstGeom prst="rect">
            <a:avLst/>
          </a:prstGeom>
          <a:noFill/>
          <a:ln cap="flat">
            <a:noFill/>
          </a:ln>
        </p:spPr>
      </p:pic>
      <p:pic>
        <p:nvPicPr>
          <p:cNvPr id="6" name="Paveikslėlis 5" descr="Paveikslėlis, kuriame yra rašas, dizainas, Simetrija, pikselis&#10;&#10;Automatiškai sugeneruotas aprašymas">
            <a:extLst>
              <a:ext uri="{FF2B5EF4-FFF2-40B4-BE49-F238E27FC236}">
                <a16:creationId xmlns:a16="http://schemas.microsoft.com/office/drawing/2014/main" id="{D726A173-250C-0B22-E3A3-598BB2994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098291" y="202406"/>
            <a:ext cx="872009" cy="825502"/>
          </a:xfrm>
          <a:prstGeom prst="rect">
            <a:avLst/>
          </a:prstGeom>
        </p:spPr>
      </p:pic>
      <p:sp>
        <p:nvSpPr>
          <p:cNvPr id="12" name="TextBox 19">
            <a:extLst>
              <a:ext uri="{FF2B5EF4-FFF2-40B4-BE49-F238E27FC236}">
                <a16:creationId xmlns:a16="http://schemas.microsoft.com/office/drawing/2014/main" id="{46EF9078-A53C-20AA-F2BF-4F8F018B0199}"/>
              </a:ext>
            </a:extLst>
          </p:cNvPr>
          <p:cNvSpPr txBox="1"/>
          <p:nvPr/>
        </p:nvSpPr>
        <p:spPr>
          <a:xfrm>
            <a:off x="1213488" y="649637"/>
            <a:ext cx="9213212" cy="487313"/>
          </a:xfrm>
          <a:prstGeom prst="rect">
            <a:avLst/>
          </a:prstGeom>
        </p:spPr>
        <p:txBody>
          <a:bodyPr wrap="square" lIns="0" tIns="0" rIns="0" bIns="0" rtlCol="0" anchor="t">
            <a:spAutoFit/>
          </a:bodyPr>
          <a:lstStyle/>
          <a:p>
            <a:pPr defTabSz="609630">
              <a:lnSpc>
                <a:spcPts val="3755"/>
              </a:lnSpc>
            </a:pPr>
            <a:r>
              <a:rPr lang="en-US" sz="3000" noProof="0" dirty="0">
                <a:latin typeface="Poppins Bold" panose="00000800000000000000" pitchFamily="2" charset="-70"/>
                <a:cs typeface="Poppins Bold" panose="00000800000000000000" pitchFamily="2" charset="-70"/>
              </a:rPr>
              <a:t>“Horizon Europe“ for agriculture</a:t>
            </a:r>
            <a:endParaRPr lang="en-US" sz="3000" noProof="0" dirty="0">
              <a:latin typeface="Poppins Bold" panose="00000800000000000000" pitchFamily="2" charset="-70"/>
              <a:cs typeface="Poppins Bold" panose="00000800000000000000" pitchFamily="2" charset="-70"/>
              <a:sym typeface="Poppins Bold"/>
            </a:endParaRPr>
          </a:p>
        </p:txBody>
      </p:sp>
      <p:grpSp>
        <p:nvGrpSpPr>
          <p:cNvPr id="13" name="Group 4">
            <a:extLst>
              <a:ext uri="{FF2B5EF4-FFF2-40B4-BE49-F238E27FC236}">
                <a16:creationId xmlns:a16="http://schemas.microsoft.com/office/drawing/2014/main" id="{440F9BE4-61EE-22E1-BA46-134754316DE0}"/>
              </a:ext>
            </a:extLst>
          </p:cNvPr>
          <p:cNvGrpSpPr/>
          <p:nvPr/>
        </p:nvGrpSpPr>
        <p:grpSpPr>
          <a:xfrm>
            <a:off x="1213488" y="1344399"/>
            <a:ext cx="811951" cy="31750"/>
            <a:chOff x="0" y="0"/>
            <a:chExt cx="962313" cy="37630"/>
          </a:xfrm>
        </p:grpSpPr>
        <p:sp>
          <p:nvSpPr>
            <p:cNvPr id="14" name="Freeform 5">
              <a:extLst>
                <a:ext uri="{FF2B5EF4-FFF2-40B4-BE49-F238E27FC236}">
                  <a16:creationId xmlns:a16="http://schemas.microsoft.com/office/drawing/2014/main" id="{C14BCF7E-01D4-BA59-6B2F-09FB2D967357}"/>
                </a:ext>
              </a:extLst>
            </p:cNvPr>
            <p:cNvSpPr/>
            <p:nvPr/>
          </p:nvSpPr>
          <p:spPr>
            <a:xfrm>
              <a:off x="0" y="0"/>
              <a:ext cx="962313" cy="37630"/>
            </a:xfrm>
            <a:custGeom>
              <a:avLst/>
              <a:gdLst/>
              <a:ahLst/>
              <a:cxnLst/>
              <a:rect l="l" t="t" r="r" b="b"/>
              <a:pathLst>
                <a:path w="962313" h="37630">
                  <a:moveTo>
                    <a:pt x="0" y="0"/>
                  </a:moveTo>
                  <a:lnTo>
                    <a:pt x="962313" y="0"/>
                  </a:lnTo>
                  <a:lnTo>
                    <a:pt x="962313" y="37630"/>
                  </a:lnTo>
                  <a:lnTo>
                    <a:pt x="0" y="37630"/>
                  </a:lnTo>
                  <a:close/>
                </a:path>
              </a:pathLst>
            </a:custGeom>
            <a:solidFill>
              <a:srgbClr val="318472"/>
            </a:solidFill>
          </p:spPr>
          <p:txBody>
            <a:bodyPr/>
            <a:lstStyle/>
            <a:p>
              <a:pPr defTabSz="609630"/>
              <a:endParaRPr lang="en-US" sz="1200" noProof="0" dirty="0">
                <a:solidFill>
                  <a:prstClr val="black"/>
                </a:solidFill>
                <a:latin typeface="Calibri"/>
              </a:endParaRPr>
            </a:p>
          </p:txBody>
        </p:sp>
        <p:sp>
          <p:nvSpPr>
            <p:cNvPr id="15" name="TextBox 6">
              <a:extLst>
                <a:ext uri="{FF2B5EF4-FFF2-40B4-BE49-F238E27FC236}">
                  <a16:creationId xmlns:a16="http://schemas.microsoft.com/office/drawing/2014/main" id="{4A9AD53F-E611-FCC7-2903-3BF150A87F70}"/>
                </a:ext>
              </a:extLst>
            </p:cNvPr>
            <p:cNvSpPr txBox="1"/>
            <p:nvPr/>
          </p:nvSpPr>
          <p:spPr>
            <a:xfrm>
              <a:off x="0" y="-38100"/>
              <a:ext cx="962313" cy="75730"/>
            </a:xfrm>
            <a:prstGeom prst="rect">
              <a:avLst/>
            </a:prstGeom>
          </p:spPr>
          <p:txBody>
            <a:bodyPr lIns="33867" tIns="33867" rIns="33867" bIns="33867" rtlCol="0" anchor="ctr"/>
            <a:lstStyle/>
            <a:p>
              <a:pPr algn="ctr" defTabSz="609630">
                <a:lnSpc>
                  <a:spcPts val="1773"/>
                </a:lnSpc>
                <a:spcBef>
                  <a:spcPct val="0"/>
                </a:spcBef>
              </a:pPr>
              <a:endParaRPr lang="en-US" sz="1200" noProof="0" dirty="0">
                <a:solidFill>
                  <a:prstClr val="black"/>
                </a:solidFill>
                <a:latin typeface="Calibri"/>
              </a:endParaRPr>
            </a:p>
          </p:txBody>
        </p:sp>
      </p:grpSp>
      <p:sp>
        <p:nvSpPr>
          <p:cNvPr id="21" name="TextBox 20">
            <a:extLst>
              <a:ext uri="{FF2B5EF4-FFF2-40B4-BE49-F238E27FC236}">
                <a16:creationId xmlns:a16="http://schemas.microsoft.com/office/drawing/2014/main" id="{F00CCDBB-DAB7-3738-FD12-1BBBBBE8F081}"/>
              </a:ext>
            </a:extLst>
          </p:cNvPr>
          <p:cNvSpPr txBox="1"/>
          <p:nvPr/>
        </p:nvSpPr>
        <p:spPr>
          <a:xfrm>
            <a:off x="1213488" y="1812198"/>
            <a:ext cx="8286112" cy="2015936"/>
          </a:xfrm>
          <a:prstGeom prst="rect">
            <a:avLst/>
          </a:prstGeom>
          <a:noFill/>
        </p:spPr>
        <p:txBody>
          <a:bodyPr wrap="square">
            <a:spAutoFit/>
          </a:bodyPr>
          <a:lstStyle/>
          <a:p>
            <a:pPr marL="342900" lvl="0" indent="-342900" eaLnBrk="0" fontAlgn="base" hangingPunct="0">
              <a:spcBef>
                <a:spcPct val="0"/>
              </a:spcBef>
              <a:spcAft>
                <a:spcPts val="1800"/>
              </a:spcAft>
              <a:buFont typeface="Arial" panose="020B0604020202020204" pitchFamily="34" charset="0"/>
              <a:buChar char="•"/>
            </a:pPr>
            <a:r>
              <a:rPr lang="en-US" sz="2000" noProof="0" dirty="0" err="1">
                <a:latin typeface="Open Sans" panose="020B0606030504020204" pitchFamily="34" charset="0"/>
                <a:ea typeface="Open Sans" panose="020B0606030504020204" pitchFamily="34" charset="0"/>
                <a:cs typeface="Open Sans" panose="020B0606030504020204" pitchFamily="34" charset="0"/>
              </a:rPr>
              <a:t>Digitalisation</a:t>
            </a:r>
            <a:r>
              <a:rPr lang="en-US" sz="2000" noProof="0" dirty="0">
                <a:latin typeface="Open Sans" panose="020B0606030504020204" pitchFamily="34" charset="0"/>
                <a:ea typeface="Open Sans" panose="020B0606030504020204" pitchFamily="34" charset="0"/>
                <a:cs typeface="Open Sans" panose="020B0606030504020204" pitchFamily="34" charset="0"/>
              </a:rPr>
              <a:t> &amp; precision farming</a:t>
            </a:r>
          </a:p>
          <a:p>
            <a:pPr marL="342900" lvl="0" indent="-342900" eaLnBrk="0" fontAlgn="base" hangingPunct="0">
              <a:spcBef>
                <a:spcPct val="0"/>
              </a:spcBef>
              <a:spcAft>
                <a:spcPts val="1800"/>
              </a:spcAft>
              <a:buFont typeface="Arial" panose="020B0604020202020204" pitchFamily="34" charset="0"/>
              <a:buChar char="•"/>
            </a:pPr>
            <a:r>
              <a:rPr lang="en-US" sz="2000" noProof="0" dirty="0">
                <a:latin typeface="Open Sans" panose="020B0606030504020204" pitchFamily="34" charset="0"/>
                <a:ea typeface="Open Sans" panose="020B0606030504020204" pitchFamily="34" charset="0"/>
                <a:cs typeface="Open Sans" panose="020B0606030504020204" pitchFamily="34" charset="0"/>
              </a:rPr>
              <a:t>Agroecology &amp; soil health </a:t>
            </a:r>
          </a:p>
          <a:p>
            <a:pPr marL="342900" lvl="0" indent="-342900" eaLnBrk="0" fontAlgn="base" hangingPunct="0">
              <a:spcBef>
                <a:spcPct val="0"/>
              </a:spcBef>
              <a:spcAft>
                <a:spcPts val="1800"/>
              </a:spcAft>
              <a:buFont typeface="Arial" panose="020B0604020202020204" pitchFamily="34" charset="0"/>
              <a:buChar char="•"/>
            </a:pPr>
            <a:r>
              <a:rPr lang="en-US" sz="2000" noProof="0" dirty="0">
                <a:latin typeface="Open Sans" panose="020B0606030504020204" pitchFamily="34" charset="0"/>
                <a:ea typeface="Open Sans" panose="020B0606030504020204" pitchFamily="34" charset="0"/>
                <a:cs typeface="Open Sans" panose="020B0606030504020204" pitchFamily="34" charset="0"/>
              </a:rPr>
              <a:t>Food security &amp; biodiversity </a:t>
            </a:r>
          </a:p>
          <a:p>
            <a:pPr marL="342900" lvl="0" indent="-342900" eaLnBrk="0" fontAlgn="base" hangingPunct="0">
              <a:spcBef>
                <a:spcPct val="0"/>
              </a:spcBef>
              <a:spcAft>
                <a:spcPts val="1800"/>
              </a:spcAft>
              <a:buFont typeface="Arial" panose="020B0604020202020204" pitchFamily="34" charset="0"/>
              <a:buChar char="•"/>
            </a:pPr>
            <a:r>
              <a:rPr lang="en-US" sz="2000" noProof="0" dirty="0">
                <a:latin typeface="Open Sans" panose="020B0606030504020204" pitchFamily="34" charset="0"/>
                <a:ea typeface="Open Sans" panose="020B0606030504020204" pitchFamily="34" charset="0"/>
                <a:cs typeface="Open Sans" panose="020B0606030504020204" pitchFamily="34" charset="0"/>
              </a:rPr>
              <a:t>Sustainable &amp; resilient farming systems</a:t>
            </a:r>
          </a:p>
        </p:txBody>
      </p:sp>
      <p:pic>
        <p:nvPicPr>
          <p:cNvPr id="7173" name="Picture 5" descr="Horizon Europe work programme for 2021-2022">
            <a:extLst>
              <a:ext uri="{FF2B5EF4-FFF2-40B4-BE49-F238E27FC236}">
                <a16:creationId xmlns:a16="http://schemas.microsoft.com/office/drawing/2014/main" id="{2A560583-F47D-D86C-54A0-680DA46DAB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3000" y="4167798"/>
            <a:ext cx="4826000" cy="193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502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26C05-8753-1CE1-42FA-5F384B2893DE}"/>
            </a:ext>
          </a:extLst>
        </p:cNvPr>
        <p:cNvGrpSpPr/>
        <p:nvPr/>
      </p:nvGrpSpPr>
      <p:grpSpPr>
        <a:xfrm>
          <a:off x="0" y="0"/>
          <a:ext cx="0" cy="0"/>
          <a:chOff x="0" y="0"/>
          <a:chExt cx="0" cy="0"/>
        </a:xfrm>
      </p:grpSpPr>
      <p:sp>
        <p:nvSpPr>
          <p:cNvPr id="2" name="Laisva forma: figūra 6">
            <a:extLst>
              <a:ext uri="{FF2B5EF4-FFF2-40B4-BE49-F238E27FC236}">
                <a16:creationId xmlns:a16="http://schemas.microsoft.com/office/drawing/2014/main" id="{5EE40E1F-40A1-590D-3E24-CA23D674ECA3}"/>
              </a:ext>
            </a:extLst>
          </p:cNvPr>
          <p:cNvSpPr/>
          <p:nvPr/>
        </p:nvSpPr>
        <p:spPr>
          <a:xfrm>
            <a:off x="221696" y="6534247"/>
            <a:ext cx="9445752" cy="84719"/>
          </a:xfrm>
          <a:custGeom>
            <a:avLst/>
            <a:gdLst>
              <a:gd name="f0" fmla="val 10800000"/>
              <a:gd name="f1" fmla="val 5400000"/>
              <a:gd name="f2" fmla="val 180"/>
              <a:gd name="f3" fmla="val w"/>
              <a:gd name="f4" fmla="val h"/>
              <a:gd name="f5" fmla="val 0"/>
              <a:gd name="f6" fmla="val 6779408"/>
              <a:gd name="f7" fmla="val 399110"/>
              <a:gd name="f8" fmla="val 399111"/>
              <a:gd name="f9" fmla="+- 0 0 -90"/>
              <a:gd name="f10" fmla="*/ f3 1 6779408"/>
              <a:gd name="f11" fmla="*/ f4 1 399110"/>
              <a:gd name="f12" fmla="val f5"/>
              <a:gd name="f13" fmla="val f6"/>
              <a:gd name="f14" fmla="val f7"/>
              <a:gd name="f15" fmla="*/ f9 f0 1"/>
              <a:gd name="f16" fmla="+- f14 0 f12"/>
              <a:gd name="f17" fmla="+- f13 0 f12"/>
              <a:gd name="f18" fmla="*/ f15 1 f2"/>
              <a:gd name="f19" fmla="*/ f17 1 6779408"/>
              <a:gd name="f20" fmla="*/ f16 1 399110"/>
              <a:gd name="f21" fmla="*/ 0 f17 1"/>
              <a:gd name="f22" fmla="*/ 0 f16 1"/>
              <a:gd name="f23" fmla="*/ 6779408 f17 1"/>
              <a:gd name="f24" fmla="*/ 399111 f16 1"/>
              <a:gd name="f25" fmla="+- f18 0 f1"/>
              <a:gd name="f26" fmla="*/ f21 1 6779408"/>
              <a:gd name="f27" fmla="*/ f22 1 399110"/>
              <a:gd name="f28" fmla="*/ f23 1 6779408"/>
              <a:gd name="f29" fmla="*/ f24 1 399110"/>
              <a:gd name="f30" fmla="*/ f12 1 f19"/>
              <a:gd name="f31" fmla="*/ f13 1 f19"/>
              <a:gd name="f32" fmla="*/ f12 1 f20"/>
              <a:gd name="f33" fmla="*/ f14 1 f20"/>
              <a:gd name="f34" fmla="*/ f26 1 f19"/>
              <a:gd name="f35" fmla="*/ f27 1 f20"/>
              <a:gd name="f36" fmla="*/ f28 1 f19"/>
              <a:gd name="f37" fmla="*/ f29 1 f20"/>
              <a:gd name="f38" fmla="*/ f30 f10 1"/>
              <a:gd name="f39" fmla="*/ f31 f10 1"/>
              <a:gd name="f40" fmla="*/ f33 f11 1"/>
              <a:gd name="f41" fmla="*/ f32 f11 1"/>
              <a:gd name="f42" fmla="*/ f34 f10 1"/>
              <a:gd name="f43" fmla="*/ f35 f11 1"/>
              <a:gd name="f44" fmla="*/ f36 f10 1"/>
              <a:gd name="f45" fmla="*/ f37 f11 1"/>
            </a:gdLst>
            <a:ahLst/>
            <a:cxnLst>
              <a:cxn ang="3cd4">
                <a:pos x="hc" y="t"/>
              </a:cxn>
              <a:cxn ang="0">
                <a:pos x="r" y="vc"/>
              </a:cxn>
              <a:cxn ang="cd4">
                <a:pos x="hc" y="b"/>
              </a:cxn>
              <a:cxn ang="cd2">
                <a:pos x="l" y="vc"/>
              </a:cxn>
              <a:cxn ang="f25">
                <a:pos x="f42" y="f43"/>
              </a:cxn>
              <a:cxn ang="f25">
                <a:pos x="f44" y="f43"/>
              </a:cxn>
              <a:cxn ang="f25">
                <a:pos x="f44" y="f45"/>
              </a:cxn>
              <a:cxn ang="f25">
                <a:pos x="f42" y="f45"/>
              </a:cxn>
            </a:cxnLst>
            <a:rect l="f38" t="f41" r="f39" b="f40"/>
            <a:pathLst>
              <a:path w="6779408" h="399110">
                <a:moveTo>
                  <a:pt x="f5" y="f5"/>
                </a:moveTo>
                <a:lnTo>
                  <a:pt x="f6" y="f5"/>
                </a:lnTo>
                <a:lnTo>
                  <a:pt x="f6" y="f8"/>
                </a:lnTo>
                <a:lnTo>
                  <a:pt x="f5" y="f8"/>
                </a:lnTo>
                <a:close/>
              </a:path>
            </a:pathLst>
          </a:custGeom>
          <a:solidFill>
            <a:srgbClr val="006666"/>
          </a:soli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FFC000"/>
              </a:solidFill>
              <a:effectLst/>
              <a:uLnTx/>
              <a:uFillTx/>
              <a:latin typeface="Calibri"/>
              <a:ea typeface="+mn-ea"/>
              <a:cs typeface="+mn-cs"/>
            </a:endParaRPr>
          </a:p>
        </p:txBody>
      </p:sp>
      <p:pic>
        <p:nvPicPr>
          <p:cNvPr id="3" name="Paveikslėlis 9" descr="Paveikslėlis, kuriame yra žinutė&#10;&#10;Automatiškai sugeneruotas aprašymas">
            <a:extLst>
              <a:ext uri="{FF2B5EF4-FFF2-40B4-BE49-F238E27FC236}">
                <a16:creationId xmlns:a16="http://schemas.microsoft.com/office/drawing/2014/main" id="{BEFEFEAC-3589-4243-D09B-7CB519A79041}"/>
              </a:ext>
            </a:extLst>
          </p:cNvPr>
          <p:cNvPicPr>
            <a:picLocks noChangeAspect="1"/>
          </p:cNvPicPr>
          <p:nvPr/>
        </p:nvPicPr>
        <p:blipFill>
          <a:blip r:embed="rId3"/>
          <a:stretch>
            <a:fillRect/>
          </a:stretch>
        </p:blipFill>
        <p:spPr>
          <a:xfrm>
            <a:off x="9848088" y="6251076"/>
            <a:ext cx="2122212" cy="532445"/>
          </a:xfrm>
          <a:prstGeom prst="rect">
            <a:avLst/>
          </a:prstGeom>
          <a:noFill/>
          <a:ln cap="flat">
            <a:noFill/>
          </a:ln>
        </p:spPr>
      </p:pic>
      <p:pic>
        <p:nvPicPr>
          <p:cNvPr id="6" name="Paveikslėlis 5" descr="Paveikslėlis, kuriame yra rašas, dizainas, Simetrija, pikselis&#10;&#10;Automatiškai sugeneruotas aprašymas">
            <a:extLst>
              <a:ext uri="{FF2B5EF4-FFF2-40B4-BE49-F238E27FC236}">
                <a16:creationId xmlns:a16="http://schemas.microsoft.com/office/drawing/2014/main" id="{347F5F03-D92B-EE6A-6B81-3A44E7A357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098291" y="202406"/>
            <a:ext cx="872009" cy="825502"/>
          </a:xfrm>
          <a:prstGeom prst="rect">
            <a:avLst/>
          </a:prstGeom>
        </p:spPr>
      </p:pic>
      <p:sp>
        <p:nvSpPr>
          <p:cNvPr id="12" name="TextBox 19">
            <a:extLst>
              <a:ext uri="{FF2B5EF4-FFF2-40B4-BE49-F238E27FC236}">
                <a16:creationId xmlns:a16="http://schemas.microsoft.com/office/drawing/2014/main" id="{3B3172DC-3C39-E4CB-0EB1-25C3233725CC}"/>
              </a:ext>
            </a:extLst>
          </p:cNvPr>
          <p:cNvSpPr txBox="1"/>
          <p:nvPr/>
        </p:nvSpPr>
        <p:spPr>
          <a:xfrm>
            <a:off x="1213488" y="475297"/>
            <a:ext cx="9213212" cy="1447832"/>
          </a:xfrm>
          <a:prstGeom prst="rect">
            <a:avLst/>
          </a:prstGeom>
        </p:spPr>
        <p:txBody>
          <a:bodyPr wrap="square" lIns="0" tIns="0" rIns="0" bIns="0" rtlCol="0" anchor="t">
            <a:spAutoFit/>
          </a:bodyPr>
          <a:lstStyle/>
          <a:p>
            <a:pPr defTabSz="609630">
              <a:lnSpc>
                <a:spcPts val="3755"/>
              </a:lnSpc>
            </a:pPr>
            <a:r>
              <a:rPr lang="en-US" sz="3000" dirty="0">
                <a:latin typeface="Poppins Bold" panose="00000800000000000000" pitchFamily="2" charset="-70"/>
                <a:cs typeface="Poppins Bold" panose="00000800000000000000" pitchFamily="2" charset="-70"/>
              </a:rPr>
              <a:t>Innovation support through international projects</a:t>
            </a:r>
            <a:endParaRPr lang="en-US" sz="3000" dirty="0">
              <a:latin typeface="Poppins Bold" panose="00000800000000000000" pitchFamily="2" charset="-70"/>
              <a:cs typeface="Poppins Bold" panose="00000800000000000000" pitchFamily="2" charset="-70"/>
              <a:sym typeface="Poppins Bold"/>
            </a:endParaRPr>
          </a:p>
          <a:p>
            <a:pPr defTabSz="609630">
              <a:lnSpc>
                <a:spcPts val="3755"/>
              </a:lnSpc>
            </a:pPr>
            <a:endParaRPr lang="en-US" sz="3000" noProof="0" dirty="0">
              <a:latin typeface="Poppins Bold" panose="00000800000000000000" pitchFamily="2" charset="-70"/>
              <a:cs typeface="Poppins Bold" panose="00000800000000000000" pitchFamily="2" charset="-70"/>
              <a:sym typeface="Poppins Bold"/>
            </a:endParaRPr>
          </a:p>
        </p:txBody>
      </p:sp>
      <p:grpSp>
        <p:nvGrpSpPr>
          <p:cNvPr id="13" name="Group 4">
            <a:extLst>
              <a:ext uri="{FF2B5EF4-FFF2-40B4-BE49-F238E27FC236}">
                <a16:creationId xmlns:a16="http://schemas.microsoft.com/office/drawing/2014/main" id="{3F822BF7-0A2C-AEEB-B43D-84A2B34B5CD9}"/>
              </a:ext>
            </a:extLst>
          </p:cNvPr>
          <p:cNvGrpSpPr/>
          <p:nvPr/>
        </p:nvGrpSpPr>
        <p:grpSpPr>
          <a:xfrm>
            <a:off x="1213488" y="1572999"/>
            <a:ext cx="811951" cy="31750"/>
            <a:chOff x="0" y="0"/>
            <a:chExt cx="962313" cy="37630"/>
          </a:xfrm>
        </p:grpSpPr>
        <p:sp>
          <p:nvSpPr>
            <p:cNvPr id="14" name="Freeform 5">
              <a:extLst>
                <a:ext uri="{FF2B5EF4-FFF2-40B4-BE49-F238E27FC236}">
                  <a16:creationId xmlns:a16="http://schemas.microsoft.com/office/drawing/2014/main" id="{AE932907-3E4F-8D8F-06A4-8CA7B927E96C}"/>
                </a:ext>
              </a:extLst>
            </p:cNvPr>
            <p:cNvSpPr/>
            <p:nvPr/>
          </p:nvSpPr>
          <p:spPr>
            <a:xfrm>
              <a:off x="0" y="0"/>
              <a:ext cx="962313" cy="37630"/>
            </a:xfrm>
            <a:custGeom>
              <a:avLst/>
              <a:gdLst/>
              <a:ahLst/>
              <a:cxnLst/>
              <a:rect l="l" t="t" r="r" b="b"/>
              <a:pathLst>
                <a:path w="962313" h="37630">
                  <a:moveTo>
                    <a:pt x="0" y="0"/>
                  </a:moveTo>
                  <a:lnTo>
                    <a:pt x="962313" y="0"/>
                  </a:lnTo>
                  <a:lnTo>
                    <a:pt x="962313" y="37630"/>
                  </a:lnTo>
                  <a:lnTo>
                    <a:pt x="0" y="37630"/>
                  </a:lnTo>
                  <a:close/>
                </a:path>
              </a:pathLst>
            </a:custGeom>
            <a:solidFill>
              <a:srgbClr val="318472"/>
            </a:solidFill>
          </p:spPr>
          <p:txBody>
            <a:bodyPr/>
            <a:lstStyle/>
            <a:p>
              <a:pPr defTabSz="609630"/>
              <a:endParaRPr lang="en-US" sz="1200" noProof="0" dirty="0">
                <a:solidFill>
                  <a:prstClr val="black"/>
                </a:solidFill>
                <a:latin typeface="Calibri"/>
              </a:endParaRPr>
            </a:p>
          </p:txBody>
        </p:sp>
        <p:sp>
          <p:nvSpPr>
            <p:cNvPr id="15" name="TextBox 6">
              <a:extLst>
                <a:ext uri="{FF2B5EF4-FFF2-40B4-BE49-F238E27FC236}">
                  <a16:creationId xmlns:a16="http://schemas.microsoft.com/office/drawing/2014/main" id="{01CC16D0-77A8-F0EC-DD6C-921943BA3CAB}"/>
                </a:ext>
              </a:extLst>
            </p:cNvPr>
            <p:cNvSpPr txBox="1"/>
            <p:nvPr/>
          </p:nvSpPr>
          <p:spPr>
            <a:xfrm>
              <a:off x="0" y="-38100"/>
              <a:ext cx="962313" cy="75730"/>
            </a:xfrm>
            <a:prstGeom prst="rect">
              <a:avLst/>
            </a:prstGeom>
          </p:spPr>
          <p:txBody>
            <a:bodyPr lIns="33867" tIns="33867" rIns="33867" bIns="33867" rtlCol="0" anchor="ctr"/>
            <a:lstStyle/>
            <a:p>
              <a:pPr algn="ctr" defTabSz="609630">
                <a:lnSpc>
                  <a:spcPts val="1773"/>
                </a:lnSpc>
                <a:spcBef>
                  <a:spcPct val="0"/>
                </a:spcBef>
              </a:pPr>
              <a:endParaRPr lang="en-US" sz="1200" noProof="0" dirty="0">
                <a:solidFill>
                  <a:prstClr val="black"/>
                </a:solidFill>
                <a:latin typeface="Calibri"/>
              </a:endParaRPr>
            </a:p>
          </p:txBody>
        </p:sp>
      </p:grpSp>
      <p:sp>
        <p:nvSpPr>
          <p:cNvPr id="21" name="TextBox 20">
            <a:extLst>
              <a:ext uri="{FF2B5EF4-FFF2-40B4-BE49-F238E27FC236}">
                <a16:creationId xmlns:a16="http://schemas.microsoft.com/office/drawing/2014/main" id="{4B5F38A3-BC9F-2702-4805-B8E4F9C66002}"/>
              </a:ext>
            </a:extLst>
          </p:cNvPr>
          <p:cNvSpPr txBox="1"/>
          <p:nvPr/>
        </p:nvSpPr>
        <p:spPr>
          <a:xfrm>
            <a:off x="1213488" y="2241508"/>
            <a:ext cx="8286112" cy="2015936"/>
          </a:xfrm>
          <a:prstGeom prst="rect">
            <a:avLst/>
          </a:prstGeom>
          <a:noFill/>
        </p:spPr>
        <p:txBody>
          <a:bodyPr wrap="square">
            <a:spAutoFit/>
          </a:bodyPr>
          <a:lstStyle/>
          <a:p>
            <a:pPr marL="342900" lvl="0" indent="-342900" eaLnBrk="0" fontAlgn="base" hangingPunct="0">
              <a:spcBef>
                <a:spcPct val="0"/>
              </a:spcBef>
              <a:spcAft>
                <a:spcPts val="1800"/>
              </a:spcAft>
              <a:buFont typeface="Arial" panose="020B0604020202020204" pitchFamily="34" charset="0"/>
              <a:buChar char="•"/>
            </a:pPr>
            <a:r>
              <a:rPr lang="en-US" sz="2000" noProof="0" dirty="0">
                <a:latin typeface="Open Sans" panose="020B0606030504020204" pitchFamily="34" charset="0"/>
                <a:ea typeface="Open Sans" panose="020B0606030504020204" pitchFamily="34" charset="0"/>
                <a:cs typeface="Open Sans" panose="020B0606030504020204" pitchFamily="34" charset="0"/>
              </a:rPr>
              <a:t>Shared solutions to global challenges</a:t>
            </a:r>
          </a:p>
          <a:p>
            <a:pPr marL="342900" lvl="0" indent="-342900" eaLnBrk="0" fontAlgn="base" hangingPunct="0">
              <a:spcBef>
                <a:spcPct val="0"/>
              </a:spcBef>
              <a:spcAft>
                <a:spcPts val="1800"/>
              </a:spcAft>
              <a:buFont typeface="Arial" panose="020B0604020202020204" pitchFamily="34" charset="0"/>
              <a:buChar char="•"/>
            </a:pPr>
            <a:r>
              <a:rPr lang="en-US" sz="2000" noProof="0" dirty="0">
                <a:latin typeface="Open Sans" panose="020B0606030504020204" pitchFamily="34" charset="0"/>
                <a:ea typeface="Open Sans" panose="020B0606030504020204" pitchFamily="34" charset="0"/>
                <a:cs typeface="Open Sans" panose="020B0606030504020204" pitchFamily="34" charset="0"/>
              </a:rPr>
              <a:t>Knowledge exchange across countries</a:t>
            </a:r>
          </a:p>
          <a:p>
            <a:pPr marL="342900" lvl="0" indent="-342900" eaLnBrk="0" fontAlgn="base" hangingPunct="0">
              <a:spcBef>
                <a:spcPct val="0"/>
              </a:spcBef>
              <a:spcAft>
                <a:spcPts val="1800"/>
              </a:spcAft>
              <a:buFont typeface="Arial" panose="020B0604020202020204" pitchFamily="34" charset="0"/>
              <a:buChar char="•"/>
            </a:pPr>
            <a:r>
              <a:rPr lang="en-US" sz="2000" noProof="0" dirty="0">
                <a:latin typeface="Open Sans" panose="020B0606030504020204" pitchFamily="34" charset="0"/>
                <a:ea typeface="Open Sans" panose="020B0606030504020204" pitchFamily="34" charset="0"/>
                <a:cs typeface="Open Sans" panose="020B0606030504020204" pitchFamily="34" charset="0"/>
              </a:rPr>
              <a:t>Faster adoption of innovations</a:t>
            </a:r>
          </a:p>
          <a:p>
            <a:pPr marL="342900" lvl="0" indent="-342900" eaLnBrk="0" fontAlgn="base" hangingPunct="0">
              <a:spcBef>
                <a:spcPct val="0"/>
              </a:spcBef>
              <a:spcAft>
                <a:spcPts val="1800"/>
              </a:spcAft>
              <a:buFont typeface="Arial" panose="020B0604020202020204" pitchFamily="34" charset="0"/>
              <a:buChar char="•"/>
            </a:pPr>
            <a:r>
              <a:rPr lang="en-US" sz="2000" noProof="0" dirty="0">
                <a:latin typeface="Open Sans" panose="020B0606030504020204" pitchFamily="34" charset="0"/>
                <a:ea typeface="Open Sans" panose="020B0606030504020204" pitchFamily="34" charset="0"/>
                <a:cs typeface="Open Sans" panose="020B0606030504020204" pitchFamily="34" charset="0"/>
              </a:rPr>
              <a:t>Alignment with EU Green Deal &amp; Farm to Fork</a:t>
            </a:r>
          </a:p>
        </p:txBody>
      </p:sp>
    </p:spTree>
    <p:extLst>
      <p:ext uri="{BB962C8B-B14F-4D97-AF65-F5344CB8AC3E}">
        <p14:creationId xmlns:p14="http://schemas.microsoft.com/office/powerpoint/2010/main" val="3492728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ADB8E-8F78-7943-FA0F-C27C30136A6F}"/>
            </a:ext>
          </a:extLst>
        </p:cNvPr>
        <p:cNvGrpSpPr/>
        <p:nvPr/>
      </p:nvGrpSpPr>
      <p:grpSpPr>
        <a:xfrm>
          <a:off x="0" y="0"/>
          <a:ext cx="0" cy="0"/>
          <a:chOff x="0" y="0"/>
          <a:chExt cx="0" cy="0"/>
        </a:xfrm>
      </p:grpSpPr>
      <p:sp>
        <p:nvSpPr>
          <p:cNvPr id="2" name="Laisva forma: figūra 6">
            <a:extLst>
              <a:ext uri="{FF2B5EF4-FFF2-40B4-BE49-F238E27FC236}">
                <a16:creationId xmlns:a16="http://schemas.microsoft.com/office/drawing/2014/main" id="{1845F24F-6961-42ED-D33F-9284458AF3C3}"/>
              </a:ext>
            </a:extLst>
          </p:cNvPr>
          <p:cNvSpPr/>
          <p:nvPr/>
        </p:nvSpPr>
        <p:spPr>
          <a:xfrm>
            <a:off x="221696" y="6534247"/>
            <a:ext cx="9445752" cy="84719"/>
          </a:xfrm>
          <a:custGeom>
            <a:avLst/>
            <a:gdLst>
              <a:gd name="f0" fmla="val 10800000"/>
              <a:gd name="f1" fmla="val 5400000"/>
              <a:gd name="f2" fmla="val 180"/>
              <a:gd name="f3" fmla="val w"/>
              <a:gd name="f4" fmla="val h"/>
              <a:gd name="f5" fmla="val 0"/>
              <a:gd name="f6" fmla="val 6779408"/>
              <a:gd name="f7" fmla="val 399110"/>
              <a:gd name="f8" fmla="val 399111"/>
              <a:gd name="f9" fmla="+- 0 0 -90"/>
              <a:gd name="f10" fmla="*/ f3 1 6779408"/>
              <a:gd name="f11" fmla="*/ f4 1 399110"/>
              <a:gd name="f12" fmla="val f5"/>
              <a:gd name="f13" fmla="val f6"/>
              <a:gd name="f14" fmla="val f7"/>
              <a:gd name="f15" fmla="*/ f9 f0 1"/>
              <a:gd name="f16" fmla="+- f14 0 f12"/>
              <a:gd name="f17" fmla="+- f13 0 f12"/>
              <a:gd name="f18" fmla="*/ f15 1 f2"/>
              <a:gd name="f19" fmla="*/ f17 1 6779408"/>
              <a:gd name="f20" fmla="*/ f16 1 399110"/>
              <a:gd name="f21" fmla="*/ 0 f17 1"/>
              <a:gd name="f22" fmla="*/ 0 f16 1"/>
              <a:gd name="f23" fmla="*/ 6779408 f17 1"/>
              <a:gd name="f24" fmla="*/ 399111 f16 1"/>
              <a:gd name="f25" fmla="+- f18 0 f1"/>
              <a:gd name="f26" fmla="*/ f21 1 6779408"/>
              <a:gd name="f27" fmla="*/ f22 1 399110"/>
              <a:gd name="f28" fmla="*/ f23 1 6779408"/>
              <a:gd name="f29" fmla="*/ f24 1 399110"/>
              <a:gd name="f30" fmla="*/ f12 1 f19"/>
              <a:gd name="f31" fmla="*/ f13 1 f19"/>
              <a:gd name="f32" fmla="*/ f12 1 f20"/>
              <a:gd name="f33" fmla="*/ f14 1 f20"/>
              <a:gd name="f34" fmla="*/ f26 1 f19"/>
              <a:gd name="f35" fmla="*/ f27 1 f20"/>
              <a:gd name="f36" fmla="*/ f28 1 f19"/>
              <a:gd name="f37" fmla="*/ f29 1 f20"/>
              <a:gd name="f38" fmla="*/ f30 f10 1"/>
              <a:gd name="f39" fmla="*/ f31 f10 1"/>
              <a:gd name="f40" fmla="*/ f33 f11 1"/>
              <a:gd name="f41" fmla="*/ f32 f11 1"/>
              <a:gd name="f42" fmla="*/ f34 f10 1"/>
              <a:gd name="f43" fmla="*/ f35 f11 1"/>
              <a:gd name="f44" fmla="*/ f36 f10 1"/>
              <a:gd name="f45" fmla="*/ f37 f11 1"/>
            </a:gdLst>
            <a:ahLst/>
            <a:cxnLst>
              <a:cxn ang="3cd4">
                <a:pos x="hc" y="t"/>
              </a:cxn>
              <a:cxn ang="0">
                <a:pos x="r" y="vc"/>
              </a:cxn>
              <a:cxn ang="cd4">
                <a:pos x="hc" y="b"/>
              </a:cxn>
              <a:cxn ang="cd2">
                <a:pos x="l" y="vc"/>
              </a:cxn>
              <a:cxn ang="f25">
                <a:pos x="f42" y="f43"/>
              </a:cxn>
              <a:cxn ang="f25">
                <a:pos x="f44" y="f43"/>
              </a:cxn>
              <a:cxn ang="f25">
                <a:pos x="f44" y="f45"/>
              </a:cxn>
              <a:cxn ang="f25">
                <a:pos x="f42" y="f45"/>
              </a:cxn>
            </a:cxnLst>
            <a:rect l="f38" t="f41" r="f39" b="f40"/>
            <a:pathLst>
              <a:path w="6779408" h="399110">
                <a:moveTo>
                  <a:pt x="f5" y="f5"/>
                </a:moveTo>
                <a:lnTo>
                  <a:pt x="f6" y="f5"/>
                </a:lnTo>
                <a:lnTo>
                  <a:pt x="f6" y="f8"/>
                </a:lnTo>
                <a:lnTo>
                  <a:pt x="f5" y="f8"/>
                </a:lnTo>
                <a:close/>
              </a:path>
            </a:pathLst>
          </a:custGeom>
          <a:solidFill>
            <a:srgbClr val="006666"/>
          </a:soli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FFC000"/>
              </a:solidFill>
              <a:effectLst/>
              <a:uLnTx/>
              <a:uFillTx/>
              <a:latin typeface="Calibri"/>
              <a:ea typeface="+mn-ea"/>
              <a:cs typeface="+mn-cs"/>
            </a:endParaRPr>
          </a:p>
        </p:txBody>
      </p:sp>
      <p:pic>
        <p:nvPicPr>
          <p:cNvPr id="3" name="Paveikslėlis 9" descr="Paveikslėlis, kuriame yra žinutė&#10;&#10;Automatiškai sugeneruotas aprašymas">
            <a:extLst>
              <a:ext uri="{FF2B5EF4-FFF2-40B4-BE49-F238E27FC236}">
                <a16:creationId xmlns:a16="http://schemas.microsoft.com/office/drawing/2014/main" id="{C2EFE9C2-A70C-660E-C516-B8DEFD77841F}"/>
              </a:ext>
            </a:extLst>
          </p:cNvPr>
          <p:cNvPicPr>
            <a:picLocks noChangeAspect="1"/>
          </p:cNvPicPr>
          <p:nvPr/>
        </p:nvPicPr>
        <p:blipFill>
          <a:blip r:embed="rId3"/>
          <a:stretch>
            <a:fillRect/>
          </a:stretch>
        </p:blipFill>
        <p:spPr>
          <a:xfrm>
            <a:off x="9848088" y="6251076"/>
            <a:ext cx="2122212" cy="532445"/>
          </a:xfrm>
          <a:prstGeom prst="rect">
            <a:avLst/>
          </a:prstGeom>
          <a:noFill/>
          <a:ln cap="flat">
            <a:noFill/>
          </a:ln>
        </p:spPr>
      </p:pic>
      <p:pic>
        <p:nvPicPr>
          <p:cNvPr id="6" name="Paveikslėlis 5" descr="Paveikslėlis, kuriame yra rašas, dizainas, Simetrija, pikselis&#10;&#10;Automatiškai sugeneruotas aprašymas">
            <a:extLst>
              <a:ext uri="{FF2B5EF4-FFF2-40B4-BE49-F238E27FC236}">
                <a16:creationId xmlns:a16="http://schemas.microsoft.com/office/drawing/2014/main" id="{4C10BDEE-702E-C478-3376-0C64AE53C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098291" y="202406"/>
            <a:ext cx="872009" cy="825502"/>
          </a:xfrm>
          <a:prstGeom prst="rect">
            <a:avLst/>
          </a:prstGeom>
        </p:spPr>
      </p:pic>
      <p:sp>
        <p:nvSpPr>
          <p:cNvPr id="12" name="TextBox 19">
            <a:extLst>
              <a:ext uri="{FF2B5EF4-FFF2-40B4-BE49-F238E27FC236}">
                <a16:creationId xmlns:a16="http://schemas.microsoft.com/office/drawing/2014/main" id="{5A0721C9-2B4A-E31B-B088-8E0CDB4D3133}"/>
              </a:ext>
            </a:extLst>
          </p:cNvPr>
          <p:cNvSpPr txBox="1"/>
          <p:nvPr/>
        </p:nvSpPr>
        <p:spPr>
          <a:xfrm>
            <a:off x="1213488" y="615157"/>
            <a:ext cx="9562236" cy="487313"/>
          </a:xfrm>
          <a:prstGeom prst="rect">
            <a:avLst/>
          </a:prstGeom>
        </p:spPr>
        <p:txBody>
          <a:bodyPr wrap="square" lIns="0" tIns="0" rIns="0" bIns="0" rtlCol="0" anchor="t">
            <a:spAutoFit/>
          </a:bodyPr>
          <a:lstStyle/>
          <a:p>
            <a:pPr defTabSz="609630">
              <a:lnSpc>
                <a:spcPts val="3755"/>
              </a:lnSpc>
            </a:pPr>
            <a:r>
              <a:rPr lang="en-US" sz="3000" dirty="0">
                <a:latin typeface="Poppins Bold" panose="00000800000000000000" pitchFamily="2" charset="-70"/>
                <a:cs typeface="Poppins Bold" panose="00000800000000000000" pitchFamily="2" charset="-70"/>
              </a:rPr>
              <a:t>How international projects foster innovation</a:t>
            </a:r>
            <a:endParaRPr lang="en-US" sz="3000" dirty="0">
              <a:latin typeface="Poppins Bold" panose="00000800000000000000" pitchFamily="2" charset="-70"/>
              <a:ea typeface="Open Sans" panose="020B0606030504020204" pitchFamily="34" charset="0"/>
              <a:cs typeface="Poppins Bold" panose="00000800000000000000" pitchFamily="2" charset="-70"/>
              <a:sym typeface="Poppins Bold"/>
            </a:endParaRPr>
          </a:p>
        </p:txBody>
      </p:sp>
      <p:grpSp>
        <p:nvGrpSpPr>
          <p:cNvPr id="13" name="Group 4">
            <a:extLst>
              <a:ext uri="{FF2B5EF4-FFF2-40B4-BE49-F238E27FC236}">
                <a16:creationId xmlns:a16="http://schemas.microsoft.com/office/drawing/2014/main" id="{1F51F5C2-6116-728F-D53A-BA76AD5267C0}"/>
              </a:ext>
            </a:extLst>
          </p:cNvPr>
          <p:cNvGrpSpPr/>
          <p:nvPr/>
        </p:nvGrpSpPr>
        <p:grpSpPr>
          <a:xfrm>
            <a:off x="1213488" y="1380893"/>
            <a:ext cx="811951" cy="31750"/>
            <a:chOff x="0" y="0"/>
            <a:chExt cx="962313" cy="37630"/>
          </a:xfrm>
        </p:grpSpPr>
        <p:sp>
          <p:nvSpPr>
            <p:cNvPr id="14" name="Freeform 5">
              <a:extLst>
                <a:ext uri="{FF2B5EF4-FFF2-40B4-BE49-F238E27FC236}">
                  <a16:creationId xmlns:a16="http://schemas.microsoft.com/office/drawing/2014/main" id="{DEE44A2A-99C7-138D-DD63-E4FB17DED141}"/>
                </a:ext>
              </a:extLst>
            </p:cNvPr>
            <p:cNvSpPr/>
            <p:nvPr/>
          </p:nvSpPr>
          <p:spPr>
            <a:xfrm>
              <a:off x="0" y="0"/>
              <a:ext cx="962313" cy="37630"/>
            </a:xfrm>
            <a:custGeom>
              <a:avLst/>
              <a:gdLst/>
              <a:ahLst/>
              <a:cxnLst/>
              <a:rect l="l" t="t" r="r" b="b"/>
              <a:pathLst>
                <a:path w="962313" h="37630">
                  <a:moveTo>
                    <a:pt x="0" y="0"/>
                  </a:moveTo>
                  <a:lnTo>
                    <a:pt x="962313" y="0"/>
                  </a:lnTo>
                  <a:lnTo>
                    <a:pt x="962313" y="37630"/>
                  </a:lnTo>
                  <a:lnTo>
                    <a:pt x="0" y="37630"/>
                  </a:lnTo>
                  <a:close/>
                </a:path>
              </a:pathLst>
            </a:custGeom>
            <a:solidFill>
              <a:srgbClr val="318472"/>
            </a:solidFill>
          </p:spPr>
          <p:txBody>
            <a:bodyPr/>
            <a:lstStyle/>
            <a:p>
              <a:pPr defTabSz="609630"/>
              <a:endParaRPr lang="en-US" sz="1200" noProof="0" dirty="0">
                <a:solidFill>
                  <a:prstClr val="black"/>
                </a:solidFill>
                <a:latin typeface="Calibri"/>
              </a:endParaRPr>
            </a:p>
          </p:txBody>
        </p:sp>
        <p:sp>
          <p:nvSpPr>
            <p:cNvPr id="15" name="TextBox 6">
              <a:extLst>
                <a:ext uri="{FF2B5EF4-FFF2-40B4-BE49-F238E27FC236}">
                  <a16:creationId xmlns:a16="http://schemas.microsoft.com/office/drawing/2014/main" id="{F884D243-6BAE-528A-DC57-E3F939E3CBB1}"/>
                </a:ext>
              </a:extLst>
            </p:cNvPr>
            <p:cNvSpPr txBox="1"/>
            <p:nvPr/>
          </p:nvSpPr>
          <p:spPr>
            <a:xfrm>
              <a:off x="0" y="-38100"/>
              <a:ext cx="962313" cy="75730"/>
            </a:xfrm>
            <a:prstGeom prst="rect">
              <a:avLst/>
            </a:prstGeom>
          </p:spPr>
          <p:txBody>
            <a:bodyPr lIns="33867" tIns="33867" rIns="33867" bIns="33867" rtlCol="0" anchor="ctr"/>
            <a:lstStyle/>
            <a:p>
              <a:pPr algn="ctr" defTabSz="609630">
                <a:lnSpc>
                  <a:spcPts val="1773"/>
                </a:lnSpc>
                <a:spcBef>
                  <a:spcPct val="0"/>
                </a:spcBef>
              </a:pPr>
              <a:endParaRPr lang="en-US" sz="1200" noProof="0" dirty="0">
                <a:solidFill>
                  <a:prstClr val="black"/>
                </a:solidFill>
                <a:latin typeface="Calibri"/>
              </a:endParaRPr>
            </a:p>
          </p:txBody>
        </p:sp>
      </p:grpSp>
      <p:sp>
        <p:nvSpPr>
          <p:cNvPr id="7" name="Turinio vietos rezervavimo ženklas 4" descr="400 profesionalių darbuotojų &#10;44 konsultavimo biurai&#10;">
            <a:extLst>
              <a:ext uri="{FF2B5EF4-FFF2-40B4-BE49-F238E27FC236}">
                <a16:creationId xmlns:a16="http://schemas.microsoft.com/office/drawing/2014/main" id="{472354C7-66EF-CFE4-A6C7-8CC318F5F37C}"/>
              </a:ext>
            </a:extLst>
          </p:cNvPr>
          <p:cNvSpPr>
            <a:spLocks noGrp="1"/>
          </p:cNvSpPr>
          <p:nvPr>
            <p:ph idx="1"/>
          </p:nvPr>
        </p:nvSpPr>
        <p:spPr>
          <a:xfrm>
            <a:off x="538574" y="1853950"/>
            <a:ext cx="10237150" cy="4238990"/>
          </a:xfrm>
        </p:spPr>
        <p:txBody>
          <a:bodyPr>
            <a:noAutofit/>
          </a:bodyPr>
          <a:lstStyle/>
          <a:p>
            <a:pPr marL="0" indent="0">
              <a:lnSpc>
                <a:spcPct val="107000"/>
              </a:lnSpc>
              <a:spcAft>
                <a:spcPts val="800"/>
              </a:spcAft>
              <a:buNone/>
            </a:pPr>
            <a:r>
              <a:rPr lang="en-US" sz="2000" kern="100" dirty="0">
                <a:latin typeface="Open Sans" panose="020B0606030504020204" pitchFamily="34" charset="0"/>
                <a:ea typeface="Open Sans" panose="020B0606030504020204" pitchFamily="34" charset="0"/>
                <a:cs typeface="Open Sans" panose="020B0606030504020204" pitchFamily="34" charset="0"/>
              </a:rPr>
              <a:t>                           </a:t>
            </a:r>
            <a:r>
              <a:rPr lang="lt-LT" sz="2000" kern="100" dirty="0">
                <a:latin typeface="Open Sans" panose="020B0606030504020204" pitchFamily="34" charset="0"/>
                <a:ea typeface="Open Sans" panose="020B0606030504020204" pitchFamily="34" charset="0"/>
                <a:cs typeface="Open Sans" panose="020B0606030504020204" pitchFamily="34" charset="0"/>
              </a:rPr>
              <a:t>      </a:t>
            </a:r>
            <a:r>
              <a:rPr lang="en-US" sz="2000" kern="100" dirty="0">
                <a:latin typeface="Open Sans" panose="020B0606030504020204" pitchFamily="34" charset="0"/>
                <a:ea typeface="Open Sans" panose="020B0606030504020204" pitchFamily="34" charset="0"/>
                <a:cs typeface="Open Sans" panose="020B0606030504020204" pitchFamily="34" charset="0"/>
              </a:rPr>
              <a:t>networking                          community of practice (CoP)</a:t>
            </a:r>
            <a:endParaRPr lang="lt-LT" sz="2000" kern="1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7000"/>
              </a:lnSpc>
              <a:spcAft>
                <a:spcPts val="800"/>
              </a:spcAft>
              <a:buNone/>
            </a:pPr>
            <a:r>
              <a:rPr lang="en-US" sz="2000" kern="100" dirty="0">
                <a:latin typeface="Open Sans" panose="020B0606030504020204" pitchFamily="34" charset="0"/>
                <a:ea typeface="Open Sans" panose="020B0606030504020204" pitchFamily="34" charset="0"/>
                <a:cs typeface="Open Sans" panose="020B0606030504020204" pitchFamily="34" charset="0"/>
              </a:rPr>
              <a:t>                                                     </a:t>
            </a:r>
            <a:endParaRPr lang="lt-LT" sz="2000" kern="1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7000"/>
              </a:lnSpc>
              <a:spcAft>
                <a:spcPts val="800"/>
              </a:spcAft>
              <a:buNone/>
            </a:pPr>
            <a:r>
              <a:rPr lang="lt-LT" sz="2000" kern="100" dirty="0">
                <a:latin typeface="Open Sans" panose="020B0606030504020204" pitchFamily="34" charset="0"/>
                <a:ea typeface="Open Sans" panose="020B0606030504020204" pitchFamily="34" charset="0"/>
                <a:cs typeface="Open Sans" panose="020B0606030504020204" pitchFamily="34" charset="0"/>
              </a:rPr>
              <a:t>                           </a:t>
            </a:r>
            <a:r>
              <a:rPr lang="en-US" sz="2000" kern="100" dirty="0">
                <a:latin typeface="Open Sans" panose="020B0606030504020204" pitchFamily="34" charset="0"/>
                <a:ea typeface="Open Sans" panose="020B0606030504020204" pitchFamily="34" charset="0"/>
                <a:cs typeface="Open Sans" panose="020B0606030504020204" pitchFamily="34" charset="0"/>
              </a:rPr>
              <a:t>cross-visits               peer-to-peer learning               training </a:t>
            </a:r>
            <a:endParaRPr lang="lt-LT" sz="2000" kern="1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7000"/>
              </a:lnSpc>
              <a:spcAft>
                <a:spcPts val="800"/>
              </a:spcAft>
              <a:buNone/>
            </a:pPr>
            <a:endParaRPr lang="en-US" sz="2000" kern="1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7000"/>
              </a:lnSpc>
              <a:spcAft>
                <a:spcPts val="800"/>
              </a:spcAft>
              <a:buNone/>
            </a:pPr>
            <a:r>
              <a:rPr lang="en-US" sz="2000" kern="100" dirty="0">
                <a:latin typeface="Open Sans" panose="020B0606030504020204" pitchFamily="34" charset="0"/>
                <a:ea typeface="Open Sans" panose="020B0606030504020204" pitchFamily="34" charset="0"/>
                <a:cs typeface="Open Sans" panose="020B0606030504020204" pitchFamily="34" charset="0"/>
              </a:rPr>
              <a:t>                  expert groups                demo events               testing new tools &amp; practices</a:t>
            </a:r>
            <a:endParaRPr lang="lt-LT" sz="2000" kern="1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7000"/>
              </a:lnSpc>
              <a:spcAft>
                <a:spcPts val="800"/>
              </a:spcAft>
              <a:buNone/>
            </a:pPr>
            <a:r>
              <a:rPr lang="en-US" sz="2000" kern="100" dirty="0">
                <a:latin typeface="Open Sans" panose="020B0606030504020204" pitchFamily="34" charset="0"/>
                <a:ea typeface="Open Sans" panose="020B0606030504020204" pitchFamily="34" charset="0"/>
                <a:cs typeface="Open Sans" panose="020B0606030504020204" pitchFamily="34" charset="0"/>
              </a:rPr>
              <a:t>  </a:t>
            </a:r>
          </a:p>
          <a:p>
            <a:pPr marL="0" indent="0">
              <a:lnSpc>
                <a:spcPct val="107000"/>
              </a:lnSpc>
              <a:spcAft>
                <a:spcPts val="800"/>
              </a:spcAft>
              <a:buNone/>
            </a:pPr>
            <a:r>
              <a:rPr lang="en-US" sz="2000" kern="100" dirty="0">
                <a:latin typeface="Open Sans" panose="020B0606030504020204" pitchFamily="34" charset="0"/>
                <a:ea typeface="Open Sans" panose="020B0606030504020204" pitchFamily="34" charset="0"/>
                <a:cs typeface="Open Sans" panose="020B0606030504020204" pitchFamily="34" charset="0"/>
              </a:rPr>
              <a:t>                       </a:t>
            </a:r>
            <a:r>
              <a:rPr lang="lt-LT" sz="2000" kern="100" dirty="0">
                <a:latin typeface="Open Sans" panose="020B0606030504020204" pitchFamily="34" charset="0"/>
                <a:ea typeface="Open Sans" panose="020B0606030504020204" pitchFamily="34" charset="0"/>
                <a:cs typeface="Open Sans" panose="020B0606030504020204" pitchFamily="34" charset="0"/>
              </a:rPr>
              <a:t>     </a:t>
            </a:r>
            <a:r>
              <a:rPr lang="en-US" sz="2000" kern="100" dirty="0">
                <a:latin typeface="Open Sans" panose="020B0606030504020204" pitchFamily="34" charset="0"/>
                <a:ea typeface="Open Sans" panose="020B0606030504020204" pitchFamily="34" charset="0"/>
                <a:cs typeface="Open Sans" panose="020B0606030504020204" pitchFamily="34" charset="0"/>
              </a:rPr>
              <a:t>knowledge transfer                     strengthening of national AKIS </a:t>
            </a:r>
            <a:endParaRPr lang="lt-LT" sz="2000" kern="1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7000"/>
              </a:lnSpc>
              <a:spcAft>
                <a:spcPts val="800"/>
              </a:spcAft>
              <a:buNone/>
            </a:pPr>
            <a:r>
              <a:rPr lang="en-US" sz="2000" kern="100" dirty="0">
                <a:latin typeface="Open Sans" panose="020B0606030504020204" pitchFamily="34" charset="0"/>
                <a:ea typeface="Open Sans" panose="020B0606030504020204" pitchFamily="34" charset="0"/>
                <a:cs typeface="Open Sans" panose="020B0606030504020204" pitchFamily="34" charset="0"/>
              </a:rPr>
              <a:t>  </a:t>
            </a:r>
          </a:p>
          <a:p>
            <a:pPr marL="0" indent="0">
              <a:lnSpc>
                <a:spcPct val="107000"/>
              </a:lnSpc>
              <a:spcAft>
                <a:spcPts val="800"/>
              </a:spcAft>
              <a:buNone/>
            </a:pPr>
            <a:r>
              <a:rPr lang="en-US" sz="2000" kern="100"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247540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73781-EF06-23CE-1330-C5F2934FF9A8}"/>
            </a:ext>
          </a:extLst>
        </p:cNvPr>
        <p:cNvGrpSpPr/>
        <p:nvPr/>
      </p:nvGrpSpPr>
      <p:grpSpPr>
        <a:xfrm>
          <a:off x="0" y="0"/>
          <a:ext cx="0" cy="0"/>
          <a:chOff x="0" y="0"/>
          <a:chExt cx="0" cy="0"/>
        </a:xfrm>
      </p:grpSpPr>
      <p:sp>
        <p:nvSpPr>
          <p:cNvPr id="2" name="Laisva forma: figūra 6">
            <a:extLst>
              <a:ext uri="{FF2B5EF4-FFF2-40B4-BE49-F238E27FC236}">
                <a16:creationId xmlns:a16="http://schemas.microsoft.com/office/drawing/2014/main" id="{5EC9AEAF-AE61-74D2-E9CD-5E25B6C5023B}"/>
              </a:ext>
            </a:extLst>
          </p:cNvPr>
          <p:cNvSpPr/>
          <p:nvPr/>
        </p:nvSpPr>
        <p:spPr>
          <a:xfrm>
            <a:off x="221696" y="6534247"/>
            <a:ext cx="9445752" cy="84719"/>
          </a:xfrm>
          <a:custGeom>
            <a:avLst/>
            <a:gdLst>
              <a:gd name="f0" fmla="val 10800000"/>
              <a:gd name="f1" fmla="val 5400000"/>
              <a:gd name="f2" fmla="val 180"/>
              <a:gd name="f3" fmla="val w"/>
              <a:gd name="f4" fmla="val h"/>
              <a:gd name="f5" fmla="val 0"/>
              <a:gd name="f6" fmla="val 6779408"/>
              <a:gd name="f7" fmla="val 399110"/>
              <a:gd name="f8" fmla="val 399111"/>
              <a:gd name="f9" fmla="+- 0 0 -90"/>
              <a:gd name="f10" fmla="*/ f3 1 6779408"/>
              <a:gd name="f11" fmla="*/ f4 1 399110"/>
              <a:gd name="f12" fmla="val f5"/>
              <a:gd name="f13" fmla="val f6"/>
              <a:gd name="f14" fmla="val f7"/>
              <a:gd name="f15" fmla="*/ f9 f0 1"/>
              <a:gd name="f16" fmla="+- f14 0 f12"/>
              <a:gd name="f17" fmla="+- f13 0 f12"/>
              <a:gd name="f18" fmla="*/ f15 1 f2"/>
              <a:gd name="f19" fmla="*/ f17 1 6779408"/>
              <a:gd name="f20" fmla="*/ f16 1 399110"/>
              <a:gd name="f21" fmla="*/ 0 f17 1"/>
              <a:gd name="f22" fmla="*/ 0 f16 1"/>
              <a:gd name="f23" fmla="*/ 6779408 f17 1"/>
              <a:gd name="f24" fmla="*/ 399111 f16 1"/>
              <a:gd name="f25" fmla="+- f18 0 f1"/>
              <a:gd name="f26" fmla="*/ f21 1 6779408"/>
              <a:gd name="f27" fmla="*/ f22 1 399110"/>
              <a:gd name="f28" fmla="*/ f23 1 6779408"/>
              <a:gd name="f29" fmla="*/ f24 1 399110"/>
              <a:gd name="f30" fmla="*/ f12 1 f19"/>
              <a:gd name="f31" fmla="*/ f13 1 f19"/>
              <a:gd name="f32" fmla="*/ f12 1 f20"/>
              <a:gd name="f33" fmla="*/ f14 1 f20"/>
              <a:gd name="f34" fmla="*/ f26 1 f19"/>
              <a:gd name="f35" fmla="*/ f27 1 f20"/>
              <a:gd name="f36" fmla="*/ f28 1 f19"/>
              <a:gd name="f37" fmla="*/ f29 1 f20"/>
              <a:gd name="f38" fmla="*/ f30 f10 1"/>
              <a:gd name="f39" fmla="*/ f31 f10 1"/>
              <a:gd name="f40" fmla="*/ f33 f11 1"/>
              <a:gd name="f41" fmla="*/ f32 f11 1"/>
              <a:gd name="f42" fmla="*/ f34 f10 1"/>
              <a:gd name="f43" fmla="*/ f35 f11 1"/>
              <a:gd name="f44" fmla="*/ f36 f10 1"/>
              <a:gd name="f45" fmla="*/ f37 f11 1"/>
            </a:gdLst>
            <a:ahLst/>
            <a:cxnLst>
              <a:cxn ang="3cd4">
                <a:pos x="hc" y="t"/>
              </a:cxn>
              <a:cxn ang="0">
                <a:pos x="r" y="vc"/>
              </a:cxn>
              <a:cxn ang="cd4">
                <a:pos x="hc" y="b"/>
              </a:cxn>
              <a:cxn ang="cd2">
                <a:pos x="l" y="vc"/>
              </a:cxn>
              <a:cxn ang="f25">
                <a:pos x="f42" y="f43"/>
              </a:cxn>
              <a:cxn ang="f25">
                <a:pos x="f44" y="f43"/>
              </a:cxn>
              <a:cxn ang="f25">
                <a:pos x="f44" y="f45"/>
              </a:cxn>
              <a:cxn ang="f25">
                <a:pos x="f42" y="f45"/>
              </a:cxn>
            </a:cxnLst>
            <a:rect l="f38" t="f41" r="f39" b="f40"/>
            <a:pathLst>
              <a:path w="6779408" h="399110">
                <a:moveTo>
                  <a:pt x="f5" y="f5"/>
                </a:moveTo>
                <a:lnTo>
                  <a:pt x="f6" y="f5"/>
                </a:lnTo>
                <a:lnTo>
                  <a:pt x="f6" y="f8"/>
                </a:lnTo>
                <a:lnTo>
                  <a:pt x="f5" y="f8"/>
                </a:lnTo>
                <a:close/>
              </a:path>
            </a:pathLst>
          </a:custGeom>
          <a:solidFill>
            <a:srgbClr val="006666"/>
          </a:soli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FFC000"/>
              </a:solidFill>
              <a:effectLst/>
              <a:uLnTx/>
              <a:uFillTx/>
              <a:latin typeface="Calibri"/>
              <a:ea typeface="+mn-ea"/>
              <a:cs typeface="+mn-cs"/>
            </a:endParaRPr>
          </a:p>
        </p:txBody>
      </p:sp>
      <p:pic>
        <p:nvPicPr>
          <p:cNvPr id="3" name="Paveikslėlis 9" descr="Paveikslėlis, kuriame yra žinutė&#10;&#10;Automatiškai sugeneruotas aprašymas">
            <a:extLst>
              <a:ext uri="{FF2B5EF4-FFF2-40B4-BE49-F238E27FC236}">
                <a16:creationId xmlns:a16="http://schemas.microsoft.com/office/drawing/2014/main" id="{AD24011E-2F99-E5FE-2678-3FA26E285D58}"/>
              </a:ext>
            </a:extLst>
          </p:cNvPr>
          <p:cNvPicPr>
            <a:picLocks noChangeAspect="1"/>
          </p:cNvPicPr>
          <p:nvPr/>
        </p:nvPicPr>
        <p:blipFill>
          <a:blip r:embed="rId3"/>
          <a:stretch>
            <a:fillRect/>
          </a:stretch>
        </p:blipFill>
        <p:spPr>
          <a:xfrm>
            <a:off x="9848088" y="6251076"/>
            <a:ext cx="2122212" cy="532445"/>
          </a:xfrm>
          <a:prstGeom prst="rect">
            <a:avLst/>
          </a:prstGeom>
          <a:noFill/>
          <a:ln cap="flat">
            <a:noFill/>
          </a:ln>
        </p:spPr>
      </p:pic>
      <p:pic>
        <p:nvPicPr>
          <p:cNvPr id="6" name="Paveikslėlis 5" descr="Paveikslėlis, kuriame yra rašas, dizainas, Simetrija, pikselis&#10;&#10;Automatiškai sugeneruotas aprašymas">
            <a:extLst>
              <a:ext uri="{FF2B5EF4-FFF2-40B4-BE49-F238E27FC236}">
                <a16:creationId xmlns:a16="http://schemas.microsoft.com/office/drawing/2014/main" id="{0561288E-41EC-28C0-2FEF-90AFDCAF1D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098291" y="202406"/>
            <a:ext cx="872009" cy="825502"/>
          </a:xfrm>
          <a:prstGeom prst="rect">
            <a:avLst/>
          </a:prstGeom>
        </p:spPr>
      </p:pic>
      <p:sp>
        <p:nvSpPr>
          <p:cNvPr id="12" name="TextBox 19">
            <a:extLst>
              <a:ext uri="{FF2B5EF4-FFF2-40B4-BE49-F238E27FC236}">
                <a16:creationId xmlns:a16="http://schemas.microsoft.com/office/drawing/2014/main" id="{3358EF38-A69E-0F0E-8A70-57603E9D3B8F}"/>
              </a:ext>
            </a:extLst>
          </p:cNvPr>
          <p:cNvSpPr txBox="1"/>
          <p:nvPr/>
        </p:nvSpPr>
        <p:spPr>
          <a:xfrm>
            <a:off x="1213488" y="615157"/>
            <a:ext cx="9213212" cy="487313"/>
          </a:xfrm>
          <a:prstGeom prst="rect">
            <a:avLst/>
          </a:prstGeom>
        </p:spPr>
        <p:txBody>
          <a:bodyPr wrap="square" lIns="0" tIns="0" rIns="0" bIns="0" rtlCol="0" anchor="t">
            <a:spAutoFit/>
          </a:bodyPr>
          <a:lstStyle/>
          <a:p>
            <a:pPr defTabSz="609630">
              <a:lnSpc>
                <a:spcPts val="3755"/>
              </a:lnSpc>
            </a:pPr>
            <a:r>
              <a:rPr lang="en-US" sz="3200" noProof="0" dirty="0">
                <a:latin typeface="Poppins Bold" panose="00000800000000000000" pitchFamily="2" charset="-70"/>
                <a:cs typeface="Poppins Bold" panose="00000800000000000000" pitchFamily="2" charset="-70"/>
                <a:sym typeface="Poppins Bold"/>
              </a:rPr>
              <a:t>Experience of LAAS</a:t>
            </a:r>
          </a:p>
        </p:txBody>
      </p:sp>
      <p:grpSp>
        <p:nvGrpSpPr>
          <p:cNvPr id="13" name="Group 4">
            <a:extLst>
              <a:ext uri="{FF2B5EF4-FFF2-40B4-BE49-F238E27FC236}">
                <a16:creationId xmlns:a16="http://schemas.microsoft.com/office/drawing/2014/main" id="{7E521239-C81E-34D4-1A5C-65FBFD305B68}"/>
              </a:ext>
            </a:extLst>
          </p:cNvPr>
          <p:cNvGrpSpPr/>
          <p:nvPr/>
        </p:nvGrpSpPr>
        <p:grpSpPr>
          <a:xfrm>
            <a:off x="1213488" y="1418993"/>
            <a:ext cx="811951" cy="31750"/>
            <a:chOff x="0" y="0"/>
            <a:chExt cx="962313" cy="37630"/>
          </a:xfrm>
        </p:grpSpPr>
        <p:sp>
          <p:nvSpPr>
            <p:cNvPr id="14" name="Freeform 5">
              <a:extLst>
                <a:ext uri="{FF2B5EF4-FFF2-40B4-BE49-F238E27FC236}">
                  <a16:creationId xmlns:a16="http://schemas.microsoft.com/office/drawing/2014/main" id="{11D259A4-71EA-CE78-68AC-50CAD9E7846A}"/>
                </a:ext>
              </a:extLst>
            </p:cNvPr>
            <p:cNvSpPr/>
            <p:nvPr/>
          </p:nvSpPr>
          <p:spPr>
            <a:xfrm>
              <a:off x="0" y="0"/>
              <a:ext cx="962313" cy="37630"/>
            </a:xfrm>
            <a:custGeom>
              <a:avLst/>
              <a:gdLst/>
              <a:ahLst/>
              <a:cxnLst/>
              <a:rect l="l" t="t" r="r" b="b"/>
              <a:pathLst>
                <a:path w="962313" h="37630">
                  <a:moveTo>
                    <a:pt x="0" y="0"/>
                  </a:moveTo>
                  <a:lnTo>
                    <a:pt x="962313" y="0"/>
                  </a:lnTo>
                  <a:lnTo>
                    <a:pt x="962313" y="37630"/>
                  </a:lnTo>
                  <a:lnTo>
                    <a:pt x="0" y="37630"/>
                  </a:lnTo>
                  <a:close/>
                </a:path>
              </a:pathLst>
            </a:custGeom>
            <a:solidFill>
              <a:srgbClr val="318472"/>
            </a:solidFill>
          </p:spPr>
          <p:txBody>
            <a:bodyPr/>
            <a:lstStyle/>
            <a:p>
              <a:pPr defTabSz="609630"/>
              <a:endParaRPr lang="en-US" sz="1200" noProof="0" dirty="0">
                <a:solidFill>
                  <a:prstClr val="black"/>
                </a:solidFill>
                <a:latin typeface="Calibri"/>
              </a:endParaRPr>
            </a:p>
          </p:txBody>
        </p:sp>
        <p:sp>
          <p:nvSpPr>
            <p:cNvPr id="15" name="TextBox 6">
              <a:extLst>
                <a:ext uri="{FF2B5EF4-FFF2-40B4-BE49-F238E27FC236}">
                  <a16:creationId xmlns:a16="http://schemas.microsoft.com/office/drawing/2014/main" id="{A0FA9643-6B49-3DBE-9381-6595F3D233C7}"/>
                </a:ext>
              </a:extLst>
            </p:cNvPr>
            <p:cNvSpPr txBox="1"/>
            <p:nvPr/>
          </p:nvSpPr>
          <p:spPr>
            <a:xfrm>
              <a:off x="0" y="-38100"/>
              <a:ext cx="962313" cy="75730"/>
            </a:xfrm>
            <a:prstGeom prst="rect">
              <a:avLst/>
            </a:prstGeom>
          </p:spPr>
          <p:txBody>
            <a:bodyPr lIns="33867" tIns="33867" rIns="33867" bIns="33867" rtlCol="0" anchor="ctr"/>
            <a:lstStyle/>
            <a:p>
              <a:pPr algn="ctr" defTabSz="609630">
                <a:lnSpc>
                  <a:spcPts val="1773"/>
                </a:lnSpc>
                <a:spcBef>
                  <a:spcPct val="0"/>
                </a:spcBef>
              </a:pPr>
              <a:endParaRPr lang="en-US" sz="1200" noProof="0" dirty="0">
                <a:solidFill>
                  <a:prstClr val="black"/>
                </a:solidFill>
                <a:latin typeface="Calibri"/>
              </a:endParaRPr>
            </a:p>
          </p:txBody>
        </p:sp>
      </p:grpSp>
      <p:sp>
        <p:nvSpPr>
          <p:cNvPr id="8" name="TextBox 7">
            <a:extLst>
              <a:ext uri="{FF2B5EF4-FFF2-40B4-BE49-F238E27FC236}">
                <a16:creationId xmlns:a16="http://schemas.microsoft.com/office/drawing/2014/main" id="{D3A7DEA1-A609-5468-56E4-470CBB58AC76}"/>
              </a:ext>
            </a:extLst>
          </p:cNvPr>
          <p:cNvSpPr txBox="1"/>
          <p:nvPr/>
        </p:nvSpPr>
        <p:spPr>
          <a:xfrm>
            <a:off x="1157124" y="1962084"/>
            <a:ext cx="4512398" cy="1323439"/>
          </a:xfrm>
          <a:prstGeom prst="rect">
            <a:avLst/>
          </a:prstGeom>
          <a:noFill/>
        </p:spPr>
        <p:txBody>
          <a:bodyPr wrap="square">
            <a:spAutoFit/>
          </a:bodyPr>
          <a:lstStyle/>
          <a:p>
            <a:pPr marL="285750" marR="0" lvl="0" indent="-285750" algn="l" defTabSz="914400" rtl="0" eaLnBrk="0" fontAlgn="base" latinLnBrk="0" hangingPunct="0">
              <a:lnSpc>
                <a:spcPct val="100000"/>
              </a:lnSpc>
              <a:spcAft>
                <a:spcPts val="1200"/>
              </a:spcAft>
              <a:buClrTx/>
              <a:buSzTx/>
              <a:buFont typeface="Arial" panose="020B0604020202020204" pitchFamily="34" charset="0"/>
              <a:buChar char="•"/>
              <a:tabLst/>
            </a:pPr>
            <a:r>
              <a:rPr kumimoji="0" lang="en-US" sz="2000" b="0" i="0" u="none" strike="noStrike" cap="none" normalizeH="0" baseline="0" noProof="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Trainings &amp; cross-visits</a:t>
            </a:r>
            <a:endParaRPr kumimoji="0" lang="lt-LT" sz="2000" b="0" i="0" u="none" strike="noStrike" cap="none" normalizeH="0" baseline="0" noProof="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eaLnBrk="0" fontAlgn="base" hangingPunct="0">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Developing digital solutions</a:t>
            </a:r>
            <a:endParaRPr kumimoji="0" lang="en-US" sz="2000" b="0" i="0" u="none" strike="noStrike" cap="none" normalizeH="0" baseline="0" noProof="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0" fontAlgn="base" latinLnBrk="0" hangingPunct="0">
              <a:lnSpc>
                <a:spcPct val="100000"/>
              </a:lnSpc>
              <a:spcAft>
                <a:spcPts val="1200"/>
              </a:spcAft>
              <a:buClrTx/>
              <a:buSzTx/>
              <a:buFont typeface="Arial" panose="020B0604020202020204" pitchFamily="34" charset="0"/>
              <a:buChar char="•"/>
              <a:tabLst/>
            </a:pPr>
            <a:r>
              <a:rPr kumimoji="0" lang="en-US" sz="2000" b="0" i="0" u="none" strike="noStrike" cap="none" normalizeH="0" baseline="0" noProof="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Hosting international exchanges</a:t>
            </a:r>
          </a:p>
        </p:txBody>
      </p:sp>
      <p:pic>
        <p:nvPicPr>
          <p:cNvPr id="9" name="Paveikslėlis 8">
            <a:extLst>
              <a:ext uri="{FF2B5EF4-FFF2-40B4-BE49-F238E27FC236}">
                <a16:creationId xmlns:a16="http://schemas.microsoft.com/office/drawing/2014/main" id="{CFDF34E1-CE0E-74E2-B78D-43EB141860D8}"/>
              </a:ext>
            </a:extLst>
          </p:cNvPr>
          <p:cNvPicPr>
            <a:picLocks noChangeAspect="1"/>
          </p:cNvPicPr>
          <p:nvPr/>
        </p:nvPicPr>
        <p:blipFill>
          <a:blip r:embed="rId5"/>
          <a:stretch>
            <a:fillRect/>
          </a:stretch>
        </p:blipFill>
        <p:spPr>
          <a:xfrm>
            <a:off x="1157124" y="3907971"/>
            <a:ext cx="3616866" cy="2219152"/>
          </a:xfrm>
          <a:prstGeom prst="rect">
            <a:avLst/>
          </a:prstGeom>
        </p:spPr>
      </p:pic>
      <p:pic>
        <p:nvPicPr>
          <p:cNvPr id="10" name="Paveikslėlis 9">
            <a:extLst>
              <a:ext uri="{FF2B5EF4-FFF2-40B4-BE49-F238E27FC236}">
                <a16:creationId xmlns:a16="http://schemas.microsoft.com/office/drawing/2014/main" id="{C42321DC-3057-78BD-844C-8B12C4D49A46}"/>
              </a:ext>
            </a:extLst>
          </p:cNvPr>
          <p:cNvPicPr>
            <a:picLocks noChangeAspect="1"/>
          </p:cNvPicPr>
          <p:nvPr/>
        </p:nvPicPr>
        <p:blipFill>
          <a:blip r:embed="rId6"/>
          <a:stretch>
            <a:fillRect/>
          </a:stretch>
        </p:blipFill>
        <p:spPr>
          <a:xfrm>
            <a:off x="7975404" y="3976291"/>
            <a:ext cx="3384088" cy="2165815"/>
          </a:xfrm>
          <a:prstGeom prst="rect">
            <a:avLst/>
          </a:prstGeom>
        </p:spPr>
      </p:pic>
      <p:pic>
        <p:nvPicPr>
          <p:cNvPr id="11" name="Paveikslėlis 10">
            <a:extLst>
              <a:ext uri="{FF2B5EF4-FFF2-40B4-BE49-F238E27FC236}">
                <a16:creationId xmlns:a16="http://schemas.microsoft.com/office/drawing/2014/main" id="{0127855E-1448-6061-B7E0-51D1D3A09278}"/>
              </a:ext>
            </a:extLst>
          </p:cNvPr>
          <p:cNvPicPr>
            <a:picLocks noChangeAspect="1"/>
          </p:cNvPicPr>
          <p:nvPr/>
        </p:nvPicPr>
        <p:blipFill>
          <a:blip r:embed="rId7"/>
          <a:stretch>
            <a:fillRect/>
          </a:stretch>
        </p:blipFill>
        <p:spPr>
          <a:xfrm>
            <a:off x="5018278" y="3922954"/>
            <a:ext cx="2712838" cy="2219152"/>
          </a:xfrm>
          <a:prstGeom prst="rect">
            <a:avLst/>
          </a:prstGeom>
        </p:spPr>
      </p:pic>
      <p:sp>
        <p:nvSpPr>
          <p:cNvPr id="17" name="TextBox 16">
            <a:extLst>
              <a:ext uri="{FF2B5EF4-FFF2-40B4-BE49-F238E27FC236}">
                <a16:creationId xmlns:a16="http://schemas.microsoft.com/office/drawing/2014/main" id="{5DB46913-F412-7A0B-612D-12D188C99978}"/>
              </a:ext>
            </a:extLst>
          </p:cNvPr>
          <p:cNvSpPr txBox="1"/>
          <p:nvPr/>
        </p:nvSpPr>
        <p:spPr>
          <a:xfrm>
            <a:off x="6096000" y="1981032"/>
            <a:ext cx="6096000" cy="1323439"/>
          </a:xfrm>
          <a:prstGeom prst="rect">
            <a:avLst/>
          </a:prstGeom>
          <a:noFill/>
        </p:spPr>
        <p:txBody>
          <a:bodyPr wrap="square">
            <a:spAutoFit/>
          </a:bodyPr>
          <a:lstStyle/>
          <a:p>
            <a:pPr marL="285750" marR="0" lvl="0" indent="-285750" algn="l" defTabSz="914400" rtl="0" eaLnBrk="0" fontAlgn="base" latinLnBrk="0" hangingPunct="0">
              <a:lnSpc>
                <a:spcPct val="100000"/>
              </a:lnSpc>
              <a:spcAft>
                <a:spcPts val="1200"/>
              </a:spcAft>
              <a:buClrTx/>
              <a:buSzTx/>
              <a:buFont typeface="Arial" panose="020B0604020202020204" pitchFamily="34" charset="0"/>
              <a:buChar char="•"/>
              <a:tabLst/>
            </a:pPr>
            <a:r>
              <a:rPr kumimoji="0" lang="en-US" sz="2000" b="0" i="0" u="none" strike="noStrike" cap="none" normalizeH="0" baseline="0" noProof="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Testing pilot tools on farms</a:t>
            </a:r>
          </a:p>
          <a:p>
            <a:pPr marL="285750" marR="0" lvl="0" indent="-285750" algn="l" defTabSz="914400" rtl="0" eaLnBrk="0" fontAlgn="base" latinLnBrk="0" hangingPunct="0">
              <a:lnSpc>
                <a:spcPct val="100000"/>
              </a:lnSpc>
              <a:spcAft>
                <a:spcPts val="1200"/>
              </a:spcAft>
              <a:buClrTx/>
              <a:buSzTx/>
              <a:buFont typeface="Arial" panose="020B0604020202020204" pitchFamily="34" charset="0"/>
              <a:buChar char="•"/>
              <a:tabLst/>
            </a:pPr>
            <a:r>
              <a:rPr kumimoji="0" lang="en-US" sz="2000" b="0" i="0" u="none" strike="noStrike" cap="none" normalizeH="0" baseline="0" noProof="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Advisors in expert groups</a:t>
            </a:r>
            <a:endParaRPr kumimoji="0" lang="lt-LT" sz="2000" b="0" i="0" u="none" strike="noStrike" cap="none" normalizeH="0" baseline="0" noProof="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285750" lvl="0" indent="-285750" eaLnBrk="0" fontAlgn="base" hangingPunct="0">
              <a:spcAft>
                <a:spcPts val="12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Adapting innovations to local conditions</a:t>
            </a:r>
            <a:endParaRPr kumimoji="0" lang="en-US" sz="2000" b="0" i="0" u="none" strike="noStrike" cap="none" normalizeH="0" baseline="0" noProof="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166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FC43B-E376-8B91-726D-A4CA038E905B}"/>
            </a:ext>
          </a:extLst>
        </p:cNvPr>
        <p:cNvGrpSpPr/>
        <p:nvPr/>
      </p:nvGrpSpPr>
      <p:grpSpPr>
        <a:xfrm>
          <a:off x="0" y="0"/>
          <a:ext cx="0" cy="0"/>
          <a:chOff x="0" y="0"/>
          <a:chExt cx="0" cy="0"/>
        </a:xfrm>
      </p:grpSpPr>
      <p:sp>
        <p:nvSpPr>
          <p:cNvPr id="2" name="Laisva forma: figūra 6">
            <a:extLst>
              <a:ext uri="{FF2B5EF4-FFF2-40B4-BE49-F238E27FC236}">
                <a16:creationId xmlns:a16="http://schemas.microsoft.com/office/drawing/2014/main" id="{627D8BBC-E4A1-EE3D-9977-8D848A98686B}"/>
              </a:ext>
            </a:extLst>
          </p:cNvPr>
          <p:cNvSpPr/>
          <p:nvPr/>
        </p:nvSpPr>
        <p:spPr>
          <a:xfrm>
            <a:off x="221696" y="6534247"/>
            <a:ext cx="9445752" cy="84719"/>
          </a:xfrm>
          <a:custGeom>
            <a:avLst/>
            <a:gdLst>
              <a:gd name="f0" fmla="val 10800000"/>
              <a:gd name="f1" fmla="val 5400000"/>
              <a:gd name="f2" fmla="val 180"/>
              <a:gd name="f3" fmla="val w"/>
              <a:gd name="f4" fmla="val h"/>
              <a:gd name="f5" fmla="val 0"/>
              <a:gd name="f6" fmla="val 6779408"/>
              <a:gd name="f7" fmla="val 399110"/>
              <a:gd name="f8" fmla="val 399111"/>
              <a:gd name="f9" fmla="+- 0 0 -90"/>
              <a:gd name="f10" fmla="*/ f3 1 6779408"/>
              <a:gd name="f11" fmla="*/ f4 1 399110"/>
              <a:gd name="f12" fmla="val f5"/>
              <a:gd name="f13" fmla="val f6"/>
              <a:gd name="f14" fmla="val f7"/>
              <a:gd name="f15" fmla="*/ f9 f0 1"/>
              <a:gd name="f16" fmla="+- f14 0 f12"/>
              <a:gd name="f17" fmla="+- f13 0 f12"/>
              <a:gd name="f18" fmla="*/ f15 1 f2"/>
              <a:gd name="f19" fmla="*/ f17 1 6779408"/>
              <a:gd name="f20" fmla="*/ f16 1 399110"/>
              <a:gd name="f21" fmla="*/ 0 f17 1"/>
              <a:gd name="f22" fmla="*/ 0 f16 1"/>
              <a:gd name="f23" fmla="*/ 6779408 f17 1"/>
              <a:gd name="f24" fmla="*/ 399111 f16 1"/>
              <a:gd name="f25" fmla="+- f18 0 f1"/>
              <a:gd name="f26" fmla="*/ f21 1 6779408"/>
              <a:gd name="f27" fmla="*/ f22 1 399110"/>
              <a:gd name="f28" fmla="*/ f23 1 6779408"/>
              <a:gd name="f29" fmla="*/ f24 1 399110"/>
              <a:gd name="f30" fmla="*/ f12 1 f19"/>
              <a:gd name="f31" fmla="*/ f13 1 f19"/>
              <a:gd name="f32" fmla="*/ f12 1 f20"/>
              <a:gd name="f33" fmla="*/ f14 1 f20"/>
              <a:gd name="f34" fmla="*/ f26 1 f19"/>
              <a:gd name="f35" fmla="*/ f27 1 f20"/>
              <a:gd name="f36" fmla="*/ f28 1 f19"/>
              <a:gd name="f37" fmla="*/ f29 1 f20"/>
              <a:gd name="f38" fmla="*/ f30 f10 1"/>
              <a:gd name="f39" fmla="*/ f31 f10 1"/>
              <a:gd name="f40" fmla="*/ f33 f11 1"/>
              <a:gd name="f41" fmla="*/ f32 f11 1"/>
              <a:gd name="f42" fmla="*/ f34 f10 1"/>
              <a:gd name="f43" fmla="*/ f35 f11 1"/>
              <a:gd name="f44" fmla="*/ f36 f10 1"/>
              <a:gd name="f45" fmla="*/ f37 f11 1"/>
            </a:gdLst>
            <a:ahLst/>
            <a:cxnLst>
              <a:cxn ang="3cd4">
                <a:pos x="hc" y="t"/>
              </a:cxn>
              <a:cxn ang="0">
                <a:pos x="r" y="vc"/>
              </a:cxn>
              <a:cxn ang="cd4">
                <a:pos x="hc" y="b"/>
              </a:cxn>
              <a:cxn ang="cd2">
                <a:pos x="l" y="vc"/>
              </a:cxn>
              <a:cxn ang="f25">
                <a:pos x="f42" y="f43"/>
              </a:cxn>
              <a:cxn ang="f25">
                <a:pos x="f44" y="f43"/>
              </a:cxn>
              <a:cxn ang="f25">
                <a:pos x="f44" y="f45"/>
              </a:cxn>
              <a:cxn ang="f25">
                <a:pos x="f42" y="f45"/>
              </a:cxn>
            </a:cxnLst>
            <a:rect l="f38" t="f41" r="f39" b="f40"/>
            <a:pathLst>
              <a:path w="6779408" h="399110">
                <a:moveTo>
                  <a:pt x="f5" y="f5"/>
                </a:moveTo>
                <a:lnTo>
                  <a:pt x="f6" y="f5"/>
                </a:lnTo>
                <a:lnTo>
                  <a:pt x="f6" y="f8"/>
                </a:lnTo>
                <a:lnTo>
                  <a:pt x="f5" y="f8"/>
                </a:lnTo>
                <a:close/>
              </a:path>
            </a:pathLst>
          </a:custGeom>
          <a:solidFill>
            <a:srgbClr val="006666"/>
          </a:soli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FFC000"/>
              </a:solidFill>
              <a:effectLst/>
              <a:uLnTx/>
              <a:uFillTx/>
              <a:latin typeface="Calibri"/>
              <a:ea typeface="+mn-ea"/>
              <a:cs typeface="+mn-cs"/>
            </a:endParaRPr>
          </a:p>
        </p:txBody>
      </p:sp>
      <p:pic>
        <p:nvPicPr>
          <p:cNvPr id="3" name="Paveikslėlis 9" descr="Paveikslėlis, kuriame yra žinutė&#10;&#10;Automatiškai sugeneruotas aprašymas">
            <a:extLst>
              <a:ext uri="{FF2B5EF4-FFF2-40B4-BE49-F238E27FC236}">
                <a16:creationId xmlns:a16="http://schemas.microsoft.com/office/drawing/2014/main" id="{489C92A9-B230-E870-86A8-532DE1129D77}"/>
              </a:ext>
            </a:extLst>
          </p:cNvPr>
          <p:cNvPicPr>
            <a:picLocks noChangeAspect="1"/>
          </p:cNvPicPr>
          <p:nvPr/>
        </p:nvPicPr>
        <p:blipFill>
          <a:blip r:embed="rId3"/>
          <a:stretch>
            <a:fillRect/>
          </a:stretch>
        </p:blipFill>
        <p:spPr>
          <a:xfrm>
            <a:off x="9848088" y="6251076"/>
            <a:ext cx="2122212" cy="532445"/>
          </a:xfrm>
          <a:prstGeom prst="rect">
            <a:avLst/>
          </a:prstGeom>
          <a:noFill/>
          <a:ln cap="flat">
            <a:noFill/>
          </a:ln>
        </p:spPr>
      </p:pic>
      <p:pic>
        <p:nvPicPr>
          <p:cNvPr id="6" name="Paveikslėlis 5" descr="Paveikslėlis, kuriame yra rašas, dizainas, Simetrija, pikselis&#10;&#10;Automatiškai sugeneruotas aprašymas">
            <a:extLst>
              <a:ext uri="{FF2B5EF4-FFF2-40B4-BE49-F238E27FC236}">
                <a16:creationId xmlns:a16="http://schemas.microsoft.com/office/drawing/2014/main" id="{600F0ECF-4F69-9ECE-B2DE-41A189748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098291" y="202406"/>
            <a:ext cx="872009" cy="825502"/>
          </a:xfrm>
          <a:prstGeom prst="rect">
            <a:avLst/>
          </a:prstGeom>
        </p:spPr>
      </p:pic>
      <p:sp>
        <p:nvSpPr>
          <p:cNvPr id="12" name="TextBox 19">
            <a:extLst>
              <a:ext uri="{FF2B5EF4-FFF2-40B4-BE49-F238E27FC236}">
                <a16:creationId xmlns:a16="http://schemas.microsoft.com/office/drawing/2014/main" id="{75CB5D1A-D7C7-C508-07A4-3FEFC2ABDB52}"/>
              </a:ext>
            </a:extLst>
          </p:cNvPr>
          <p:cNvSpPr txBox="1"/>
          <p:nvPr/>
        </p:nvSpPr>
        <p:spPr>
          <a:xfrm>
            <a:off x="1213488" y="615157"/>
            <a:ext cx="9213212" cy="487313"/>
          </a:xfrm>
          <a:prstGeom prst="rect">
            <a:avLst/>
          </a:prstGeom>
        </p:spPr>
        <p:txBody>
          <a:bodyPr wrap="square" lIns="0" tIns="0" rIns="0" bIns="0" rtlCol="0" anchor="t">
            <a:spAutoFit/>
          </a:bodyPr>
          <a:lstStyle/>
          <a:p>
            <a:pPr defTabSz="609630">
              <a:lnSpc>
                <a:spcPts val="3755"/>
              </a:lnSpc>
            </a:pPr>
            <a:r>
              <a:rPr lang="en-US" sz="3000" noProof="0" dirty="0">
                <a:latin typeface="Poppins Bold" panose="00000800000000000000" pitchFamily="2" charset="-70"/>
                <a:cs typeface="Poppins Bold" panose="00000800000000000000" pitchFamily="2" charset="-70"/>
                <a:sym typeface="Poppins Bold"/>
              </a:rPr>
              <a:t>Experience of LAAS: challenges</a:t>
            </a:r>
          </a:p>
        </p:txBody>
      </p:sp>
      <p:grpSp>
        <p:nvGrpSpPr>
          <p:cNvPr id="13" name="Group 4">
            <a:extLst>
              <a:ext uri="{FF2B5EF4-FFF2-40B4-BE49-F238E27FC236}">
                <a16:creationId xmlns:a16="http://schemas.microsoft.com/office/drawing/2014/main" id="{014A6393-524D-1D11-C40F-A977FB3E60B8}"/>
              </a:ext>
            </a:extLst>
          </p:cNvPr>
          <p:cNvGrpSpPr/>
          <p:nvPr/>
        </p:nvGrpSpPr>
        <p:grpSpPr>
          <a:xfrm>
            <a:off x="1213488" y="1418993"/>
            <a:ext cx="811951" cy="31750"/>
            <a:chOff x="0" y="0"/>
            <a:chExt cx="962313" cy="37630"/>
          </a:xfrm>
        </p:grpSpPr>
        <p:sp>
          <p:nvSpPr>
            <p:cNvPr id="14" name="Freeform 5">
              <a:extLst>
                <a:ext uri="{FF2B5EF4-FFF2-40B4-BE49-F238E27FC236}">
                  <a16:creationId xmlns:a16="http://schemas.microsoft.com/office/drawing/2014/main" id="{8BB86AD7-8AD6-E66D-0F13-A529BB8C9EA4}"/>
                </a:ext>
              </a:extLst>
            </p:cNvPr>
            <p:cNvSpPr/>
            <p:nvPr/>
          </p:nvSpPr>
          <p:spPr>
            <a:xfrm>
              <a:off x="0" y="0"/>
              <a:ext cx="962313" cy="37630"/>
            </a:xfrm>
            <a:custGeom>
              <a:avLst/>
              <a:gdLst/>
              <a:ahLst/>
              <a:cxnLst/>
              <a:rect l="l" t="t" r="r" b="b"/>
              <a:pathLst>
                <a:path w="962313" h="37630">
                  <a:moveTo>
                    <a:pt x="0" y="0"/>
                  </a:moveTo>
                  <a:lnTo>
                    <a:pt x="962313" y="0"/>
                  </a:lnTo>
                  <a:lnTo>
                    <a:pt x="962313" y="37630"/>
                  </a:lnTo>
                  <a:lnTo>
                    <a:pt x="0" y="37630"/>
                  </a:lnTo>
                  <a:close/>
                </a:path>
              </a:pathLst>
            </a:custGeom>
            <a:solidFill>
              <a:srgbClr val="318472"/>
            </a:solidFill>
          </p:spPr>
          <p:txBody>
            <a:bodyPr/>
            <a:lstStyle/>
            <a:p>
              <a:pPr defTabSz="609630"/>
              <a:endParaRPr lang="en-US" sz="1200" noProof="0" dirty="0">
                <a:solidFill>
                  <a:prstClr val="black"/>
                </a:solidFill>
                <a:latin typeface="Calibri"/>
              </a:endParaRPr>
            </a:p>
          </p:txBody>
        </p:sp>
        <p:sp>
          <p:nvSpPr>
            <p:cNvPr id="15" name="TextBox 6">
              <a:extLst>
                <a:ext uri="{FF2B5EF4-FFF2-40B4-BE49-F238E27FC236}">
                  <a16:creationId xmlns:a16="http://schemas.microsoft.com/office/drawing/2014/main" id="{84B93208-BD4C-2E5F-4A40-4B7C6A207AC9}"/>
                </a:ext>
              </a:extLst>
            </p:cNvPr>
            <p:cNvSpPr txBox="1"/>
            <p:nvPr/>
          </p:nvSpPr>
          <p:spPr>
            <a:xfrm>
              <a:off x="0" y="-38100"/>
              <a:ext cx="962313" cy="75730"/>
            </a:xfrm>
            <a:prstGeom prst="rect">
              <a:avLst/>
            </a:prstGeom>
          </p:spPr>
          <p:txBody>
            <a:bodyPr lIns="33867" tIns="33867" rIns="33867" bIns="33867" rtlCol="0" anchor="ctr"/>
            <a:lstStyle/>
            <a:p>
              <a:pPr algn="ctr" defTabSz="609630">
                <a:lnSpc>
                  <a:spcPts val="1773"/>
                </a:lnSpc>
                <a:spcBef>
                  <a:spcPct val="0"/>
                </a:spcBef>
              </a:pPr>
              <a:endParaRPr lang="en-US" sz="1200" noProof="0" dirty="0">
                <a:solidFill>
                  <a:prstClr val="black"/>
                </a:solidFill>
                <a:latin typeface="Calibri"/>
              </a:endParaRPr>
            </a:p>
          </p:txBody>
        </p:sp>
      </p:grpSp>
      <p:sp>
        <p:nvSpPr>
          <p:cNvPr id="7" name="TextBox 6">
            <a:extLst>
              <a:ext uri="{FF2B5EF4-FFF2-40B4-BE49-F238E27FC236}">
                <a16:creationId xmlns:a16="http://schemas.microsoft.com/office/drawing/2014/main" id="{8795B326-E8A2-B7EE-1625-3B18EF977995}"/>
              </a:ext>
            </a:extLst>
          </p:cNvPr>
          <p:cNvSpPr txBox="1"/>
          <p:nvPr/>
        </p:nvSpPr>
        <p:spPr>
          <a:xfrm>
            <a:off x="1213488" y="1802422"/>
            <a:ext cx="6096000" cy="2015936"/>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pPr>
            <a:r>
              <a:rPr kumimoji="0" lang="en-US" sz="2000" b="0" i="0" u="none" strike="noStrike" cap="none" normalizeH="0" baseline="0" noProof="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Language barriers</a:t>
            </a:r>
          </a:p>
          <a:p>
            <a:pPr marL="285750" marR="0" lvl="0" indent="-28575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pPr>
            <a:r>
              <a:rPr kumimoji="0" lang="en-US" sz="2000" b="0" i="0" u="none" strike="noStrike" cap="none" normalizeH="0" baseline="0" noProof="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Different levels of farmer motivation</a:t>
            </a:r>
          </a:p>
          <a:p>
            <a:pPr marL="285750" marR="0" lvl="0" indent="-28575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pPr>
            <a:r>
              <a:rPr kumimoji="0" lang="en-US" sz="2000" b="0" i="0" u="none" strike="noStrike" cap="none" normalizeH="0" baseline="0" noProof="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Long-term results not always visible</a:t>
            </a:r>
          </a:p>
          <a:p>
            <a:pPr marL="285750" marR="0" lvl="0" indent="-28575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pPr>
            <a:r>
              <a:rPr kumimoji="0" lang="en-US" sz="2000" b="0" i="0" u="none" strike="noStrike" cap="none" normalizeH="0" baseline="0" noProof="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Need for stronger cooperation</a:t>
            </a:r>
          </a:p>
        </p:txBody>
      </p:sp>
      <p:pic>
        <p:nvPicPr>
          <p:cNvPr id="8" name="Paveikslėlis 7">
            <a:extLst>
              <a:ext uri="{FF2B5EF4-FFF2-40B4-BE49-F238E27FC236}">
                <a16:creationId xmlns:a16="http://schemas.microsoft.com/office/drawing/2014/main" id="{83A8B84F-443F-7F0A-965B-AF7431E37838}"/>
              </a:ext>
            </a:extLst>
          </p:cNvPr>
          <p:cNvPicPr>
            <a:picLocks noChangeAspect="1"/>
          </p:cNvPicPr>
          <p:nvPr/>
        </p:nvPicPr>
        <p:blipFill>
          <a:blip r:embed="rId5"/>
          <a:stretch>
            <a:fillRect/>
          </a:stretch>
        </p:blipFill>
        <p:spPr>
          <a:xfrm>
            <a:off x="1787089" y="4372973"/>
            <a:ext cx="2970743" cy="1784518"/>
          </a:xfrm>
          <a:prstGeom prst="rect">
            <a:avLst/>
          </a:prstGeom>
        </p:spPr>
      </p:pic>
      <p:pic>
        <p:nvPicPr>
          <p:cNvPr id="9" name="Paveikslėlis 8">
            <a:extLst>
              <a:ext uri="{FF2B5EF4-FFF2-40B4-BE49-F238E27FC236}">
                <a16:creationId xmlns:a16="http://schemas.microsoft.com/office/drawing/2014/main" id="{C96C3AD8-7251-15D6-DE20-DFD4096BC6FC}"/>
              </a:ext>
            </a:extLst>
          </p:cNvPr>
          <p:cNvPicPr>
            <a:picLocks noChangeAspect="1"/>
          </p:cNvPicPr>
          <p:nvPr/>
        </p:nvPicPr>
        <p:blipFill>
          <a:blip r:embed="rId6"/>
          <a:stretch>
            <a:fillRect/>
          </a:stretch>
        </p:blipFill>
        <p:spPr>
          <a:xfrm>
            <a:off x="4944572" y="4394920"/>
            <a:ext cx="2936685" cy="1757558"/>
          </a:xfrm>
          <a:prstGeom prst="rect">
            <a:avLst/>
          </a:prstGeom>
        </p:spPr>
      </p:pic>
      <p:pic>
        <p:nvPicPr>
          <p:cNvPr id="10" name="Paveikslėlis 9">
            <a:extLst>
              <a:ext uri="{FF2B5EF4-FFF2-40B4-BE49-F238E27FC236}">
                <a16:creationId xmlns:a16="http://schemas.microsoft.com/office/drawing/2014/main" id="{F414A5C7-4D9D-05F0-565C-DCC4AB7B7ED5}"/>
              </a:ext>
            </a:extLst>
          </p:cNvPr>
          <p:cNvPicPr>
            <a:picLocks noChangeAspect="1"/>
          </p:cNvPicPr>
          <p:nvPr/>
        </p:nvPicPr>
        <p:blipFill>
          <a:blip r:embed="rId7"/>
          <a:stretch>
            <a:fillRect/>
          </a:stretch>
        </p:blipFill>
        <p:spPr>
          <a:xfrm>
            <a:off x="8067997" y="4361425"/>
            <a:ext cx="2631603" cy="1824549"/>
          </a:xfrm>
          <a:prstGeom prst="rect">
            <a:avLst/>
          </a:prstGeom>
        </p:spPr>
      </p:pic>
    </p:spTree>
    <p:extLst>
      <p:ext uri="{BB962C8B-B14F-4D97-AF65-F5344CB8AC3E}">
        <p14:creationId xmlns:p14="http://schemas.microsoft.com/office/powerpoint/2010/main" val="647745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B9CB3-82C7-AD30-73BE-BB0FCA0930DF}"/>
            </a:ext>
          </a:extLst>
        </p:cNvPr>
        <p:cNvGrpSpPr/>
        <p:nvPr/>
      </p:nvGrpSpPr>
      <p:grpSpPr>
        <a:xfrm>
          <a:off x="0" y="0"/>
          <a:ext cx="0" cy="0"/>
          <a:chOff x="0" y="0"/>
          <a:chExt cx="0" cy="0"/>
        </a:xfrm>
      </p:grpSpPr>
      <p:sp>
        <p:nvSpPr>
          <p:cNvPr id="2" name="Laisva forma: figūra 6">
            <a:extLst>
              <a:ext uri="{FF2B5EF4-FFF2-40B4-BE49-F238E27FC236}">
                <a16:creationId xmlns:a16="http://schemas.microsoft.com/office/drawing/2014/main" id="{7A678803-22B9-0A34-95CF-BEA7BAC5277B}"/>
              </a:ext>
            </a:extLst>
          </p:cNvPr>
          <p:cNvSpPr/>
          <p:nvPr/>
        </p:nvSpPr>
        <p:spPr>
          <a:xfrm>
            <a:off x="221696" y="6534247"/>
            <a:ext cx="9445752" cy="84719"/>
          </a:xfrm>
          <a:custGeom>
            <a:avLst/>
            <a:gdLst>
              <a:gd name="f0" fmla="val 10800000"/>
              <a:gd name="f1" fmla="val 5400000"/>
              <a:gd name="f2" fmla="val 180"/>
              <a:gd name="f3" fmla="val w"/>
              <a:gd name="f4" fmla="val h"/>
              <a:gd name="f5" fmla="val 0"/>
              <a:gd name="f6" fmla="val 6779408"/>
              <a:gd name="f7" fmla="val 399110"/>
              <a:gd name="f8" fmla="val 399111"/>
              <a:gd name="f9" fmla="+- 0 0 -90"/>
              <a:gd name="f10" fmla="*/ f3 1 6779408"/>
              <a:gd name="f11" fmla="*/ f4 1 399110"/>
              <a:gd name="f12" fmla="val f5"/>
              <a:gd name="f13" fmla="val f6"/>
              <a:gd name="f14" fmla="val f7"/>
              <a:gd name="f15" fmla="*/ f9 f0 1"/>
              <a:gd name="f16" fmla="+- f14 0 f12"/>
              <a:gd name="f17" fmla="+- f13 0 f12"/>
              <a:gd name="f18" fmla="*/ f15 1 f2"/>
              <a:gd name="f19" fmla="*/ f17 1 6779408"/>
              <a:gd name="f20" fmla="*/ f16 1 399110"/>
              <a:gd name="f21" fmla="*/ 0 f17 1"/>
              <a:gd name="f22" fmla="*/ 0 f16 1"/>
              <a:gd name="f23" fmla="*/ 6779408 f17 1"/>
              <a:gd name="f24" fmla="*/ 399111 f16 1"/>
              <a:gd name="f25" fmla="+- f18 0 f1"/>
              <a:gd name="f26" fmla="*/ f21 1 6779408"/>
              <a:gd name="f27" fmla="*/ f22 1 399110"/>
              <a:gd name="f28" fmla="*/ f23 1 6779408"/>
              <a:gd name="f29" fmla="*/ f24 1 399110"/>
              <a:gd name="f30" fmla="*/ f12 1 f19"/>
              <a:gd name="f31" fmla="*/ f13 1 f19"/>
              <a:gd name="f32" fmla="*/ f12 1 f20"/>
              <a:gd name="f33" fmla="*/ f14 1 f20"/>
              <a:gd name="f34" fmla="*/ f26 1 f19"/>
              <a:gd name="f35" fmla="*/ f27 1 f20"/>
              <a:gd name="f36" fmla="*/ f28 1 f19"/>
              <a:gd name="f37" fmla="*/ f29 1 f20"/>
              <a:gd name="f38" fmla="*/ f30 f10 1"/>
              <a:gd name="f39" fmla="*/ f31 f10 1"/>
              <a:gd name="f40" fmla="*/ f33 f11 1"/>
              <a:gd name="f41" fmla="*/ f32 f11 1"/>
              <a:gd name="f42" fmla="*/ f34 f10 1"/>
              <a:gd name="f43" fmla="*/ f35 f11 1"/>
              <a:gd name="f44" fmla="*/ f36 f10 1"/>
              <a:gd name="f45" fmla="*/ f37 f11 1"/>
            </a:gdLst>
            <a:ahLst/>
            <a:cxnLst>
              <a:cxn ang="3cd4">
                <a:pos x="hc" y="t"/>
              </a:cxn>
              <a:cxn ang="0">
                <a:pos x="r" y="vc"/>
              </a:cxn>
              <a:cxn ang="cd4">
                <a:pos x="hc" y="b"/>
              </a:cxn>
              <a:cxn ang="cd2">
                <a:pos x="l" y="vc"/>
              </a:cxn>
              <a:cxn ang="f25">
                <a:pos x="f42" y="f43"/>
              </a:cxn>
              <a:cxn ang="f25">
                <a:pos x="f44" y="f43"/>
              </a:cxn>
              <a:cxn ang="f25">
                <a:pos x="f44" y="f45"/>
              </a:cxn>
              <a:cxn ang="f25">
                <a:pos x="f42" y="f45"/>
              </a:cxn>
            </a:cxnLst>
            <a:rect l="f38" t="f41" r="f39" b="f40"/>
            <a:pathLst>
              <a:path w="6779408" h="399110">
                <a:moveTo>
                  <a:pt x="f5" y="f5"/>
                </a:moveTo>
                <a:lnTo>
                  <a:pt x="f6" y="f5"/>
                </a:lnTo>
                <a:lnTo>
                  <a:pt x="f6" y="f8"/>
                </a:lnTo>
                <a:lnTo>
                  <a:pt x="f5" y="f8"/>
                </a:lnTo>
                <a:close/>
              </a:path>
            </a:pathLst>
          </a:custGeom>
          <a:solidFill>
            <a:srgbClr val="006666"/>
          </a:soli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FFC000"/>
              </a:solidFill>
              <a:effectLst/>
              <a:uLnTx/>
              <a:uFillTx/>
              <a:latin typeface="Calibri"/>
              <a:ea typeface="+mn-ea"/>
              <a:cs typeface="+mn-cs"/>
            </a:endParaRPr>
          </a:p>
        </p:txBody>
      </p:sp>
      <p:pic>
        <p:nvPicPr>
          <p:cNvPr id="3" name="Paveikslėlis 9" descr="Paveikslėlis, kuriame yra žinutė&#10;&#10;Automatiškai sugeneruotas aprašymas">
            <a:extLst>
              <a:ext uri="{FF2B5EF4-FFF2-40B4-BE49-F238E27FC236}">
                <a16:creationId xmlns:a16="http://schemas.microsoft.com/office/drawing/2014/main" id="{C44F33B1-B857-6F1D-C25A-8FC7BCFBAE26}"/>
              </a:ext>
            </a:extLst>
          </p:cNvPr>
          <p:cNvPicPr>
            <a:picLocks noChangeAspect="1"/>
          </p:cNvPicPr>
          <p:nvPr/>
        </p:nvPicPr>
        <p:blipFill>
          <a:blip r:embed="rId3"/>
          <a:stretch>
            <a:fillRect/>
          </a:stretch>
        </p:blipFill>
        <p:spPr>
          <a:xfrm>
            <a:off x="9848088" y="6251076"/>
            <a:ext cx="2122212" cy="532445"/>
          </a:xfrm>
          <a:prstGeom prst="rect">
            <a:avLst/>
          </a:prstGeom>
          <a:noFill/>
          <a:ln cap="flat">
            <a:noFill/>
          </a:ln>
        </p:spPr>
      </p:pic>
      <p:pic>
        <p:nvPicPr>
          <p:cNvPr id="6" name="Paveikslėlis 5" descr="Paveikslėlis, kuriame yra rašas, dizainas, Simetrija, pikselis&#10;&#10;Automatiškai sugeneruotas aprašymas">
            <a:extLst>
              <a:ext uri="{FF2B5EF4-FFF2-40B4-BE49-F238E27FC236}">
                <a16:creationId xmlns:a16="http://schemas.microsoft.com/office/drawing/2014/main" id="{112B885B-4111-5DF9-4606-39362C29F0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098291" y="202406"/>
            <a:ext cx="872009" cy="825502"/>
          </a:xfrm>
          <a:prstGeom prst="rect">
            <a:avLst/>
          </a:prstGeom>
        </p:spPr>
      </p:pic>
      <p:sp>
        <p:nvSpPr>
          <p:cNvPr id="12" name="TextBox 19">
            <a:extLst>
              <a:ext uri="{FF2B5EF4-FFF2-40B4-BE49-F238E27FC236}">
                <a16:creationId xmlns:a16="http://schemas.microsoft.com/office/drawing/2014/main" id="{B855BB58-B4A2-DA46-6864-E4E9EDEB92EB}"/>
              </a:ext>
            </a:extLst>
          </p:cNvPr>
          <p:cNvSpPr txBox="1"/>
          <p:nvPr/>
        </p:nvSpPr>
        <p:spPr>
          <a:xfrm>
            <a:off x="1213488" y="615157"/>
            <a:ext cx="9213212" cy="487313"/>
          </a:xfrm>
          <a:prstGeom prst="rect">
            <a:avLst/>
          </a:prstGeom>
        </p:spPr>
        <p:txBody>
          <a:bodyPr wrap="square" lIns="0" tIns="0" rIns="0" bIns="0" rtlCol="0" anchor="t">
            <a:spAutoFit/>
          </a:bodyPr>
          <a:lstStyle/>
          <a:p>
            <a:pPr defTabSz="609630">
              <a:lnSpc>
                <a:spcPts val="3755"/>
              </a:lnSpc>
            </a:pPr>
            <a:r>
              <a:rPr lang="en-US" sz="3200" noProof="0" dirty="0">
                <a:latin typeface="Poppins Bold" panose="00000800000000000000" pitchFamily="2" charset="-70"/>
                <a:cs typeface="Poppins Bold" panose="00000800000000000000" pitchFamily="2" charset="-70"/>
              </a:rPr>
              <a:t>Impact of international projects</a:t>
            </a:r>
            <a:endParaRPr lang="en-US" sz="3200" noProof="0" dirty="0">
              <a:latin typeface="Poppins Bold" panose="00000800000000000000" pitchFamily="2" charset="-70"/>
              <a:cs typeface="Poppins Bold" panose="00000800000000000000" pitchFamily="2" charset="-70"/>
              <a:sym typeface="Poppins Bold"/>
            </a:endParaRPr>
          </a:p>
        </p:txBody>
      </p:sp>
      <p:grpSp>
        <p:nvGrpSpPr>
          <p:cNvPr id="13" name="Group 4">
            <a:extLst>
              <a:ext uri="{FF2B5EF4-FFF2-40B4-BE49-F238E27FC236}">
                <a16:creationId xmlns:a16="http://schemas.microsoft.com/office/drawing/2014/main" id="{D5448110-9F91-E11E-3779-42C466B3418D}"/>
              </a:ext>
            </a:extLst>
          </p:cNvPr>
          <p:cNvGrpSpPr/>
          <p:nvPr/>
        </p:nvGrpSpPr>
        <p:grpSpPr>
          <a:xfrm>
            <a:off x="1213488" y="1418993"/>
            <a:ext cx="811951" cy="31750"/>
            <a:chOff x="0" y="0"/>
            <a:chExt cx="962313" cy="37630"/>
          </a:xfrm>
        </p:grpSpPr>
        <p:sp>
          <p:nvSpPr>
            <p:cNvPr id="14" name="Freeform 5">
              <a:extLst>
                <a:ext uri="{FF2B5EF4-FFF2-40B4-BE49-F238E27FC236}">
                  <a16:creationId xmlns:a16="http://schemas.microsoft.com/office/drawing/2014/main" id="{4BCC8FA1-24BE-CF7E-3766-676C8625C4E5}"/>
                </a:ext>
              </a:extLst>
            </p:cNvPr>
            <p:cNvSpPr/>
            <p:nvPr/>
          </p:nvSpPr>
          <p:spPr>
            <a:xfrm>
              <a:off x="0" y="0"/>
              <a:ext cx="962313" cy="37630"/>
            </a:xfrm>
            <a:custGeom>
              <a:avLst/>
              <a:gdLst/>
              <a:ahLst/>
              <a:cxnLst/>
              <a:rect l="l" t="t" r="r" b="b"/>
              <a:pathLst>
                <a:path w="962313" h="37630">
                  <a:moveTo>
                    <a:pt x="0" y="0"/>
                  </a:moveTo>
                  <a:lnTo>
                    <a:pt x="962313" y="0"/>
                  </a:lnTo>
                  <a:lnTo>
                    <a:pt x="962313" y="37630"/>
                  </a:lnTo>
                  <a:lnTo>
                    <a:pt x="0" y="37630"/>
                  </a:lnTo>
                  <a:close/>
                </a:path>
              </a:pathLst>
            </a:custGeom>
            <a:solidFill>
              <a:srgbClr val="318472"/>
            </a:solidFill>
          </p:spPr>
          <p:txBody>
            <a:bodyPr/>
            <a:lstStyle/>
            <a:p>
              <a:pPr defTabSz="609630"/>
              <a:endParaRPr lang="en-US" sz="1200" noProof="0" dirty="0">
                <a:solidFill>
                  <a:prstClr val="black"/>
                </a:solidFill>
                <a:latin typeface="Calibri"/>
              </a:endParaRPr>
            </a:p>
          </p:txBody>
        </p:sp>
        <p:sp>
          <p:nvSpPr>
            <p:cNvPr id="15" name="TextBox 6">
              <a:extLst>
                <a:ext uri="{FF2B5EF4-FFF2-40B4-BE49-F238E27FC236}">
                  <a16:creationId xmlns:a16="http://schemas.microsoft.com/office/drawing/2014/main" id="{13EF3B5A-B432-290F-5300-4EBB887474C7}"/>
                </a:ext>
              </a:extLst>
            </p:cNvPr>
            <p:cNvSpPr txBox="1"/>
            <p:nvPr/>
          </p:nvSpPr>
          <p:spPr>
            <a:xfrm>
              <a:off x="0" y="-38100"/>
              <a:ext cx="962313" cy="75730"/>
            </a:xfrm>
            <a:prstGeom prst="rect">
              <a:avLst/>
            </a:prstGeom>
          </p:spPr>
          <p:txBody>
            <a:bodyPr lIns="33867" tIns="33867" rIns="33867" bIns="33867" rtlCol="0" anchor="ctr"/>
            <a:lstStyle/>
            <a:p>
              <a:pPr algn="ctr" defTabSz="609630">
                <a:lnSpc>
                  <a:spcPts val="1773"/>
                </a:lnSpc>
                <a:spcBef>
                  <a:spcPct val="0"/>
                </a:spcBef>
              </a:pPr>
              <a:endParaRPr lang="en-US" sz="1200" noProof="0" dirty="0">
                <a:solidFill>
                  <a:prstClr val="black"/>
                </a:solidFill>
                <a:latin typeface="Calibri"/>
              </a:endParaRPr>
            </a:p>
          </p:txBody>
        </p:sp>
      </p:grpSp>
      <p:sp>
        <p:nvSpPr>
          <p:cNvPr id="8" name="TextBox 7">
            <a:extLst>
              <a:ext uri="{FF2B5EF4-FFF2-40B4-BE49-F238E27FC236}">
                <a16:creationId xmlns:a16="http://schemas.microsoft.com/office/drawing/2014/main" id="{CADB8A9E-2E34-5DCF-BEBE-E727A72D67D6}"/>
              </a:ext>
            </a:extLst>
          </p:cNvPr>
          <p:cNvSpPr txBox="1"/>
          <p:nvPr/>
        </p:nvSpPr>
        <p:spPr>
          <a:xfrm>
            <a:off x="1213488" y="2057860"/>
            <a:ext cx="9543412" cy="1477328"/>
          </a:xfrm>
          <a:prstGeom prst="rect">
            <a:avLst/>
          </a:prstGeom>
          <a:noFill/>
        </p:spPr>
        <p:txBody>
          <a:bodyPr wrap="square">
            <a:spAutoFit/>
          </a:bodyPr>
          <a:lstStyle/>
          <a:p>
            <a:pPr marL="342900" lvl="0" indent="-342900" eaLnBrk="0" fontAlgn="base" hangingPunct="0">
              <a:spcBef>
                <a:spcPct val="0"/>
              </a:spcBef>
              <a:spcAft>
                <a:spcPts val="1800"/>
              </a:spcAft>
              <a:buFont typeface="Arial" panose="020B0604020202020204" pitchFamily="34" charset="0"/>
              <a:buChar char="•"/>
            </a:pPr>
            <a:r>
              <a:rPr lang="en-US" sz="2000" b="1" noProof="0" dirty="0">
                <a:latin typeface="Open Sans" panose="020B0606030504020204" pitchFamily="34" charset="0"/>
                <a:ea typeface="Open Sans" panose="020B0606030504020204" pitchFamily="34" charset="0"/>
                <a:cs typeface="Open Sans" panose="020B0606030504020204" pitchFamily="34" charset="0"/>
              </a:rPr>
              <a:t>Sustainability</a:t>
            </a:r>
            <a:r>
              <a:rPr lang="en-US" sz="2000" noProof="0" dirty="0">
                <a:latin typeface="Open Sans" panose="020B0606030504020204" pitchFamily="34" charset="0"/>
                <a:ea typeface="Open Sans" panose="020B0606030504020204" pitchFamily="34" charset="0"/>
                <a:cs typeface="Open Sans" panose="020B0606030504020204" pitchFamily="34" charset="0"/>
              </a:rPr>
              <a:t>: CO₂ reduction, water &amp; energy savings</a:t>
            </a:r>
            <a:r>
              <a:rPr lang="lt-LT" sz="2000" noProof="0" dirty="0">
                <a:latin typeface="Open Sans" panose="020B0606030504020204" pitchFamily="34" charset="0"/>
                <a:ea typeface="Open Sans" panose="020B0606030504020204" pitchFamily="34" charset="0"/>
                <a:cs typeface="Open Sans" panose="020B0606030504020204" pitchFamily="34" charset="0"/>
              </a:rPr>
              <a:t>, ...</a:t>
            </a:r>
            <a:endParaRPr lang="en-US" sz="2000" noProof="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eaLnBrk="0" fontAlgn="base" hangingPunct="0">
              <a:spcBef>
                <a:spcPct val="0"/>
              </a:spcBef>
              <a:spcAft>
                <a:spcPts val="1800"/>
              </a:spcAft>
              <a:buFont typeface="Arial" panose="020B0604020202020204" pitchFamily="34" charset="0"/>
              <a:buChar char="•"/>
            </a:pPr>
            <a:r>
              <a:rPr lang="en-US" sz="2000" b="1" noProof="0" dirty="0">
                <a:latin typeface="Open Sans" panose="020B0606030504020204" pitchFamily="34" charset="0"/>
                <a:ea typeface="Open Sans" panose="020B0606030504020204" pitchFamily="34" charset="0"/>
                <a:cs typeface="Open Sans" panose="020B0606030504020204" pitchFamily="34" charset="0"/>
              </a:rPr>
              <a:t>Innovation</a:t>
            </a:r>
            <a:r>
              <a:rPr lang="en-US" sz="2000" noProof="0" dirty="0">
                <a:latin typeface="Open Sans" panose="020B0606030504020204" pitchFamily="34" charset="0"/>
                <a:ea typeface="Open Sans" panose="020B0606030504020204" pitchFamily="34" charset="0"/>
                <a:cs typeface="Open Sans" panose="020B0606030504020204" pitchFamily="34" charset="0"/>
              </a:rPr>
              <a:t>:</a:t>
            </a:r>
            <a:r>
              <a:rPr lang="lt-LT" sz="2000" noProof="0" dirty="0">
                <a:latin typeface="Open Sans" panose="020B0606030504020204" pitchFamily="34" charset="0"/>
                <a:ea typeface="Open Sans" panose="020B0606030504020204" pitchFamily="34" charset="0"/>
                <a:cs typeface="Open Sans" panose="020B0606030504020204" pitchFamily="34" charset="0"/>
              </a:rPr>
              <a:t> AI,</a:t>
            </a:r>
            <a:r>
              <a:rPr lang="en-US" sz="2000" noProof="0" dirty="0">
                <a:latin typeface="Open Sans" panose="020B0606030504020204" pitchFamily="34" charset="0"/>
                <a:ea typeface="Open Sans" panose="020B0606030504020204" pitchFamily="34" charset="0"/>
                <a:cs typeface="Open Sans" panose="020B0606030504020204" pitchFamily="34" charset="0"/>
              </a:rPr>
              <a:t> robotics, biotechnologies, digital tools</a:t>
            </a:r>
            <a:r>
              <a:rPr lang="lt-LT" sz="2000" noProof="0" dirty="0">
                <a:latin typeface="Open Sans" panose="020B0606030504020204" pitchFamily="34" charset="0"/>
                <a:ea typeface="Open Sans" panose="020B0606030504020204" pitchFamily="34" charset="0"/>
                <a:cs typeface="Open Sans" panose="020B0606030504020204" pitchFamily="34" charset="0"/>
              </a:rPr>
              <a:t>, ...</a:t>
            </a:r>
            <a:endParaRPr lang="en-US" sz="2000" noProof="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eaLnBrk="0" fontAlgn="base" hangingPunct="0">
              <a:spcBef>
                <a:spcPct val="0"/>
              </a:spcBef>
              <a:spcAft>
                <a:spcPts val="1800"/>
              </a:spcAft>
              <a:buFont typeface="Arial" panose="020B0604020202020204" pitchFamily="34" charset="0"/>
              <a:buChar char="•"/>
            </a:pPr>
            <a:r>
              <a:rPr lang="en-US" sz="2000" b="1" noProof="0" dirty="0">
                <a:latin typeface="Open Sans" panose="020B0606030504020204" pitchFamily="34" charset="0"/>
                <a:ea typeface="Open Sans" panose="020B0606030504020204" pitchFamily="34" charset="0"/>
                <a:cs typeface="Open Sans" panose="020B0606030504020204" pitchFamily="34" charset="0"/>
              </a:rPr>
              <a:t>Social impact</a:t>
            </a:r>
            <a:r>
              <a:rPr lang="en-US" sz="2000" noProof="0" dirty="0">
                <a:latin typeface="Open Sans" panose="020B0606030504020204" pitchFamily="34" charset="0"/>
                <a:ea typeface="Open Sans" panose="020B0606030504020204" pitchFamily="34" charset="0"/>
                <a:cs typeface="Open Sans" panose="020B0606030504020204" pitchFamily="34" charset="0"/>
              </a:rPr>
              <a:t>: cooperation, rural development, knowledge transfer</a:t>
            </a:r>
            <a:r>
              <a:rPr lang="lt-LT" sz="2000" noProof="0" dirty="0">
                <a:latin typeface="Open Sans" panose="020B0606030504020204" pitchFamily="34" charset="0"/>
                <a:ea typeface="Open Sans" panose="020B0606030504020204" pitchFamily="34" charset="0"/>
                <a:cs typeface="Open Sans" panose="020B0606030504020204" pitchFamily="34" charset="0"/>
              </a:rPr>
              <a:t>, ...</a:t>
            </a:r>
            <a:endParaRPr lang="en-US" sz="2000" noProof="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86691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37306-2ECE-7416-900E-EE8FF0BECF75}"/>
            </a:ext>
          </a:extLst>
        </p:cNvPr>
        <p:cNvGrpSpPr/>
        <p:nvPr/>
      </p:nvGrpSpPr>
      <p:grpSpPr>
        <a:xfrm>
          <a:off x="0" y="0"/>
          <a:ext cx="0" cy="0"/>
          <a:chOff x="0" y="0"/>
          <a:chExt cx="0" cy="0"/>
        </a:xfrm>
      </p:grpSpPr>
      <p:sp>
        <p:nvSpPr>
          <p:cNvPr id="2" name="Laisva forma: figūra 6">
            <a:extLst>
              <a:ext uri="{FF2B5EF4-FFF2-40B4-BE49-F238E27FC236}">
                <a16:creationId xmlns:a16="http://schemas.microsoft.com/office/drawing/2014/main" id="{97630127-9911-BA5A-0262-1E030CD0FB7B}"/>
              </a:ext>
            </a:extLst>
          </p:cNvPr>
          <p:cNvSpPr/>
          <p:nvPr/>
        </p:nvSpPr>
        <p:spPr>
          <a:xfrm>
            <a:off x="221696" y="6534247"/>
            <a:ext cx="9445752" cy="84719"/>
          </a:xfrm>
          <a:custGeom>
            <a:avLst/>
            <a:gdLst>
              <a:gd name="f0" fmla="val 10800000"/>
              <a:gd name="f1" fmla="val 5400000"/>
              <a:gd name="f2" fmla="val 180"/>
              <a:gd name="f3" fmla="val w"/>
              <a:gd name="f4" fmla="val h"/>
              <a:gd name="f5" fmla="val 0"/>
              <a:gd name="f6" fmla="val 6779408"/>
              <a:gd name="f7" fmla="val 399110"/>
              <a:gd name="f8" fmla="val 399111"/>
              <a:gd name="f9" fmla="+- 0 0 -90"/>
              <a:gd name="f10" fmla="*/ f3 1 6779408"/>
              <a:gd name="f11" fmla="*/ f4 1 399110"/>
              <a:gd name="f12" fmla="val f5"/>
              <a:gd name="f13" fmla="val f6"/>
              <a:gd name="f14" fmla="val f7"/>
              <a:gd name="f15" fmla="*/ f9 f0 1"/>
              <a:gd name="f16" fmla="+- f14 0 f12"/>
              <a:gd name="f17" fmla="+- f13 0 f12"/>
              <a:gd name="f18" fmla="*/ f15 1 f2"/>
              <a:gd name="f19" fmla="*/ f17 1 6779408"/>
              <a:gd name="f20" fmla="*/ f16 1 399110"/>
              <a:gd name="f21" fmla="*/ 0 f17 1"/>
              <a:gd name="f22" fmla="*/ 0 f16 1"/>
              <a:gd name="f23" fmla="*/ 6779408 f17 1"/>
              <a:gd name="f24" fmla="*/ 399111 f16 1"/>
              <a:gd name="f25" fmla="+- f18 0 f1"/>
              <a:gd name="f26" fmla="*/ f21 1 6779408"/>
              <a:gd name="f27" fmla="*/ f22 1 399110"/>
              <a:gd name="f28" fmla="*/ f23 1 6779408"/>
              <a:gd name="f29" fmla="*/ f24 1 399110"/>
              <a:gd name="f30" fmla="*/ f12 1 f19"/>
              <a:gd name="f31" fmla="*/ f13 1 f19"/>
              <a:gd name="f32" fmla="*/ f12 1 f20"/>
              <a:gd name="f33" fmla="*/ f14 1 f20"/>
              <a:gd name="f34" fmla="*/ f26 1 f19"/>
              <a:gd name="f35" fmla="*/ f27 1 f20"/>
              <a:gd name="f36" fmla="*/ f28 1 f19"/>
              <a:gd name="f37" fmla="*/ f29 1 f20"/>
              <a:gd name="f38" fmla="*/ f30 f10 1"/>
              <a:gd name="f39" fmla="*/ f31 f10 1"/>
              <a:gd name="f40" fmla="*/ f33 f11 1"/>
              <a:gd name="f41" fmla="*/ f32 f11 1"/>
              <a:gd name="f42" fmla="*/ f34 f10 1"/>
              <a:gd name="f43" fmla="*/ f35 f11 1"/>
              <a:gd name="f44" fmla="*/ f36 f10 1"/>
              <a:gd name="f45" fmla="*/ f37 f11 1"/>
            </a:gdLst>
            <a:ahLst/>
            <a:cxnLst>
              <a:cxn ang="3cd4">
                <a:pos x="hc" y="t"/>
              </a:cxn>
              <a:cxn ang="0">
                <a:pos x="r" y="vc"/>
              </a:cxn>
              <a:cxn ang="cd4">
                <a:pos x="hc" y="b"/>
              </a:cxn>
              <a:cxn ang="cd2">
                <a:pos x="l" y="vc"/>
              </a:cxn>
              <a:cxn ang="f25">
                <a:pos x="f42" y="f43"/>
              </a:cxn>
              <a:cxn ang="f25">
                <a:pos x="f44" y="f43"/>
              </a:cxn>
              <a:cxn ang="f25">
                <a:pos x="f44" y="f45"/>
              </a:cxn>
              <a:cxn ang="f25">
                <a:pos x="f42" y="f45"/>
              </a:cxn>
            </a:cxnLst>
            <a:rect l="f38" t="f41" r="f39" b="f40"/>
            <a:pathLst>
              <a:path w="6779408" h="399110">
                <a:moveTo>
                  <a:pt x="f5" y="f5"/>
                </a:moveTo>
                <a:lnTo>
                  <a:pt x="f6" y="f5"/>
                </a:lnTo>
                <a:lnTo>
                  <a:pt x="f6" y="f8"/>
                </a:lnTo>
                <a:lnTo>
                  <a:pt x="f5" y="f8"/>
                </a:lnTo>
                <a:close/>
              </a:path>
            </a:pathLst>
          </a:custGeom>
          <a:solidFill>
            <a:srgbClr val="006666"/>
          </a:soli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FFC000"/>
              </a:solidFill>
              <a:effectLst/>
              <a:uLnTx/>
              <a:uFillTx/>
              <a:latin typeface="Calibri"/>
              <a:ea typeface="+mn-ea"/>
              <a:cs typeface="+mn-cs"/>
            </a:endParaRPr>
          </a:p>
        </p:txBody>
      </p:sp>
      <p:pic>
        <p:nvPicPr>
          <p:cNvPr id="3" name="Paveikslėlis 9" descr="Paveikslėlis, kuriame yra žinutė&#10;&#10;Automatiškai sugeneruotas aprašymas">
            <a:extLst>
              <a:ext uri="{FF2B5EF4-FFF2-40B4-BE49-F238E27FC236}">
                <a16:creationId xmlns:a16="http://schemas.microsoft.com/office/drawing/2014/main" id="{51B79297-7CA3-E321-C7B2-5BC1A143C64C}"/>
              </a:ext>
            </a:extLst>
          </p:cNvPr>
          <p:cNvPicPr>
            <a:picLocks noChangeAspect="1"/>
          </p:cNvPicPr>
          <p:nvPr/>
        </p:nvPicPr>
        <p:blipFill>
          <a:blip r:embed="rId3"/>
          <a:stretch>
            <a:fillRect/>
          </a:stretch>
        </p:blipFill>
        <p:spPr>
          <a:xfrm>
            <a:off x="9848088" y="6251076"/>
            <a:ext cx="2122212" cy="532445"/>
          </a:xfrm>
          <a:prstGeom prst="rect">
            <a:avLst/>
          </a:prstGeom>
          <a:noFill/>
          <a:ln cap="flat">
            <a:noFill/>
          </a:ln>
        </p:spPr>
      </p:pic>
      <p:pic>
        <p:nvPicPr>
          <p:cNvPr id="6" name="Paveikslėlis 5" descr="Paveikslėlis, kuriame yra rašas, dizainas, Simetrija, pikselis&#10;&#10;Automatiškai sugeneruotas aprašymas">
            <a:extLst>
              <a:ext uri="{FF2B5EF4-FFF2-40B4-BE49-F238E27FC236}">
                <a16:creationId xmlns:a16="http://schemas.microsoft.com/office/drawing/2014/main" id="{8D9410CD-7226-B887-BF34-7FC2D85F1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098291" y="202406"/>
            <a:ext cx="872009" cy="825502"/>
          </a:xfrm>
          <a:prstGeom prst="rect">
            <a:avLst/>
          </a:prstGeom>
        </p:spPr>
      </p:pic>
      <p:sp>
        <p:nvSpPr>
          <p:cNvPr id="12" name="TextBox 19">
            <a:extLst>
              <a:ext uri="{FF2B5EF4-FFF2-40B4-BE49-F238E27FC236}">
                <a16:creationId xmlns:a16="http://schemas.microsoft.com/office/drawing/2014/main" id="{3E87363A-5DE8-1048-5DA4-7CA2DA231B99}"/>
              </a:ext>
            </a:extLst>
          </p:cNvPr>
          <p:cNvSpPr txBox="1"/>
          <p:nvPr/>
        </p:nvSpPr>
        <p:spPr>
          <a:xfrm>
            <a:off x="1213488" y="615157"/>
            <a:ext cx="9213212" cy="487313"/>
          </a:xfrm>
          <a:prstGeom prst="rect">
            <a:avLst/>
          </a:prstGeom>
        </p:spPr>
        <p:txBody>
          <a:bodyPr wrap="square" lIns="0" tIns="0" rIns="0" bIns="0" rtlCol="0" anchor="t">
            <a:spAutoFit/>
          </a:bodyPr>
          <a:lstStyle/>
          <a:p>
            <a:pPr defTabSz="609630">
              <a:lnSpc>
                <a:spcPts val="3755"/>
              </a:lnSpc>
            </a:pPr>
            <a:r>
              <a:rPr lang="en-US" sz="3000" noProof="0" dirty="0">
                <a:latin typeface="Poppins Bold" panose="00000800000000000000" pitchFamily="2" charset="-70"/>
                <a:cs typeface="Poppins Bold" panose="00000800000000000000" pitchFamily="2" charset="-70"/>
                <a:sym typeface="Poppins Bold"/>
              </a:rPr>
              <a:t>Main takeaways</a:t>
            </a:r>
          </a:p>
        </p:txBody>
      </p:sp>
      <p:grpSp>
        <p:nvGrpSpPr>
          <p:cNvPr id="13" name="Group 4">
            <a:extLst>
              <a:ext uri="{FF2B5EF4-FFF2-40B4-BE49-F238E27FC236}">
                <a16:creationId xmlns:a16="http://schemas.microsoft.com/office/drawing/2014/main" id="{218AC258-A779-C338-0621-59ED58AEC5CB}"/>
              </a:ext>
            </a:extLst>
          </p:cNvPr>
          <p:cNvGrpSpPr/>
          <p:nvPr/>
        </p:nvGrpSpPr>
        <p:grpSpPr>
          <a:xfrm>
            <a:off x="1213488" y="1418993"/>
            <a:ext cx="811951" cy="31750"/>
            <a:chOff x="0" y="0"/>
            <a:chExt cx="962313" cy="37630"/>
          </a:xfrm>
        </p:grpSpPr>
        <p:sp>
          <p:nvSpPr>
            <p:cNvPr id="14" name="Freeform 5">
              <a:extLst>
                <a:ext uri="{FF2B5EF4-FFF2-40B4-BE49-F238E27FC236}">
                  <a16:creationId xmlns:a16="http://schemas.microsoft.com/office/drawing/2014/main" id="{9C5135C8-B8D3-A05C-3AAE-0AC2558D664A}"/>
                </a:ext>
              </a:extLst>
            </p:cNvPr>
            <p:cNvSpPr/>
            <p:nvPr/>
          </p:nvSpPr>
          <p:spPr>
            <a:xfrm>
              <a:off x="0" y="0"/>
              <a:ext cx="962313" cy="37630"/>
            </a:xfrm>
            <a:custGeom>
              <a:avLst/>
              <a:gdLst/>
              <a:ahLst/>
              <a:cxnLst/>
              <a:rect l="l" t="t" r="r" b="b"/>
              <a:pathLst>
                <a:path w="962313" h="37630">
                  <a:moveTo>
                    <a:pt x="0" y="0"/>
                  </a:moveTo>
                  <a:lnTo>
                    <a:pt x="962313" y="0"/>
                  </a:lnTo>
                  <a:lnTo>
                    <a:pt x="962313" y="37630"/>
                  </a:lnTo>
                  <a:lnTo>
                    <a:pt x="0" y="37630"/>
                  </a:lnTo>
                  <a:close/>
                </a:path>
              </a:pathLst>
            </a:custGeom>
            <a:solidFill>
              <a:srgbClr val="318472"/>
            </a:solidFill>
          </p:spPr>
          <p:txBody>
            <a:bodyPr/>
            <a:lstStyle/>
            <a:p>
              <a:pPr defTabSz="609630"/>
              <a:endParaRPr lang="en-US" sz="1200" noProof="0" dirty="0">
                <a:solidFill>
                  <a:prstClr val="black"/>
                </a:solidFill>
                <a:latin typeface="Calibri"/>
              </a:endParaRPr>
            </a:p>
          </p:txBody>
        </p:sp>
        <p:sp>
          <p:nvSpPr>
            <p:cNvPr id="15" name="TextBox 6">
              <a:extLst>
                <a:ext uri="{FF2B5EF4-FFF2-40B4-BE49-F238E27FC236}">
                  <a16:creationId xmlns:a16="http://schemas.microsoft.com/office/drawing/2014/main" id="{2587CF9F-D09A-0436-1451-C55D2094C1FC}"/>
                </a:ext>
              </a:extLst>
            </p:cNvPr>
            <p:cNvSpPr txBox="1"/>
            <p:nvPr/>
          </p:nvSpPr>
          <p:spPr>
            <a:xfrm>
              <a:off x="0" y="-38100"/>
              <a:ext cx="962313" cy="75730"/>
            </a:xfrm>
            <a:prstGeom prst="rect">
              <a:avLst/>
            </a:prstGeom>
          </p:spPr>
          <p:txBody>
            <a:bodyPr lIns="33867" tIns="33867" rIns="33867" bIns="33867" rtlCol="0" anchor="ctr"/>
            <a:lstStyle/>
            <a:p>
              <a:pPr algn="ctr" defTabSz="609630">
                <a:lnSpc>
                  <a:spcPts val="1773"/>
                </a:lnSpc>
                <a:spcBef>
                  <a:spcPct val="0"/>
                </a:spcBef>
              </a:pPr>
              <a:endParaRPr lang="en-US" sz="1200" noProof="0" dirty="0">
                <a:solidFill>
                  <a:prstClr val="black"/>
                </a:solidFill>
                <a:latin typeface="Calibri"/>
              </a:endParaRPr>
            </a:p>
          </p:txBody>
        </p:sp>
      </p:grpSp>
      <p:sp>
        <p:nvSpPr>
          <p:cNvPr id="7" name="TextBox 6">
            <a:extLst>
              <a:ext uri="{FF2B5EF4-FFF2-40B4-BE49-F238E27FC236}">
                <a16:creationId xmlns:a16="http://schemas.microsoft.com/office/drawing/2014/main" id="{24BFFD97-1665-6D09-7467-CE4DA3A8FFF0}"/>
              </a:ext>
            </a:extLst>
          </p:cNvPr>
          <p:cNvSpPr txBox="1"/>
          <p:nvPr/>
        </p:nvSpPr>
        <p:spPr>
          <a:xfrm>
            <a:off x="1213488" y="1809975"/>
            <a:ext cx="9445752" cy="3093154"/>
          </a:xfrm>
          <a:prstGeom prst="rect">
            <a:avLst/>
          </a:prstGeom>
          <a:noFill/>
        </p:spPr>
        <p:txBody>
          <a:bodyPr wrap="square">
            <a:spAutoFit/>
          </a:bodyPr>
          <a:lstStyle/>
          <a:p>
            <a:pPr marL="342900" lvl="0" indent="-342900" eaLnBrk="0" fontAlgn="base" hangingPunct="0">
              <a:spcBef>
                <a:spcPct val="0"/>
              </a:spcBef>
              <a:spcAft>
                <a:spcPts val="1800"/>
              </a:spcAft>
              <a:buFont typeface="Arial" panose="020B0604020202020204" pitchFamily="34" charset="0"/>
              <a:buChar char="•"/>
            </a:pPr>
            <a:r>
              <a:rPr lang="en-US" sz="2000" noProof="0" dirty="0">
                <a:latin typeface="Open Sans" panose="020B0606030504020204" pitchFamily="34" charset="0"/>
                <a:ea typeface="Open Sans" panose="020B0606030504020204" pitchFamily="34" charset="0"/>
                <a:cs typeface="Open Sans" panose="020B0606030504020204" pitchFamily="34" charset="0"/>
              </a:rPr>
              <a:t>International projects connect </a:t>
            </a:r>
            <a:r>
              <a:rPr lang="en-US" sz="2000" b="1" noProof="0" dirty="0">
                <a:latin typeface="Open Sans" panose="020B0606030504020204" pitchFamily="34" charset="0"/>
                <a:ea typeface="Open Sans" panose="020B0606030504020204" pitchFamily="34" charset="0"/>
                <a:cs typeface="Open Sans" panose="020B0606030504020204" pitchFamily="34" charset="0"/>
              </a:rPr>
              <a:t>researchers, advisors and farmers</a:t>
            </a:r>
            <a:r>
              <a:rPr lang="lt-LT" sz="2000" b="1" noProof="0" dirty="0">
                <a:latin typeface="Open Sans" panose="020B0606030504020204" pitchFamily="34" charset="0"/>
                <a:ea typeface="Open Sans" panose="020B0606030504020204" pitchFamily="34" charset="0"/>
                <a:cs typeface="Open Sans" panose="020B0606030504020204" pitchFamily="34" charset="0"/>
              </a:rPr>
              <a:t>.</a:t>
            </a:r>
            <a:endParaRPr lang="en-US" sz="2000" b="1" noProof="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eaLnBrk="0" fontAlgn="base" hangingPunct="0">
              <a:spcBef>
                <a:spcPct val="0"/>
              </a:spcBef>
              <a:spcAft>
                <a:spcPts val="1800"/>
              </a:spcAft>
              <a:buFont typeface="Arial" panose="020B0604020202020204" pitchFamily="34" charset="0"/>
              <a:buChar char="•"/>
            </a:pPr>
            <a:r>
              <a:rPr lang="en-US" sz="2000" noProof="0" dirty="0">
                <a:latin typeface="Open Sans" panose="020B0606030504020204" pitchFamily="34" charset="0"/>
                <a:ea typeface="Open Sans" panose="020B0606030504020204" pitchFamily="34" charset="0"/>
                <a:cs typeface="Open Sans" panose="020B0606030504020204" pitchFamily="34" charset="0"/>
              </a:rPr>
              <a:t>They bring </a:t>
            </a:r>
            <a:r>
              <a:rPr lang="en-US" sz="2000" b="1" noProof="0" dirty="0">
                <a:latin typeface="Open Sans" panose="020B0606030504020204" pitchFamily="34" charset="0"/>
                <a:ea typeface="Open Sans" panose="020B0606030504020204" pitchFamily="34" charset="0"/>
                <a:cs typeface="Open Sans" panose="020B0606030504020204" pitchFamily="34" charset="0"/>
              </a:rPr>
              <a:t>innovations</a:t>
            </a:r>
            <a:r>
              <a:rPr lang="en-US" sz="2000" noProof="0" dirty="0">
                <a:latin typeface="Open Sans" panose="020B0606030504020204" pitchFamily="34" charset="0"/>
                <a:ea typeface="Open Sans" panose="020B0606030504020204" pitchFamily="34" charset="0"/>
                <a:cs typeface="Open Sans" panose="020B0606030504020204" pitchFamily="34" charset="0"/>
              </a:rPr>
              <a:t> </a:t>
            </a:r>
            <a:r>
              <a:rPr lang="en-US" sz="2000" b="1" noProof="0" dirty="0">
                <a:latin typeface="Open Sans" panose="020B0606030504020204" pitchFamily="34" charset="0"/>
                <a:ea typeface="Open Sans" panose="020B0606030504020204" pitchFamily="34" charset="0"/>
                <a:cs typeface="Open Sans" panose="020B0606030504020204" pitchFamily="34" charset="0"/>
              </a:rPr>
              <a:t>closer to practice</a:t>
            </a:r>
            <a:r>
              <a:rPr lang="lt-LT" sz="2000" noProof="0" dirty="0">
                <a:latin typeface="Open Sans" panose="020B0606030504020204" pitchFamily="34" charset="0"/>
                <a:ea typeface="Open Sans" panose="020B0606030504020204" pitchFamily="34" charset="0"/>
                <a:cs typeface="Open Sans" panose="020B0606030504020204" pitchFamily="34" charset="0"/>
              </a:rPr>
              <a:t>.</a:t>
            </a:r>
            <a:endParaRPr lang="en-US" sz="2000" noProof="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eaLnBrk="0" fontAlgn="base" hangingPunct="0">
              <a:spcBef>
                <a:spcPct val="0"/>
              </a:spcBef>
              <a:spcAft>
                <a:spcPts val="1800"/>
              </a:spcAft>
              <a:buFont typeface="Arial" panose="020B0604020202020204" pitchFamily="34" charset="0"/>
              <a:buChar char="•"/>
            </a:pPr>
            <a:r>
              <a:rPr lang="en-US" sz="2000" noProof="0" dirty="0">
                <a:latin typeface="Open Sans" panose="020B0606030504020204" pitchFamily="34" charset="0"/>
                <a:ea typeface="Open Sans" panose="020B0606030504020204" pitchFamily="34" charset="0"/>
                <a:cs typeface="Open Sans" panose="020B0606030504020204" pitchFamily="34" charset="0"/>
              </a:rPr>
              <a:t>They support </a:t>
            </a:r>
            <a:r>
              <a:rPr lang="en-US" sz="2000" b="1" noProof="0" dirty="0">
                <a:latin typeface="Open Sans" panose="020B0606030504020204" pitchFamily="34" charset="0"/>
                <a:ea typeface="Open Sans" panose="020B0606030504020204" pitchFamily="34" charset="0"/>
                <a:cs typeface="Open Sans" panose="020B0606030504020204" pitchFamily="34" charset="0"/>
              </a:rPr>
              <a:t>sustainable, digital and resilient farming</a:t>
            </a:r>
            <a:r>
              <a:rPr lang="lt-LT" sz="2000" b="1" noProof="0" dirty="0">
                <a:latin typeface="Open Sans" panose="020B0606030504020204" pitchFamily="34" charset="0"/>
                <a:ea typeface="Open Sans" panose="020B0606030504020204" pitchFamily="34" charset="0"/>
                <a:cs typeface="Open Sans" panose="020B0606030504020204" pitchFamily="34" charset="0"/>
              </a:rPr>
              <a:t>.</a:t>
            </a:r>
          </a:p>
          <a:p>
            <a:pPr marL="342900" lvl="0" indent="-342900" eaLnBrk="0" fontAlgn="base" hangingPunct="0">
              <a:spcBef>
                <a:spcPct val="0"/>
              </a:spcBef>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True innovation requires </a:t>
            </a:r>
            <a:r>
              <a:rPr lang="en-US" sz="2000" b="1" dirty="0">
                <a:latin typeface="Open Sans" panose="020B0606030504020204" pitchFamily="34" charset="0"/>
                <a:ea typeface="Open Sans" panose="020B0606030504020204" pitchFamily="34" charset="0"/>
                <a:cs typeface="Open Sans" panose="020B0606030504020204" pitchFamily="34" charset="0"/>
              </a:rPr>
              <a:t>cooperation across different countries</a:t>
            </a:r>
            <a:r>
              <a:rPr lang="lt-LT" sz="2000" b="1" dirty="0">
                <a:latin typeface="Open Sans" panose="020B0606030504020204" pitchFamily="34" charset="0"/>
                <a:ea typeface="Open Sans" panose="020B0606030504020204" pitchFamily="34" charset="0"/>
                <a:cs typeface="Open Sans" panose="020B0606030504020204" pitchFamily="34" charset="0"/>
              </a:rPr>
              <a:t>.</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marL="285750" lvl="0" indent="-285750" eaLnBrk="0" fontAlgn="base" hangingPunct="0">
              <a:spcBef>
                <a:spcPct val="0"/>
              </a:spcBef>
              <a:spcAft>
                <a:spcPts val="1800"/>
              </a:spcAft>
              <a:buFont typeface="Arial" panose="020B0604020202020204" pitchFamily="34" charset="0"/>
              <a:buChar char="•"/>
            </a:pPr>
            <a:endParaRPr lang="en-US" sz="2000" noProof="0" dirty="0"/>
          </a:p>
          <a:p>
            <a:pPr marL="285750" lvl="0" indent="-285750" eaLnBrk="0" fontAlgn="base" hangingPunct="0">
              <a:spcBef>
                <a:spcPct val="0"/>
              </a:spcBef>
              <a:spcAft>
                <a:spcPts val="1800"/>
              </a:spcAft>
              <a:buFont typeface="Arial" panose="020B0604020202020204" pitchFamily="34" charset="0"/>
              <a:buChar char="•"/>
            </a:pPr>
            <a:endParaRPr kumimoji="0" lang="en-US" sz="2000" b="0" i="0" u="none" strike="noStrike" cap="none" normalizeH="0" baseline="0" noProof="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13912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047C-6E80-530C-9685-D6DAA9A8F6B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7161088-353A-8107-86E9-F1C54B305611}"/>
              </a:ext>
            </a:extLst>
          </p:cNvPr>
          <p:cNvGrpSpPr/>
          <p:nvPr/>
        </p:nvGrpSpPr>
        <p:grpSpPr>
          <a:xfrm>
            <a:off x="6722077" y="0"/>
            <a:ext cx="5469924" cy="6048873"/>
            <a:chOff x="0" y="0"/>
            <a:chExt cx="9132149" cy="10972800"/>
          </a:xfrm>
        </p:grpSpPr>
        <p:pic>
          <p:nvPicPr>
            <p:cNvPr id="3" name="Picture 3">
              <a:extLst>
                <a:ext uri="{FF2B5EF4-FFF2-40B4-BE49-F238E27FC236}">
                  <a16:creationId xmlns:a16="http://schemas.microsoft.com/office/drawing/2014/main" id="{9BE5E139-39FA-560D-4FD9-D3610985FB6C}"/>
                </a:ext>
              </a:extLst>
            </p:cNvPr>
            <p:cNvPicPr>
              <a:picLocks noChangeAspect="1"/>
            </p:cNvPicPr>
            <p:nvPr/>
          </p:nvPicPr>
          <p:blipFill>
            <a:blip r:embed="rId3"/>
            <a:srcRect l="3112" r="3112"/>
            <a:stretch>
              <a:fillRect/>
            </a:stretch>
          </p:blipFill>
          <p:spPr>
            <a:xfrm>
              <a:off x="0" y="0"/>
              <a:ext cx="9132149" cy="10972800"/>
            </a:xfrm>
            <a:prstGeom prst="rect">
              <a:avLst/>
            </a:prstGeom>
          </p:spPr>
        </p:pic>
      </p:grpSp>
      <p:grpSp>
        <p:nvGrpSpPr>
          <p:cNvPr id="4" name="Group 4">
            <a:extLst>
              <a:ext uri="{FF2B5EF4-FFF2-40B4-BE49-F238E27FC236}">
                <a16:creationId xmlns:a16="http://schemas.microsoft.com/office/drawing/2014/main" id="{02AB53D6-8ACD-CD89-9658-C721F7983BA0}"/>
              </a:ext>
            </a:extLst>
          </p:cNvPr>
          <p:cNvGrpSpPr/>
          <p:nvPr/>
        </p:nvGrpSpPr>
        <p:grpSpPr>
          <a:xfrm>
            <a:off x="1089921" y="1696416"/>
            <a:ext cx="811951" cy="31750"/>
            <a:chOff x="0" y="0"/>
            <a:chExt cx="962313" cy="37630"/>
          </a:xfrm>
        </p:grpSpPr>
        <p:sp>
          <p:nvSpPr>
            <p:cNvPr id="5" name="Freeform 5">
              <a:extLst>
                <a:ext uri="{FF2B5EF4-FFF2-40B4-BE49-F238E27FC236}">
                  <a16:creationId xmlns:a16="http://schemas.microsoft.com/office/drawing/2014/main" id="{9510F95E-4F7E-3096-122E-C6EE7FA2A748}"/>
                </a:ext>
              </a:extLst>
            </p:cNvPr>
            <p:cNvSpPr/>
            <p:nvPr/>
          </p:nvSpPr>
          <p:spPr>
            <a:xfrm>
              <a:off x="0" y="0"/>
              <a:ext cx="962313" cy="37630"/>
            </a:xfrm>
            <a:custGeom>
              <a:avLst/>
              <a:gdLst/>
              <a:ahLst/>
              <a:cxnLst/>
              <a:rect l="l" t="t" r="r" b="b"/>
              <a:pathLst>
                <a:path w="962313" h="37630">
                  <a:moveTo>
                    <a:pt x="0" y="0"/>
                  </a:moveTo>
                  <a:lnTo>
                    <a:pt x="962313" y="0"/>
                  </a:lnTo>
                  <a:lnTo>
                    <a:pt x="962313" y="37630"/>
                  </a:lnTo>
                  <a:lnTo>
                    <a:pt x="0" y="37630"/>
                  </a:lnTo>
                  <a:close/>
                </a:path>
              </a:pathLst>
            </a:custGeom>
            <a:solidFill>
              <a:srgbClr val="318472"/>
            </a:solidFill>
          </p:spPr>
          <p:txBody>
            <a:bodyPr/>
            <a:lstStyle/>
            <a:p>
              <a:pPr defTabSz="609630"/>
              <a:endParaRPr lang="en-US" sz="1200" noProof="0" dirty="0">
                <a:solidFill>
                  <a:prstClr val="black"/>
                </a:solidFill>
                <a:latin typeface="Calibri"/>
              </a:endParaRPr>
            </a:p>
          </p:txBody>
        </p:sp>
        <p:sp>
          <p:nvSpPr>
            <p:cNvPr id="6" name="TextBox 6">
              <a:extLst>
                <a:ext uri="{FF2B5EF4-FFF2-40B4-BE49-F238E27FC236}">
                  <a16:creationId xmlns:a16="http://schemas.microsoft.com/office/drawing/2014/main" id="{DD2BA382-13A0-4F82-1C38-D96378922A74}"/>
                </a:ext>
              </a:extLst>
            </p:cNvPr>
            <p:cNvSpPr txBox="1"/>
            <p:nvPr/>
          </p:nvSpPr>
          <p:spPr>
            <a:xfrm>
              <a:off x="0" y="-38100"/>
              <a:ext cx="962313" cy="75730"/>
            </a:xfrm>
            <a:prstGeom prst="rect">
              <a:avLst/>
            </a:prstGeom>
          </p:spPr>
          <p:txBody>
            <a:bodyPr lIns="33867" tIns="33867" rIns="33867" bIns="33867" rtlCol="0" anchor="ctr"/>
            <a:lstStyle/>
            <a:p>
              <a:pPr algn="ctr" defTabSz="609630">
                <a:lnSpc>
                  <a:spcPts val="1773"/>
                </a:lnSpc>
                <a:spcBef>
                  <a:spcPct val="0"/>
                </a:spcBef>
              </a:pPr>
              <a:endParaRPr lang="en-US" sz="1200" noProof="0" dirty="0">
                <a:solidFill>
                  <a:prstClr val="black"/>
                </a:solidFill>
                <a:latin typeface="Calibri"/>
              </a:endParaRPr>
            </a:p>
          </p:txBody>
        </p:sp>
      </p:grpSp>
      <p:sp>
        <p:nvSpPr>
          <p:cNvPr id="18" name="TextBox 18">
            <a:extLst>
              <a:ext uri="{FF2B5EF4-FFF2-40B4-BE49-F238E27FC236}">
                <a16:creationId xmlns:a16="http://schemas.microsoft.com/office/drawing/2014/main" id="{8F3D26E7-9669-73C4-6BB6-23035713444F}"/>
              </a:ext>
            </a:extLst>
          </p:cNvPr>
          <p:cNvSpPr txBox="1"/>
          <p:nvPr/>
        </p:nvSpPr>
        <p:spPr>
          <a:xfrm>
            <a:off x="11608769" y="6425378"/>
            <a:ext cx="480663" cy="155940"/>
          </a:xfrm>
          <a:prstGeom prst="rect">
            <a:avLst/>
          </a:prstGeom>
        </p:spPr>
        <p:txBody>
          <a:bodyPr lIns="0" tIns="0" rIns="0" bIns="0" rtlCol="0" anchor="t">
            <a:spAutoFit/>
          </a:bodyPr>
          <a:lstStyle/>
          <a:p>
            <a:pPr algn="ctr" defTabSz="609630">
              <a:lnSpc>
                <a:spcPts val="1307"/>
              </a:lnSpc>
              <a:spcBef>
                <a:spcPct val="0"/>
              </a:spcBef>
            </a:pPr>
            <a:r>
              <a:rPr lang="en-US" sz="933" b="1" noProof="0" dirty="0">
                <a:solidFill>
                  <a:srgbClr val="FFFFFF"/>
                </a:solidFill>
                <a:latin typeface="Open Sans Bold"/>
                <a:ea typeface="Open Sans Bold"/>
                <a:cs typeface="Open Sans Bold"/>
                <a:sym typeface="Open Sans Bold"/>
              </a:rPr>
              <a:t>06</a:t>
            </a:r>
          </a:p>
        </p:txBody>
      </p:sp>
      <p:sp>
        <p:nvSpPr>
          <p:cNvPr id="19" name="TextBox 19">
            <a:extLst>
              <a:ext uri="{FF2B5EF4-FFF2-40B4-BE49-F238E27FC236}">
                <a16:creationId xmlns:a16="http://schemas.microsoft.com/office/drawing/2014/main" id="{6BE90B91-A76A-9620-FF77-C945E58E3C2F}"/>
              </a:ext>
            </a:extLst>
          </p:cNvPr>
          <p:cNvSpPr txBox="1"/>
          <p:nvPr/>
        </p:nvSpPr>
        <p:spPr>
          <a:xfrm>
            <a:off x="1089921" y="553812"/>
            <a:ext cx="4882513" cy="960519"/>
          </a:xfrm>
          <a:prstGeom prst="rect">
            <a:avLst/>
          </a:prstGeom>
        </p:spPr>
        <p:txBody>
          <a:bodyPr lIns="0" tIns="0" rIns="0" bIns="0" rtlCol="0" anchor="t">
            <a:spAutoFit/>
          </a:bodyPr>
          <a:lstStyle/>
          <a:p>
            <a:pPr defTabSz="609630">
              <a:lnSpc>
                <a:spcPts val="3755"/>
              </a:lnSpc>
            </a:pPr>
            <a:r>
              <a:rPr lang="en-US" sz="3000" b="1" noProof="0" dirty="0">
                <a:solidFill>
                  <a:srgbClr val="1F2020"/>
                </a:solidFill>
                <a:latin typeface="Poppins Bold"/>
                <a:ea typeface="Poppins Bold"/>
                <a:cs typeface="Poppins Bold"/>
                <a:sym typeface="Poppins Bold"/>
              </a:rPr>
              <a:t>L</a:t>
            </a:r>
            <a:r>
              <a:rPr lang="lt-LT" sz="3000" b="1" noProof="0" dirty="0">
                <a:solidFill>
                  <a:srgbClr val="1F2020"/>
                </a:solidFill>
                <a:latin typeface="Poppins Bold"/>
                <a:ea typeface="Poppins Bold"/>
                <a:cs typeface="Poppins Bold"/>
                <a:sym typeface="Poppins Bold"/>
              </a:rPr>
              <a:t>ithuanian Agricultural Advisory Service (LAAS)</a:t>
            </a:r>
            <a:endParaRPr lang="en-US" sz="3000" b="1" noProof="0" dirty="0">
              <a:solidFill>
                <a:srgbClr val="1F2020"/>
              </a:solidFill>
              <a:latin typeface="Poppins Bold"/>
              <a:ea typeface="Poppins Bold"/>
              <a:cs typeface="Poppins Bold"/>
              <a:sym typeface="Poppins Bold"/>
            </a:endParaRPr>
          </a:p>
        </p:txBody>
      </p:sp>
      <p:sp>
        <p:nvSpPr>
          <p:cNvPr id="29" name="Turinio vietos rezervavimo ženklas 4" descr="400 profesionalių darbuotojų &#10;44 konsultavimo biurai&#10;">
            <a:extLst>
              <a:ext uri="{FF2B5EF4-FFF2-40B4-BE49-F238E27FC236}">
                <a16:creationId xmlns:a16="http://schemas.microsoft.com/office/drawing/2014/main" id="{D8740577-74E4-0515-FDCC-E4EB335B4A84}"/>
              </a:ext>
            </a:extLst>
          </p:cNvPr>
          <p:cNvSpPr txBox="1">
            <a:spLocks/>
          </p:cNvSpPr>
          <p:nvPr/>
        </p:nvSpPr>
        <p:spPr>
          <a:xfrm>
            <a:off x="1001370" y="2213540"/>
            <a:ext cx="5345885" cy="3882808"/>
          </a:xfrm>
          <a:prstGeom prst="rect">
            <a:avLst/>
          </a:prstGeom>
        </p:spPr>
        <p:txBody>
          <a:bodyPr>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a:lnSpc>
                <a:spcPct val="107000"/>
              </a:lnSpc>
              <a:spcBef>
                <a:spcPts val="600"/>
              </a:spcBef>
              <a:spcAft>
                <a:spcPts val="600"/>
              </a:spcAft>
            </a:pPr>
            <a:r>
              <a:rPr lang="en-US" sz="1900" b="1" kern="100" noProof="0" dirty="0">
                <a:latin typeface="Open Sans" panose="020B0606030504020204" pitchFamily="34" charset="0"/>
                <a:ea typeface="Open Sans" panose="020B0606030504020204" pitchFamily="34" charset="0"/>
                <a:cs typeface="Open Sans" panose="020B0606030504020204" pitchFamily="34" charset="0"/>
              </a:rPr>
              <a:t>400</a:t>
            </a:r>
            <a:r>
              <a:rPr lang="en-US" sz="1900" kern="100" noProof="0" dirty="0">
                <a:latin typeface="Open Sans" panose="020B0606030504020204" pitchFamily="34" charset="0"/>
                <a:ea typeface="Open Sans" panose="020B0606030504020204" pitchFamily="34" charset="0"/>
                <a:cs typeface="Open Sans" panose="020B0606030504020204" pitchFamily="34" charset="0"/>
              </a:rPr>
              <a:t> professional staff </a:t>
            </a:r>
          </a:p>
          <a:p>
            <a:pPr>
              <a:lnSpc>
                <a:spcPct val="107000"/>
              </a:lnSpc>
              <a:spcBef>
                <a:spcPts val="600"/>
              </a:spcBef>
              <a:spcAft>
                <a:spcPts val="600"/>
              </a:spcAft>
            </a:pPr>
            <a:r>
              <a:rPr lang="en-US" sz="1900" b="1" kern="100" noProof="0" dirty="0">
                <a:latin typeface="Open Sans" panose="020B0606030504020204" pitchFamily="34" charset="0"/>
                <a:ea typeface="Open Sans" panose="020B0606030504020204" pitchFamily="34" charset="0"/>
                <a:cs typeface="Open Sans" panose="020B0606030504020204" pitchFamily="34" charset="0"/>
              </a:rPr>
              <a:t>44 </a:t>
            </a:r>
            <a:r>
              <a:rPr lang="en-US" sz="1900" kern="100" noProof="0" dirty="0">
                <a:latin typeface="Open Sans" panose="020B0606030504020204" pitchFamily="34" charset="0"/>
                <a:ea typeface="Open Sans" panose="020B0606030504020204" pitchFamily="34" charset="0"/>
                <a:cs typeface="Open Sans" panose="020B0606030504020204" pitchFamily="34" charset="0"/>
              </a:rPr>
              <a:t>advisory offices</a:t>
            </a:r>
            <a:endParaRPr lang="lt-LT" sz="1900" kern="100" noProof="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Bef>
                <a:spcPts val="600"/>
              </a:spcBef>
              <a:spcAft>
                <a:spcPts val="600"/>
              </a:spcAft>
            </a:pPr>
            <a:r>
              <a:rPr lang="en-US" sz="1900" b="1" kern="100" dirty="0">
                <a:latin typeface="Open Sans" panose="020B0606030504020204" pitchFamily="34" charset="0"/>
                <a:ea typeface="Open Sans" panose="020B0606030504020204" pitchFamily="34" charset="0"/>
                <a:cs typeface="Open Sans" panose="020B0606030504020204" pitchFamily="34" charset="0"/>
              </a:rPr>
              <a:t>8 </a:t>
            </a:r>
            <a:r>
              <a:rPr lang="en-US" sz="1900" kern="100" dirty="0">
                <a:latin typeface="Open Sans" panose="020B0606030504020204" pitchFamily="34" charset="0"/>
                <a:ea typeface="Open Sans" panose="020B0606030504020204" pitchFamily="34" charset="0"/>
                <a:cs typeface="Open Sans" panose="020B0606030504020204" pitchFamily="34" charset="0"/>
              </a:rPr>
              <a:t>service groups</a:t>
            </a:r>
            <a:endParaRPr lang="en-US" sz="1900" kern="100" noProof="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Bef>
                <a:spcPts val="600"/>
              </a:spcBef>
              <a:spcAft>
                <a:spcPts val="600"/>
              </a:spcAft>
            </a:pPr>
            <a:r>
              <a:rPr lang="en-US" sz="1900" b="1" kern="100" noProof="0" dirty="0">
                <a:latin typeface="Open Sans" panose="020B0606030504020204" pitchFamily="34" charset="0"/>
                <a:ea typeface="Open Sans" panose="020B0606030504020204" pitchFamily="34" charset="0"/>
                <a:cs typeface="Open Sans" panose="020B0606030504020204" pitchFamily="34" charset="0"/>
              </a:rPr>
              <a:t>10 thou </a:t>
            </a:r>
            <a:r>
              <a:rPr lang="en-US" sz="1900" kern="100" noProof="0" dirty="0">
                <a:latin typeface="Open Sans" panose="020B0606030504020204" pitchFamily="34" charset="0"/>
                <a:ea typeface="Open Sans" panose="020B0606030504020204" pitchFamily="34" charset="0"/>
                <a:cs typeface="Open Sans" panose="020B0606030504020204" pitchFamily="34" charset="0"/>
              </a:rPr>
              <a:t>clients, of which – </a:t>
            </a:r>
            <a:r>
              <a:rPr lang="en-US" sz="1900" b="1" kern="100" noProof="0" dirty="0">
                <a:latin typeface="Open Sans" panose="020B0606030504020204" pitchFamily="34" charset="0"/>
                <a:ea typeface="Open Sans" panose="020B0606030504020204" pitchFamily="34" charset="0"/>
                <a:cs typeface="Open Sans" panose="020B0606030504020204" pitchFamily="34" charset="0"/>
              </a:rPr>
              <a:t>7 thou</a:t>
            </a:r>
            <a:r>
              <a:rPr lang="en-US" sz="1900" kern="100" noProof="0" dirty="0">
                <a:latin typeface="Open Sans" panose="020B0606030504020204" pitchFamily="34" charset="0"/>
                <a:ea typeface="Open Sans" panose="020B0606030504020204" pitchFamily="34" charset="0"/>
                <a:cs typeface="Open Sans" panose="020B0606030504020204" pitchFamily="34" charset="0"/>
              </a:rPr>
              <a:t> contract clients</a:t>
            </a:r>
          </a:p>
          <a:p>
            <a:pPr>
              <a:lnSpc>
                <a:spcPct val="107000"/>
              </a:lnSpc>
              <a:spcBef>
                <a:spcPts val="600"/>
              </a:spcBef>
              <a:spcAft>
                <a:spcPts val="600"/>
              </a:spcAft>
            </a:pPr>
            <a:r>
              <a:rPr lang="en-US" sz="1900" b="1" kern="100" noProof="0" dirty="0">
                <a:latin typeface="Open Sans" panose="020B0606030504020204" pitchFamily="34" charset="0"/>
                <a:ea typeface="Open Sans" panose="020B0606030504020204" pitchFamily="34" charset="0"/>
                <a:cs typeface="Open Sans" panose="020B0606030504020204" pitchFamily="34" charset="0"/>
              </a:rPr>
              <a:t>97 </a:t>
            </a:r>
            <a:r>
              <a:rPr lang="en-US" sz="1900" kern="100" noProof="0" dirty="0">
                <a:latin typeface="Open Sans" panose="020B0606030504020204" pitchFamily="34" charset="0"/>
                <a:ea typeface="Open Sans" panose="020B0606030504020204" pitchFamily="34" charset="0"/>
                <a:cs typeface="Open Sans" panose="020B0606030504020204" pitchFamily="34" charset="0"/>
              </a:rPr>
              <a:t>% of customers recommend services to others</a:t>
            </a:r>
          </a:p>
        </p:txBody>
      </p:sp>
      <p:sp>
        <p:nvSpPr>
          <p:cNvPr id="30" name="Laisva forma: figūra 6">
            <a:extLst>
              <a:ext uri="{FF2B5EF4-FFF2-40B4-BE49-F238E27FC236}">
                <a16:creationId xmlns:a16="http://schemas.microsoft.com/office/drawing/2014/main" id="{779FFE19-83F3-E176-A1EA-6179584A5B15}"/>
              </a:ext>
            </a:extLst>
          </p:cNvPr>
          <p:cNvSpPr/>
          <p:nvPr/>
        </p:nvSpPr>
        <p:spPr>
          <a:xfrm>
            <a:off x="221696" y="6534247"/>
            <a:ext cx="9445752" cy="84719"/>
          </a:xfrm>
          <a:custGeom>
            <a:avLst/>
            <a:gdLst>
              <a:gd name="f0" fmla="val 10800000"/>
              <a:gd name="f1" fmla="val 5400000"/>
              <a:gd name="f2" fmla="val 180"/>
              <a:gd name="f3" fmla="val w"/>
              <a:gd name="f4" fmla="val h"/>
              <a:gd name="f5" fmla="val 0"/>
              <a:gd name="f6" fmla="val 6779408"/>
              <a:gd name="f7" fmla="val 399110"/>
              <a:gd name="f8" fmla="val 399111"/>
              <a:gd name="f9" fmla="+- 0 0 -90"/>
              <a:gd name="f10" fmla="*/ f3 1 6779408"/>
              <a:gd name="f11" fmla="*/ f4 1 399110"/>
              <a:gd name="f12" fmla="val f5"/>
              <a:gd name="f13" fmla="val f6"/>
              <a:gd name="f14" fmla="val f7"/>
              <a:gd name="f15" fmla="*/ f9 f0 1"/>
              <a:gd name="f16" fmla="+- f14 0 f12"/>
              <a:gd name="f17" fmla="+- f13 0 f12"/>
              <a:gd name="f18" fmla="*/ f15 1 f2"/>
              <a:gd name="f19" fmla="*/ f17 1 6779408"/>
              <a:gd name="f20" fmla="*/ f16 1 399110"/>
              <a:gd name="f21" fmla="*/ 0 f17 1"/>
              <a:gd name="f22" fmla="*/ 0 f16 1"/>
              <a:gd name="f23" fmla="*/ 6779408 f17 1"/>
              <a:gd name="f24" fmla="*/ 399111 f16 1"/>
              <a:gd name="f25" fmla="+- f18 0 f1"/>
              <a:gd name="f26" fmla="*/ f21 1 6779408"/>
              <a:gd name="f27" fmla="*/ f22 1 399110"/>
              <a:gd name="f28" fmla="*/ f23 1 6779408"/>
              <a:gd name="f29" fmla="*/ f24 1 399110"/>
              <a:gd name="f30" fmla="*/ f12 1 f19"/>
              <a:gd name="f31" fmla="*/ f13 1 f19"/>
              <a:gd name="f32" fmla="*/ f12 1 f20"/>
              <a:gd name="f33" fmla="*/ f14 1 f20"/>
              <a:gd name="f34" fmla="*/ f26 1 f19"/>
              <a:gd name="f35" fmla="*/ f27 1 f20"/>
              <a:gd name="f36" fmla="*/ f28 1 f19"/>
              <a:gd name="f37" fmla="*/ f29 1 f20"/>
              <a:gd name="f38" fmla="*/ f30 f10 1"/>
              <a:gd name="f39" fmla="*/ f31 f10 1"/>
              <a:gd name="f40" fmla="*/ f33 f11 1"/>
              <a:gd name="f41" fmla="*/ f32 f11 1"/>
              <a:gd name="f42" fmla="*/ f34 f10 1"/>
              <a:gd name="f43" fmla="*/ f35 f11 1"/>
              <a:gd name="f44" fmla="*/ f36 f10 1"/>
              <a:gd name="f45" fmla="*/ f37 f11 1"/>
            </a:gdLst>
            <a:ahLst/>
            <a:cxnLst>
              <a:cxn ang="3cd4">
                <a:pos x="hc" y="t"/>
              </a:cxn>
              <a:cxn ang="0">
                <a:pos x="r" y="vc"/>
              </a:cxn>
              <a:cxn ang="cd4">
                <a:pos x="hc" y="b"/>
              </a:cxn>
              <a:cxn ang="cd2">
                <a:pos x="l" y="vc"/>
              </a:cxn>
              <a:cxn ang="f25">
                <a:pos x="f42" y="f43"/>
              </a:cxn>
              <a:cxn ang="f25">
                <a:pos x="f44" y="f43"/>
              </a:cxn>
              <a:cxn ang="f25">
                <a:pos x="f44" y="f45"/>
              </a:cxn>
              <a:cxn ang="f25">
                <a:pos x="f42" y="f45"/>
              </a:cxn>
            </a:cxnLst>
            <a:rect l="f38" t="f41" r="f39" b="f40"/>
            <a:pathLst>
              <a:path w="6779408" h="399110">
                <a:moveTo>
                  <a:pt x="f5" y="f5"/>
                </a:moveTo>
                <a:lnTo>
                  <a:pt x="f6" y="f5"/>
                </a:lnTo>
                <a:lnTo>
                  <a:pt x="f6" y="f8"/>
                </a:lnTo>
                <a:lnTo>
                  <a:pt x="f5" y="f8"/>
                </a:lnTo>
                <a:close/>
              </a:path>
            </a:pathLst>
          </a:custGeom>
          <a:solidFill>
            <a:srgbClr val="006666"/>
          </a:soli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FFC000"/>
              </a:solidFill>
              <a:effectLst/>
              <a:uLnTx/>
              <a:uFillTx/>
              <a:latin typeface="Calibri"/>
              <a:ea typeface="+mn-ea"/>
              <a:cs typeface="+mn-cs"/>
            </a:endParaRPr>
          </a:p>
        </p:txBody>
      </p:sp>
      <p:pic>
        <p:nvPicPr>
          <p:cNvPr id="31" name="Paveikslėlis 9" descr="Paveikslėlis, kuriame yra žinutė&#10;&#10;Automatiškai sugeneruotas aprašymas">
            <a:extLst>
              <a:ext uri="{FF2B5EF4-FFF2-40B4-BE49-F238E27FC236}">
                <a16:creationId xmlns:a16="http://schemas.microsoft.com/office/drawing/2014/main" id="{FBDD2B1B-DEA5-F81B-2A6D-C2B0A2CA0C34}"/>
              </a:ext>
            </a:extLst>
          </p:cNvPr>
          <p:cNvPicPr>
            <a:picLocks noChangeAspect="1"/>
          </p:cNvPicPr>
          <p:nvPr/>
        </p:nvPicPr>
        <p:blipFill>
          <a:blip r:embed="rId4"/>
          <a:stretch>
            <a:fillRect/>
          </a:stretch>
        </p:blipFill>
        <p:spPr>
          <a:xfrm>
            <a:off x="9848088" y="6251076"/>
            <a:ext cx="2122212" cy="532445"/>
          </a:xfrm>
          <a:prstGeom prst="rect">
            <a:avLst/>
          </a:prstGeom>
          <a:noFill/>
          <a:ln cap="flat">
            <a:noFill/>
          </a:ln>
        </p:spPr>
      </p:pic>
    </p:spTree>
    <p:extLst>
      <p:ext uri="{BB962C8B-B14F-4D97-AF65-F5344CB8AC3E}">
        <p14:creationId xmlns:p14="http://schemas.microsoft.com/office/powerpoint/2010/main" val="3438424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0962D-9900-2CB0-8F58-02E95D5CB5E1}"/>
            </a:ext>
          </a:extLst>
        </p:cNvPr>
        <p:cNvGrpSpPr/>
        <p:nvPr/>
      </p:nvGrpSpPr>
      <p:grpSpPr>
        <a:xfrm>
          <a:off x="0" y="0"/>
          <a:ext cx="0" cy="0"/>
          <a:chOff x="0" y="0"/>
          <a:chExt cx="0" cy="0"/>
        </a:xfrm>
      </p:grpSpPr>
      <p:sp>
        <p:nvSpPr>
          <p:cNvPr id="2" name="Laisva forma: figūra 6">
            <a:extLst>
              <a:ext uri="{FF2B5EF4-FFF2-40B4-BE49-F238E27FC236}">
                <a16:creationId xmlns:a16="http://schemas.microsoft.com/office/drawing/2014/main" id="{F72C956F-C18B-08D9-203D-590C777E39FE}"/>
              </a:ext>
            </a:extLst>
          </p:cNvPr>
          <p:cNvSpPr/>
          <p:nvPr/>
        </p:nvSpPr>
        <p:spPr>
          <a:xfrm>
            <a:off x="221696" y="6534247"/>
            <a:ext cx="9445752" cy="84719"/>
          </a:xfrm>
          <a:custGeom>
            <a:avLst/>
            <a:gdLst>
              <a:gd name="f0" fmla="val 10800000"/>
              <a:gd name="f1" fmla="val 5400000"/>
              <a:gd name="f2" fmla="val 180"/>
              <a:gd name="f3" fmla="val w"/>
              <a:gd name="f4" fmla="val h"/>
              <a:gd name="f5" fmla="val 0"/>
              <a:gd name="f6" fmla="val 6779408"/>
              <a:gd name="f7" fmla="val 399110"/>
              <a:gd name="f8" fmla="val 399111"/>
              <a:gd name="f9" fmla="+- 0 0 -90"/>
              <a:gd name="f10" fmla="*/ f3 1 6779408"/>
              <a:gd name="f11" fmla="*/ f4 1 399110"/>
              <a:gd name="f12" fmla="val f5"/>
              <a:gd name="f13" fmla="val f6"/>
              <a:gd name="f14" fmla="val f7"/>
              <a:gd name="f15" fmla="*/ f9 f0 1"/>
              <a:gd name="f16" fmla="+- f14 0 f12"/>
              <a:gd name="f17" fmla="+- f13 0 f12"/>
              <a:gd name="f18" fmla="*/ f15 1 f2"/>
              <a:gd name="f19" fmla="*/ f17 1 6779408"/>
              <a:gd name="f20" fmla="*/ f16 1 399110"/>
              <a:gd name="f21" fmla="*/ 0 f17 1"/>
              <a:gd name="f22" fmla="*/ 0 f16 1"/>
              <a:gd name="f23" fmla="*/ 6779408 f17 1"/>
              <a:gd name="f24" fmla="*/ 399111 f16 1"/>
              <a:gd name="f25" fmla="+- f18 0 f1"/>
              <a:gd name="f26" fmla="*/ f21 1 6779408"/>
              <a:gd name="f27" fmla="*/ f22 1 399110"/>
              <a:gd name="f28" fmla="*/ f23 1 6779408"/>
              <a:gd name="f29" fmla="*/ f24 1 399110"/>
              <a:gd name="f30" fmla="*/ f12 1 f19"/>
              <a:gd name="f31" fmla="*/ f13 1 f19"/>
              <a:gd name="f32" fmla="*/ f12 1 f20"/>
              <a:gd name="f33" fmla="*/ f14 1 f20"/>
              <a:gd name="f34" fmla="*/ f26 1 f19"/>
              <a:gd name="f35" fmla="*/ f27 1 f20"/>
              <a:gd name="f36" fmla="*/ f28 1 f19"/>
              <a:gd name="f37" fmla="*/ f29 1 f20"/>
              <a:gd name="f38" fmla="*/ f30 f10 1"/>
              <a:gd name="f39" fmla="*/ f31 f10 1"/>
              <a:gd name="f40" fmla="*/ f33 f11 1"/>
              <a:gd name="f41" fmla="*/ f32 f11 1"/>
              <a:gd name="f42" fmla="*/ f34 f10 1"/>
              <a:gd name="f43" fmla="*/ f35 f11 1"/>
              <a:gd name="f44" fmla="*/ f36 f10 1"/>
              <a:gd name="f45" fmla="*/ f37 f11 1"/>
            </a:gdLst>
            <a:ahLst/>
            <a:cxnLst>
              <a:cxn ang="3cd4">
                <a:pos x="hc" y="t"/>
              </a:cxn>
              <a:cxn ang="0">
                <a:pos x="r" y="vc"/>
              </a:cxn>
              <a:cxn ang="cd4">
                <a:pos x="hc" y="b"/>
              </a:cxn>
              <a:cxn ang="cd2">
                <a:pos x="l" y="vc"/>
              </a:cxn>
              <a:cxn ang="f25">
                <a:pos x="f42" y="f43"/>
              </a:cxn>
              <a:cxn ang="f25">
                <a:pos x="f44" y="f43"/>
              </a:cxn>
              <a:cxn ang="f25">
                <a:pos x="f44" y="f45"/>
              </a:cxn>
              <a:cxn ang="f25">
                <a:pos x="f42" y="f45"/>
              </a:cxn>
            </a:cxnLst>
            <a:rect l="f38" t="f41" r="f39" b="f40"/>
            <a:pathLst>
              <a:path w="6779408" h="399110">
                <a:moveTo>
                  <a:pt x="f5" y="f5"/>
                </a:moveTo>
                <a:lnTo>
                  <a:pt x="f6" y="f5"/>
                </a:lnTo>
                <a:lnTo>
                  <a:pt x="f6" y="f8"/>
                </a:lnTo>
                <a:lnTo>
                  <a:pt x="f5" y="f8"/>
                </a:lnTo>
                <a:close/>
              </a:path>
            </a:pathLst>
          </a:custGeom>
          <a:solidFill>
            <a:srgbClr val="006666"/>
          </a:soli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lt-LT" sz="1800" b="0" i="0" u="none" strike="noStrike" kern="1200" cap="none" spc="0" normalizeH="0" baseline="0" noProof="0">
              <a:ln>
                <a:noFill/>
              </a:ln>
              <a:solidFill>
                <a:srgbClr val="FFC000"/>
              </a:solidFill>
              <a:effectLst/>
              <a:uLnTx/>
              <a:uFillTx/>
              <a:latin typeface="Calibri"/>
              <a:ea typeface="+mn-ea"/>
              <a:cs typeface="+mn-cs"/>
            </a:endParaRPr>
          </a:p>
        </p:txBody>
      </p:sp>
      <p:pic>
        <p:nvPicPr>
          <p:cNvPr id="5" name="Paveikslėlis 9" descr="Paveikslėlis, kuriame yra žinutė&#10;&#10;Automatiškai sugeneruotas aprašymas">
            <a:extLst>
              <a:ext uri="{FF2B5EF4-FFF2-40B4-BE49-F238E27FC236}">
                <a16:creationId xmlns:a16="http://schemas.microsoft.com/office/drawing/2014/main" id="{49522D44-7E42-12FC-2F26-F9EA3D904FE2}"/>
              </a:ext>
            </a:extLst>
          </p:cNvPr>
          <p:cNvPicPr>
            <a:picLocks noChangeAspect="1"/>
          </p:cNvPicPr>
          <p:nvPr/>
        </p:nvPicPr>
        <p:blipFill>
          <a:blip r:embed="rId3"/>
          <a:stretch>
            <a:fillRect/>
          </a:stretch>
        </p:blipFill>
        <p:spPr>
          <a:xfrm>
            <a:off x="9848088" y="6251076"/>
            <a:ext cx="2122212" cy="532445"/>
          </a:xfrm>
          <a:prstGeom prst="rect">
            <a:avLst/>
          </a:prstGeom>
          <a:noFill/>
          <a:ln cap="flat">
            <a:noFill/>
          </a:ln>
        </p:spPr>
      </p:pic>
      <p:pic>
        <p:nvPicPr>
          <p:cNvPr id="4" name="Paveikslėlis 3" descr="Paveikslėlis, kuriame yra rašas, dizainas, Simetrija, pikselis&#10;&#10;Automatiškai sugeneruotas aprašymas">
            <a:extLst>
              <a:ext uri="{FF2B5EF4-FFF2-40B4-BE49-F238E27FC236}">
                <a16:creationId xmlns:a16="http://schemas.microsoft.com/office/drawing/2014/main" id="{B7379A54-8502-6196-50D5-207761A4A2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098291" y="202406"/>
            <a:ext cx="872009" cy="825502"/>
          </a:xfrm>
          <a:prstGeom prst="rect">
            <a:avLst/>
          </a:prstGeom>
        </p:spPr>
      </p:pic>
      <p:sp>
        <p:nvSpPr>
          <p:cNvPr id="7" name="Pavadinimas 5">
            <a:extLst>
              <a:ext uri="{FF2B5EF4-FFF2-40B4-BE49-F238E27FC236}">
                <a16:creationId xmlns:a16="http://schemas.microsoft.com/office/drawing/2014/main" id="{2F4CF0A7-4014-5237-9F64-3BB98CBF095C}"/>
              </a:ext>
            </a:extLst>
          </p:cNvPr>
          <p:cNvSpPr txBox="1">
            <a:spLocks/>
          </p:cNvSpPr>
          <p:nvPr/>
        </p:nvSpPr>
        <p:spPr>
          <a:xfrm>
            <a:off x="1636887" y="2136396"/>
            <a:ext cx="8689625" cy="2585207"/>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90000"/>
              </a:lnSpc>
              <a:spcBef>
                <a:spcPts val="0"/>
              </a:spcBef>
              <a:spcAft>
                <a:spcPts val="0"/>
              </a:spcAft>
              <a:buNone/>
              <a:tabLst/>
              <a:defRPr lang="lt-LT" sz="4400" b="0" i="0" u="none" strike="noStrike" kern="1200" cap="none" spc="0" baseline="0">
                <a:solidFill>
                  <a:srgbClr val="000000"/>
                </a:solidFill>
                <a:uFillTx/>
                <a:latin typeface="Calibri Light"/>
              </a:defRPr>
            </a:lvl1p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Thank you!</a:t>
            </a:r>
            <a:endParaRPr lang="lt-LT" sz="36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0815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8"/>
          <p:cNvSpPr txBox="1"/>
          <p:nvPr/>
        </p:nvSpPr>
        <p:spPr>
          <a:xfrm>
            <a:off x="11608769" y="6425378"/>
            <a:ext cx="480663" cy="155940"/>
          </a:xfrm>
          <a:prstGeom prst="rect">
            <a:avLst/>
          </a:prstGeom>
        </p:spPr>
        <p:txBody>
          <a:bodyPr lIns="0" tIns="0" rIns="0" bIns="0" rtlCol="0" anchor="t">
            <a:spAutoFit/>
          </a:bodyPr>
          <a:lstStyle/>
          <a:p>
            <a:pPr algn="ctr" defTabSz="609630">
              <a:lnSpc>
                <a:spcPts val="1307"/>
              </a:lnSpc>
              <a:spcBef>
                <a:spcPct val="0"/>
              </a:spcBef>
            </a:pPr>
            <a:r>
              <a:rPr lang="en-US" sz="933" b="1" noProof="0" dirty="0">
                <a:solidFill>
                  <a:srgbClr val="FFFFFF"/>
                </a:solidFill>
                <a:latin typeface="Open Sans Bold"/>
                <a:ea typeface="Open Sans Bold"/>
                <a:cs typeface="Open Sans Bold"/>
                <a:sym typeface="Open Sans Bold"/>
              </a:rPr>
              <a:t>06</a:t>
            </a:r>
          </a:p>
        </p:txBody>
      </p:sp>
      <p:sp>
        <p:nvSpPr>
          <p:cNvPr id="30" name="Laisva forma: figūra 6">
            <a:extLst>
              <a:ext uri="{FF2B5EF4-FFF2-40B4-BE49-F238E27FC236}">
                <a16:creationId xmlns:a16="http://schemas.microsoft.com/office/drawing/2014/main" id="{C4863567-7840-1ACD-A939-D85B145B0968}"/>
              </a:ext>
            </a:extLst>
          </p:cNvPr>
          <p:cNvSpPr/>
          <p:nvPr/>
        </p:nvSpPr>
        <p:spPr>
          <a:xfrm>
            <a:off x="221696" y="6534247"/>
            <a:ext cx="9445752" cy="84719"/>
          </a:xfrm>
          <a:custGeom>
            <a:avLst/>
            <a:gdLst>
              <a:gd name="f0" fmla="val 10800000"/>
              <a:gd name="f1" fmla="val 5400000"/>
              <a:gd name="f2" fmla="val 180"/>
              <a:gd name="f3" fmla="val w"/>
              <a:gd name="f4" fmla="val h"/>
              <a:gd name="f5" fmla="val 0"/>
              <a:gd name="f6" fmla="val 6779408"/>
              <a:gd name="f7" fmla="val 399110"/>
              <a:gd name="f8" fmla="val 399111"/>
              <a:gd name="f9" fmla="+- 0 0 -90"/>
              <a:gd name="f10" fmla="*/ f3 1 6779408"/>
              <a:gd name="f11" fmla="*/ f4 1 399110"/>
              <a:gd name="f12" fmla="val f5"/>
              <a:gd name="f13" fmla="val f6"/>
              <a:gd name="f14" fmla="val f7"/>
              <a:gd name="f15" fmla="*/ f9 f0 1"/>
              <a:gd name="f16" fmla="+- f14 0 f12"/>
              <a:gd name="f17" fmla="+- f13 0 f12"/>
              <a:gd name="f18" fmla="*/ f15 1 f2"/>
              <a:gd name="f19" fmla="*/ f17 1 6779408"/>
              <a:gd name="f20" fmla="*/ f16 1 399110"/>
              <a:gd name="f21" fmla="*/ 0 f17 1"/>
              <a:gd name="f22" fmla="*/ 0 f16 1"/>
              <a:gd name="f23" fmla="*/ 6779408 f17 1"/>
              <a:gd name="f24" fmla="*/ 399111 f16 1"/>
              <a:gd name="f25" fmla="+- f18 0 f1"/>
              <a:gd name="f26" fmla="*/ f21 1 6779408"/>
              <a:gd name="f27" fmla="*/ f22 1 399110"/>
              <a:gd name="f28" fmla="*/ f23 1 6779408"/>
              <a:gd name="f29" fmla="*/ f24 1 399110"/>
              <a:gd name="f30" fmla="*/ f12 1 f19"/>
              <a:gd name="f31" fmla="*/ f13 1 f19"/>
              <a:gd name="f32" fmla="*/ f12 1 f20"/>
              <a:gd name="f33" fmla="*/ f14 1 f20"/>
              <a:gd name="f34" fmla="*/ f26 1 f19"/>
              <a:gd name="f35" fmla="*/ f27 1 f20"/>
              <a:gd name="f36" fmla="*/ f28 1 f19"/>
              <a:gd name="f37" fmla="*/ f29 1 f20"/>
              <a:gd name="f38" fmla="*/ f30 f10 1"/>
              <a:gd name="f39" fmla="*/ f31 f10 1"/>
              <a:gd name="f40" fmla="*/ f33 f11 1"/>
              <a:gd name="f41" fmla="*/ f32 f11 1"/>
              <a:gd name="f42" fmla="*/ f34 f10 1"/>
              <a:gd name="f43" fmla="*/ f35 f11 1"/>
              <a:gd name="f44" fmla="*/ f36 f10 1"/>
              <a:gd name="f45" fmla="*/ f37 f11 1"/>
            </a:gdLst>
            <a:ahLst/>
            <a:cxnLst>
              <a:cxn ang="3cd4">
                <a:pos x="hc" y="t"/>
              </a:cxn>
              <a:cxn ang="0">
                <a:pos x="r" y="vc"/>
              </a:cxn>
              <a:cxn ang="cd4">
                <a:pos x="hc" y="b"/>
              </a:cxn>
              <a:cxn ang="cd2">
                <a:pos x="l" y="vc"/>
              </a:cxn>
              <a:cxn ang="f25">
                <a:pos x="f42" y="f43"/>
              </a:cxn>
              <a:cxn ang="f25">
                <a:pos x="f44" y="f43"/>
              </a:cxn>
              <a:cxn ang="f25">
                <a:pos x="f44" y="f45"/>
              </a:cxn>
              <a:cxn ang="f25">
                <a:pos x="f42" y="f45"/>
              </a:cxn>
            </a:cxnLst>
            <a:rect l="f38" t="f41" r="f39" b="f40"/>
            <a:pathLst>
              <a:path w="6779408" h="399110">
                <a:moveTo>
                  <a:pt x="f5" y="f5"/>
                </a:moveTo>
                <a:lnTo>
                  <a:pt x="f6" y="f5"/>
                </a:lnTo>
                <a:lnTo>
                  <a:pt x="f6" y="f8"/>
                </a:lnTo>
                <a:lnTo>
                  <a:pt x="f5" y="f8"/>
                </a:lnTo>
                <a:close/>
              </a:path>
            </a:pathLst>
          </a:custGeom>
          <a:solidFill>
            <a:srgbClr val="006666"/>
          </a:soli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FFC000"/>
              </a:solidFill>
              <a:effectLst/>
              <a:uLnTx/>
              <a:uFillTx/>
              <a:latin typeface="Calibri"/>
              <a:ea typeface="+mn-ea"/>
              <a:cs typeface="+mn-cs"/>
            </a:endParaRPr>
          </a:p>
        </p:txBody>
      </p:sp>
      <p:pic>
        <p:nvPicPr>
          <p:cNvPr id="31" name="Paveikslėlis 9" descr="Paveikslėlis, kuriame yra žinutė&#10;&#10;Automatiškai sugeneruotas aprašymas">
            <a:extLst>
              <a:ext uri="{FF2B5EF4-FFF2-40B4-BE49-F238E27FC236}">
                <a16:creationId xmlns:a16="http://schemas.microsoft.com/office/drawing/2014/main" id="{1042EAA0-7551-DC8C-C3CF-E936ED07A4EB}"/>
              </a:ext>
            </a:extLst>
          </p:cNvPr>
          <p:cNvPicPr>
            <a:picLocks noChangeAspect="1"/>
          </p:cNvPicPr>
          <p:nvPr/>
        </p:nvPicPr>
        <p:blipFill>
          <a:blip r:embed="rId2"/>
          <a:stretch>
            <a:fillRect/>
          </a:stretch>
        </p:blipFill>
        <p:spPr>
          <a:xfrm>
            <a:off x="9848088" y="6251076"/>
            <a:ext cx="2122212" cy="532445"/>
          </a:xfrm>
          <a:prstGeom prst="rect">
            <a:avLst/>
          </a:prstGeom>
          <a:noFill/>
          <a:ln cap="flat">
            <a:noFill/>
          </a:ln>
        </p:spPr>
      </p:pic>
      <p:sp>
        <p:nvSpPr>
          <p:cNvPr id="33" name="Rectangle 2">
            <a:extLst>
              <a:ext uri="{FF2B5EF4-FFF2-40B4-BE49-F238E27FC236}">
                <a16:creationId xmlns:a16="http://schemas.microsoft.com/office/drawing/2014/main" id="{A38C66C9-6931-E2AC-142A-B3B480173105}"/>
              </a:ext>
            </a:extLst>
          </p:cNvPr>
          <p:cNvSpPr txBox="1">
            <a:spLocks noChangeArrowheads="1"/>
          </p:cNvSpPr>
          <p:nvPr/>
        </p:nvSpPr>
        <p:spPr bwMode="auto">
          <a:xfrm>
            <a:off x="1000546" y="1763861"/>
            <a:ext cx="4265370" cy="354510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eaLnBrk="0" fontAlgn="base" hangingPunct="0">
              <a:spcBef>
                <a:spcPct val="0"/>
              </a:spcBef>
              <a:spcAft>
                <a:spcPts val="600"/>
              </a:spcAft>
            </a:pPr>
            <a:r>
              <a:rPr lang="en-US" sz="2000" noProof="0" dirty="0">
                <a:latin typeface="Open Sans" panose="020B0606030504020204" pitchFamily="34" charset="0"/>
                <a:ea typeface="Open Sans" panose="020B0606030504020204" pitchFamily="34" charset="0"/>
                <a:cs typeface="Open Sans" panose="020B0606030504020204" pitchFamily="34" charset="0"/>
              </a:rPr>
              <a:t>Accounting</a:t>
            </a:r>
          </a:p>
          <a:p>
            <a:pPr eaLnBrk="0" fontAlgn="base" hangingPunct="0">
              <a:spcBef>
                <a:spcPct val="0"/>
              </a:spcBef>
              <a:spcAft>
                <a:spcPts val="600"/>
              </a:spcAft>
            </a:pPr>
            <a:r>
              <a:rPr lang="en-US" sz="2000" noProof="0" dirty="0">
                <a:latin typeface="Open Sans" panose="020B0606030504020204" pitchFamily="34" charset="0"/>
                <a:ea typeface="Open Sans" panose="020B0606030504020204" pitchFamily="34" charset="0"/>
                <a:cs typeface="Open Sans" panose="020B0606030504020204" pitchFamily="34" charset="0"/>
              </a:rPr>
              <a:t>Business economics</a:t>
            </a:r>
          </a:p>
          <a:p>
            <a:pPr eaLnBrk="0" fontAlgn="base" hangingPunct="0">
              <a:spcBef>
                <a:spcPct val="0"/>
              </a:spcBef>
              <a:spcAft>
                <a:spcPts val="600"/>
              </a:spcAft>
            </a:pPr>
            <a:r>
              <a:rPr lang="en-US" sz="2000" noProof="0" dirty="0">
                <a:latin typeface="Open Sans" panose="020B0606030504020204" pitchFamily="34" charset="0"/>
                <a:ea typeface="Open Sans" panose="020B0606030504020204" pitchFamily="34" charset="0"/>
                <a:cs typeface="Open Sans" panose="020B0606030504020204" pitchFamily="34" charset="0"/>
              </a:rPr>
              <a:t>Crop production</a:t>
            </a:r>
          </a:p>
          <a:p>
            <a:pPr eaLnBrk="0" fontAlgn="base" hangingPunct="0">
              <a:spcBef>
                <a:spcPct val="0"/>
              </a:spcBef>
              <a:spcAft>
                <a:spcPts val="600"/>
              </a:spcAft>
            </a:pPr>
            <a:r>
              <a:rPr lang="en-US" sz="2000" noProof="0" dirty="0">
                <a:latin typeface="Open Sans" panose="020B0606030504020204" pitchFamily="34" charset="0"/>
                <a:ea typeface="Open Sans" panose="020B0606030504020204" pitchFamily="34" charset="0"/>
                <a:cs typeface="Open Sans" panose="020B0606030504020204" pitchFamily="34" charset="0"/>
              </a:rPr>
              <a:t>Animal husbandry</a:t>
            </a:r>
          </a:p>
          <a:p>
            <a:pPr eaLnBrk="0" fontAlgn="base" hangingPunct="0">
              <a:spcBef>
                <a:spcPct val="0"/>
              </a:spcBef>
              <a:spcAft>
                <a:spcPts val="600"/>
              </a:spcAft>
            </a:pPr>
            <a:r>
              <a:rPr lang="en-US" sz="2000" noProof="0" dirty="0">
                <a:latin typeface="Open Sans" panose="020B0606030504020204" pitchFamily="34" charset="0"/>
                <a:ea typeface="Open Sans" panose="020B0606030504020204" pitchFamily="34" charset="0"/>
                <a:cs typeface="Open Sans" panose="020B0606030504020204" pitchFamily="34" charset="0"/>
              </a:rPr>
              <a:t>Forestry</a:t>
            </a:r>
          </a:p>
          <a:p>
            <a:pPr eaLnBrk="0" fontAlgn="base" hangingPunct="0">
              <a:spcBef>
                <a:spcPct val="0"/>
              </a:spcBef>
              <a:spcAft>
                <a:spcPts val="600"/>
              </a:spcAft>
            </a:pPr>
            <a:r>
              <a:rPr lang="en-US" sz="2000" noProof="0" dirty="0">
                <a:latin typeface="Open Sans" panose="020B0606030504020204" pitchFamily="34" charset="0"/>
                <a:ea typeface="Open Sans" panose="020B0606030504020204" pitchFamily="34" charset="0"/>
                <a:cs typeface="Open Sans" panose="020B0606030504020204" pitchFamily="34" charset="0"/>
              </a:rPr>
              <a:t>Occupational safety</a:t>
            </a:r>
          </a:p>
          <a:p>
            <a:pPr eaLnBrk="0" fontAlgn="base" hangingPunct="0">
              <a:spcBef>
                <a:spcPct val="0"/>
              </a:spcBef>
              <a:spcAft>
                <a:spcPts val="600"/>
              </a:spcAft>
            </a:pPr>
            <a:r>
              <a:rPr lang="en-US" sz="2000" noProof="0" dirty="0">
                <a:latin typeface="Open Sans" panose="020B0606030504020204" pitchFamily="34" charset="0"/>
                <a:ea typeface="Open Sans" panose="020B0606030504020204" pitchFamily="34" charset="0"/>
                <a:cs typeface="Open Sans" panose="020B0606030504020204" pitchFamily="34" charset="0"/>
              </a:rPr>
              <a:t>Laboratory testing</a:t>
            </a:r>
          </a:p>
          <a:p>
            <a:pPr eaLnBrk="0" fontAlgn="base" hangingPunct="0">
              <a:spcBef>
                <a:spcPct val="0"/>
              </a:spcBef>
              <a:spcAft>
                <a:spcPts val="600"/>
              </a:spcAft>
            </a:pPr>
            <a:r>
              <a:rPr lang="en-US" sz="2000" noProof="0" dirty="0">
                <a:latin typeface="Open Sans" panose="020B0606030504020204" pitchFamily="34" charset="0"/>
                <a:ea typeface="Open Sans" panose="020B0606030504020204" pitchFamily="34" charset="0"/>
                <a:cs typeface="Open Sans" panose="020B0606030504020204" pitchFamily="34" charset="0"/>
              </a:rPr>
              <a:t>Training (in-person / online)</a:t>
            </a:r>
          </a:p>
        </p:txBody>
      </p:sp>
      <p:pic>
        <p:nvPicPr>
          <p:cNvPr id="35" name="Paveikslėlis 34" descr="Paveikslėlis, kuriame yra tekstas, dizainas, Šriftas, logotipas&#10;&#10;Dirbtinio intelekto sugeneruotas turinys gali būti neteisingas.">
            <a:extLst>
              <a:ext uri="{FF2B5EF4-FFF2-40B4-BE49-F238E27FC236}">
                <a16:creationId xmlns:a16="http://schemas.microsoft.com/office/drawing/2014/main" id="{19106A34-7904-F0A6-5BC2-A3A12D0D5D35}"/>
              </a:ext>
            </a:extLst>
          </p:cNvPr>
          <p:cNvPicPr>
            <a:picLocks noChangeAspect="1"/>
          </p:cNvPicPr>
          <p:nvPr/>
        </p:nvPicPr>
        <p:blipFill>
          <a:blip r:embed="rId3">
            <a:extLst>
              <a:ext uri="{28A0092B-C50C-407E-A947-70E740481C1C}">
                <a14:useLocalDpi xmlns:a14="http://schemas.microsoft.com/office/drawing/2010/main" val="0"/>
              </a:ext>
            </a:extLst>
          </a:blip>
          <a:srcRect t="1439" b="18404"/>
          <a:stretch/>
        </p:blipFill>
        <p:spPr>
          <a:xfrm>
            <a:off x="5561681" y="1851131"/>
            <a:ext cx="5842494" cy="3922152"/>
          </a:xfrm>
          <a:prstGeom prst="rect">
            <a:avLst/>
          </a:prstGeom>
        </p:spPr>
      </p:pic>
      <p:pic>
        <p:nvPicPr>
          <p:cNvPr id="36" name="Paveikslėlis 35" descr="Paveikslėlis, kuriame yra rašas, dizainas, Simetrija, pikselis&#10;&#10;Automatiškai sugeneruotas aprašymas">
            <a:extLst>
              <a:ext uri="{FF2B5EF4-FFF2-40B4-BE49-F238E27FC236}">
                <a16:creationId xmlns:a16="http://schemas.microsoft.com/office/drawing/2014/main" id="{F2693A1E-2BAA-9C8E-F846-EA7E22F3AC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098291" y="202406"/>
            <a:ext cx="872009" cy="825502"/>
          </a:xfrm>
          <a:prstGeom prst="rect">
            <a:avLst/>
          </a:prstGeom>
        </p:spPr>
      </p:pic>
      <p:sp>
        <p:nvSpPr>
          <p:cNvPr id="8" name="TextBox 19">
            <a:extLst>
              <a:ext uri="{FF2B5EF4-FFF2-40B4-BE49-F238E27FC236}">
                <a16:creationId xmlns:a16="http://schemas.microsoft.com/office/drawing/2014/main" id="{3CA8C4B9-0EE8-0DA6-06E8-86FA65D9F61D}"/>
              </a:ext>
            </a:extLst>
          </p:cNvPr>
          <p:cNvSpPr txBox="1"/>
          <p:nvPr/>
        </p:nvSpPr>
        <p:spPr>
          <a:xfrm>
            <a:off x="1089921" y="748466"/>
            <a:ext cx="4882513" cy="473206"/>
          </a:xfrm>
          <a:prstGeom prst="rect">
            <a:avLst/>
          </a:prstGeom>
        </p:spPr>
        <p:txBody>
          <a:bodyPr lIns="0" tIns="0" rIns="0" bIns="0" rtlCol="0" anchor="t">
            <a:spAutoFit/>
          </a:bodyPr>
          <a:lstStyle/>
          <a:p>
            <a:pPr defTabSz="609630">
              <a:lnSpc>
                <a:spcPts val="3755"/>
              </a:lnSpc>
            </a:pPr>
            <a:r>
              <a:rPr lang="en-US" sz="3000" b="1" noProof="0" dirty="0">
                <a:solidFill>
                  <a:srgbClr val="1F2020"/>
                </a:solidFill>
                <a:latin typeface="Poppins Bold"/>
                <a:ea typeface="Poppins Bold"/>
                <a:cs typeface="Poppins Bold"/>
                <a:sym typeface="Poppins Bold"/>
              </a:rPr>
              <a:t>Range of services</a:t>
            </a:r>
          </a:p>
        </p:txBody>
      </p:sp>
      <p:grpSp>
        <p:nvGrpSpPr>
          <p:cNvPr id="9" name="Group 4">
            <a:extLst>
              <a:ext uri="{FF2B5EF4-FFF2-40B4-BE49-F238E27FC236}">
                <a16:creationId xmlns:a16="http://schemas.microsoft.com/office/drawing/2014/main" id="{61748CFD-EAD8-044D-77DF-665E9D2B6C52}"/>
              </a:ext>
            </a:extLst>
          </p:cNvPr>
          <p:cNvGrpSpPr/>
          <p:nvPr/>
        </p:nvGrpSpPr>
        <p:grpSpPr>
          <a:xfrm>
            <a:off x="1089921" y="1445141"/>
            <a:ext cx="811951" cy="31750"/>
            <a:chOff x="0" y="0"/>
            <a:chExt cx="962313" cy="37630"/>
          </a:xfrm>
        </p:grpSpPr>
        <p:sp>
          <p:nvSpPr>
            <p:cNvPr id="10" name="Freeform 5">
              <a:extLst>
                <a:ext uri="{FF2B5EF4-FFF2-40B4-BE49-F238E27FC236}">
                  <a16:creationId xmlns:a16="http://schemas.microsoft.com/office/drawing/2014/main" id="{9F0E3E61-AE47-839A-BDED-0B758D56D5E1}"/>
                </a:ext>
              </a:extLst>
            </p:cNvPr>
            <p:cNvSpPr/>
            <p:nvPr/>
          </p:nvSpPr>
          <p:spPr>
            <a:xfrm>
              <a:off x="0" y="0"/>
              <a:ext cx="962313" cy="37630"/>
            </a:xfrm>
            <a:custGeom>
              <a:avLst/>
              <a:gdLst/>
              <a:ahLst/>
              <a:cxnLst/>
              <a:rect l="l" t="t" r="r" b="b"/>
              <a:pathLst>
                <a:path w="962313" h="37630">
                  <a:moveTo>
                    <a:pt x="0" y="0"/>
                  </a:moveTo>
                  <a:lnTo>
                    <a:pt x="962313" y="0"/>
                  </a:lnTo>
                  <a:lnTo>
                    <a:pt x="962313" y="37630"/>
                  </a:lnTo>
                  <a:lnTo>
                    <a:pt x="0" y="37630"/>
                  </a:lnTo>
                  <a:close/>
                </a:path>
              </a:pathLst>
            </a:custGeom>
            <a:solidFill>
              <a:srgbClr val="318472"/>
            </a:solidFill>
          </p:spPr>
          <p:txBody>
            <a:bodyPr/>
            <a:lstStyle/>
            <a:p>
              <a:pPr defTabSz="609630"/>
              <a:endParaRPr lang="en-US" sz="1200" noProof="0" dirty="0">
                <a:solidFill>
                  <a:prstClr val="black"/>
                </a:solidFill>
                <a:latin typeface="Calibri"/>
              </a:endParaRPr>
            </a:p>
          </p:txBody>
        </p:sp>
        <p:sp>
          <p:nvSpPr>
            <p:cNvPr id="11" name="TextBox 6">
              <a:extLst>
                <a:ext uri="{FF2B5EF4-FFF2-40B4-BE49-F238E27FC236}">
                  <a16:creationId xmlns:a16="http://schemas.microsoft.com/office/drawing/2014/main" id="{ED5ED00D-CFEB-B0B3-A9EB-82EEF35AD32A}"/>
                </a:ext>
              </a:extLst>
            </p:cNvPr>
            <p:cNvSpPr txBox="1"/>
            <p:nvPr/>
          </p:nvSpPr>
          <p:spPr>
            <a:xfrm>
              <a:off x="0" y="-38100"/>
              <a:ext cx="962313" cy="75730"/>
            </a:xfrm>
            <a:prstGeom prst="rect">
              <a:avLst/>
            </a:prstGeom>
          </p:spPr>
          <p:txBody>
            <a:bodyPr lIns="33867" tIns="33867" rIns="33867" bIns="33867" rtlCol="0" anchor="ctr"/>
            <a:lstStyle/>
            <a:p>
              <a:pPr algn="ctr" defTabSz="609630">
                <a:lnSpc>
                  <a:spcPts val="1773"/>
                </a:lnSpc>
                <a:spcBef>
                  <a:spcPct val="0"/>
                </a:spcBef>
              </a:pPr>
              <a:endParaRPr lang="en-US" sz="1200" noProof="0" dirty="0">
                <a:solidFill>
                  <a:prstClr val="black"/>
                </a:solidFill>
                <a:latin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38594" y="2921590"/>
            <a:ext cx="2920804" cy="2934252"/>
            <a:chOff x="0" y="0"/>
            <a:chExt cx="5486400" cy="5486400"/>
          </a:xfrm>
        </p:grpSpPr>
        <p:pic>
          <p:nvPicPr>
            <p:cNvPr id="3" name="Picture 3"/>
            <p:cNvPicPr>
              <a:picLocks noChangeAspect="1"/>
            </p:cNvPicPr>
            <p:nvPr/>
          </p:nvPicPr>
          <p:blipFill>
            <a:blip r:embed="rId2"/>
            <a:srcRect t="753" b="753"/>
            <a:stretch>
              <a:fillRect/>
            </a:stretch>
          </p:blipFill>
          <p:spPr>
            <a:xfrm>
              <a:off x="0" y="0"/>
              <a:ext cx="5486400" cy="5486400"/>
            </a:xfrm>
            <a:prstGeom prst="rect">
              <a:avLst/>
            </a:prstGeom>
          </p:spPr>
        </p:pic>
      </p:grpSp>
      <p:grpSp>
        <p:nvGrpSpPr>
          <p:cNvPr id="6" name="Group 6"/>
          <p:cNvGrpSpPr/>
          <p:nvPr/>
        </p:nvGrpSpPr>
        <p:grpSpPr>
          <a:xfrm>
            <a:off x="7438076" y="2936938"/>
            <a:ext cx="4458744" cy="2934252"/>
            <a:chOff x="0" y="0"/>
            <a:chExt cx="8604425" cy="5486400"/>
          </a:xfrm>
        </p:grpSpPr>
        <p:pic>
          <p:nvPicPr>
            <p:cNvPr id="7" name="Picture 7"/>
            <p:cNvPicPr>
              <a:picLocks noChangeAspect="1"/>
            </p:cNvPicPr>
            <p:nvPr/>
          </p:nvPicPr>
          <p:blipFill>
            <a:blip r:embed="rId3"/>
            <a:srcRect t="18599" b="18599"/>
            <a:stretch>
              <a:fillRect/>
            </a:stretch>
          </p:blipFill>
          <p:spPr>
            <a:xfrm>
              <a:off x="0" y="0"/>
              <a:ext cx="8604425" cy="5486400"/>
            </a:xfrm>
            <a:prstGeom prst="rect">
              <a:avLst/>
            </a:prstGeom>
          </p:spPr>
        </p:pic>
      </p:grpSp>
      <p:sp>
        <p:nvSpPr>
          <p:cNvPr id="11" name="TextBox 11"/>
          <p:cNvSpPr txBox="1"/>
          <p:nvPr/>
        </p:nvSpPr>
        <p:spPr>
          <a:xfrm>
            <a:off x="11608769" y="6425378"/>
            <a:ext cx="480663" cy="155940"/>
          </a:xfrm>
          <a:prstGeom prst="rect">
            <a:avLst/>
          </a:prstGeom>
        </p:spPr>
        <p:txBody>
          <a:bodyPr lIns="0" tIns="0" rIns="0" bIns="0" rtlCol="0" anchor="t">
            <a:spAutoFit/>
          </a:bodyPr>
          <a:lstStyle/>
          <a:p>
            <a:pPr algn="ctr" defTabSz="609630">
              <a:lnSpc>
                <a:spcPts val="1307"/>
              </a:lnSpc>
              <a:spcBef>
                <a:spcPct val="0"/>
              </a:spcBef>
            </a:pPr>
            <a:r>
              <a:rPr lang="en-US" sz="933" b="1" noProof="0" dirty="0">
                <a:solidFill>
                  <a:srgbClr val="FFFFFF"/>
                </a:solidFill>
                <a:latin typeface="Open Sans Bold"/>
                <a:ea typeface="Open Sans Bold"/>
                <a:cs typeface="Open Sans Bold"/>
                <a:sym typeface="Open Sans Bold"/>
              </a:rPr>
              <a:t>07</a:t>
            </a:r>
          </a:p>
        </p:txBody>
      </p:sp>
      <p:sp>
        <p:nvSpPr>
          <p:cNvPr id="12" name="TextBox 12"/>
          <p:cNvSpPr txBox="1"/>
          <p:nvPr/>
        </p:nvSpPr>
        <p:spPr>
          <a:xfrm>
            <a:off x="1134591" y="828565"/>
            <a:ext cx="3053691" cy="1447832"/>
          </a:xfrm>
          <a:prstGeom prst="rect">
            <a:avLst/>
          </a:prstGeom>
        </p:spPr>
        <p:txBody>
          <a:bodyPr wrap="square" lIns="0" tIns="0" rIns="0" bIns="0" rtlCol="0" anchor="t">
            <a:spAutoFit/>
          </a:bodyPr>
          <a:lstStyle/>
          <a:p>
            <a:pPr defTabSz="609630">
              <a:lnSpc>
                <a:spcPts val="3755"/>
              </a:lnSpc>
            </a:pPr>
            <a:r>
              <a:rPr lang="en-US" sz="3000" b="1" noProof="0" dirty="0">
                <a:solidFill>
                  <a:srgbClr val="1F2020"/>
                </a:solidFill>
                <a:latin typeface="Poppins Bold"/>
                <a:ea typeface="Poppins Bold"/>
                <a:cs typeface="Poppins Bold"/>
                <a:sym typeface="Poppins Bold"/>
              </a:rPr>
              <a:t>Innovative tools and services</a:t>
            </a:r>
          </a:p>
        </p:txBody>
      </p:sp>
      <p:pic>
        <p:nvPicPr>
          <p:cNvPr id="17" name="Paveikslėlis 16" descr="Paveikslėlis, kuriame yra rašas, dizainas, Simetrija, pikselis&#10;&#10;Automatiškai sugeneruotas aprašymas">
            <a:extLst>
              <a:ext uri="{FF2B5EF4-FFF2-40B4-BE49-F238E27FC236}">
                <a16:creationId xmlns:a16="http://schemas.microsoft.com/office/drawing/2014/main" id="{B5F799DA-A0BB-FB7D-19A7-B83A2332F8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098291" y="202406"/>
            <a:ext cx="872009" cy="825502"/>
          </a:xfrm>
          <a:prstGeom prst="rect">
            <a:avLst/>
          </a:prstGeom>
        </p:spPr>
      </p:pic>
      <p:sp>
        <p:nvSpPr>
          <p:cNvPr id="18" name="Laisva forma: figūra 6">
            <a:extLst>
              <a:ext uri="{FF2B5EF4-FFF2-40B4-BE49-F238E27FC236}">
                <a16:creationId xmlns:a16="http://schemas.microsoft.com/office/drawing/2014/main" id="{B4D58C19-4031-C1CD-8C26-85C466A97913}"/>
              </a:ext>
            </a:extLst>
          </p:cNvPr>
          <p:cNvSpPr/>
          <p:nvPr/>
        </p:nvSpPr>
        <p:spPr>
          <a:xfrm>
            <a:off x="221696" y="6534247"/>
            <a:ext cx="9445752" cy="84719"/>
          </a:xfrm>
          <a:custGeom>
            <a:avLst/>
            <a:gdLst>
              <a:gd name="f0" fmla="val 10800000"/>
              <a:gd name="f1" fmla="val 5400000"/>
              <a:gd name="f2" fmla="val 180"/>
              <a:gd name="f3" fmla="val w"/>
              <a:gd name="f4" fmla="val h"/>
              <a:gd name="f5" fmla="val 0"/>
              <a:gd name="f6" fmla="val 6779408"/>
              <a:gd name="f7" fmla="val 399110"/>
              <a:gd name="f8" fmla="val 399111"/>
              <a:gd name="f9" fmla="+- 0 0 -90"/>
              <a:gd name="f10" fmla="*/ f3 1 6779408"/>
              <a:gd name="f11" fmla="*/ f4 1 399110"/>
              <a:gd name="f12" fmla="val f5"/>
              <a:gd name="f13" fmla="val f6"/>
              <a:gd name="f14" fmla="val f7"/>
              <a:gd name="f15" fmla="*/ f9 f0 1"/>
              <a:gd name="f16" fmla="+- f14 0 f12"/>
              <a:gd name="f17" fmla="+- f13 0 f12"/>
              <a:gd name="f18" fmla="*/ f15 1 f2"/>
              <a:gd name="f19" fmla="*/ f17 1 6779408"/>
              <a:gd name="f20" fmla="*/ f16 1 399110"/>
              <a:gd name="f21" fmla="*/ 0 f17 1"/>
              <a:gd name="f22" fmla="*/ 0 f16 1"/>
              <a:gd name="f23" fmla="*/ 6779408 f17 1"/>
              <a:gd name="f24" fmla="*/ 399111 f16 1"/>
              <a:gd name="f25" fmla="+- f18 0 f1"/>
              <a:gd name="f26" fmla="*/ f21 1 6779408"/>
              <a:gd name="f27" fmla="*/ f22 1 399110"/>
              <a:gd name="f28" fmla="*/ f23 1 6779408"/>
              <a:gd name="f29" fmla="*/ f24 1 399110"/>
              <a:gd name="f30" fmla="*/ f12 1 f19"/>
              <a:gd name="f31" fmla="*/ f13 1 f19"/>
              <a:gd name="f32" fmla="*/ f12 1 f20"/>
              <a:gd name="f33" fmla="*/ f14 1 f20"/>
              <a:gd name="f34" fmla="*/ f26 1 f19"/>
              <a:gd name="f35" fmla="*/ f27 1 f20"/>
              <a:gd name="f36" fmla="*/ f28 1 f19"/>
              <a:gd name="f37" fmla="*/ f29 1 f20"/>
              <a:gd name="f38" fmla="*/ f30 f10 1"/>
              <a:gd name="f39" fmla="*/ f31 f10 1"/>
              <a:gd name="f40" fmla="*/ f33 f11 1"/>
              <a:gd name="f41" fmla="*/ f32 f11 1"/>
              <a:gd name="f42" fmla="*/ f34 f10 1"/>
              <a:gd name="f43" fmla="*/ f35 f11 1"/>
              <a:gd name="f44" fmla="*/ f36 f10 1"/>
              <a:gd name="f45" fmla="*/ f37 f11 1"/>
            </a:gdLst>
            <a:ahLst/>
            <a:cxnLst>
              <a:cxn ang="3cd4">
                <a:pos x="hc" y="t"/>
              </a:cxn>
              <a:cxn ang="0">
                <a:pos x="r" y="vc"/>
              </a:cxn>
              <a:cxn ang="cd4">
                <a:pos x="hc" y="b"/>
              </a:cxn>
              <a:cxn ang="cd2">
                <a:pos x="l" y="vc"/>
              </a:cxn>
              <a:cxn ang="f25">
                <a:pos x="f42" y="f43"/>
              </a:cxn>
              <a:cxn ang="f25">
                <a:pos x="f44" y="f43"/>
              </a:cxn>
              <a:cxn ang="f25">
                <a:pos x="f44" y="f45"/>
              </a:cxn>
              <a:cxn ang="f25">
                <a:pos x="f42" y="f45"/>
              </a:cxn>
            </a:cxnLst>
            <a:rect l="f38" t="f41" r="f39" b="f40"/>
            <a:pathLst>
              <a:path w="6779408" h="399110">
                <a:moveTo>
                  <a:pt x="f5" y="f5"/>
                </a:moveTo>
                <a:lnTo>
                  <a:pt x="f6" y="f5"/>
                </a:lnTo>
                <a:lnTo>
                  <a:pt x="f6" y="f8"/>
                </a:lnTo>
                <a:lnTo>
                  <a:pt x="f5" y="f8"/>
                </a:lnTo>
                <a:close/>
              </a:path>
            </a:pathLst>
          </a:custGeom>
          <a:solidFill>
            <a:srgbClr val="006666"/>
          </a:soli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FFC000"/>
              </a:solidFill>
              <a:effectLst/>
              <a:uLnTx/>
              <a:uFillTx/>
              <a:latin typeface="Calibri"/>
              <a:ea typeface="+mn-ea"/>
              <a:cs typeface="+mn-cs"/>
            </a:endParaRPr>
          </a:p>
        </p:txBody>
      </p:sp>
      <p:pic>
        <p:nvPicPr>
          <p:cNvPr id="19" name="Paveikslėlis 9" descr="Paveikslėlis, kuriame yra žinutė&#10;&#10;Automatiškai sugeneruotas aprašymas">
            <a:extLst>
              <a:ext uri="{FF2B5EF4-FFF2-40B4-BE49-F238E27FC236}">
                <a16:creationId xmlns:a16="http://schemas.microsoft.com/office/drawing/2014/main" id="{1EFC7776-5F6F-6A1A-E5C7-C92B630682D1}"/>
              </a:ext>
            </a:extLst>
          </p:cNvPr>
          <p:cNvPicPr>
            <a:picLocks noChangeAspect="1"/>
          </p:cNvPicPr>
          <p:nvPr/>
        </p:nvPicPr>
        <p:blipFill>
          <a:blip r:embed="rId5"/>
          <a:stretch>
            <a:fillRect/>
          </a:stretch>
        </p:blipFill>
        <p:spPr>
          <a:xfrm>
            <a:off x="9848088" y="6251076"/>
            <a:ext cx="2122212" cy="532445"/>
          </a:xfrm>
          <a:prstGeom prst="rect">
            <a:avLst/>
          </a:prstGeom>
          <a:noFill/>
          <a:ln cap="flat">
            <a:noFill/>
          </a:ln>
        </p:spPr>
      </p:pic>
      <p:sp>
        <p:nvSpPr>
          <p:cNvPr id="20" name="Google Shape;57;p3">
            <a:extLst>
              <a:ext uri="{FF2B5EF4-FFF2-40B4-BE49-F238E27FC236}">
                <a16:creationId xmlns:a16="http://schemas.microsoft.com/office/drawing/2014/main" id="{F1F4FB41-0167-8799-404B-183AC0DBA071}"/>
              </a:ext>
            </a:extLst>
          </p:cNvPr>
          <p:cNvSpPr txBox="1"/>
          <p:nvPr/>
        </p:nvSpPr>
        <p:spPr>
          <a:xfrm>
            <a:off x="4214739" y="926897"/>
            <a:ext cx="6883552" cy="1645920"/>
          </a:xfrm>
          <a:prstGeom prst="rect">
            <a:avLst/>
          </a:prstGeom>
        </p:spPr>
        <p:txBody>
          <a:bodyPr spcFirstLastPara="1" vert="horz" lIns="91440" tIns="45720" rIns="91440" bIns="45720" rtlCol="0" anchor="ctr" anchorCtr="0">
            <a:noAutofit/>
          </a:bodyPr>
          <a:lstStyle/>
          <a:p>
            <a:pPr marL="285750" marR="0" lvl="2" indent="-285750" fontAlgn="auto">
              <a:lnSpc>
                <a:spcPct val="90000"/>
              </a:lnSpc>
              <a:spcBef>
                <a:spcPts val="0"/>
              </a:spcBef>
              <a:spcAft>
                <a:spcPts val="1200"/>
              </a:spcAft>
              <a:buClr>
                <a:srgbClr val="000000"/>
              </a:buClr>
              <a:buSzTx/>
              <a:buFont typeface="Arial" panose="020B0604020202020204" pitchFamily="34" charset="0"/>
              <a:buChar char="•"/>
              <a:tabLst/>
              <a:defRPr/>
            </a:pPr>
            <a:r>
              <a:rPr kumimoji="0" lang="en-US" sz="2000" b="0"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Centre of </a:t>
            </a:r>
            <a:r>
              <a:rPr kumimoji="0" lang="en-US" sz="2000" b="1"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Precision Farming </a:t>
            </a:r>
            <a:r>
              <a:rPr kumimoji="0" lang="en-US" sz="2000" b="0"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Services and Competencies</a:t>
            </a:r>
            <a:endParaRPr lang="en-US" sz="2000" noProof="0" dirty="0">
              <a:latin typeface="Open Sans" panose="020B0606030504020204" pitchFamily="34" charset="0"/>
              <a:ea typeface="Open Sans" panose="020B0606030504020204" pitchFamily="34" charset="0"/>
              <a:cs typeface="Open Sans" panose="020B0606030504020204" pitchFamily="34" charset="0"/>
            </a:endParaRPr>
          </a:p>
          <a:p>
            <a:pPr marL="285750" marR="0" lvl="2" indent="-285750" fontAlgn="auto">
              <a:lnSpc>
                <a:spcPct val="90000"/>
              </a:lnSpc>
              <a:spcBef>
                <a:spcPts val="0"/>
              </a:spcBef>
              <a:spcAft>
                <a:spcPts val="1200"/>
              </a:spcAft>
              <a:buClr>
                <a:srgbClr val="000000"/>
              </a:buClr>
              <a:buSzTx/>
              <a:buFont typeface="Arial" panose="020B0604020202020204" pitchFamily="34" charset="0"/>
              <a:buChar char="•"/>
              <a:tabLst/>
              <a:defRPr/>
            </a:pPr>
            <a:r>
              <a:rPr lang="en-US" sz="2000" noProof="0" dirty="0">
                <a:latin typeface="Open Sans" panose="020B0606030504020204" pitchFamily="34" charset="0"/>
                <a:ea typeface="Open Sans" panose="020B0606030504020204" pitchFamily="34" charset="0"/>
                <a:cs typeface="Open Sans" panose="020B0606030504020204" pitchFamily="34" charset="0"/>
              </a:rPr>
              <a:t>Accredited </a:t>
            </a:r>
            <a:r>
              <a:rPr lang="en-US" sz="2000" b="1" noProof="0" dirty="0">
                <a:latin typeface="Open Sans" panose="020B0606030504020204" pitchFamily="34" charset="0"/>
                <a:ea typeface="Open Sans" panose="020B0606030504020204" pitchFamily="34" charset="0"/>
                <a:cs typeface="Open Sans" panose="020B0606030504020204" pitchFamily="34" charset="0"/>
              </a:rPr>
              <a:t>W</a:t>
            </a:r>
            <a:r>
              <a:rPr kumimoji="0" lang="en-US" sz="2000" b="1"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ater and Soil </a:t>
            </a:r>
            <a:r>
              <a:rPr lang="en-US" sz="2000" b="1" noProof="0" dirty="0">
                <a:latin typeface="Open Sans" panose="020B0606030504020204" pitchFamily="34" charset="0"/>
                <a:ea typeface="Open Sans" panose="020B0606030504020204" pitchFamily="34" charset="0"/>
                <a:cs typeface="Open Sans" panose="020B0606030504020204" pitchFamily="34" charset="0"/>
              </a:rPr>
              <a:t>Testing</a:t>
            </a:r>
            <a:r>
              <a:rPr kumimoji="0" lang="en-US" sz="2000" b="1"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Laboratory</a:t>
            </a:r>
            <a:endParaRPr kumimoji="0" lang="lt-LT" sz="2000" b="1"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2" indent="-285750" fontAlgn="auto">
              <a:lnSpc>
                <a:spcPct val="90000"/>
              </a:lnSpc>
              <a:spcBef>
                <a:spcPts val="0"/>
              </a:spcBef>
              <a:spcAft>
                <a:spcPts val="1200"/>
              </a:spcAft>
              <a:buClr>
                <a:srgbClr val="000000"/>
              </a:buClr>
              <a:buSzTx/>
              <a:buFont typeface="Arial" panose="020B0604020202020204" pitchFamily="34" charset="0"/>
              <a:buChar char="•"/>
              <a:tabLst/>
              <a:defRPr/>
            </a:pPr>
            <a:r>
              <a:rPr lang="lt-LT" sz="2000" dirty="0">
                <a:latin typeface="Open Sans" panose="020B0606030504020204" pitchFamily="34" charset="0"/>
                <a:ea typeface="Open Sans" panose="020B0606030504020204" pitchFamily="34" charset="0"/>
                <a:cs typeface="Open Sans" panose="020B0606030504020204" pitchFamily="34" charset="0"/>
              </a:rPr>
              <a:t>Digital </a:t>
            </a:r>
            <a:r>
              <a:rPr lang="lt-LT" sz="2000" dirty="0" err="1">
                <a:latin typeface="Open Sans" panose="020B0606030504020204" pitchFamily="34" charset="0"/>
                <a:ea typeface="Open Sans" panose="020B0606030504020204" pitchFamily="34" charset="0"/>
                <a:cs typeface="Open Sans" panose="020B0606030504020204" pitchFamily="34" charset="0"/>
              </a:rPr>
              <a:t>tools</a:t>
            </a:r>
            <a:r>
              <a:rPr lang="lt-LT" sz="2000" dirty="0">
                <a:latin typeface="Open Sans" panose="020B0606030504020204" pitchFamily="34" charset="0"/>
                <a:ea typeface="Open Sans" panose="020B0606030504020204" pitchFamily="34" charset="0"/>
                <a:cs typeface="Open Sans" panose="020B0606030504020204" pitchFamily="34" charset="0"/>
              </a:rPr>
              <a:t>: </a:t>
            </a:r>
            <a:r>
              <a:rPr lang="lt-LT" sz="2000" b="1" dirty="0">
                <a:latin typeface="Open Sans" panose="020B0606030504020204" pitchFamily="34" charset="0"/>
                <a:ea typeface="Open Sans" panose="020B0606030504020204" pitchFamily="34" charset="0"/>
                <a:cs typeface="Open Sans" panose="020B0606030504020204" pitchFamily="34" charset="0"/>
              </a:rPr>
              <a:t>IKMIS, </a:t>
            </a:r>
            <a:r>
              <a:rPr lang="lt-LT" sz="2000" b="1" dirty="0" err="1">
                <a:latin typeface="Open Sans" panose="020B0606030504020204" pitchFamily="34" charset="0"/>
                <a:ea typeface="Open Sans" panose="020B0606030504020204" pitchFamily="34" charset="0"/>
                <a:cs typeface="Open Sans" panose="020B0606030504020204" pitchFamily="34" charset="0"/>
              </a:rPr>
              <a:t>eGeba</a:t>
            </a:r>
            <a:endParaRPr kumimoji="0" lang="en-US" sz="2000" b="1" i="0" u="none" strike="noStrike"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6" name="Group 4">
            <a:extLst>
              <a:ext uri="{FF2B5EF4-FFF2-40B4-BE49-F238E27FC236}">
                <a16:creationId xmlns:a16="http://schemas.microsoft.com/office/drawing/2014/main" id="{C4D43A33-F7F9-CF1F-A99A-F1920AEC3C60}"/>
              </a:ext>
            </a:extLst>
          </p:cNvPr>
          <p:cNvGrpSpPr/>
          <p:nvPr/>
        </p:nvGrpSpPr>
        <p:grpSpPr>
          <a:xfrm>
            <a:off x="1170333" y="2560300"/>
            <a:ext cx="811951" cy="31750"/>
            <a:chOff x="0" y="0"/>
            <a:chExt cx="962313" cy="37630"/>
          </a:xfrm>
        </p:grpSpPr>
        <p:sp>
          <p:nvSpPr>
            <p:cNvPr id="21" name="Freeform 5">
              <a:extLst>
                <a:ext uri="{FF2B5EF4-FFF2-40B4-BE49-F238E27FC236}">
                  <a16:creationId xmlns:a16="http://schemas.microsoft.com/office/drawing/2014/main" id="{FFE5D49E-D41E-35C7-B4C4-68EE4FAFFC53}"/>
                </a:ext>
              </a:extLst>
            </p:cNvPr>
            <p:cNvSpPr/>
            <p:nvPr/>
          </p:nvSpPr>
          <p:spPr>
            <a:xfrm>
              <a:off x="0" y="0"/>
              <a:ext cx="962313" cy="37630"/>
            </a:xfrm>
            <a:custGeom>
              <a:avLst/>
              <a:gdLst/>
              <a:ahLst/>
              <a:cxnLst/>
              <a:rect l="l" t="t" r="r" b="b"/>
              <a:pathLst>
                <a:path w="962313" h="37630">
                  <a:moveTo>
                    <a:pt x="0" y="0"/>
                  </a:moveTo>
                  <a:lnTo>
                    <a:pt x="962313" y="0"/>
                  </a:lnTo>
                  <a:lnTo>
                    <a:pt x="962313" y="37630"/>
                  </a:lnTo>
                  <a:lnTo>
                    <a:pt x="0" y="37630"/>
                  </a:lnTo>
                  <a:close/>
                </a:path>
              </a:pathLst>
            </a:custGeom>
            <a:solidFill>
              <a:srgbClr val="318472"/>
            </a:solidFill>
          </p:spPr>
          <p:txBody>
            <a:bodyPr/>
            <a:lstStyle/>
            <a:p>
              <a:pPr defTabSz="609630"/>
              <a:endParaRPr lang="en-US" sz="1200" noProof="0" dirty="0">
                <a:solidFill>
                  <a:prstClr val="black"/>
                </a:solidFill>
                <a:latin typeface="Calibri"/>
              </a:endParaRPr>
            </a:p>
          </p:txBody>
        </p:sp>
        <p:sp>
          <p:nvSpPr>
            <p:cNvPr id="22" name="TextBox 6">
              <a:extLst>
                <a:ext uri="{FF2B5EF4-FFF2-40B4-BE49-F238E27FC236}">
                  <a16:creationId xmlns:a16="http://schemas.microsoft.com/office/drawing/2014/main" id="{F5C61EDE-068E-B344-0621-2AEBDA238DEA}"/>
                </a:ext>
              </a:extLst>
            </p:cNvPr>
            <p:cNvSpPr txBox="1"/>
            <p:nvPr/>
          </p:nvSpPr>
          <p:spPr>
            <a:xfrm>
              <a:off x="0" y="-38100"/>
              <a:ext cx="962313" cy="75730"/>
            </a:xfrm>
            <a:prstGeom prst="rect">
              <a:avLst/>
            </a:prstGeom>
          </p:spPr>
          <p:txBody>
            <a:bodyPr lIns="33867" tIns="33867" rIns="33867" bIns="33867" rtlCol="0" anchor="ctr"/>
            <a:lstStyle/>
            <a:p>
              <a:pPr algn="ctr" defTabSz="609630">
                <a:lnSpc>
                  <a:spcPts val="1773"/>
                </a:lnSpc>
                <a:spcBef>
                  <a:spcPct val="0"/>
                </a:spcBef>
              </a:pPr>
              <a:endParaRPr lang="en-US" sz="1200" noProof="0" dirty="0">
                <a:solidFill>
                  <a:prstClr val="black"/>
                </a:solidFill>
                <a:latin typeface="Calibri"/>
              </a:endParaRPr>
            </a:p>
          </p:txBody>
        </p:sp>
      </p:grpSp>
      <p:pic>
        <p:nvPicPr>
          <p:cNvPr id="24" name="Paveikslėlis 40">
            <a:extLst>
              <a:ext uri="{FF2B5EF4-FFF2-40B4-BE49-F238E27FC236}">
                <a16:creationId xmlns:a16="http://schemas.microsoft.com/office/drawing/2014/main" id="{086CB6CD-7033-25B3-5A7A-55976E1E0FBD}"/>
              </a:ext>
            </a:extLst>
          </p:cNvPr>
          <p:cNvPicPr>
            <a:picLocks noChangeAspect="1"/>
          </p:cNvPicPr>
          <p:nvPr/>
        </p:nvPicPr>
        <p:blipFill rotWithShape="1">
          <a:blip r:embed="rId6"/>
          <a:srcRect t="15479" r="-33"/>
          <a:stretch/>
        </p:blipFill>
        <p:spPr>
          <a:xfrm>
            <a:off x="1507519" y="3226923"/>
            <a:ext cx="1826830" cy="756984"/>
          </a:xfrm>
          <a:prstGeom prst="rect">
            <a:avLst/>
          </a:prstGeom>
        </p:spPr>
      </p:pic>
      <p:pic>
        <p:nvPicPr>
          <p:cNvPr id="25" name="Paveikslėlis 42">
            <a:extLst>
              <a:ext uri="{FF2B5EF4-FFF2-40B4-BE49-F238E27FC236}">
                <a16:creationId xmlns:a16="http://schemas.microsoft.com/office/drawing/2014/main" id="{FBF8EF9E-1779-A3C0-00FA-016F801E5F91}"/>
              </a:ext>
            </a:extLst>
          </p:cNvPr>
          <p:cNvPicPr>
            <a:picLocks noChangeAspect="1"/>
          </p:cNvPicPr>
          <p:nvPr/>
        </p:nvPicPr>
        <p:blipFill>
          <a:blip r:embed="rId7"/>
          <a:stretch>
            <a:fillRect/>
          </a:stretch>
        </p:blipFill>
        <p:spPr>
          <a:xfrm>
            <a:off x="1644856" y="4388716"/>
            <a:ext cx="1358306" cy="138969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CB6E1-8064-A211-1863-136039ECE903}"/>
            </a:ext>
          </a:extLst>
        </p:cNvPr>
        <p:cNvGrpSpPr/>
        <p:nvPr/>
      </p:nvGrpSpPr>
      <p:grpSpPr>
        <a:xfrm>
          <a:off x="0" y="0"/>
          <a:ext cx="0" cy="0"/>
          <a:chOff x="0" y="0"/>
          <a:chExt cx="0" cy="0"/>
        </a:xfrm>
      </p:grpSpPr>
      <p:sp>
        <p:nvSpPr>
          <p:cNvPr id="18" name="TextBox 18">
            <a:extLst>
              <a:ext uri="{FF2B5EF4-FFF2-40B4-BE49-F238E27FC236}">
                <a16:creationId xmlns:a16="http://schemas.microsoft.com/office/drawing/2014/main" id="{27C318DE-4D65-8818-A0D7-EA6ABBDE35C4}"/>
              </a:ext>
            </a:extLst>
          </p:cNvPr>
          <p:cNvSpPr txBox="1"/>
          <p:nvPr/>
        </p:nvSpPr>
        <p:spPr>
          <a:xfrm>
            <a:off x="11608769" y="6425378"/>
            <a:ext cx="480663" cy="155940"/>
          </a:xfrm>
          <a:prstGeom prst="rect">
            <a:avLst/>
          </a:prstGeom>
        </p:spPr>
        <p:txBody>
          <a:bodyPr lIns="0" tIns="0" rIns="0" bIns="0" rtlCol="0" anchor="t">
            <a:spAutoFit/>
          </a:bodyPr>
          <a:lstStyle/>
          <a:p>
            <a:pPr algn="ctr" defTabSz="609630">
              <a:lnSpc>
                <a:spcPts val="1307"/>
              </a:lnSpc>
              <a:spcBef>
                <a:spcPct val="0"/>
              </a:spcBef>
            </a:pPr>
            <a:r>
              <a:rPr lang="en-US" sz="933" b="1" noProof="0" dirty="0">
                <a:solidFill>
                  <a:srgbClr val="FFFFFF"/>
                </a:solidFill>
                <a:latin typeface="Open Sans Bold"/>
                <a:ea typeface="Open Sans Bold"/>
                <a:cs typeface="Open Sans Bold"/>
                <a:sym typeface="Open Sans Bold"/>
              </a:rPr>
              <a:t>06</a:t>
            </a:r>
          </a:p>
        </p:txBody>
      </p:sp>
      <p:sp>
        <p:nvSpPr>
          <p:cNvPr id="19" name="TextBox 19">
            <a:extLst>
              <a:ext uri="{FF2B5EF4-FFF2-40B4-BE49-F238E27FC236}">
                <a16:creationId xmlns:a16="http://schemas.microsoft.com/office/drawing/2014/main" id="{511BBE9B-7E4B-6869-2638-F438866214DF}"/>
              </a:ext>
            </a:extLst>
          </p:cNvPr>
          <p:cNvSpPr txBox="1"/>
          <p:nvPr/>
        </p:nvSpPr>
        <p:spPr>
          <a:xfrm>
            <a:off x="1213488" y="776421"/>
            <a:ext cx="6744263" cy="473206"/>
          </a:xfrm>
          <a:prstGeom prst="rect">
            <a:avLst/>
          </a:prstGeom>
        </p:spPr>
        <p:txBody>
          <a:bodyPr wrap="square" lIns="0" tIns="0" rIns="0" bIns="0" rtlCol="0" anchor="t">
            <a:spAutoFit/>
          </a:bodyPr>
          <a:lstStyle/>
          <a:p>
            <a:pPr defTabSz="609630">
              <a:lnSpc>
                <a:spcPts val="3755"/>
              </a:lnSpc>
            </a:pPr>
            <a:r>
              <a:rPr lang="en-US" sz="3000" b="1" noProof="0" dirty="0">
                <a:solidFill>
                  <a:srgbClr val="1F2020"/>
                </a:solidFill>
                <a:latin typeface="Poppins Bold"/>
                <a:ea typeface="Poppins Bold"/>
                <a:cs typeface="Poppins Bold"/>
                <a:sym typeface="Poppins Bold"/>
              </a:rPr>
              <a:t>Projects’ portfolio of LAAS</a:t>
            </a:r>
          </a:p>
        </p:txBody>
      </p:sp>
      <p:sp>
        <p:nvSpPr>
          <p:cNvPr id="30" name="Laisva forma: figūra 6">
            <a:extLst>
              <a:ext uri="{FF2B5EF4-FFF2-40B4-BE49-F238E27FC236}">
                <a16:creationId xmlns:a16="http://schemas.microsoft.com/office/drawing/2014/main" id="{09FFE4E3-218A-EAAC-5A46-A3078A319356}"/>
              </a:ext>
            </a:extLst>
          </p:cNvPr>
          <p:cNvSpPr/>
          <p:nvPr/>
        </p:nvSpPr>
        <p:spPr>
          <a:xfrm>
            <a:off x="221696" y="6534247"/>
            <a:ext cx="9445752" cy="84719"/>
          </a:xfrm>
          <a:custGeom>
            <a:avLst/>
            <a:gdLst>
              <a:gd name="f0" fmla="val 10800000"/>
              <a:gd name="f1" fmla="val 5400000"/>
              <a:gd name="f2" fmla="val 180"/>
              <a:gd name="f3" fmla="val w"/>
              <a:gd name="f4" fmla="val h"/>
              <a:gd name="f5" fmla="val 0"/>
              <a:gd name="f6" fmla="val 6779408"/>
              <a:gd name="f7" fmla="val 399110"/>
              <a:gd name="f8" fmla="val 399111"/>
              <a:gd name="f9" fmla="+- 0 0 -90"/>
              <a:gd name="f10" fmla="*/ f3 1 6779408"/>
              <a:gd name="f11" fmla="*/ f4 1 399110"/>
              <a:gd name="f12" fmla="val f5"/>
              <a:gd name="f13" fmla="val f6"/>
              <a:gd name="f14" fmla="val f7"/>
              <a:gd name="f15" fmla="*/ f9 f0 1"/>
              <a:gd name="f16" fmla="+- f14 0 f12"/>
              <a:gd name="f17" fmla="+- f13 0 f12"/>
              <a:gd name="f18" fmla="*/ f15 1 f2"/>
              <a:gd name="f19" fmla="*/ f17 1 6779408"/>
              <a:gd name="f20" fmla="*/ f16 1 399110"/>
              <a:gd name="f21" fmla="*/ 0 f17 1"/>
              <a:gd name="f22" fmla="*/ 0 f16 1"/>
              <a:gd name="f23" fmla="*/ 6779408 f17 1"/>
              <a:gd name="f24" fmla="*/ 399111 f16 1"/>
              <a:gd name="f25" fmla="+- f18 0 f1"/>
              <a:gd name="f26" fmla="*/ f21 1 6779408"/>
              <a:gd name="f27" fmla="*/ f22 1 399110"/>
              <a:gd name="f28" fmla="*/ f23 1 6779408"/>
              <a:gd name="f29" fmla="*/ f24 1 399110"/>
              <a:gd name="f30" fmla="*/ f12 1 f19"/>
              <a:gd name="f31" fmla="*/ f13 1 f19"/>
              <a:gd name="f32" fmla="*/ f12 1 f20"/>
              <a:gd name="f33" fmla="*/ f14 1 f20"/>
              <a:gd name="f34" fmla="*/ f26 1 f19"/>
              <a:gd name="f35" fmla="*/ f27 1 f20"/>
              <a:gd name="f36" fmla="*/ f28 1 f19"/>
              <a:gd name="f37" fmla="*/ f29 1 f20"/>
              <a:gd name="f38" fmla="*/ f30 f10 1"/>
              <a:gd name="f39" fmla="*/ f31 f10 1"/>
              <a:gd name="f40" fmla="*/ f33 f11 1"/>
              <a:gd name="f41" fmla="*/ f32 f11 1"/>
              <a:gd name="f42" fmla="*/ f34 f10 1"/>
              <a:gd name="f43" fmla="*/ f35 f11 1"/>
              <a:gd name="f44" fmla="*/ f36 f10 1"/>
              <a:gd name="f45" fmla="*/ f37 f11 1"/>
            </a:gdLst>
            <a:ahLst/>
            <a:cxnLst>
              <a:cxn ang="3cd4">
                <a:pos x="hc" y="t"/>
              </a:cxn>
              <a:cxn ang="0">
                <a:pos x="r" y="vc"/>
              </a:cxn>
              <a:cxn ang="cd4">
                <a:pos x="hc" y="b"/>
              </a:cxn>
              <a:cxn ang="cd2">
                <a:pos x="l" y="vc"/>
              </a:cxn>
              <a:cxn ang="f25">
                <a:pos x="f42" y="f43"/>
              </a:cxn>
              <a:cxn ang="f25">
                <a:pos x="f44" y="f43"/>
              </a:cxn>
              <a:cxn ang="f25">
                <a:pos x="f44" y="f45"/>
              </a:cxn>
              <a:cxn ang="f25">
                <a:pos x="f42" y="f45"/>
              </a:cxn>
            </a:cxnLst>
            <a:rect l="f38" t="f41" r="f39" b="f40"/>
            <a:pathLst>
              <a:path w="6779408" h="399110">
                <a:moveTo>
                  <a:pt x="f5" y="f5"/>
                </a:moveTo>
                <a:lnTo>
                  <a:pt x="f6" y="f5"/>
                </a:lnTo>
                <a:lnTo>
                  <a:pt x="f6" y="f8"/>
                </a:lnTo>
                <a:lnTo>
                  <a:pt x="f5" y="f8"/>
                </a:lnTo>
                <a:close/>
              </a:path>
            </a:pathLst>
          </a:custGeom>
          <a:solidFill>
            <a:srgbClr val="006666"/>
          </a:soli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FFC000"/>
              </a:solidFill>
              <a:effectLst/>
              <a:uLnTx/>
              <a:uFillTx/>
              <a:latin typeface="Calibri"/>
              <a:ea typeface="+mn-ea"/>
              <a:cs typeface="+mn-cs"/>
            </a:endParaRPr>
          </a:p>
        </p:txBody>
      </p:sp>
      <p:pic>
        <p:nvPicPr>
          <p:cNvPr id="31" name="Paveikslėlis 9" descr="Paveikslėlis, kuriame yra žinutė&#10;&#10;Automatiškai sugeneruotas aprašymas">
            <a:extLst>
              <a:ext uri="{FF2B5EF4-FFF2-40B4-BE49-F238E27FC236}">
                <a16:creationId xmlns:a16="http://schemas.microsoft.com/office/drawing/2014/main" id="{0F19549F-4F73-93A0-7931-F2848D752085}"/>
              </a:ext>
            </a:extLst>
          </p:cNvPr>
          <p:cNvPicPr>
            <a:picLocks noChangeAspect="1"/>
          </p:cNvPicPr>
          <p:nvPr/>
        </p:nvPicPr>
        <p:blipFill>
          <a:blip r:embed="rId3"/>
          <a:stretch>
            <a:fillRect/>
          </a:stretch>
        </p:blipFill>
        <p:spPr>
          <a:xfrm>
            <a:off x="9848088" y="6251076"/>
            <a:ext cx="2122212" cy="532445"/>
          </a:xfrm>
          <a:prstGeom prst="rect">
            <a:avLst/>
          </a:prstGeom>
          <a:noFill/>
          <a:ln cap="flat">
            <a:noFill/>
          </a:ln>
        </p:spPr>
      </p:pic>
      <p:pic>
        <p:nvPicPr>
          <p:cNvPr id="36" name="Paveikslėlis 35" descr="Paveikslėlis, kuriame yra rašas, dizainas, Simetrija, pikselis&#10;&#10;Automatiškai sugeneruotas aprašymas">
            <a:extLst>
              <a:ext uri="{FF2B5EF4-FFF2-40B4-BE49-F238E27FC236}">
                <a16:creationId xmlns:a16="http://schemas.microsoft.com/office/drawing/2014/main" id="{2313FBBD-92AE-7731-FA26-412F7E0C7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098291" y="202406"/>
            <a:ext cx="872009" cy="825502"/>
          </a:xfrm>
          <a:prstGeom prst="rect">
            <a:avLst/>
          </a:prstGeom>
        </p:spPr>
      </p:pic>
      <p:sp>
        <p:nvSpPr>
          <p:cNvPr id="3" name="Rectangle 2">
            <a:extLst>
              <a:ext uri="{FF2B5EF4-FFF2-40B4-BE49-F238E27FC236}">
                <a16:creationId xmlns:a16="http://schemas.microsoft.com/office/drawing/2014/main" id="{F667407E-80D3-FA21-1B14-D2875B71AE59}"/>
              </a:ext>
            </a:extLst>
          </p:cNvPr>
          <p:cNvSpPr txBox="1">
            <a:spLocks noChangeArrowheads="1"/>
          </p:cNvSpPr>
          <p:nvPr/>
        </p:nvSpPr>
        <p:spPr bwMode="auto">
          <a:xfrm>
            <a:off x="1211554" y="1551089"/>
            <a:ext cx="5163845" cy="375582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gn="just" eaLnBrk="0" fontAlgn="base" hangingPunct="0">
              <a:spcBef>
                <a:spcPct val="0"/>
              </a:spcBef>
              <a:spcAft>
                <a:spcPts val="1200"/>
              </a:spcAft>
              <a:buNone/>
            </a:pPr>
            <a:r>
              <a:rPr kumimoji="0" lang="en-US" sz="2000" i="0" u="none" strike="noStrike" cap="none" normalizeH="0" baseline="0" noProof="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15 ongoing projects</a:t>
            </a:r>
            <a:r>
              <a:rPr lang="en-US" sz="2000" noProof="0" dirty="0">
                <a:latin typeface="Open Sans" panose="020B0606030504020204" pitchFamily="34" charset="0"/>
                <a:ea typeface="Open Sans" panose="020B0606030504020204" pitchFamily="34" charset="0"/>
                <a:cs typeface="Open Sans" panose="020B0606030504020204" pitchFamily="34" charset="0"/>
              </a:rPr>
              <a:t>, including </a:t>
            </a:r>
            <a:r>
              <a:rPr lang="en-US" sz="2000" b="1" noProof="0" dirty="0">
                <a:latin typeface="Open Sans" panose="020B0606030504020204" pitchFamily="34" charset="0"/>
                <a:ea typeface="Open Sans" panose="020B0606030504020204" pitchFamily="34" charset="0"/>
                <a:cs typeface="Open Sans" panose="020B0606030504020204" pitchFamily="34" charset="0"/>
              </a:rPr>
              <a:t>6</a:t>
            </a:r>
            <a:r>
              <a:rPr kumimoji="0" lang="en-US" sz="2000" b="1" i="0" u="none" strike="noStrike" cap="none" normalizeH="0" baseline="0" noProof="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international</a:t>
            </a:r>
            <a:r>
              <a:rPr kumimoji="0" lang="en-US" sz="2000" b="0" i="0" u="none" strike="noStrike" cap="none" normalizeH="0" baseline="0" noProof="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(Horizon 2020 / Horizo</a:t>
            </a:r>
            <a:r>
              <a:rPr lang="en-US" sz="2000" noProof="0" dirty="0">
                <a:latin typeface="Open Sans" panose="020B0606030504020204" pitchFamily="34" charset="0"/>
                <a:ea typeface="Open Sans" panose="020B0606030504020204" pitchFamily="34" charset="0"/>
                <a:cs typeface="Open Sans" panose="020B0606030504020204" pitchFamily="34" charset="0"/>
              </a:rPr>
              <a:t>n </a:t>
            </a:r>
            <a:r>
              <a:rPr kumimoji="0" lang="en-US" sz="2000" b="0" i="0" u="none" strike="noStrike" cap="none" normalizeH="0" baseline="0" noProof="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Europe).</a:t>
            </a:r>
            <a:endParaRPr kumimoji="0" lang="lt-LT" sz="2000" b="0" i="0" u="none" strike="noStrike" cap="none" normalizeH="0" baseline="0" noProof="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lgn="just" eaLnBrk="0" fontAlgn="base" hangingPunct="0">
              <a:spcBef>
                <a:spcPct val="0"/>
              </a:spcBef>
              <a:spcAft>
                <a:spcPts val="1200"/>
              </a:spcAft>
              <a:buNone/>
            </a:pPr>
            <a:endParaRPr kumimoji="0" lang="en-US" sz="2000" b="0" i="0" u="none" strike="noStrike" cap="none" normalizeH="0" baseline="0" noProof="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lgn="just" eaLnBrk="0" fontAlgn="base" hangingPunct="0">
              <a:spcBef>
                <a:spcPct val="0"/>
              </a:spcBef>
              <a:spcAft>
                <a:spcPts val="1200"/>
              </a:spcAft>
              <a:buNone/>
            </a:pPr>
            <a:r>
              <a:rPr lang="en-US" sz="2000" b="1" noProof="0" dirty="0">
                <a:latin typeface="Open Sans" panose="020B0606030504020204" pitchFamily="34" charset="0"/>
                <a:ea typeface="Open Sans" panose="020B0606030504020204" pitchFamily="34" charset="0"/>
                <a:cs typeface="Open Sans" panose="020B0606030504020204" pitchFamily="34" charset="0"/>
              </a:rPr>
              <a:t>Main themes</a:t>
            </a:r>
            <a:r>
              <a:rPr kumimoji="0" lang="en-US" sz="2000" b="0" i="0" u="none" strike="noStrike" cap="none" normalizeH="0" baseline="0" noProof="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climate-smart agriculture</a:t>
            </a:r>
            <a:r>
              <a:rPr lang="en-US" sz="2000" noProof="0" dirty="0">
                <a:latin typeface="Open Sans" panose="020B0606030504020204" pitchFamily="34" charset="0"/>
                <a:ea typeface="Open Sans" panose="020B0606030504020204" pitchFamily="34" charset="0"/>
                <a:cs typeface="Open Sans" panose="020B0606030504020204" pitchFamily="34" charset="0"/>
              </a:rPr>
              <a:t>,</a:t>
            </a:r>
            <a:r>
              <a:rPr kumimoji="0" lang="en-US" sz="2000" b="0" i="0" u="none" strike="noStrike" cap="none" normalizeH="0" baseline="0" noProof="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sustain</a:t>
            </a:r>
            <a:r>
              <a:rPr lang="en-US" sz="2000" noProof="0" dirty="0">
                <a:latin typeface="Open Sans" panose="020B0606030504020204" pitchFamily="34" charset="0"/>
                <a:ea typeface="Open Sans" panose="020B0606030504020204" pitchFamily="34" charset="0"/>
                <a:cs typeface="Open Sans" panose="020B0606030504020204" pitchFamily="34" charset="0"/>
              </a:rPr>
              <a:t>able forestry, strengthening advisors‘ </a:t>
            </a:r>
            <a:r>
              <a:rPr kumimoji="0" lang="en-US" sz="2000" b="0" i="0" u="none" strike="noStrike" cap="none" normalizeH="0" baseline="0" noProof="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competencies, developing digital tools.</a:t>
            </a:r>
          </a:p>
        </p:txBody>
      </p:sp>
      <p:pic>
        <p:nvPicPr>
          <p:cNvPr id="7" name="Picture 10" descr="A European-wide Network of Pilot Farmers for a Carbon Neutral Europe (Climate  Farm Demo) | Ecologic Institute">
            <a:extLst>
              <a:ext uri="{FF2B5EF4-FFF2-40B4-BE49-F238E27FC236}">
                <a16:creationId xmlns:a16="http://schemas.microsoft.com/office/drawing/2014/main" id="{3854FA3F-FAB1-CBBA-4585-EBD9B80E78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60" t="7510" r="4386" b="8955"/>
          <a:stretch/>
        </p:blipFill>
        <p:spPr bwMode="auto">
          <a:xfrm>
            <a:off x="7120906" y="1348865"/>
            <a:ext cx="2222232" cy="12456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orizon Europe's Climate Smart Advisors project takes off, supporting  Europe's climate goals - Innovation for Agriculture">
            <a:extLst>
              <a:ext uri="{FF2B5EF4-FFF2-40B4-BE49-F238E27FC236}">
                <a16:creationId xmlns:a16="http://schemas.microsoft.com/office/drawing/2014/main" id="{D1B681E0-8630-2BC1-6089-AE89D68C3FB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417" t="28088" r="12742" b="15565"/>
          <a:stretch/>
        </p:blipFill>
        <p:spPr bwMode="auto">
          <a:xfrm>
            <a:off x="9238286" y="1771462"/>
            <a:ext cx="2610814" cy="16701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4ACCB02B-F892-4D96-0A95-47DC31B3DE56}"/>
              </a:ext>
            </a:extLst>
          </p:cNvPr>
          <p:cNvPicPr>
            <a:picLocks noChangeAspect="1"/>
          </p:cNvPicPr>
          <p:nvPr/>
        </p:nvPicPr>
        <p:blipFill>
          <a:blip r:embed="rId7"/>
          <a:stretch>
            <a:fillRect/>
          </a:stretch>
        </p:blipFill>
        <p:spPr>
          <a:xfrm>
            <a:off x="7769719" y="3324199"/>
            <a:ext cx="3162205" cy="495697"/>
          </a:xfrm>
          <a:prstGeom prst="rect">
            <a:avLst/>
          </a:prstGeom>
        </p:spPr>
      </p:pic>
      <p:pic>
        <p:nvPicPr>
          <p:cNvPr id="10" name="Paveikslėlis 37" descr="Paveikslėlis, kuriame yra žinutė, iliustracija&#10;&#10;Automatiškai sugeneruotas aprašymas">
            <a:extLst>
              <a:ext uri="{FF2B5EF4-FFF2-40B4-BE49-F238E27FC236}">
                <a16:creationId xmlns:a16="http://schemas.microsoft.com/office/drawing/2014/main" id="{9C0B46C7-CE99-8401-6121-3D0A7B8D50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5090" y="4211850"/>
            <a:ext cx="1876770" cy="506534"/>
          </a:xfrm>
          <a:prstGeom prst="rect">
            <a:avLst/>
          </a:prstGeom>
        </p:spPr>
      </p:pic>
      <p:pic>
        <p:nvPicPr>
          <p:cNvPr id="2050" name="Picture 2" descr="Gali būti text grafika">
            <a:extLst>
              <a:ext uri="{FF2B5EF4-FFF2-40B4-BE49-F238E27FC236}">
                <a16:creationId xmlns:a16="http://schemas.microsoft.com/office/drawing/2014/main" id="{FA0BE781-57CA-3D11-AFCC-33106F4933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0949" y="3871528"/>
            <a:ext cx="1797539" cy="179753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4">
            <a:extLst>
              <a:ext uri="{FF2B5EF4-FFF2-40B4-BE49-F238E27FC236}">
                <a16:creationId xmlns:a16="http://schemas.microsoft.com/office/drawing/2014/main" id="{1E9D5859-336A-C6A8-2B9D-0B4AD3823E1E}"/>
              </a:ext>
            </a:extLst>
          </p:cNvPr>
          <p:cNvGrpSpPr/>
          <p:nvPr/>
        </p:nvGrpSpPr>
        <p:grpSpPr>
          <a:xfrm>
            <a:off x="1213488" y="1480979"/>
            <a:ext cx="811951" cy="31750"/>
            <a:chOff x="0" y="0"/>
            <a:chExt cx="962313" cy="37630"/>
          </a:xfrm>
        </p:grpSpPr>
        <p:sp>
          <p:nvSpPr>
            <p:cNvPr id="8" name="Freeform 5">
              <a:extLst>
                <a:ext uri="{FF2B5EF4-FFF2-40B4-BE49-F238E27FC236}">
                  <a16:creationId xmlns:a16="http://schemas.microsoft.com/office/drawing/2014/main" id="{1A9FC4CA-1EAF-B3EF-0E70-EE3620300FFB}"/>
                </a:ext>
              </a:extLst>
            </p:cNvPr>
            <p:cNvSpPr/>
            <p:nvPr/>
          </p:nvSpPr>
          <p:spPr>
            <a:xfrm>
              <a:off x="0" y="0"/>
              <a:ext cx="962313" cy="37630"/>
            </a:xfrm>
            <a:custGeom>
              <a:avLst/>
              <a:gdLst/>
              <a:ahLst/>
              <a:cxnLst/>
              <a:rect l="l" t="t" r="r" b="b"/>
              <a:pathLst>
                <a:path w="962313" h="37630">
                  <a:moveTo>
                    <a:pt x="0" y="0"/>
                  </a:moveTo>
                  <a:lnTo>
                    <a:pt x="962313" y="0"/>
                  </a:lnTo>
                  <a:lnTo>
                    <a:pt x="962313" y="37630"/>
                  </a:lnTo>
                  <a:lnTo>
                    <a:pt x="0" y="37630"/>
                  </a:lnTo>
                  <a:close/>
                </a:path>
              </a:pathLst>
            </a:custGeom>
            <a:solidFill>
              <a:srgbClr val="318472"/>
            </a:solidFill>
          </p:spPr>
          <p:txBody>
            <a:bodyPr/>
            <a:lstStyle/>
            <a:p>
              <a:pPr defTabSz="609630"/>
              <a:endParaRPr lang="en-US" sz="1200" noProof="0" dirty="0">
                <a:solidFill>
                  <a:prstClr val="black"/>
                </a:solidFill>
                <a:latin typeface="Calibri"/>
              </a:endParaRPr>
            </a:p>
          </p:txBody>
        </p:sp>
        <p:sp>
          <p:nvSpPr>
            <p:cNvPr id="11" name="TextBox 6">
              <a:extLst>
                <a:ext uri="{FF2B5EF4-FFF2-40B4-BE49-F238E27FC236}">
                  <a16:creationId xmlns:a16="http://schemas.microsoft.com/office/drawing/2014/main" id="{13F51C56-3BAD-E7DE-7C24-E20370C8776D}"/>
                </a:ext>
              </a:extLst>
            </p:cNvPr>
            <p:cNvSpPr txBox="1"/>
            <p:nvPr/>
          </p:nvSpPr>
          <p:spPr>
            <a:xfrm>
              <a:off x="0" y="-38100"/>
              <a:ext cx="962313" cy="75730"/>
            </a:xfrm>
            <a:prstGeom prst="rect">
              <a:avLst/>
            </a:prstGeom>
          </p:spPr>
          <p:txBody>
            <a:bodyPr lIns="33867" tIns="33867" rIns="33867" bIns="33867" rtlCol="0" anchor="ctr"/>
            <a:lstStyle/>
            <a:p>
              <a:pPr algn="ctr" defTabSz="609630">
                <a:lnSpc>
                  <a:spcPts val="1773"/>
                </a:lnSpc>
                <a:spcBef>
                  <a:spcPct val="0"/>
                </a:spcBef>
              </a:pPr>
              <a:endParaRPr lang="en-US" sz="1200" noProof="0" dirty="0">
                <a:solidFill>
                  <a:prstClr val="black"/>
                </a:solidFill>
                <a:latin typeface="Calibri"/>
              </a:endParaRPr>
            </a:p>
          </p:txBody>
        </p:sp>
      </p:grpSp>
      <p:pic>
        <p:nvPicPr>
          <p:cNvPr id="12" name="Paveikslėlis 11">
            <a:extLst>
              <a:ext uri="{FF2B5EF4-FFF2-40B4-BE49-F238E27FC236}">
                <a16:creationId xmlns:a16="http://schemas.microsoft.com/office/drawing/2014/main" id="{7D4021C4-630F-0D65-E986-F5839DFCFE57}"/>
              </a:ext>
            </a:extLst>
          </p:cNvPr>
          <p:cNvPicPr>
            <a:picLocks noChangeAspect="1"/>
          </p:cNvPicPr>
          <p:nvPr/>
        </p:nvPicPr>
        <p:blipFill>
          <a:blip r:embed="rId10"/>
          <a:stretch>
            <a:fillRect/>
          </a:stretch>
        </p:blipFill>
        <p:spPr>
          <a:xfrm>
            <a:off x="8658593" y="5148546"/>
            <a:ext cx="2860676" cy="629203"/>
          </a:xfrm>
          <a:prstGeom prst="rect">
            <a:avLst/>
          </a:prstGeom>
        </p:spPr>
      </p:pic>
    </p:spTree>
    <p:extLst>
      <p:ext uri="{BB962C8B-B14F-4D97-AF65-F5344CB8AC3E}">
        <p14:creationId xmlns:p14="http://schemas.microsoft.com/office/powerpoint/2010/main" val="279447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07807-4906-690A-6E18-82903374244C}"/>
            </a:ext>
          </a:extLst>
        </p:cNvPr>
        <p:cNvGrpSpPr/>
        <p:nvPr/>
      </p:nvGrpSpPr>
      <p:grpSpPr>
        <a:xfrm>
          <a:off x="0" y="0"/>
          <a:ext cx="0" cy="0"/>
          <a:chOff x="0" y="0"/>
          <a:chExt cx="0" cy="0"/>
        </a:xfrm>
      </p:grpSpPr>
      <p:sp>
        <p:nvSpPr>
          <p:cNvPr id="2" name="Laisva forma: figūra 6">
            <a:extLst>
              <a:ext uri="{FF2B5EF4-FFF2-40B4-BE49-F238E27FC236}">
                <a16:creationId xmlns:a16="http://schemas.microsoft.com/office/drawing/2014/main" id="{3E225D01-37C6-5951-0886-63A71F55EAD5}"/>
              </a:ext>
            </a:extLst>
          </p:cNvPr>
          <p:cNvSpPr/>
          <p:nvPr/>
        </p:nvSpPr>
        <p:spPr>
          <a:xfrm>
            <a:off x="221696" y="6534247"/>
            <a:ext cx="9445752" cy="84719"/>
          </a:xfrm>
          <a:custGeom>
            <a:avLst/>
            <a:gdLst>
              <a:gd name="f0" fmla="val 10800000"/>
              <a:gd name="f1" fmla="val 5400000"/>
              <a:gd name="f2" fmla="val 180"/>
              <a:gd name="f3" fmla="val w"/>
              <a:gd name="f4" fmla="val h"/>
              <a:gd name="f5" fmla="val 0"/>
              <a:gd name="f6" fmla="val 6779408"/>
              <a:gd name="f7" fmla="val 399110"/>
              <a:gd name="f8" fmla="val 399111"/>
              <a:gd name="f9" fmla="+- 0 0 -90"/>
              <a:gd name="f10" fmla="*/ f3 1 6779408"/>
              <a:gd name="f11" fmla="*/ f4 1 399110"/>
              <a:gd name="f12" fmla="val f5"/>
              <a:gd name="f13" fmla="val f6"/>
              <a:gd name="f14" fmla="val f7"/>
              <a:gd name="f15" fmla="*/ f9 f0 1"/>
              <a:gd name="f16" fmla="+- f14 0 f12"/>
              <a:gd name="f17" fmla="+- f13 0 f12"/>
              <a:gd name="f18" fmla="*/ f15 1 f2"/>
              <a:gd name="f19" fmla="*/ f17 1 6779408"/>
              <a:gd name="f20" fmla="*/ f16 1 399110"/>
              <a:gd name="f21" fmla="*/ 0 f17 1"/>
              <a:gd name="f22" fmla="*/ 0 f16 1"/>
              <a:gd name="f23" fmla="*/ 6779408 f17 1"/>
              <a:gd name="f24" fmla="*/ 399111 f16 1"/>
              <a:gd name="f25" fmla="+- f18 0 f1"/>
              <a:gd name="f26" fmla="*/ f21 1 6779408"/>
              <a:gd name="f27" fmla="*/ f22 1 399110"/>
              <a:gd name="f28" fmla="*/ f23 1 6779408"/>
              <a:gd name="f29" fmla="*/ f24 1 399110"/>
              <a:gd name="f30" fmla="*/ f12 1 f19"/>
              <a:gd name="f31" fmla="*/ f13 1 f19"/>
              <a:gd name="f32" fmla="*/ f12 1 f20"/>
              <a:gd name="f33" fmla="*/ f14 1 f20"/>
              <a:gd name="f34" fmla="*/ f26 1 f19"/>
              <a:gd name="f35" fmla="*/ f27 1 f20"/>
              <a:gd name="f36" fmla="*/ f28 1 f19"/>
              <a:gd name="f37" fmla="*/ f29 1 f20"/>
              <a:gd name="f38" fmla="*/ f30 f10 1"/>
              <a:gd name="f39" fmla="*/ f31 f10 1"/>
              <a:gd name="f40" fmla="*/ f33 f11 1"/>
              <a:gd name="f41" fmla="*/ f32 f11 1"/>
              <a:gd name="f42" fmla="*/ f34 f10 1"/>
              <a:gd name="f43" fmla="*/ f35 f11 1"/>
              <a:gd name="f44" fmla="*/ f36 f10 1"/>
              <a:gd name="f45" fmla="*/ f37 f11 1"/>
            </a:gdLst>
            <a:ahLst/>
            <a:cxnLst>
              <a:cxn ang="3cd4">
                <a:pos x="hc" y="t"/>
              </a:cxn>
              <a:cxn ang="0">
                <a:pos x="r" y="vc"/>
              </a:cxn>
              <a:cxn ang="cd4">
                <a:pos x="hc" y="b"/>
              </a:cxn>
              <a:cxn ang="cd2">
                <a:pos x="l" y="vc"/>
              </a:cxn>
              <a:cxn ang="f25">
                <a:pos x="f42" y="f43"/>
              </a:cxn>
              <a:cxn ang="f25">
                <a:pos x="f44" y="f43"/>
              </a:cxn>
              <a:cxn ang="f25">
                <a:pos x="f44" y="f45"/>
              </a:cxn>
              <a:cxn ang="f25">
                <a:pos x="f42" y="f45"/>
              </a:cxn>
            </a:cxnLst>
            <a:rect l="f38" t="f41" r="f39" b="f40"/>
            <a:pathLst>
              <a:path w="6779408" h="399110">
                <a:moveTo>
                  <a:pt x="f5" y="f5"/>
                </a:moveTo>
                <a:lnTo>
                  <a:pt x="f6" y="f5"/>
                </a:lnTo>
                <a:lnTo>
                  <a:pt x="f6" y="f8"/>
                </a:lnTo>
                <a:lnTo>
                  <a:pt x="f5" y="f8"/>
                </a:lnTo>
                <a:close/>
              </a:path>
            </a:pathLst>
          </a:custGeom>
          <a:solidFill>
            <a:srgbClr val="006666"/>
          </a:soli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FFC000"/>
              </a:solidFill>
              <a:effectLst/>
              <a:uLnTx/>
              <a:uFillTx/>
              <a:latin typeface="Calibri"/>
              <a:ea typeface="+mn-ea"/>
              <a:cs typeface="+mn-cs"/>
            </a:endParaRPr>
          </a:p>
        </p:txBody>
      </p:sp>
      <p:pic>
        <p:nvPicPr>
          <p:cNvPr id="3" name="Paveikslėlis 9" descr="Paveikslėlis, kuriame yra žinutė&#10;&#10;Automatiškai sugeneruotas aprašymas">
            <a:extLst>
              <a:ext uri="{FF2B5EF4-FFF2-40B4-BE49-F238E27FC236}">
                <a16:creationId xmlns:a16="http://schemas.microsoft.com/office/drawing/2014/main" id="{F89E7223-659E-3C27-A722-1A9A3C4C2A42}"/>
              </a:ext>
            </a:extLst>
          </p:cNvPr>
          <p:cNvPicPr>
            <a:picLocks noChangeAspect="1"/>
          </p:cNvPicPr>
          <p:nvPr/>
        </p:nvPicPr>
        <p:blipFill>
          <a:blip r:embed="rId3"/>
          <a:stretch>
            <a:fillRect/>
          </a:stretch>
        </p:blipFill>
        <p:spPr>
          <a:xfrm>
            <a:off x="9848088" y="6251076"/>
            <a:ext cx="2122212" cy="532445"/>
          </a:xfrm>
          <a:prstGeom prst="rect">
            <a:avLst/>
          </a:prstGeom>
          <a:noFill/>
          <a:ln cap="flat">
            <a:noFill/>
          </a:ln>
        </p:spPr>
      </p:pic>
      <p:pic>
        <p:nvPicPr>
          <p:cNvPr id="6" name="Paveikslėlis 5" descr="Paveikslėlis, kuriame yra rašas, dizainas, Simetrija, pikselis&#10;&#10;Automatiškai sugeneruotas aprašymas">
            <a:extLst>
              <a:ext uri="{FF2B5EF4-FFF2-40B4-BE49-F238E27FC236}">
                <a16:creationId xmlns:a16="http://schemas.microsoft.com/office/drawing/2014/main" id="{49AEC67C-E963-7CBE-1CD8-B7187E216A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098291" y="202406"/>
            <a:ext cx="872009" cy="825502"/>
          </a:xfrm>
          <a:prstGeom prst="rect">
            <a:avLst/>
          </a:prstGeom>
        </p:spPr>
      </p:pic>
      <p:sp>
        <p:nvSpPr>
          <p:cNvPr id="12" name="TextBox 19">
            <a:extLst>
              <a:ext uri="{FF2B5EF4-FFF2-40B4-BE49-F238E27FC236}">
                <a16:creationId xmlns:a16="http://schemas.microsoft.com/office/drawing/2014/main" id="{9A243F17-3ADF-A1DA-055D-ABF4E13F7D32}"/>
              </a:ext>
            </a:extLst>
          </p:cNvPr>
          <p:cNvSpPr txBox="1"/>
          <p:nvPr/>
        </p:nvSpPr>
        <p:spPr>
          <a:xfrm>
            <a:off x="1213488" y="776421"/>
            <a:ext cx="6744263" cy="473206"/>
          </a:xfrm>
          <a:prstGeom prst="rect">
            <a:avLst/>
          </a:prstGeom>
        </p:spPr>
        <p:txBody>
          <a:bodyPr wrap="square" lIns="0" tIns="0" rIns="0" bIns="0" rtlCol="0" anchor="t">
            <a:spAutoFit/>
          </a:bodyPr>
          <a:lstStyle/>
          <a:p>
            <a:pPr defTabSz="609630">
              <a:lnSpc>
                <a:spcPts val="3755"/>
              </a:lnSpc>
            </a:pPr>
            <a:r>
              <a:rPr lang="en-US" sz="3000" b="1" noProof="0" dirty="0">
                <a:solidFill>
                  <a:srgbClr val="1F2020"/>
                </a:solidFill>
                <a:latin typeface="Poppins Bold"/>
                <a:ea typeface="Poppins Bold"/>
                <a:cs typeface="Poppins Bold"/>
                <a:sym typeface="Poppins Bold"/>
              </a:rPr>
              <a:t>Climate Farm Demo</a:t>
            </a:r>
          </a:p>
        </p:txBody>
      </p:sp>
      <p:grpSp>
        <p:nvGrpSpPr>
          <p:cNvPr id="13" name="Group 4">
            <a:extLst>
              <a:ext uri="{FF2B5EF4-FFF2-40B4-BE49-F238E27FC236}">
                <a16:creationId xmlns:a16="http://schemas.microsoft.com/office/drawing/2014/main" id="{CD704E2E-EEE1-4EF9-9A20-09B3005A769B}"/>
              </a:ext>
            </a:extLst>
          </p:cNvPr>
          <p:cNvGrpSpPr/>
          <p:nvPr/>
        </p:nvGrpSpPr>
        <p:grpSpPr>
          <a:xfrm>
            <a:off x="1213488" y="1484099"/>
            <a:ext cx="811951" cy="31750"/>
            <a:chOff x="0" y="0"/>
            <a:chExt cx="962313" cy="37630"/>
          </a:xfrm>
        </p:grpSpPr>
        <p:sp>
          <p:nvSpPr>
            <p:cNvPr id="14" name="Freeform 5">
              <a:extLst>
                <a:ext uri="{FF2B5EF4-FFF2-40B4-BE49-F238E27FC236}">
                  <a16:creationId xmlns:a16="http://schemas.microsoft.com/office/drawing/2014/main" id="{E29D566C-FEA4-A997-8C31-DBE44DF57EA3}"/>
                </a:ext>
              </a:extLst>
            </p:cNvPr>
            <p:cNvSpPr/>
            <p:nvPr/>
          </p:nvSpPr>
          <p:spPr>
            <a:xfrm>
              <a:off x="0" y="0"/>
              <a:ext cx="962313" cy="37630"/>
            </a:xfrm>
            <a:custGeom>
              <a:avLst/>
              <a:gdLst/>
              <a:ahLst/>
              <a:cxnLst/>
              <a:rect l="l" t="t" r="r" b="b"/>
              <a:pathLst>
                <a:path w="962313" h="37630">
                  <a:moveTo>
                    <a:pt x="0" y="0"/>
                  </a:moveTo>
                  <a:lnTo>
                    <a:pt x="962313" y="0"/>
                  </a:lnTo>
                  <a:lnTo>
                    <a:pt x="962313" y="37630"/>
                  </a:lnTo>
                  <a:lnTo>
                    <a:pt x="0" y="37630"/>
                  </a:lnTo>
                  <a:close/>
                </a:path>
              </a:pathLst>
            </a:custGeom>
            <a:solidFill>
              <a:srgbClr val="318472"/>
            </a:solidFill>
          </p:spPr>
          <p:txBody>
            <a:bodyPr/>
            <a:lstStyle/>
            <a:p>
              <a:pPr defTabSz="609630"/>
              <a:endParaRPr lang="en-US" sz="1200" noProof="0" dirty="0">
                <a:solidFill>
                  <a:prstClr val="black"/>
                </a:solidFill>
                <a:latin typeface="Calibri"/>
              </a:endParaRPr>
            </a:p>
          </p:txBody>
        </p:sp>
        <p:sp>
          <p:nvSpPr>
            <p:cNvPr id="15" name="TextBox 6">
              <a:extLst>
                <a:ext uri="{FF2B5EF4-FFF2-40B4-BE49-F238E27FC236}">
                  <a16:creationId xmlns:a16="http://schemas.microsoft.com/office/drawing/2014/main" id="{D805B770-8FF6-EB22-14DE-3F8145DC3FD0}"/>
                </a:ext>
              </a:extLst>
            </p:cNvPr>
            <p:cNvSpPr txBox="1"/>
            <p:nvPr/>
          </p:nvSpPr>
          <p:spPr>
            <a:xfrm>
              <a:off x="0" y="-38100"/>
              <a:ext cx="962313" cy="75730"/>
            </a:xfrm>
            <a:prstGeom prst="rect">
              <a:avLst/>
            </a:prstGeom>
          </p:spPr>
          <p:txBody>
            <a:bodyPr lIns="33867" tIns="33867" rIns="33867" bIns="33867" rtlCol="0" anchor="ctr"/>
            <a:lstStyle/>
            <a:p>
              <a:pPr algn="ctr" defTabSz="609630">
                <a:lnSpc>
                  <a:spcPts val="1773"/>
                </a:lnSpc>
                <a:spcBef>
                  <a:spcPct val="0"/>
                </a:spcBef>
              </a:pPr>
              <a:endParaRPr lang="en-US" sz="1200" noProof="0" dirty="0">
                <a:solidFill>
                  <a:prstClr val="black"/>
                </a:solidFill>
                <a:latin typeface="Calibri"/>
              </a:endParaRPr>
            </a:p>
          </p:txBody>
        </p:sp>
      </p:grpSp>
      <p:pic>
        <p:nvPicPr>
          <p:cNvPr id="18" name="Picture 10" descr="A European-wide Network of Pilot Farmers for a Carbon Neutral Europe (Climate  Farm Demo) | Ecologic Institute">
            <a:extLst>
              <a:ext uri="{FF2B5EF4-FFF2-40B4-BE49-F238E27FC236}">
                <a16:creationId xmlns:a16="http://schemas.microsoft.com/office/drawing/2014/main" id="{B4933486-E8BC-B2B5-D851-1F71E2E32C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60" t="7510" r="4386" b="8955"/>
          <a:stretch/>
        </p:blipFill>
        <p:spPr bwMode="auto">
          <a:xfrm>
            <a:off x="8419338" y="3263007"/>
            <a:ext cx="2857500" cy="160173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01DC84B-8008-E20E-A4A7-9D6FA0387FE9}"/>
              </a:ext>
            </a:extLst>
          </p:cNvPr>
          <p:cNvSpPr txBox="1"/>
          <p:nvPr/>
        </p:nvSpPr>
        <p:spPr>
          <a:xfrm>
            <a:off x="1213488" y="2024684"/>
            <a:ext cx="10381612" cy="769441"/>
          </a:xfrm>
          <a:prstGeom prst="rect">
            <a:avLst/>
          </a:prstGeom>
          <a:noFill/>
        </p:spPr>
        <p:txBody>
          <a:bodyPr wrap="square">
            <a:spAutoFit/>
          </a:bodyPr>
          <a:lstStyle/>
          <a:p>
            <a:pPr algn="just">
              <a:spcAft>
                <a:spcPts val="1800"/>
              </a:spcAft>
            </a:pPr>
            <a:r>
              <a:rPr lang="en-US" sz="2200" i="1" noProof="0" dirty="0">
                <a:latin typeface="Open Sans" panose="020B0606030504020204" pitchFamily="34" charset="0"/>
                <a:ea typeface="Open Sans" panose="020B0606030504020204" pitchFamily="34" charset="0"/>
                <a:cs typeface="Open Sans" panose="020B0606030504020204" pitchFamily="34" charset="0"/>
              </a:rPr>
              <a:t>„A European-wide Network of Pilot Farmers Implementing and Demonstrating Climate Smart Solutions for a Carbon Neutral Europe“ (2022–2029)</a:t>
            </a:r>
          </a:p>
        </p:txBody>
      </p:sp>
      <p:sp>
        <p:nvSpPr>
          <p:cNvPr id="23" name="TextBox 22">
            <a:extLst>
              <a:ext uri="{FF2B5EF4-FFF2-40B4-BE49-F238E27FC236}">
                <a16:creationId xmlns:a16="http://schemas.microsoft.com/office/drawing/2014/main" id="{3F11A885-2235-40C3-90C6-9697309F780A}"/>
              </a:ext>
            </a:extLst>
          </p:cNvPr>
          <p:cNvSpPr txBox="1"/>
          <p:nvPr/>
        </p:nvSpPr>
        <p:spPr>
          <a:xfrm>
            <a:off x="1213488" y="3224645"/>
            <a:ext cx="6441016" cy="2092881"/>
          </a:xfrm>
          <a:prstGeom prst="rect">
            <a:avLst/>
          </a:prstGeom>
          <a:noFill/>
        </p:spPr>
        <p:txBody>
          <a:bodyPr wrap="square">
            <a:spAutoFit/>
          </a:bodyPr>
          <a:lstStyle/>
          <a:p>
            <a:pPr algn="just">
              <a:spcAft>
                <a:spcPts val="1800"/>
              </a:spcAft>
            </a:pPr>
            <a:r>
              <a:rPr lang="en-US" sz="2000" b="1" noProof="0" dirty="0">
                <a:latin typeface="Open Sans" panose="020B0606030504020204" pitchFamily="34" charset="0"/>
                <a:ea typeface="Open Sans" panose="020B0606030504020204" pitchFamily="34" charset="0"/>
                <a:cs typeface="Open Sans" panose="020B0606030504020204" pitchFamily="34" charset="0"/>
              </a:rPr>
              <a:t>Objective</a:t>
            </a:r>
            <a:r>
              <a:rPr lang="en-US" sz="2000" noProof="0" dirty="0">
                <a:latin typeface="Open Sans" panose="020B0606030504020204" pitchFamily="34" charset="0"/>
                <a:ea typeface="Open Sans" panose="020B0606030504020204" pitchFamily="34" charset="0"/>
                <a:cs typeface="Open Sans" panose="020B0606030504020204" pitchFamily="34" charset="0"/>
              </a:rPr>
              <a:t>: accelerate adoption of climate-smart practices on farm level.</a:t>
            </a:r>
          </a:p>
          <a:p>
            <a:pPr algn="just">
              <a:spcAft>
                <a:spcPts val="1800"/>
              </a:spcAft>
            </a:pPr>
            <a:r>
              <a:rPr lang="en-US" sz="2000" b="1" noProof="0" dirty="0">
                <a:latin typeface="Open Sans" panose="020B0606030504020204" pitchFamily="34" charset="0"/>
                <a:ea typeface="Open Sans" panose="020B0606030504020204" pitchFamily="34" charset="0"/>
                <a:cs typeface="Open Sans" panose="020B0606030504020204" pitchFamily="34" charset="0"/>
              </a:rPr>
              <a:t>Scope</a:t>
            </a:r>
            <a:r>
              <a:rPr lang="en-US" sz="2000" noProof="0" dirty="0">
                <a:latin typeface="Open Sans" panose="020B0606030504020204" pitchFamily="34" charset="0"/>
                <a:ea typeface="Open Sans" panose="020B0606030504020204" pitchFamily="34" charset="0"/>
                <a:cs typeface="Open Sans" panose="020B0606030504020204" pitchFamily="34" charset="0"/>
              </a:rPr>
              <a:t>: EU-wide network of 1500 pilot farmers.</a:t>
            </a:r>
          </a:p>
          <a:p>
            <a:pPr algn="just">
              <a:spcAft>
                <a:spcPts val="1800"/>
              </a:spcAft>
            </a:pPr>
            <a:r>
              <a:rPr lang="en-US" sz="2000" b="1" noProof="0" dirty="0">
                <a:latin typeface="Open Sans" panose="020B0606030504020204" pitchFamily="34" charset="0"/>
                <a:ea typeface="Open Sans" panose="020B0606030504020204" pitchFamily="34" charset="0"/>
                <a:cs typeface="Open Sans" panose="020B0606030504020204" pitchFamily="34" charset="0"/>
              </a:rPr>
              <a:t>Impact</a:t>
            </a:r>
            <a:r>
              <a:rPr lang="en-US" sz="2000" noProof="0" dirty="0">
                <a:latin typeface="Open Sans" panose="020B0606030504020204" pitchFamily="34" charset="0"/>
                <a:ea typeface="Open Sans" panose="020B0606030504020204" pitchFamily="34" charset="0"/>
                <a:cs typeface="Open Sans" panose="020B0606030504020204" pitchFamily="34" charset="0"/>
              </a:rPr>
              <a:t>: resilience to climate change, reduced green house gas (GHG) emissions.</a:t>
            </a:r>
          </a:p>
        </p:txBody>
      </p:sp>
    </p:spTree>
    <p:extLst>
      <p:ext uri="{BB962C8B-B14F-4D97-AF65-F5344CB8AC3E}">
        <p14:creationId xmlns:p14="http://schemas.microsoft.com/office/powerpoint/2010/main" val="589194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4078F-1538-7DCE-8C2E-6F66B6E53C84}"/>
            </a:ext>
          </a:extLst>
        </p:cNvPr>
        <p:cNvGrpSpPr/>
        <p:nvPr/>
      </p:nvGrpSpPr>
      <p:grpSpPr>
        <a:xfrm>
          <a:off x="0" y="0"/>
          <a:ext cx="0" cy="0"/>
          <a:chOff x="0" y="0"/>
          <a:chExt cx="0" cy="0"/>
        </a:xfrm>
      </p:grpSpPr>
      <p:sp>
        <p:nvSpPr>
          <p:cNvPr id="2" name="Laisva forma: figūra 6">
            <a:extLst>
              <a:ext uri="{FF2B5EF4-FFF2-40B4-BE49-F238E27FC236}">
                <a16:creationId xmlns:a16="http://schemas.microsoft.com/office/drawing/2014/main" id="{764CAD35-C6B2-61E9-108B-71F3D4292B64}"/>
              </a:ext>
            </a:extLst>
          </p:cNvPr>
          <p:cNvSpPr/>
          <p:nvPr/>
        </p:nvSpPr>
        <p:spPr>
          <a:xfrm>
            <a:off x="221696" y="6534247"/>
            <a:ext cx="9445752" cy="84719"/>
          </a:xfrm>
          <a:custGeom>
            <a:avLst/>
            <a:gdLst>
              <a:gd name="f0" fmla="val 10800000"/>
              <a:gd name="f1" fmla="val 5400000"/>
              <a:gd name="f2" fmla="val 180"/>
              <a:gd name="f3" fmla="val w"/>
              <a:gd name="f4" fmla="val h"/>
              <a:gd name="f5" fmla="val 0"/>
              <a:gd name="f6" fmla="val 6779408"/>
              <a:gd name="f7" fmla="val 399110"/>
              <a:gd name="f8" fmla="val 399111"/>
              <a:gd name="f9" fmla="+- 0 0 -90"/>
              <a:gd name="f10" fmla="*/ f3 1 6779408"/>
              <a:gd name="f11" fmla="*/ f4 1 399110"/>
              <a:gd name="f12" fmla="val f5"/>
              <a:gd name="f13" fmla="val f6"/>
              <a:gd name="f14" fmla="val f7"/>
              <a:gd name="f15" fmla="*/ f9 f0 1"/>
              <a:gd name="f16" fmla="+- f14 0 f12"/>
              <a:gd name="f17" fmla="+- f13 0 f12"/>
              <a:gd name="f18" fmla="*/ f15 1 f2"/>
              <a:gd name="f19" fmla="*/ f17 1 6779408"/>
              <a:gd name="f20" fmla="*/ f16 1 399110"/>
              <a:gd name="f21" fmla="*/ 0 f17 1"/>
              <a:gd name="f22" fmla="*/ 0 f16 1"/>
              <a:gd name="f23" fmla="*/ 6779408 f17 1"/>
              <a:gd name="f24" fmla="*/ 399111 f16 1"/>
              <a:gd name="f25" fmla="+- f18 0 f1"/>
              <a:gd name="f26" fmla="*/ f21 1 6779408"/>
              <a:gd name="f27" fmla="*/ f22 1 399110"/>
              <a:gd name="f28" fmla="*/ f23 1 6779408"/>
              <a:gd name="f29" fmla="*/ f24 1 399110"/>
              <a:gd name="f30" fmla="*/ f12 1 f19"/>
              <a:gd name="f31" fmla="*/ f13 1 f19"/>
              <a:gd name="f32" fmla="*/ f12 1 f20"/>
              <a:gd name="f33" fmla="*/ f14 1 f20"/>
              <a:gd name="f34" fmla="*/ f26 1 f19"/>
              <a:gd name="f35" fmla="*/ f27 1 f20"/>
              <a:gd name="f36" fmla="*/ f28 1 f19"/>
              <a:gd name="f37" fmla="*/ f29 1 f20"/>
              <a:gd name="f38" fmla="*/ f30 f10 1"/>
              <a:gd name="f39" fmla="*/ f31 f10 1"/>
              <a:gd name="f40" fmla="*/ f33 f11 1"/>
              <a:gd name="f41" fmla="*/ f32 f11 1"/>
              <a:gd name="f42" fmla="*/ f34 f10 1"/>
              <a:gd name="f43" fmla="*/ f35 f11 1"/>
              <a:gd name="f44" fmla="*/ f36 f10 1"/>
              <a:gd name="f45" fmla="*/ f37 f11 1"/>
            </a:gdLst>
            <a:ahLst/>
            <a:cxnLst>
              <a:cxn ang="3cd4">
                <a:pos x="hc" y="t"/>
              </a:cxn>
              <a:cxn ang="0">
                <a:pos x="r" y="vc"/>
              </a:cxn>
              <a:cxn ang="cd4">
                <a:pos x="hc" y="b"/>
              </a:cxn>
              <a:cxn ang="cd2">
                <a:pos x="l" y="vc"/>
              </a:cxn>
              <a:cxn ang="f25">
                <a:pos x="f42" y="f43"/>
              </a:cxn>
              <a:cxn ang="f25">
                <a:pos x="f44" y="f43"/>
              </a:cxn>
              <a:cxn ang="f25">
                <a:pos x="f44" y="f45"/>
              </a:cxn>
              <a:cxn ang="f25">
                <a:pos x="f42" y="f45"/>
              </a:cxn>
            </a:cxnLst>
            <a:rect l="f38" t="f41" r="f39" b="f40"/>
            <a:pathLst>
              <a:path w="6779408" h="399110">
                <a:moveTo>
                  <a:pt x="f5" y="f5"/>
                </a:moveTo>
                <a:lnTo>
                  <a:pt x="f6" y="f5"/>
                </a:lnTo>
                <a:lnTo>
                  <a:pt x="f6" y="f8"/>
                </a:lnTo>
                <a:lnTo>
                  <a:pt x="f5" y="f8"/>
                </a:lnTo>
                <a:close/>
              </a:path>
            </a:pathLst>
          </a:custGeom>
          <a:solidFill>
            <a:srgbClr val="006666"/>
          </a:soli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FFC000"/>
              </a:solidFill>
              <a:effectLst/>
              <a:uLnTx/>
              <a:uFillTx/>
              <a:latin typeface="Calibri"/>
              <a:ea typeface="+mn-ea"/>
              <a:cs typeface="+mn-cs"/>
            </a:endParaRPr>
          </a:p>
        </p:txBody>
      </p:sp>
      <p:pic>
        <p:nvPicPr>
          <p:cNvPr id="3" name="Paveikslėlis 9" descr="Paveikslėlis, kuriame yra žinutė&#10;&#10;Automatiškai sugeneruotas aprašymas">
            <a:extLst>
              <a:ext uri="{FF2B5EF4-FFF2-40B4-BE49-F238E27FC236}">
                <a16:creationId xmlns:a16="http://schemas.microsoft.com/office/drawing/2014/main" id="{98A21007-D494-E063-E611-191FBE565DB0}"/>
              </a:ext>
            </a:extLst>
          </p:cNvPr>
          <p:cNvPicPr>
            <a:picLocks noChangeAspect="1"/>
          </p:cNvPicPr>
          <p:nvPr/>
        </p:nvPicPr>
        <p:blipFill>
          <a:blip r:embed="rId3"/>
          <a:stretch>
            <a:fillRect/>
          </a:stretch>
        </p:blipFill>
        <p:spPr>
          <a:xfrm>
            <a:off x="9848088" y="6251076"/>
            <a:ext cx="2122212" cy="532445"/>
          </a:xfrm>
          <a:prstGeom prst="rect">
            <a:avLst/>
          </a:prstGeom>
          <a:noFill/>
          <a:ln cap="flat">
            <a:noFill/>
          </a:ln>
        </p:spPr>
      </p:pic>
      <p:pic>
        <p:nvPicPr>
          <p:cNvPr id="6" name="Paveikslėlis 5" descr="Paveikslėlis, kuriame yra rašas, dizainas, Simetrija, pikselis&#10;&#10;Automatiškai sugeneruotas aprašymas">
            <a:extLst>
              <a:ext uri="{FF2B5EF4-FFF2-40B4-BE49-F238E27FC236}">
                <a16:creationId xmlns:a16="http://schemas.microsoft.com/office/drawing/2014/main" id="{8FB77E50-8644-82C6-2390-0C35A803B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098291" y="202406"/>
            <a:ext cx="872009" cy="825502"/>
          </a:xfrm>
          <a:prstGeom prst="rect">
            <a:avLst/>
          </a:prstGeom>
        </p:spPr>
      </p:pic>
      <p:sp>
        <p:nvSpPr>
          <p:cNvPr id="12" name="TextBox 19">
            <a:extLst>
              <a:ext uri="{FF2B5EF4-FFF2-40B4-BE49-F238E27FC236}">
                <a16:creationId xmlns:a16="http://schemas.microsoft.com/office/drawing/2014/main" id="{0EFEEB4E-AC77-1A1E-1BCF-92A213969456}"/>
              </a:ext>
            </a:extLst>
          </p:cNvPr>
          <p:cNvSpPr txBox="1"/>
          <p:nvPr/>
        </p:nvSpPr>
        <p:spPr>
          <a:xfrm>
            <a:off x="1213488" y="776421"/>
            <a:ext cx="6744263" cy="473206"/>
          </a:xfrm>
          <a:prstGeom prst="rect">
            <a:avLst/>
          </a:prstGeom>
        </p:spPr>
        <p:txBody>
          <a:bodyPr wrap="square" lIns="0" tIns="0" rIns="0" bIns="0" rtlCol="0" anchor="t">
            <a:spAutoFit/>
          </a:bodyPr>
          <a:lstStyle/>
          <a:p>
            <a:pPr defTabSz="609630">
              <a:lnSpc>
                <a:spcPts val="3755"/>
              </a:lnSpc>
            </a:pPr>
            <a:r>
              <a:rPr lang="en-US" sz="3000" b="1" noProof="0" dirty="0">
                <a:solidFill>
                  <a:srgbClr val="1F2020"/>
                </a:solidFill>
                <a:latin typeface="Poppins Bold"/>
                <a:ea typeface="Poppins Bold"/>
                <a:cs typeface="Poppins Bold"/>
                <a:sym typeface="Poppins Bold"/>
              </a:rPr>
              <a:t>Climate Smart Advisors</a:t>
            </a:r>
          </a:p>
        </p:txBody>
      </p:sp>
      <p:grpSp>
        <p:nvGrpSpPr>
          <p:cNvPr id="13" name="Group 4">
            <a:extLst>
              <a:ext uri="{FF2B5EF4-FFF2-40B4-BE49-F238E27FC236}">
                <a16:creationId xmlns:a16="http://schemas.microsoft.com/office/drawing/2014/main" id="{AE1C689F-CFD4-4FCC-2E23-99FF0113CB9D}"/>
              </a:ext>
            </a:extLst>
          </p:cNvPr>
          <p:cNvGrpSpPr/>
          <p:nvPr/>
        </p:nvGrpSpPr>
        <p:grpSpPr>
          <a:xfrm>
            <a:off x="1213488" y="1484099"/>
            <a:ext cx="811951" cy="31750"/>
            <a:chOff x="0" y="0"/>
            <a:chExt cx="962313" cy="37630"/>
          </a:xfrm>
        </p:grpSpPr>
        <p:sp>
          <p:nvSpPr>
            <p:cNvPr id="14" name="Freeform 5">
              <a:extLst>
                <a:ext uri="{FF2B5EF4-FFF2-40B4-BE49-F238E27FC236}">
                  <a16:creationId xmlns:a16="http://schemas.microsoft.com/office/drawing/2014/main" id="{D0CACA4E-1FCC-43C7-18A3-5725704413B2}"/>
                </a:ext>
              </a:extLst>
            </p:cNvPr>
            <p:cNvSpPr/>
            <p:nvPr/>
          </p:nvSpPr>
          <p:spPr>
            <a:xfrm>
              <a:off x="0" y="0"/>
              <a:ext cx="962313" cy="37630"/>
            </a:xfrm>
            <a:custGeom>
              <a:avLst/>
              <a:gdLst/>
              <a:ahLst/>
              <a:cxnLst/>
              <a:rect l="l" t="t" r="r" b="b"/>
              <a:pathLst>
                <a:path w="962313" h="37630">
                  <a:moveTo>
                    <a:pt x="0" y="0"/>
                  </a:moveTo>
                  <a:lnTo>
                    <a:pt x="962313" y="0"/>
                  </a:lnTo>
                  <a:lnTo>
                    <a:pt x="962313" y="37630"/>
                  </a:lnTo>
                  <a:lnTo>
                    <a:pt x="0" y="37630"/>
                  </a:lnTo>
                  <a:close/>
                </a:path>
              </a:pathLst>
            </a:custGeom>
            <a:solidFill>
              <a:srgbClr val="318472"/>
            </a:solidFill>
          </p:spPr>
          <p:txBody>
            <a:bodyPr/>
            <a:lstStyle/>
            <a:p>
              <a:pPr defTabSz="609630"/>
              <a:endParaRPr lang="en-US" sz="1200" noProof="0" dirty="0">
                <a:solidFill>
                  <a:prstClr val="black"/>
                </a:solidFill>
                <a:latin typeface="Calibri"/>
              </a:endParaRPr>
            </a:p>
          </p:txBody>
        </p:sp>
        <p:sp>
          <p:nvSpPr>
            <p:cNvPr id="15" name="TextBox 6">
              <a:extLst>
                <a:ext uri="{FF2B5EF4-FFF2-40B4-BE49-F238E27FC236}">
                  <a16:creationId xmlns:a16="http://schemas.microsoft.com/office/drawing/2014/main" id="{3EF5BF4B-BEEA-5B1B-9921-DECAC881958C}"/>
                </a:ext>
              </a:extLst>
            </p:cNvPr>
            <p:cNvSpPr txBox="1"/>
            <p:nvPr/>
          </p:nvSpPr>
          <p:spPr>
            <a:xfrm>
              <a:off x="0" y="-38100"/>
              <a:ext cx="962313" cy="75730"/>
            </a:xfrm>
            <a:prstGeom prst="rect">
              <a:avLst/>
            </a:prstGeom>
          </p:spPr>
          <p:txBody>
            <a:bodyPr lIns="33867" tIns="33867" rIns="33867" bIns="33867" rtlCol="0" anchor="ctr"/>
            <a:lstStyle/>
            <a:p>
              <a:pPr algn="ctr" defTabSz="609630">
                <a:lnSpc>
                  <a:spcPts val="1773"/>
                </a:lnSpc>
                <a:spcBef>
                  <a:spcPct val="0"/>
                </a:spcBef>
              </a:pPr>
              <a:endParaRPr lang="en-US" sz="1200" noProof="0" dirty="0">
                <a:solidFill>
                  <a:prstClr val="black"/>
                </a:solidFill>
                <a:latin typeface="Calibri"/>
              </a:endParaRPr>
            </a:p>
          </p:txBody>
        </p:sp>
      </p:grpSp>
      <p:sp>
        <p:nvSpPr>
          <p:cNvPr id="21" name="TextBox 20">
            <a:extLst>
              <a:ext uri="{FF2B5EF4-FFF2-40B4-BE49-F238E27FC236}">
                <a16:creationId xmlns:a16="http://schemas.microsoft.com/office/drawing/2014/main" id="{4CC306BD-8C6A-9DEC-BA96-D4EAB74CFF0B}"/>
              </a:ext>
            </a:extLst>
          </p:cNvPr>
          <p:cNvSpPr txBox="1"/>
          <p:nvPr/>
        </p:nvSpPr>
        <p:spPr>
          <a:xfrm>
            <a:off x="1213487" y="3198606"/>
            <a:ext cx="6625176" cy="2400657"/>
          </a:xfrm>
          <a:prstGeom prst="rect">
            <a:avLst/>
          </a:prstGeom>
          <a:noFill/>
        </p:spPr>
        <p:txBody>
          <a:bodyPr wrap="square">
            <a:spAutoFit/>
          </a:bodyPr>
          <a:lstStyle/>
          <a:p>
            <a:pPr algn="just">
              <a:spcAft>
                <a:spcPts val="1800"/>
              </a:spcAft>
            </a:pPr>
            <a:r>
              <a:rPr lang="en-US" sz="2000" b="1" noProof="0" dirty="0">
                <a:latin typeface="Open Sans" panose="020B0606030504020204" pitchFamily="34" charset="0"/>
                <a:ea typeface="Open Sans" panose="020B0606030504020204" pitchFamily="34" charset="0"/>
                <a:cs typeface="Open Sans" panose="020B0606030504020204" pitchFamily="34" charset="0"/>
              </a:rPr>
              <a:t>Objective</a:t>
            </a:r>
            <a:r>
              <a:rPr lang="en-US" sz="2000" noProof="0" dirty="0">
                <a:latin typeface="Open Sans" panose="020B0606030504020204" pitchFamily="34" charset="0"/>
                <a:ea typeface="Open Sans" panose="020B0606030504020204" pitchFamily="34" charset="0"/>
                <a:cs typeface="Open Sans" panose="020B0606030504020204" pitchFamily="34" charset="0"/>
              </a:rPr>
              <a:t>: strengthen advisory capacity on climate-smart farming.</a:t>
            </a:r>
          </a:p>
          <a:p>
            <a:pPr algn="just">
              <a:spcAft>
                <a:spcPts val="1800"/>
              </a:spcAft>
            </a:pPr>
            <a:r>
              <a:rPr lang="en-US" sz="2000" b="1" noProof="0" dirty="0">
                <a:latin typeface="Open Sans" panose="020B0606030504020204" pitchFamily="34" charset="0"/>
                <a:ea typeface="Open Sans" panose="020B0606030504020204" pitchFamily="34" charset="0"/>
                <a:cs typeface="Open Sans" panose="020B0606030504020204" pitchFamily="34" charset="0"/>
              </a:rPr>
              <a:t>Scope</a:t>
            </a:r>
            <a:r>
              <a:rPr lang="en-US" sz="2000" noProof="0" dirty="0">
                <a:latin typeface="Open Sans" panose="020B0606030504020204" pitchFamily="34" charset="0"/>
                <a:ea typeface="Open Sans" panose="020B0606030504020204" pitchFamily="34" charset="0"/>
                <a:cs typeface="Open Sans" panose="020B0606030504020204" pitchFamily="34" charset="0"/>
              </a:rPr>
              <a:t>: training advisors, sharing tools, cross-border learning.</a:t>
            </a:r>
          </a:p>
          <a:p>
            <a:pPr algn="just">
              <a:spcAft>
                <a:spcPts val="1800"/>
              </a:spcAft>
            </a:pPr>
            <a:r>
              <a:rPr lang="en-US" sz="2000" b="1" noProof="0" dirty="0">
                <a:latin typeface="Open Sans" panose="020B0606030504020204" pitchFamily="34" charset="0"/>
                <a:ea typeface="Open Sans" panose="020B0606030504020204" pitchFamily="34" charset="0"/>
                <a:cs typeface="Open Sans" panose="020B0606030504020204" pitchFamily="34" charset="0"/>
              </a:rPr>
              <a:t>Impact</a:t>
            </a:r>
            <a:r>
              <a:rPr lang="en-US" sz="2000" noProof="0" dirty="0">
                <a:latin typeface="Open Sans" panose="020B0606030504020204" pitchFamily="34" charset="0"/>
                <a:ea typeface="Open Sans" panose="020B0606030504020204" pitchFamily="34" charset="0"/>
                <a:cs typeface="Open Sans" panose="020B0606030504020204" pitchFamily="34" charset="0"/>
              </a:rPr>
              <a:t>: better support for farmers to adopt climate-smart practice.</a:t>
            </a:r>
          </a:p>
        </p:txBody>
      </p:sp>
      <p:pic>
        <p:nvPicPr>
          <p:cNvPr id="4" name="Picture 2" descr="Horizon Europe's Climate Smart Advisors project takes off, supporting  Europe's climate goals - Innovation for Agriculture">
            <a:extLst>
              <a:ext uri="{FF2B5EF4-FFF2-40B4-BE49-F238E27FC236}">
                <a16:creationId xmlns:a16="http://schemas.microsoft.com/office/drawing/2014/main" id="{C3A3C1BC-2D3F-5BCD-0EDD-67642918C1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17" t="28088" r="12742" b="15565"/>
          <a:stretch/>
        </p:blipFill>
        <p:spPr bwMode="auto">
          <a:xfrm>
            <a:off x="8327792" y="3391365"/>
            <a:ext cx="3040591" cy="19451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9D62A27-852B-4DF5-CEAA-8F555931EAAE}"/>
              </a:ext>
            </a:extLst>
          </p:cNvPr>
          <p:cNvSpPr txBox="1"/>
          <p:nvPr/>
        </p:nvSpPr>
        <p:spPr>
          <a:xfrm>
            <a:off x="1213487" y="2026527"/>
            <a:ext cx="10320807" cy="769441"/>
          </a:xfrm>
          <a:prstGeom prst="rect">
            <a:avLst/>
          </a:prstGeom>
          <a:noFill/>
        </p:spPr>
        <p:txBody>
          <a:bodyPr wrap="square">
            <a:spAutoFit/>
          </a:bodyPr>
          <a:lstStyle/>
          <a:p>
            <a:pPr algn="just">
              <a:spcAft>
                <a:spcPts val="1800"/>
              </a:spcAft>
            </a:pPr>
            <a:r>
              <a:rPr lang="en-US" sz="2200" i="1" noProof="0" dirty="0">
                <a:latin typeface="Open Sans" panose="020B0606030504020204" pitchFamily="34" charset="0"/>
                <a:ea typeface="Open Sans" panose="020B0606030504020204" pitchFamily="34" charset="0"/>
                <a:cs typeface="Open Sans" panose="020B0606030504020204" pitchFamily="34" charset="0"/>
              </a:rPr>
              <a:t>“Connecting and Mobilizing the EU Agricultural Advisory Community to Support the Transition to Climate Smart Farming​​“ (2023–2030) </a:t>
            </a:r>
          </a:p>
        </p:txBody>
      </p:sp>
    </p:spTree>
    <p:extLst>
      <p:ext uri="{BB962C8B-B14F-4D97-AF65-F5344CB8AC3E}">
        <p14:creationId xmlns:p14="http://schemas.microsoft.com/office/powerpoint/2010/main" val="2391080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5AF00-AA0E-810D-A944-14033C3D860C}"/>
            </a:ext>
          </a:extLst>
        </p:cNvPr>
        <p:cNvGrpSpPr/>
        <p:nvPr/>
      </p:nvGrpSpPr>
      <p:grpSpPr>
        <a:xfrm>
          <a:off x="0" y="0"/>
          <a:ext cx="0" cy="0"/>
          <a:chOff x="0" y="0"/>
          <a:chExt cx="0" cy="0"/>
        </a:xfrm>
      </p:grpSpPr>
      <p:sp>
        <p:nvSpPr>
          <p:cNvPr id="2" name="Laisva forma: figūra 6">
            <a:extLst>
              <a:ext uri="{FF2B5EF4-FFF2-40B4-BE49-F238E27FC236}">
                <a16:creationId xmlns:a16="http://schemas.microsoft.com/office/drawing/2014/main" id="{016BBCFB-EB37-BC04-2E75-E4A138E6B1EB}"/>
              </a:ext>
            </a:extLst>
          </p:cNvPr>
          <p:cNvSpPr/>
          <p:nvPr/>
        </p:nvSpPr>
        <p:spPr>
          <a:xfrm>
            <a:off x="221696" y="6534247"/>
            <a:ext cx="9445752" cy="84719"/>
          </a:xfrm>
          <a:custGeom>
            <a:avLst/>
            <a:gdLst>
              <a:gd name="f0" fmla="val 10800000"/>
              <a:gd name="f1" fmla="val 5400000"/>
              <a:gd name="f2" fmla="val 180"/>
              <a:gd name="f3" fmla="val w"/>
              <a:gd name="f4" fmla="val h"/>
              <a:gd name="f5" fmla="val 0"/>
              <a:gd name="f6" fmla="val 6779408"/>
              <a:gd name="f7" fmla="val 399110"/>
              <a:gd name="f8" fmla="val 399111"/>
              <a:gd name="f9" fmla="+- 0 0 -90"/>
              <a:gd name="f10" fmla="*/ f3 1 6779408"/>
              <a:gd name="f11" fmla="*/ f4 1 399110"/>
              <a:gd name="f12" fmla="val f5"/>
              <a:gd name="f13" fmla="val f6"/>
              <a:gd name="f14" fmla="val f7"/>
              <a:gd name="f15" fmla="*/ f9 f0 1"/>
              <a:gd name="f16" fmla="+- f14 0 f12"/>
              <a:gd name="f17" fmla="+- f13 0 f12"/>
              <a:gd name="f18" fmla="*/ f15 1 f2"/>
              <a:gd name="f19" fmla="*/ f17 1 6779408"/>
              <a:gd name="f20" fmla="*/ f16 1 399110"/>
              <a:gd name="f21" fmla="*/ 0 f17 1"/>
              <a:gd name="f22" fmla="*/ 0 f16 1"/>
              <a:gd name="f23" fmla="*/ 6779408 f17 1"/>
              <a:gd name="f24" fmla="*/ 399111 f16 1"/>
              <a:gd name="f25" fmla="+- f18 0 f1"/>
              <a:gd name="f26" fmla="*/ f21 1 6779408"/>
              <a:gd name="f27" fmla="*/ f22 1 399110"/>
              <a:gd name="f28" fmla="*/ f23 1 6779408"/>
              <a:gd name="f29" fmla="*/ f24 1 399110"/>
              <a:gd name="f30" fmla="*/ f12 1 f19"/>
              <a:gd name="f31" fmla="*/ f13 1 f19"/>
              <a:gd name="f32" fmla="*/ f12 1 f20"/>
              <a:gd name="f33" fmla="*/ f14 1 f20"/>
              <a:gd name="f34" fmla="*/ f26 1 f19"/>
              <a:gd name="f35" fmla="*/ f27 1 f20"/>
              <a:gd name="f36" fmla="*/ f28 1 f19"/>
              <a:gd name="f37" fmla="*/ f29 1 f20"/>
              <a:gd name="f38" fmla="*/ f30 f10 1"/>
              <a:gd name="f39" fmla="*/ f31 f10 1"/>
              <a:gd name="f40" fmla="*/ f33 f11 1"/>
              <a:gd name="f41" fmla="*/ f32 f11 1"/>
              <a:gd name="f42" fmla="*/ f34 f10 1"/>
              <a:gd name="f43" fmla="*/ f35 f11 1"/>
              <a:gd name="f44" fmla="*/ f36 f10 1"/>
              <a:gd name="f45" fmla="*/ f37 f11 1"/>
            </a:gdLst>
            <a:ahLst/>
            <a:cxnLst>
              <a:cxn ang="3cd4">
                <a:pos x="hc" y="t"/>
              </a:cxn>
              <a:cxn ang="0">
                <a:pos x="r" y="vc"/>
              </a:cxn>
              <a:cxn ang="cd4">
                <a:pos x="hc" y="b"/>
              </a:cxn>
              <a:cxn ang="cd2">
                <a:pos x="l" y="vc"/>
              </a:cxn>
              <a:cxn ang="f25">
                <a:pos x="f42" y="f43"/>
              </a:cxn>
              <a:cxn ang="f25">
                <a:pos x="f44" y="f43"/>
              </a:cxn>
              <a:cxn ang="f25">
                <a:pos x="f44" y="f45"/>
              </a:cxn>
              <a:cxn ang="f25">
                <a:pos x="f42" y="f45"/>
              </a:cxn>
            </a:cxnLst>
            <a:rect l="f38" t="f41" r="f39" b="f40"/>
            <a:pathLst>
              <a:path w="6779408" h="399110">
                <a:moveTo>
                  <a:pt x="f5" y="f5"/>
                </a:moveTo>
                <a:lnTo>
                  <a:pt x="f6" y="f5"/>
                </a:lnTo>
                <a:lnTo>
                  <a:pt x="f6" y="f8"/>
                </a:lnTo>
                <a:lnTo>
                  <a:pt x="f5" y="f8"/>
                </a:lnTo>
                <a:close/>
              </a:path>
            </a:pathLst>
          </a:custGeom>
          <a:solidFill>
            <a:srgbClr val="006666"/>
          </a:soli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FFC000"/>
              </a:solidFill>
              <a:effectLst/>
              <a:uLnTx/>
              <a:uFillTx/>
              <a:latin typeface="Calibri"/>
              <a:ea typeface="+mn-ea"/>
              <a:cs typeface="+mn-cs"/>
            </a:endParaRPr>
          </a:p>
        </p:txBody>
      </p:sp>
      <p:pic>
        <p:nvPicPr>
          <p:cNvPr id="3" name="Paveikslėlis 9" descr="Paveikslėlis, kuriame yra žinutė&#10;&#10;Automatiškai sugeneruotas aprašymas">
            <a:extLst>
              <a:ext uri="{FF2B5EF4-FFF2-40B4-BE49-F238E27FC236}">
                <a16:creationId xmlns:a16="http://schemas.microsoft.com/office/drawing/2014/main" id="{04B611FA-3C07-86C7-A769-FD4898868B04}"/>
              </a:ext>
            </a:extLst>
          </p:cNvPr>
          <p:cNvPicPr>
            <a:picLocks noChangeAspect="1"/>
          </p:cNvPicPr>
          <p:nvPr/>
        </p:nvPicPr>
        <p:blipFill>
          <a:blip r:embed="rId3"/>
          <a:stretch>
            <a:fillRect/>
          </a:stretch>
        </p:blipFill>
        <p:spPr>
          <a:xfrm>
            <a:off x="9848088" y="6251076"/>
            <a:ext cx="2122212" cy="532445"/>
          </a:xfrm>
          <a:prstGeom prst="rect">
            <a:avLst/>
          </a:prstGeom>
          <a:noFill/>
          <a:ln cap="flat">
            <a:noFill/>
          </a:ln>
        </p:spPr>
      </p:pic>
      <p:pic>
        <p:nvPicPr>
          <p:cNvPr id="6" name="Paveikslėlis 5" descr="Paveikslėlis, kuriame yra rašas, dizainas, Simetrija, pikselis&#10;&#10;Automatiškai sugeneruotas aprašymas">
            <a:extLst>
              <a:ext uri="{FF2B5EF4-FFF2-40B4-BE49-F238E27FC236}">
                <a16:creationId xmlns:a16="http://schemas.microsoft.com/office/drawing/2014/main" id="{B0E2AAC5-2301-FE08-3C8F-B47A0320A8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098291" y="202406"/>
            <a:ext cx="872009" cy="825502"/>
          </a:xfrm>
          <a:prstGeom prst="rect">
            <a:avLst/>
          </a:prstGeom>
        </p:spPr>
      </p:pic>
      <p:sp>
        <p:nvSpPr>
          <p:cNvPr id="12" name="TextBox 19">
            <a:extLst>
              <a:ext uri="{FF2B5EF4-FFF2-40B4-BE49-F238E27FC236}">
                <a16:creationId xmlns:a16="http://schemas.microsoft.com/office/drawing/2014/main" id="{03D4657E-C04E-DD05-BC2A-747B336E16FC}"/>
              </a:ext>
            </a:extLst>
          </p:cNvPr>
          <p:cNvSpPr txBox="1"/>
          <p:nvPr/>
        </p:nvSpPr>
        <p:spPr>
          <a:xfrm>
            <a:off x="1213488" y="776421"/>
            <a:ext cx="6744263" cy="473206"/>
          </a:xfrm>
          <a:prstGeom prst="rect">
            <a:avLst/>
          </a:prstGeom>
        </p:spPr>
        <p:txBody>
          <a:bodyPr wrap="square" lIns="0" tIns="0" rIns="0" bIns="0" rtlCol="0" anchor="t">
            <a:spAutoFit/>
          </a:bodyPr>
          <a:lstStyle/>
          <a:p>
            <a:pPr defTabSz="609630">
              <a:lnSpc>
                <a:spcPts val="3755"/>
              </a:lnSpc>
            </a:pPr>
            <a:r>
              <a:rPr lang="lt-LT" sz="3000" b="1" dirty="0" err="1">
                <a:solidFill>
                  <a:srgbClr val="1F2020"/>
                </a:solidFill>
                <a:latin typeface="Poppins Bold"/>
                <a:ea typeface="Poppins Bold"/>
                <a:cs typeface="Poppins Bold"/>
                <a:sym typeface="Poppins Bold"/>
              </a:rPr>
              <a:t>Nutri-Check</a:t>
            </a:r>
            <a:r>
              <a:rPr lang="lt-LT" sz="3000" b="1" dirty="0">
                <a:solidFill>
                  <a:srgbClr val="1F2020"/>
                </a:solidFill>
                <a:latin typeface="Poppins Bold"/>
                <a:ea typeface="Poppins Bold"/>
                <a:cs typeface="Poppins Bold"/>
                <a:sym typeface="Poppins Bold"/>
              </a:rPr>
              <a:t> Net</a:t>
            </a:r>
            <a:endParaRPr lang="en-US" sz="3000" b="1" noProof="0" dirty="0">
              <a:solidFill>
                <a:srgbClr val="1F2020"/>
              </a:solidFill>
              <a:latin typeface="Poppins Bold"/>
              <a:ea typeface="Poppins Bold"/>
              <a:cs typeface="Poppins Bold"/>
              <a:sym typeface="Poppins Bold"/>
            </a:endParaRPr>
          </a:p>
        </p:txBody>
      </p:sp>
      <p:grpSp>
        <p:nvGrpSpPr>
          <p:cNvPr id="13" name="Group 4">
            <a:extLst>
              <a:ext uri="{FF2B5EF4-FFF2-40B4-BE49-F238E27FC236}">
                <a16:creationId xmlns:a16="http://schemas.microsoft.com/office/drawing/2014/main" id="{D4BBFC32-1D0A-F456-5DEA-5C10504318FB}"/>
              </a:ext>
            </a:extLst>
          </p:cNvPr>
          <p:cNvGrpSpPr/>
          <p:nvPr/>
        </p:nvGrpSpPr>
        <p:grpSpPr>
          <a:xfrm>
            <a:off x="1213488" y="1484099"/>
            <a:ext cx="811951" cy="31750"/>
            <a:chOff x="0" y="0"/>
            <a:chExt cx="962313" cy="37630"/>
          </a:xfrm>
        </p:grpSpPr>
        <p:sp>
          <p:nvSpPr>
            <p:cNvPr id="14" name="Freeform 5">
              <a:extLst>
                <a:ext uri="{FF2B5EF4-FFF2-40B4-BE49-F238E27FC236}">
                  <a16:creationId xmlns:a16="http://schemas.microsoft.com/office/drawing/2014/main" id="{1DB59A2D-1B4A-F0C0-CC92-67A2D6F40FF1}"/>
                </a:ext>
              </a:extLst>
            </p:cNvPr>
            <p:cNvSpPr/>
            <p:nvPr/>
          </p:nvSpPr>
          <p:spPr>
            <a:xfrm>
              <a:off x="0" y="0"/>
              <a:ext cx="962313" cy="37630"/>
            </a:xfrm>
            <a:custGeom>
              <a:avLst/>
              <a:gdLst/>
              <a:ahLst/>
              <a:cxnLst/>
              <a:rect l="l" t="t" r="r" b="b"/>
              <a:pathLst>
                <a:path w="962313" h="37630">
                  <a:moveTo>
                    <a:pt x="0" y="0"/>
                  </a:moveTo>
                  <a:lnTo>
                    <a:pt x="962313" y="0"/>
                  </a:lnTo>
                  <a:lnTo>
                    <a:pt x="962313" y="37630"/>
                  </a:lnTo>
                  <a:lnTo>
                    <a:pt x="0" y="37630"/>
                  </a:lnTo>
                  <a:close/>
                </a:path>
              </a:pathLst>
            </a:custGeom>
            <a:solidFill>
              <a:srgbClr val="318472"/>
            </a:solidFill>
          </p:spPr>
          <p:txBody>
            <a:bodyPr/>
            <a:lstStyle/>
            <a:p>
              <a:pPr defTabSz="609630"/>
              <a:endParaRPr lang="en-US" sz="1200" noProof="0" dirty="0">
                <a:solidFill>
                  <a:prstClr val="black"/>
                </a:solidFill>
                <a:latin typeface="Calibri"/>
              </a:endParaRPr>
            </a:p>
          </p:txBody>
        </p:sp>
        <p:sp>
          <p:nvSpPr>
            <p:cNvPr id="15" name="TextBox 6">
              <a:extLst>
                <a:ext uri="{FF2B5EF4-FFF2-40B4-BE49-F238E27FC236}">
                  <a16:creationId xmlns:a16="http://schemas.microsoft.com/office/drawing/2014/main" id="{4AC13E98-E4D5-07B9-11E0-500AEB0297CB}"/>
                </a:ext>
              </a:extLst>
            </p:cNvPr>
            <p:cNvSpPr txBox="1"/>
            <p:nvPr/>
          </p:nvSpPr>
          <p:spPr>
            <a:xfrm>
              <a:off x="0" y="-38100"/>
              <a:ext cx="962313" cy="75730"/>
            </a:xfrm>
            <a:prstGeom prst="rect">
              <a:avLst/>
            </a:prstGeom>
          </p:spPr>
          <p:txBody>
            <a:bodyPr lIns="33867" tIns="33867" rIns="33867" bIns="33867" rtlCol="0" anchor="ctr"/>
            <a:lstStyle/>
            <a:p>
              <a:pPr algn="ctr" defTabSz="609630">
                <a:lnSpc>
                  <a:spcPts val="1773"/>
                </a:lnSpc>
                <a:spcBef>
                  <a:spcPct val="0"/>
                </a:spcBef>
              </a:pPr>
              <a:endParaRPr lang="en-US" sz="1200" noProof="0" dirty="0">
                <a:solidFill>
                  <a:prstClr val="black"/>
                </a:solidFill>
                <a:latin typeface="Calibri"/>
              </a:endParaRPr>
            </a:p>
          </p:txBody>
        </p:sp>
      </p:grpSp>
      <p:sp>
        <p:nvSpPr>
          <p:cNvPr id="21" name="TextBox 20">
            <a:extLst>
              <a:ext uri="{FF2B5EF4-FFF2-40B4-BE49-F238E27FC236}">
                <a16:creationId xmlns:a16="http://schemas.microsoft.com/office/drawing/2014/main" id="{AAF83AA6-9171-7086-B87E-FD38BC94C746}"/>
              </a:ext>
            </a:extLst>
          </p:cNvPr>
          <p:cNvSpPr txBox="1"/>
          <p:nvPr/>
        </p:nvSpPr>
        <p:spPr>
          <a:xfrm>
            <a:off x="1213488" y="3159748"/>
            <a:ext cx="5590103" cy="2400657"/>
          </a:xfrm>
          <a:prstGeom prst="rect">
            <a:avLst/>
          </a:prstGeom>
          <a:noFill/>
        </p:spPr>
        <p:txBody>
          <a:bodyPr wrap="square">
            <a:spAutoFit/>
          </a:bodyPr>
          <a:lstStyle/>
          <a:p>
            <a:pPr algn="just">
              <a:spcAft>
                <a:spcPts val="1800"/>
              </a:spcAft>
            </a:pPr>
            <a:r>
              <a:rPr lang="en-US" sz="2000" b="1" noProof="0" dirty="0">
                <a:latin typeface="Open Sans" panose="020B0606030504020204" pitchFamily="34" charset="0"/>
                <a:ea typeface="Open Sans" panose="020B0606030504020204" pitchFamily="34" charset="0"/>
                <a:cs typeface="Open Sans" panose="020B0606030504020204" pitchFamily="34" charset="0"/>
              </a:rPr>
              <a:t>Objective</a:t>
            </a:r>
            <a:r>
              <a:rPr lang="en-US" sz="2000" noProof="0" dirty="0">
                <a:latin typeface="Open Sans" panose="020B0606030504020204" pitchFamily="34" charset="0"/>
                <a:ea typeface="Open Sans" panose="020B0606030504020204" pitchFamily="34" charset="0"/>
                <a:cs typeface="Open Sans" panose="020B0606030504020204" pitchFamily="34" charset="0"/>
              </a:rPr>
              <a:t>: improve precision of crop nutrition.</a:t>
            </a:r>
          </a:p>
          <a:p>
            <a:pPr algn="just">
              <a:spcAft>
                <a:spcPts val="1800"/>
              </a:spcAft>
            </a:pPr>
            <a:r>
              <a:rPr lang="en-US" sz="2000" b="1" noProof="0" dirty="0">
                <a:latin typeface="Open Sans" panose="020B0606030504020204" pitchFamily="34" charset="0"/>
                <a:ea typeface="Open Sans" panose="020B0606030504020204" pitchFamily="34" charset="0"/>
                <a:cs typeface="Open Sans" panose="020B0606030504020204" pitchFamily="34" charset="0"/>
              </a:rPr>
              <a:t>Scope</a:t>
            </a:r>
            <a:r>
              <a:rPr lang="en-US" sz="2000" noProof="0"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compiling decision-support tools, farm-by-farm nutrient checks.</a:t>
            </a:r>
          </a:p>
          <a:p>
            <a:pPr algn="just">
              <a:spcAft>
                <a:spcPts val="1800"/>
              </a:spcAft>
            </a:pPr>
            <a:r>
              <a:rPr lang="en-US" sz="2000" b="1" noProof="0" dirty="0">
                <a:latin typeface="Open Sans" panose="020B0606030504020204" pitchFamily="34" charset="0"/>
                <a:ea typeface="Open Sans" panose="020B0606030504020204" pitchFamily="34" charset="0"/>
                <a:cs typeface="Open Sans" panose="020B0606030504020204" pitchFamily="34" charset="0"/>
              </a:rPr>
              <a:t>Impact</a:t>
            </a:r>
            <a:r>
              <a:rPr lang="en-US" sz="2000" noProof="0"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better yields, reduced fertilizer use, lower environmental footprint.</a:t>
            </a:r>
          </a:p>
        </p:txBody>
      </p:sp>
      <p:pic>
        <p:nvPicPr>
          <p:cNvPr id="5" name="Paveikslėlis 4">
            <a:extLst>
              <a:ext uri="{FF2B5EF4-FFF2-40B4-BE49-F238E27FC236}">
                <a16:creationId xmlns:a16="http://schemas.microsoft.com/office/drawing/2014/main" id="{2CD36979-F691-4D8F-0DF9-45CEC564F527}"/>
              </a:ext>
            </a:extLst>
          </p:cNvPr>
          <p:cNvPicPr>
            <a:picLocks noChangeAspect="1"/>
          </p:cNvPicPr>
          <p:nvPr/>
        </p:nvPicPr>
        <p:blipFill>
          <a:blip r:embed="rId5"/>
          <a:stretch>
            <a:fillRect/>
          </a:stretch>
        </p:blipFill>
        <p:spPr>
          <a:xfrm>
            <a:off x="7242351" y="3552291"/>
            <a:ext cx="4359737" cy="1034952"/>
          </a:xfrm>
          <a:prstGeom prst="rect">
            <a:avLst/>
          </a:prstGeom>
        </p:spPr>
      </p:pic>
      <p:sp>
        <p:nvSpPr>
          <p:cNvPr id="8" name="TextBox 7">
            <a:extLst>
              <a:ext uri="{FF2B5EF4-FFF2-40B4-BE49-F238E27FC236}">
                <a16:creationId xmlns:a16="http://schemas.microsoft.com/office/drawing/2014/main" id="{42EF2016-E406-B695-0715-2813D46E130F}"/>
              </a:ext>
            </a:extLst>
          </p:cNvPr>
          <p:cNvSpPr txBox="1"/>
          <p:nvPr/>
        </p:nvSpPr>
        <p:spPr>
          <a:xfrm>
            <a:off x="1213488" y="1983855"/>
            <a:ext cx="10388600" cy="769441"/>
          </a:xfrm>
          <a:prstGeom prst="rect">
            <a:avLst/>
          </a:prstGeom>
          <a:noFill/>
        </p:spPr>
        <p:txBody>
          <a:bodyPr wrap="square">
            <a:spAutoFit/>
          </a:bodyPr>
          <a:lstStyle/>
          <a:p>
            <a:pPr algn="just">
              <a:spcAft>
                <a:spcPts val="1800"/>
              </a:spcAft>
            </a:pPr>
            <a:r>
              <a:rPr lang="en-US" sz="2200" i="1" noProof="0" dirty="0">
                <a:latin typeface="Open Sans" panose="020B0606030504020204" pitchFamily="34" charset="0"/>
                <a:ea typeface="Open Sans" panose="020B0606030504020204" pitchFamily="34" charset="0"/>
                <a:cs typeface="Open Sans" panose="020B0606030504020204" pitchFamily="34" charset="0"/>
              </a:rPr>
              <a:t>“NUTRI-CHECK </a:t>
            </a:r>
            <a:r>
              <a:rPr lang="en-US" sz="2200" i="1" noProof="0" dirty="0" err="1">
                <a:latin typeface="Open Sans" panose="020B0606030504020204" pitchFamily="34" charset="0"/>
                <a:ea typeface="Open Sans" panose="020B0606030504020204" pitchFamily="34" charset="0"/>
                <a:cs typeface="Open Sans" panose="020B0606030504020204" pitchFamily="34" charset="0"/>
              </a:rPr>
              <a:t>NETwork</a:t>
            </a:r>
            <a:r>
              <a:rPr lang="en-US" sz="2200" i="1" noProof="0" dirty="0">
                <a:latin typeface="Open Sans" panose="020B0606030504020204" pitchFamily="34" charset="0"/>
                <a:ea typeface="Open Sans" panose="020B0606030504020204" pitchFamily="34" charset="0"/>
                <a:cs typeface="Open Sans" panose="020B0606030504020204" pitchFamily="34" charset="0"/>
              </a:rPr>
              <a:t> to Maximize Site-specific Precision in Managing the Nutrition of European Arable Crops</a:t>
            </a:r>
            <a:r>
              <a:rPr lang="lt-LT" sz="2200" i="1" noProof="0" dirty="0">
                <a:latin typeface="Open Sans" panose="020B0606030504020204" pitchFamily="34" charset="0"/>
                <a:ea typeface="Open Sans" panose="020B0606030504020204" pitchFamily="34" charset="0"/>
                <a:cs typeface="Open Sans" panose="020B0606030504020204" pitchFamily="34" charset="0"/>
              </a:rPr>
              <a:t>“ </a:t>
            </a:r>
            <a:r>
              <a:rPr lang="en-US" sz="2200" i="1" noProof="0" dirty="0">
                <a:latin typeface="Open Sans" panose="020B0606030504020204" pitchFamily="34" charset="0"/>
                <a:ea typeface="Open Sans" panose="020B0606030504020204" pitchFamily="34" charset="0"/>
                <a:cs typeface="Open Sans" panose="020B0606030504020204" pitchFamily="34" charset="0"/>
              </a:rPr>
              <a:t>(2023–20</a:t>
            </a:r>
            <a:r>
              <a:rPr lang="lt-LT" sz="2200" i="1" noProof="0" dirty="0">
                <a:latin typeface="Open Sans" panose="020B0606030504020204" pitchFamily="34" charset="0"/>
                <a:ea typeface="Open Sans" panose="020B0606030504020204" pitchFamily="34" charset="0"/>
                <a:cs typeface="Open Sans" panose="020B0606030504020204" pitchFamily="34" charset="0"/>
              </a:rPr>
              <a:t>25</a:t>
            </a:r>
            <a:r>
              <a:rPr lang="en-US" sz="2200" i="1" noProof="0"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4280542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1414D-6477-2C37-57B2-99A2020D93C1}"/>
            </a:ext>
          </a:extLst>
        </p:cNvPr>
        <p:cNvGrpSpPr/>
        <p:nvPr/>
      </p:nvGrpSpPr>
      <p:grpSpPr>
        <a:xfrm>
          <a:off x="0" y="0"/>
          <a:ext cx="0" cy="0"/>
          <a:chOff x="0" y="0"/>
          <a:chExt cx="0" cy="0"/>
        </a:xfrm>
      </p:grpSpPr>
      <p:sp>
        <p:nvSpPr>
          <p:cNvPr id="2" name="Laisva forma: figūra 6">
            <a:extLst>
              <a:ext uri="{FF2B5EF4-FFF2-40B4-BE49-F238E27FC236}">
                <a16:creationId xmlns:a16="http://schemas.microsoft.com/office/drawing/2014/main" id="{0D96C691-81C2-76B8-8708-61533AE193A3}"/>
              </a:ext>
            </a:extLst>
          </p:cNvPr>
          <p:cNvSpPr/>
          <p:nvPr/>
        </p:nvSpPr>
        <p:spPr>
          <a:xfrm>
            <a:off x="221696" y="6534247"/>
            <a:ext cx="9445752" cy="84719"/>
          </a:xfrm>
          <a:custGeom>
            <a:avLst/>
            <a:gdLst>
              <a:gd name="f0" fmla="val 10800000"/>
              <a:gd name="f1" fmla="val 5400000"/>
              <a:gd name="f2" fmla="val 180"/>
              <a:gd name="f3" fmla="val w"/>
              <a:gd name="f4" fmla="val h"/>
              <a:gd name="f5" fmla="val 0"/>
              <a:gd name="f6" fmla="val 6779408"/>
              <a:gd name="f7" fmla="val 399110"/>
              <a:gd name="f8" fmla="val 399111"/>
              <a:gd name="f9" fmla="+- 0 0 -90"/>
              <a:gd name="f10" fmla="*/ f3 1 6779408"/>
              <a:gd name="f11" fmla="*/ f4 1 399110"/>
              <a:gd name="f12" fmla="val f5"/>
              <a:gd name="f13" fmla="val f6"/>
              <a:gd name="f14" fmla="val f7"/>
              <a:gd name="f15" fmla="*/ f9 f0 1"/>
              <a:gd name="f16" fmla="+- f14 0 f12"/>
              <a:gd name="f17" fmla="+- f13 0 f12"/>
              <a:gd name="f18" fmla="*/ f15 1 f2"/>
              <a:gd name="f19" fmla="*/ f17 1 6779408"/>
              <a:gd name="f20" fmla="*/ f16 1 399110"/>
              <a:gd name="f21" fmla="*/ 0 f17 1"/>
              <a:gd name="f22" fmla="*/ 0 f16 1"/>
              <a:gd name="f23" fmla="*/ 6779408 f17 1"/>
              <a:gd name="f24" fmla="*/ 399111 f16 1"/>
              <a:gd name="f25" fmla="+- f18 0 f1"/>
              <a:gd name="f26" fmla="*/ f21 1 6779408"/>
              <a:gd name="f27" fmla="*/ f22 1 399110"/>
              <a:gd name="f28" fmla="*/ f23 1 6779408"/>
              <a:gd name="f29" fmla="*/ f24 1 399110"/>
              <a:gd name="f30" fmla="*/ f12 1 f19"/>
              <a:gd name="f31" fmla="*/ f13 1 f19"/>
              <a:gd name="f32" fmla="*/ f12 1 f20"/>
              <a:gd name="f33" fmla="*/ f14 1 f20"/>
              <a:gd name="f34" fmla="*/ f26 1 f19"/>
              <a:gd name="f35" fmla="*/ f27 1 f20"/>
              <a:gd name="f36" fmla="*/ f28 1 f19"/>
              <a:gd name="f37" fmla="*/ f29 1 f20"/>
              <a:gd name="f38" fmla="*/ f30 f10 1"/>
              <a:gd name="f39" fmla="*/ f31 f10 1"/>
              <a:gd name="f40" fmla="*/ f33 f11 1"/>
              <a:gd name="f41" fmla="*/ f32 f11 1"/>
              <a:gd name="f42" fmla="*/ f34 f10 1"/>
              <a:gd name="f43" fmla="*/ f35 f11 1"/>
              <a:gd name="f44" fmla="*/ f36 f10 1"/>
              <a:gd name="f45" fmla="*/ f37 f11 1"/>
            </a:gdLst>
            <a:ahLst/>
            <a:cxnLst>
              <a:cxn ang="3cd4">
                <a:pos x="hc" y="t"/>
              </a:cxn>
              <a:cxn ang="0">
                <a:pos x="r" y="vc"/>
              </a:cxn>
              <a:cxn ang="cd4">
                <a:pos x="hc" y="b"/>
              </a:cxn>
              <a:cxn ang="cd2">
                <a:pos x="l" y="vc"/>
              </a:cxn>
              <a:cxn ang="f25">
                <a:pos x="f42" y="f43"/>
              </a:cxn>
              <a:cxn ang="f25">
                <a:pos x="f44" y="f43"/>
              </a:cxn>
              <a:cxn ang="f25">
                <a:pos x="f44" y="f45"/>
              </a:cxn>
              <a:cxn ang="f25">
                <a:pos x="f42" y="f45"/>
              </a:cxn>
            </a:cxnLst>
            <a:rect l="f38" t="f41" r="f39" b="f40"/>
            <a:pathLst>
              <a:path w="6779408" h="399110">
                <a:moveTo>
                  <a:pt x="f5" y="f5"/>
                </a:moveTo>
                <a:lnTo>
                  <a:pt x="f6" y="f5"/>
                </a:lnTo>
                <a:lnTo>
                  <a:pt x="f6" y="f8"/>
                </a:lnTo>
                <a:lnTo>
                  <a:pt x="f5" y="f8"/>
                </a:lnTo>
                <a:close/>
              </a:path>
            </a:pathLst>
          </a:custGeom>
          <a:solidFill>
            <a:srgbClr val="006666"/>
          </a:soli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FFC000"/>
              </a:solidFill>
              <a:effectLst/>
              <a:uLnTx/>
              <a:uFillTx/>
              <a:latin typeface="Calibri"/>
              <a:ea typeface="+mn-ea"/>
              <a:cs typeface="+mn-cs"/>
            </a:endParaRPr>
          </a:p>
        </p:txBody>
      </p:sp>
      <p:pic>
        <p:nvPicPr>
          <p:cNvPr id="3" name="Paveikslėlis 9" descr="Paveikslėlis, kuriame yra žinutė&#10;&#10;Automatiškai sugeneruotas aprašymas">
            <a:extLst>
              <a:ext uri="{FF2B5EF4-FFF2-40B4-BE49-F238E27FC236}">
                <a16:creationId xmlns:a16="http://schemas.microsoft.com/office/drawing/2014/main" id="{DCB1F0DF-3CB1-7075-AEED-A5C037777BEF}"/>
              </a:ext>
            </a:extLst>
          </p:cNvPr>
          <p:cNvPicPr>
            <a:picLocks noChangeAspect="1"/>
          </p:cNvPicPr>
          <p:nvPr/>
        </p:nvPicPr>
        <p:blipFill>
          <a:blip r:embed="rId3"/>
          <a:stretch>
            <a:fillRect/>
          </a:stretch>
        </p:blipFill>
        <p:spPr>
          <a:xfrm>
            <a:off x="9848088" y="6251076"/>
            <a:ext cx="2122212" cy="532445"/>
          </a:xfrm>
          <a:prstGeom prst="rect">
            <a:avLst/>
          </a:prstGeom>
          <a:noFill/>
          <a:ln cap="flat">
            <a:noFill/>
          </a:ln>
        </p:spPr>
      </p:pic>
      <p:pic>
        <p:nvPicPr>
          <p:cNvPr id="6" name="Paveikslėlis 5" descr="Paveikslėlis, kuriame yra rašas, dizainas, Simetrija, pikselis&#10;&#10;Automatiškai sugeneruotas aprašymas">
            <a:extLst>
              <a:ext uri="{FF2B5EF4-FFF2-40B4-BE49-F238E27FC236}">
                <a16:creationId xmlns:a16="http://schemas.microsoft.com/office/drawing/2014/main" id="{4BD1A486-6DAE-87ED-6EBF-E3060CEDD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098291" y="202406"/>
            <a:ext cx="872009" cy="825502"/>
          </a:xfrm>
          <a:prstGeom prst="rect">
            <a:avLst/>
          </a:prstGeom>
        </p:spPr>
      </p:pic>
      <p:sp>
        <p:nvSpPr>
          <p:cNvPr id="12" name="TextBox 19">
            <a:extLst>
              <a:ext uri="{FF2B5EF4-FFF2-40B4-BE49-F238E27FC236}">
                <a16:creationId xmlns:a16="http://schemas.microsoft.com/office/drawing/2014/main" id="{6C42B36D-744E-7A90-3F0F-4A03B090B4A6}"/>
              </a:ext>
            </a:extLst>
          </p:cNvPr>
          <p:cNvSpPr txBox="1"/>
          <p:nvPr/>
        </p:nvSpPr>
        <p:spPr>
          <a:xfrm>
            <a:off x="1213488" y="776421"/>
            <a:ext cx="6744263" cy="473206"/>
          </a:xfrm>
          <a:prstGeom prst="rect">
            <a:avLst/>
          </a:prstGeom>
        </p:spPr>
        <p:txBody>
          <a:bodyPr wrap="square" lIns="0" tIns="0" rIns="0" bIns="0" rtlCol="0" anchor="t">
            <a:spAutoFit/>
          </a:bodyPr>
          <a:lstStyle/>
          <a:p>
            <a:pPr defTabSz="609630">
              <a:lnSpc>
                <a:spcPts val="3755"/>
              </a:lnSpc>
            </a:pPr>
            <a:r>
              <a:rPr lang="lt-LT" sz="3000" b="1" dirty="0">
                <a:solidFill>
                  <a:srgbClr val="1F2020"/>
                </a:solidFill>
                <a:latin typeface="Poppins Bold"/>
                <a:ea typeface="Poppins Bold"/>
                <a:cs typeface="Poppins Bold"/>
                <a:sym typeface="Poppins Bold"/>
              </a:rPr>
              <a:t>FORADVISE</a:t>
            </a:r>
            <a:endParaRPr lang="en-US" sz="3000" b="1" noProof="0" dirty="0">
              <a:solidFill>
                <a:srgbClr val="1F2020"/>
              </a:solidFill>
              <a:latin typeface="Poppins Bold"/>
              <a:ea typeface="Poppins Bold"/>
              <a:cs typeface="Poppins Bold"/>
              <a:sym typeface="Poppins Bold"/>
            </a:endParaRPr>
          </a:p>
        </p:txBody>
      </p:sp>
      <p:grpSp>
        <p:nvGrpSpPr>
          <p:cNvPr id="13" name="Group 4">
            <a:extLst>
              <a:ext uri="{FF2B5EF4-FFF2-40B4-BE49-F238E27FC236}">
                <a16:creationId xmlns:a16="http://schemas.microsoft.com/office/drawing/2014/main" id="{73298254-4CD8-7A1C-8A45-435175CD62D0}"/>
              </a:ext>
            </a:extLst>
          </p:cNvPr>
          <p:cNvGrpSpPr/>
          <p:nvPr/>
        </p:nvGrpSpPr>
        <p:grpSpPr>
          <a:xfrm>
            <a:off x="1213488" y="1484099"/>
            <a:ext cx="811951" cy="31750"/>
            <a:chOff x="0" y="0"/>
            <a:chExt cx="962313" cy="37630"/>
          </a:xfrm>
        </p:grpSpPr>
        <p:sp>
          <p:nvSpPr>
            <p:cNvPr id="14" name="Freeform 5">
              <a:extLst>
                <a:ext uri="{FF2B5EF4-FFF2-40B4-BE49-F238E27FC236}">
                  <a16:creationId xmlns:a16="http://schemas.microsoft.com/office/drawing/2014/main" id="{B309365C-12AD-5FA8-E0E3-9C94CC943284}"/>
                </a:ext>
              </a:extLst>
            </p:cNvPr>
            <p:cNvSpPr/>
            <p:nvPr/>
          </p:nvSpPr>
          <p:spPr>
            <a:xfrm>
              <a:off x="0" y="0"/>
              <a:ext cx="962313" cy="37630"/>
            </a:xfrm>
            <a:custGeom>
              <a:avLst/>
              <a:gdLst/>
              <a:ahLst/>
              <a:cxnLst/>
              <a:rect l="l" t="t" r="r" b="b"/>
              <a:pathLst>
                <a:path w="962313" h="37630">
                  <a:moveTo>
                    <a:pt x="0" y="0"/>
                  </a:moveTo>
                  <a:lnTo>
                    <a:pt x="962313" y="0"/>
                  </a:lnTo>
                  <a:lnTo>
                    <a:pt x="962313" y="37630"/>
                  </a:lnTo>
                  <a:lnTo>
                    <a:pt x="0" y="37630"/>
                  </a:lnTo>
                  <a:close/>
                </a:path>
              </a:pathLst>
            </a:custGeom>
            <a:solidFill>
              <a:srgbClr val="318472"/>
            </a:solidFill>
          </p:spPr>
          <p:txBody>
            <a:bodyPr/>
            <a:lstStyle/>
            <a:p>
              <a:pPr defTabSz="609630"/>
              <a:endParaRPr lang="en-US" sz="1200" noProof="0" dirty="0">
                <a:solidFill>
                  <a:prstClr val="black"/>
                </a:solidFill>
                <a:latin typeface="Calibri"/>
              </a:endParaRPr>
            </a:p>
          </p:txBody>
        </p:sp>
        <p:sp>
          <p:nvSpPr>
            <p:cNvPr id="15" name="TextBox 6">
              <a:extLst>
                <a:ext uri="{FF2B5EF4-FFF2-40B4-BE49-F238E27FC236}">
                  <a16:creationId xmlns:a16="http://schemas.microsoft.com/office/drawing/2014/main" id="{8BC76BE9-6CFD-2AE0-D302-153CC0E80FE3}"/>
                </a:ext>
              </a:extLst>
            </p:cNvPr>
            <p:cNvSpPr txBox="1"/>
            <p:nvPr/>
          </p:nvSpPr>
          <p:spPr>
            <a:xfrm>
              <a:off x="0" y="-38100"/>
              <a:ext cx="962313" cy="75730"/>
            </a:xfrm>
            <a:prstGeom prst="rect">
              <a:avLst/>
            </a:prstGeom>
          </p:spPr>
          <p:txBody>
            <a:bodyPr lIns="33867" tIns="33867" rIns="33867" bIns="33867" rtlCol="0" anchor="ctr"/>
            <a:lstStyle/>
            <a:p>
              <a:pPr algn="ctr" defTabSz="609630">
                <a:lnSpc>
                  <a:spcPts val="1773"/>
                </a:lnSpc>
                <a:spcBef>
                  <a:spcPct val="0"/>
                </a:spcBef>
              </a:pPr>
              <a:endParaRPr lang="en-US" sz="1200" noProof="0" dirty="0">
                <a:solidFill>
                  <a:prstClr val="black"/>
                </a:solidFill>
                <a:latin typeface="Calibri"/>
              </a:endParaRPr>
            </a:p>
          </p:txBody>
        </p:sp>
      </p:grpSp>
      <p:sp>
        <p:nvSpPr>
          <p:cNvPr id="21" name="TextBox 20">
            <a:extLst>
              <a:ext uri="{FF2B5EF4-FFF2-40B4-BE49-F238E27FC236}">
                <a16:creationId xmlns:a16="http://schemas.microsoft.com/office/drawing/2014/main" id="{696FE990-97AF-2AA7-5A9C-87ED86A6F6AF}"/>
              </a:ext>
            </a:extLst>
          </p:cNvPr>
          <p:cNvSpPr txBox="1"/>
          <p:nvPr/>
        </p:nvSpPr>
        <p:spPr>
          <a:xfrm>
            <a:off x="1175388" y="2953641"/>
            <a:ext cx="6343012" cy="2400657"/>
          </a:xfrm>
          <a:prstGeom prst="rect">
            <a:avLst/>
          </a:prstGeom>
          <a:noFill/>
        </p:spPr>
        <p:txBody>
          <a:bodyPr wrap="square">
            <a:spAutoFit/>
          </a:bodyPr>
          <a:lstStyle/>
          <a:p>
            <a:pPr algn="just">
              <a:spcAft>
                <a:spcPts val="1800"/>
              </a:spcAft>
            </a:pPr>
            <a:r>
              <a:rPr lang="en-US" sz="2000" b="1" noProof="0" dirty="0">
                <a:latin typeface="Open Sans" panose="020B0606030504020204" pitchFamily="34" charset="0"/>
                <a:ea typeface="Open Sans" panose="020B0606030504020204" pitchFamily="34" charset="0"/>
                <a:cs typeface="Open Sans" panose="020B0606030504020204" pitchFamily="34" charset="0"/>
              </a:rPr>
              <a:t>Objective</a:t>
            </a:r>
            <a:r>
              <a:rPr lang="en-US" sz="2000" noProof="0"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create European network of forest advisory </a:t>
            </a:r>
            <a:r>
              <a:rPr lang="en-US" sz="2000" dirty="0" err="1">
                <a:latin typeface="Open Sans" panose="020B0606030504020204" pitchFamily="34" charset="0"/>
                <a:ea typeface="Open Sans" panose="020B0606030504020204" pitchFamily="34" charset="0"/>
                <a:cs typeface="Open Sans" panose="020B0606030504020204" pitchFamily="34" charset="0"/>
              </a:rPr>
              <a:t>organi</a:t>
            </a:r>
            <a:r>
              <a:rPr lang="lt-LT" sz="2000" dirty="0">
                <a:latin typeface="Open Sans" panose="020B0606030504020204" pitchFamily="34" charset="0"/>
                <a:ea typeface="Open Sans" panose="020B0606030504020204" pitchFamily="34" charset="0"/>
                <a:cs typeface="Open Sans" panose="020B0606030504020204" pitchFamily="34" charset="0"/>
              </a:rPr>
              <a:t>z</a:t>
            </a:r>
            <a:r>
              <a:rPr lang="en-US" sz="2000" dirty="0" err="1">
                <a:latin typeface="Open Sans" panose="020B0606030504020204" pitchFamily="34" charset="0"/>
                <a:ea typeface="Open Sans" panose="020B0606030504020204" pitchFamily="34" charset="0"/>
                <a:cs typeface="Open Sans" panose="020B0606030504020204" pitchFamily="34" charset="0"/>
              </a:rPr>
              <a:t>ations</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algn="just">
              <a:spcAft>
                <a:spcPts val="1800"/>
              </a:spcAft>
            </a:pPr>
            <a:r>
              <a:rPr lang="en-US" sz="2000" b="1" noProof="0" dirty="0">
                <a:latin typeface="Open Sans" panose="020B0606030504020204" pitchFamily="34" charset="0"/>
                <a:ea typeface="Open Sans" panose="020B0606030504020204" pitchFamily="34" charset="0"/>
                <a:cs typeface="Open Sans" panose="020B0606030504020204" pitchFamily="34" charset="0"/>
              </a:rPr>
              <a:t>Scope</a:t>
            </a:r>
            <a:r>
              <a:rPr lang="en-US" sz="2000" noProof="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modernising</a:t>
            </a:r>
            <a:r>
              <a:rPr lang="en-US" sz="2000" dirty="0">
                <a:latin typeface="Open Sans" panose="020B0606030504020204" pitchFamily="34" charset="0"/>
                <a:ea typeface="Open Sans" panose="020B0606030504020204" pitchFamily="34" charset="0"/>
                <a:cs typeface="Open Sans" panose="020B0606030504020204" pitchFamily="34" charset="0"/>
              </a:rPr>
              <a:t> advisory services, knowledge exchange</a:t>
            </a:r>
            <a:r>
              <a:rPr lang="lt-LT" sz="2000" dirty="0">
                <a:latin typeface="Open Sans" panose="020B0606030504020204" pitchFamily="34" charset="0"/>
                <a:ea typeface="Open Sans" panose="020B0606030504020204" pitchFamily="34" charset="0"/>
                <a:cs typeface="Open Sans" panose="020B0606030504020204" pitchFamily="34" charset="0"/>
              </a:rPr>
              <a:t>.</a:t>
            </a:r>
          </a:p>
          <a:p>
            <a:pPr algn="just">
              <a:spcAft>
                <a:spcPts val="1800"/>
              </a:spcAft>
            </a:pPr>
            <a:r>
              <a:rPr lang="en-US" sz="2000" b="1" noProof="0" dirty="0">
                <a:latin typeface="Open Sans" panose="020B0606030504020204" pitchFamily="34" charset="0"/>
                <a:ea typeface="Open Sans" panose="020B0606030504020204" pitchFamily="34" charset="0"/>
                <a:cs typeface="Open Sans" panose="020B0606030504020204" pitchFamily="34" charset="0"/>
              </a:rPr>
              <a:t>Impact</a:t>
            </a:r>
            <a:r>
              <a:rPr lang="en-US" sz="2000" noProof="0"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sustainable forestry sector</a:t>
            </a:r>
            <a:r>
              <a:rPr lang="lt-LT" sz="2000"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aligned with European climate goals</a:t>
            </a:r>
            <a:r>
              <a:rPr lang="lt-LT"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aveikslėlis 4">
            <a:extLst>
              <a:ext uri="{FF2B5EF4-FFF2-40B4-BE49-F238E27FC236}">
                <a16:creationId xmlns:a16="http://schemas.microsoft.com/office/drawing/2014/main" id="{71B6BC25-9FB5-9FBC-919E-003B887ADFBB}"/>
              </a:ext>
            </a:extLst>
          </p:cNvPr>
          <p:cNvPicPr>
            <a:picLocks noChangeAspect="1"/>
          </p:cNvPicPr>
          <p:nvPr/>
        </p:nvPicPr>
        <p:blipFill>
          <a:blip r:embed="rId5"/>
          <a:stretch>
            <a:fillRect/>
          </a:stretch>
        </p:blipFill>
        <p:spPr>
          <a:xfrm>
            <a:off x="8466388" y="3225121"/>
            <a:ext cx="2402119" cy="1700376"/>
          </a:xfrm>
          <a:prstGeom prst="rect">
            <a:avLst/>
          </a:prstGeom>
        </p:spPr>
      </p:pic>
      <p:sp>
        <p:nvSpPr>
          <p:cNvPr id="8" name="TextBox 7">
            <a:extLst>
              <a:ext uri="{FF2B5EF4-FFF2-40B4-BE49-F238E27FC236}">
                <a16:creationId xmlns:a16="http://schemas.microsoft.com/office/drawing/2014/main" id="{4EDC71FB-1DDA-3140-6364-6EC2211D0846}"/>
              </a:ext>
            </a:extLst>
          </p:cNvPr>
          <p:cNvSpPr txBox="1"/>
          <p:nvPr/>
        </p:nvSpPr>
        <p:spPr>
          <a:xfrm>
            <a:off x="1213488" y="2037319"/>
            <a:ext cx="10229212" cy="430887"/>
          </a:xfrm>
          <a:prstGeom prst="rect">
            <a:avLst/>
          </a:prstGeom>
          <a:noFill/>
        </p:spPr>
        <p:txBody>
          <a:bodyPr wrap="square">
            <a:spAutoFit/>
          </a:bodyPr>
          <a:lstStyle/>
          <a:p>
            <a:pPr algn="just">
              <a:spcAft>
                <a:spcPts val="1800"/>
              </a:spcAft>
            </a:pPr>
            <a:r>
              <a:rPr lang="en-US" sz="2200" i="1" dirty="0">
                <a:latin typeface="Open Sans" panose="020B0606030504020204" pitchFamily="34" charset="0"/>
                <a:ea typeface="Open Sans" panose="020B0606030504020204" pitchFamily="34" charset="0"/>
                <a:cs typeface="Open Sans" panose="020B0606030504020204" pitchFamily="34" charset="0"/>
              </a:rPr>
              <a:t>“European Advisory and Extension Networks on Forestry</a:t>
            </a:r>
            <a:r>
              <a:rPr lang="lt-LT" sz="2200" i="1" dirty="0">
                <a:latin typeface="Open Sans" panose="020B0606030504020204" pitchFamily="34" charset="0"/>
                <a:ea typeface="Open Sans" panose="020B0606030504020204" pitchFamily="34" charset="0"/>
                <a:cs typeface="Open Sans" panose="020B0606030504020204" pitchFamily="34" charset="0"/>
              </a:rPr>
              <a:t>“</a:t>
            </a:r>
            <a:r>
              <a:rPr lang="en-US" sz="2200" i="1" dirty="0">
                <a:latin typeface="Open Sans" panose="020B0606030504020204" pitchFamily="34" charset="0"/>
                <a:ea typeface="Open Sans" panose="020B0606030504020204" pitchFamily="34" charset="0"/>
                <a:cs typeface="Open Sans" panose="020B0606030504020204" pitchFamily="34" charset="0"/>
              </a:rPr>
              <a:t> (202</a:t>
            </a:r>
            <a:r>
              <a:rPr lang="lt-LT" sz="2200" i="1" dirty="0">
                <a:latin typeface="Open Sans" panose="020B0606030504020204" pitchFamily="34" charset="0"/>
                <a:ea typeface="Open Sans" panose="020B0606030504020204" pitchFamily="34" charset="0"/>
                <a:cs typeface="Open Sans" panose="020B0606030504020204" pitchFamily="34" charset="0"/>
              </a:rPr>
              <a:t>5</a:t>
            </a:r>
            <a:r>
              <a:rPr lang="en-US" sz="2200" i="1" dirty="0">
                <a:latin typeface="Open Sans" panose="020B0606030504020204" pitchFamily="34" charset="0"/>
                <a:ea typeface="Open Sans" panose="020B0606030504020204" pitchFamily="34" charset="0"/>
                <a:cs typeface="Open Sans" panose="020B0606030504020204" pitchFamily="34" charset="0"/>
              </a:rPr>
              <a:t>–20</a:t>
            </a:r>
            <a:r>
              <a:rPr lang="lt-LT" sz="2200" i="1" dirty="0">
                <a:latin typeface="Open Sans" panose="020B0606030504020204" pitchFamily="34" charset="0"/>
                <a:ea typeface="Open Sans" panose="020B0606030504020204" pitchFamily="34" charset="0"/>
                <a:cs typeface="Open Sans" panose="020B0606030504020204" pitchFamily="34" charset="0"/>
              </a:rPr>
              <a:t>29</a:t>
            </a:r>
            <a:r>
              <a:rPr lang="en-US" sz="2200" i="1"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621377066"/>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6105</TotalTime>
  <Words>2530</Words>
  <Application>Microsoft Office PowerPoint</Application>
  <PresentationFormat>Widescreen</PresentationFormat>
  <Paragraphs>181</Paragraphs>
  <Slides>20</Slides>
  <Notes>18</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tema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Toma Šniukštienė</dc:creator>
  <cp:lastModifiedBy>Rimtautas Petraitis</cp:lastModifiedBy>
  <cp:revision>216</cp:revision>
  <dcterms:created xsi:type="dcterms:W3CDTF">2021-11-25T06:22:50Z</dcterms:created>
  <dcterms:modified xsi:type="dcterms:W3CDTF">2025-09-26T08:35:16Z</dcterms:modified>
</cp:coreProperties>
</file>