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7" r:id="rId3"/>
    <p:sldId id="273" r:id="rId4"/>
    <p:sldId id="283" r:id="rId5"/>
    <p:sldId id="275" r:id="rId6"/>
    <p:sldId id="284" r:id="rId7"/>
    <p:sldId id="285" r:id="rId8"/>
    <p:sldId id="276" r:id="rId9"/>
    <p:sldId id="272" r:id="rId10"/>
    <p:sldId id="258" r:id="rId11"/>
    <p:sldId id="259" r:id="rId12"/>
    <p:sldId id="261" r:id="rId13"/>
    <p:sldId id="262" r:id="rId14"/>
    <p:sldId id="270" r:id="rId15"/>
    <p:sldId id="269" r:id="rId16"/>
    <p:sldId id="264" r:id="rId17"/>
    <p:sldId id="281" r:id="rId18"/>
    <p:sldId id="287" r:id="rId19"/>
    <p:sldId id="282" r:id="rId20"/>
    <p:sldId id="274" r:id="rId21"/>
    <p:sldId id="280" r:id="rId22"/>
    <p:sldId id="278" r:id="rId23"/>
    <p:sldId id="279" r:id="rId24"/>
    <p:sldId id="271" r:id="rId25"/>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92"/>
    <p:restoredTop sz="83724" autoAdjust="0"/>
  </p:normalViewPr>
  <p:slideViewPr>
    <p:cSldViewPr snapToGrid="0">
      <p:cViewPr varScale="1">
        <p:scale>
          <a:sx n="96" d="100"/>
          <a:sy n="96" d="100"/>
        </p:scale>
        <p:origin x="118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D88399-F53B-475F-BC7E-C6D705361BBD}" type="datetimeFigureOut">
              <a:rPr lang="lv-LV" smtClean="0"/>
              <a:t>26.09.2025</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F3CB58-F342-4610-B0DC-F553FB423EB8}" type="slidenum">
              <a:rPr lang="lv-LV" smtClean="0"/>
              <a:t>‹#›</a:t>
            </a:fld>
            <a:endParaRPr lang="lv-LV"/>
          </a:p>
        </p:txBody>
      </p:sp>
    </p:spTree>
    <p:extLst>
      <p:ext uri="{BB962C8B-B14F-4D97-AF65-F5344CB8AC3E}">
        <p14:creationId xmlns:p14="http://schemas.microsoft.com/office/powerpoint/2010/main" val="4086197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app.geohub.net/apps/"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eo4society.esa.int/projects/eo-balp/"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hlinkClick r:id="rId3"/>
              </a:rPr>
              <a:t>The EO-BALP project</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4"/>
              </a:rPr>
              <a:t>https://eo4society.esa.int/projects/eo-balp/</a:t>
            </a:r>
            <a:r>
              <a:rPr lang="en-US" sz="1200" b="0" i="0" kern="1200" dirty="0">
                <a:solidFill>
                  <a:schemeClr val="tx1"/>
                </a:solidFill>
                <a:effectLst/>
                <a:latin typeface="+mn-lt"/>
                <a:ea typeface="+mn-ea"/>
                <a:cs typeface="+mn-cs"/>
              </a:rPr>
              <a:t>, initiated under the collaboration of Baltic Satellite Service Ltd. and its partners from Latvia, Lithuania, and Estonia, represents a significant technological and collaborative effort to leverage earth observation (EO) data for governmental services within the Baltic region. Signed on October 27, 2023, with the European Space Agency through agreement nr. 4000142702/23/I-NB, t</a:t>
            </a:r>
            <a:endParaRPr lang="lv-LV" sz="1200" b="0" i="0" kern="1200" dirty="0">
              <a:solidFill>
                <a:schemeClr val="tx1"/>
              </a:solidFill>
              <a:effectLst/>
              <a:latin typeface="+mn-lt"/>
              <a:ea typeface="+mn-ea"/>
              <a:cs typeface="+mn-cs"/>
            </a:endParaRPr>
          </a:p>
          <a:p>
            <a:endParaRPr lang="lv-LV"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EO-BALP project promises to significantly enhance environmental monitoring, resource management, and public service delivery across the Baltic region by providing accurate and timely access to satellite data. Its collaborative and technology-driven approach aims to support sustainable development, improve decision-making processes, and enhance regional safety and security through advanced earth observation capabilities.</a:t>
            </a:r>
            <a:endParaRPr lang="lv-LV" dirty="0"/>
          </a:p>
          <a:p>
            <a:endParaRPr lang="lv-LV" dirty="0"/>
          </a:p>
        </p:txBody>
      </p:sp>
      <p:sp>
        <p:nvSpPr>
          <p:cNvPr id="4" name="Slide Number Placeholder 3"/>
          <p:cNvSpPr>
            <a:spLocks noGrp="1"/>
          </p:cNvSpPr>
          <p:nvPr>
            <p:ph type="sldNum" sz="quarter" idx="5"/>
          </p:nvPr>
        </p:nvSpPr>
        <p:spPr/>
        <p:txBody>
          <a:bodyPr/>
          <a:lstStyle/>
          <a:p>
            <a:fld id="{54F3CB58-F342-4610-B0DC-F553FB423EB8}" type="slidenum">
              <a:rPr lang="lv-LV" smtClean="0"/>
              <a:t>3</a:t>
            </a:fld>
            <a:endParaRPr lang="lv-LV"/>
          </a:p>
        </p:txBody>
      </p:sp>
    </p:spTree>
    <p:extLst>
      <p:ext uri="{BB962C8B-B14F-4D97-AF65-F5344CB8AC3E}">
        <p14:creationId xmlns:p14="http://schemas.microsoft.com/office/powerpoint/2010/main" val="2819744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platform is intended to support the creation and deployment of six specialized applications, each designed to address different aspects of environmental and infrastructure monitoring:</a:t>
            </a:r>
          </a:p>
          <a:p>
            <a:r>
              <a:rPr lang="en-US" sz="1200" b="1" i="0" kern="1200" dirty="0">
                <a:solidFill>
                  <a:schemeClr val="tx1"/>
                </a:solidFill>
                <a:effectLst/>
                <a:latin typeface="+mn-lt"/>
                <a:ea typeface="+mn-ea"/>
                <a:cs typeface="+mn-cs"/>
              </a:rPr>
              <a:t>Infrastructure and Settlement Monitoring: </a:t>
            </a:r>
            <a:r>
              <a:rPr lang="en-US" sz="1200" b="0" i="0" kern="1200" dirty="0">
                <a:solidFill>
                  <a:schemeClr val="tx1"/>
                </a:solidFill>
                <a:effectLst/>
                <a:latin typeface="+mn-lt"/>
                <a:ea typeface="+mn-ea"/>
                <a:cs typeface="+mn-cs"/>
              </a:rPr>
              <a:t>Focused on urban areas with populations exceeding 60,000, this application aims to utilize satellite data for the detection of ground movements and identification of potential hazards within infrastructure protection zones.</a:t>
            </a:r>
          </a:p>
          <a:p>
            <a:r>
              <a:rPr lang="en-US" sz="1200" b="1" i="0" kern="1200" dirty="0">
                <a:solidFill>
                  <a:schemeClr val="tx1"/>
                </a:solidFill>
                <a:effectLst/>
                <a:latin typeface="+mn-lt"/>
                <a:ea typeface="+mn-ea"/>
                <a:cs typeface="+mn-cs"/>
              </a:rPr>
              <a:t>Water Quality Monitoring: </a:t>
            </a:r>
            <a:r>
              <a:rPr lang="en-US" sz="1200" b="0" i="0" kern="1200" dirty="0">
                <a:solidFill>
                  <a:schemeClr val="tx1"/>
                </a:solidFill>
                <a:effectLst/>
                <a:latin typeface="+mn-lt"/>
                <a:ea typeface="+mn-ea"/>
                <a:cs typeface="+mn-cs"/>
              </a:rPr>
              <a:t>This application is dedicated to assessing the quality of water, detecting pollution levels, and pinpointing the sources of pollution in the Baltic Sea, coastal areas, and inland water bodies.</a:t>
            </a:r>
          </a:p>
          <a:p>
            <a:r>
              <a:rPr lang="en-US" sz="1200" b="1" i="0" kern="1200" dirty="0">
                <a:solidFill>
                  <a:schemeClr val="tx1"/>
                </a:solidFill>
                <a:effectLst/>
                <a:latin typeface="+mn-lt"/>
                <a:ea typeface="+mn-ea"/>
                <a:cs typeface="+mn-cs"/>
              </a:rPr>
              <a:t>Forest Change Monitoring:</a:t>
            </a:r>
            <a:r>
              <a:rPr lang="en-US" sz="1200" b="0" i="0" kern="1200" dirty="0">
                <a:solidFill>
                  <a:schemeClr val="tx1"/>
                </a:solidFill>
                <a:effectLst/>
                <a:latin typeface="+mn-lt"/>
                <a:ea typeface="+mn-ea"/>
                <a:cs typeface="+mn-cs"/>
              </a:rPr>
              <a:t> Designed to monitor forestry changes such as clear-cuts, windfalls, and damage from pests, diseases, fires, or water, it will also provide a satellite data mosaic service that covers the Baltic countries, offering up-to-date information on forest conditions.</a:t>
            </a:r>
          </a:p>
          <a:p>
            <a:r>
              <a:rPr lang="en-US" sz="1200" b="1" i="0" kern="1200" dirty="0">
                <a:solidFill>
                  <a:schemeClr val="tx1"/>
                </a:solidFill>
                <a:effectLst/>
                <a:latin typeface="+mn-lt"/>
                <a:ea typeface="+mn-ea"/>
                <a:cs typeface="+mn-cs"/>
              </a:rPr>
              <a:t>Agricultural Land Monitoring:</a:t>
            </a:r>
            <a:r>
              <a:rPr lang="en-US" sz="1200" b="0" i="0" kern="1200" dirty="0">
                <a:solidFill>
                  <a:schemeClr val="tx1"/>
                </a:solidFill>
                <a:effectLst/>
                <a:latin typeface="+mn-lt"/>
                <a:ea typeface="+mn-ea"/>
                <a:cs typeface="+mn-cs"/>
              </a:rPr>
              <a:t> This tool will assist in identifying and assessing the impact of wildfires and flooding on agricultural lands, crucial for disaster response and agricultural planning.</a:t>
            </a:r>
          </a:p>
          <a:p>
            <a:r>
              <a:rPr lang="en-US" sz="1200" b="1" i="0" kern="1200" dirty="0">
                <a:solidFill>
                  <a:schemeClr val="tx1"/>
                </a:solidFill>
                <a:effectLst/>
                <a:latin typeface="+mn-lt"/>
                <a:ea typeface="+mn-ea"/>
                <a:cs typeface="+mn-cs"/>
              </a:rPr>
              <a:t>Natural Resource Extraction Monitoring:</a:t>
            </a:r>
            <a:r>
              <a:rPr lang="en-US" sz="1200" b="0" i="0" kern="1200" dirty="0">
                <a:solidFill>
                  <a:schemeClr val="tx1"/>
                </a:solidFill>
                <a:effectLst/>
                <a:latin typeface="+mn-lt"/>
                <a:ea typeface="+mn-ea"/>
                <a:cs typeface="+mn-cs"/>
              </a:rPr>
              <a:t> Aimed at combating illegal extraction activities, this application will help in identifying unauthorized extraction sites for wood, sand, gravel, and other minerals.</a:t>
            </a:r>
          </a:p>
          <a:p>
            <a:r>
              <a:rPr lang="en-US" sz="1200" b="1" i="0" kern="1200" dirty="0">
                <a:solidFill>
                  <a:schemeClr val="tx1"/>
                </a:solidFill>
                <a:effectLst/>
                <a:latin typeface="+mn-lt"/>
                <a:ea typeface="+mn-ea"/>
                <a:cs typeface="+mn-cs"/>
              </a:rPr>
              <a:t>Marine Monitoring: </a:t>
            </a:r>
            <a:r>
              <a:rPr lang="en-US" sz="1200" b="0" i="0" kern="1200" dirty="0">
                <a:solidFill>
                  <a:schemeClr val="tx1"/>
                </a:solidFill>
                <a:effectLst/>
                <a:latin typeface="+mn-lt"/>
                <a:ea typeface="+mn-ea"/>
                <a:cs typeface="+mn-cs"/>
              </a:rPr>
              <a:t>This application focuses on maritime activities, specifically identifying ships, their types, locations, and movements, to enhance maritime security and monitoring efforts.</a:t>
            </a:r>
            <a:endParaRPr lang="lv-LV" dirty="0"/>
          </a:p>
        </p:txBody>
      </p:sp>
      <p:sp>
        <p:nvSpPr>
          <p:cNvPr id="4" name="Slide Number Placeholder 3"/>
          <p:cNvSpPr>
            <a:spLocks noGrp="1"/>
          </p:cNvSpPr>
          <p:nvPr>
            <p:ph type="sldNum" sz="quarter" idx="5"/>
          </p:nvPr>
        </p:nvSpPr>
        <p:spPr/>
        <p:txBody>
          <a:bodyPr/>
          <a:lstStyle/>
          <a:p>
            <a:fld id="{54F3CB58-F342-4610-B0DC-F553FB423EB8}" type="slidenum">
              <a:rPr lang="lv-LV" smtClean="0"/>
              <a:t>8</a:t>
            </a:fld>
            <a:endParaRPr lang="lv-LV"/>
          </a:p>
        </p:txBody>
      </p:sp>
    </p:spTree>
    <p:extLst>
      <p:ext uri="{BB962C8B-B14F-4D97-AF65-F5344CB8AC3E}">
        <p14:creationId xmlns:p14="http://schemas.microsoft.com/office/powerpoint/2010/main" val="2259715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Esam uzsākuši jau vairākus sadarbības projektus, kur visa platformas funkcionalitāte tiks pilnībā izmantota. Jā, Rīgas koka ēku projekts ir ESA apstiprināts jau, tāpat arī horvātu ADNET projekts, viņi nākamnedēļ brauc pie mums mācīties visu nedēļu, arī poļu projekts par viņu teritorijas </a:t>
            </a:r>
            <a:r>
              <a:rPr lang="lv-LV" sz="1200" kern="1200" dirty="0" err="1">
                <a:solidFill>
                  <a:schemeClr val="tx1"/>
                </a:solidFill>
                <a:effectLst/>
                <a:latin typeface="+mn-lt"/>
                <a:ea typeface="+mn-ea"/>
                <a:cs typeface="+mn-cs"/>
              </a:rPr>
              <a:t>eko</a:t>
            </a:r>
            <a:r>
              <a:rPr lang="lv-LV" sz="1200" kern="1200" dirty="0">
                <a:solidFill>
                  <a:schemeClr val="tx1"/>
                </a:solidFill>
                <a:effectLst/>
                <a:latin typeface="+mn-lt"/>
                <a:ea typeface="+mn-ea"/>
                <a:cs typeface="+mn-cs"/>
              </a:rPr>
              <a:t> servisiem ir CCN1 jau realizācijā, procesā, tad Sadales tīkls izmantos platformu, arī </a:t>
            </a:r>
            <a:r>
              <a:rPr lang="lv-LV" sz="1200" kern="1200" dirty="0" err="1">
                <a:solidFill>
                  <a:schemeClr val="tx1"/>
                </a:solidFill>
                <a:effectLst/>
                <a:latin typeface="+mn-lt"/>
                <a:ea typeface="+mn-ea"/>
                <a:cs typeface="+mn-cs"/>
              </a:rPr>
              <a:t>EstLat</a:t>
            </a:r>
            <a:r>
              <a:rPr lang="lv-LV" sz="1200" kern="1200" dirty="0">
                <a:solidFill>
                  <a:schemeClr val="tx1"/>
                </a:solidFill>
                <a:effectLst/>
                <a:latin typeface="+mn-lt"/>
                <a:ea typeface="+mn-ea"/>
                <a:cs typeface="+mn-cs"/>
              </a:rPr>
              <a:t> projektā meža kopšanas rekomendāciju serviss tiek taisīts platformā (jāpabeidz jau septembrī) arī priekš Igaunijas lietotājiem, esam noslēguši izplatīšanas līgumu par platformas licenci ar Turcijas uzņēmumu, kā arī iesnieguši 5 dažādus jaunus projektus, kur platforma tiks izmantota kā pamata projekta infrastruktūra un vēl ir iesniegts projekts kopā ar Tildi par valodas </a:t>
            </a:r>
            <a:r>
              <a:rPr lang="lv-LV" sz="1200" kern="1200" dirty="0" err="1">
                <a:solidFill>
                  <a:schemeClr val="tx1"/>
                </a:solidFill>
                <a:effectLst/>
                <a:latin typeface="+mn-lt"/>
                <a:ea typeface="+mn-ea"/>
                <a:cs typeface="+mn-cs"/>
              </a:rPr>
              <a:t>bota</a:t>
            </a:r>
            <a:r>
              <a:rPr lang="lv-LV" sz="1200" kern="1200" dirty="0">
                <a:solidFill>
                  <a:schemeClr val="tx1"/>
                </a:solidFill>
                <a:effectLst/>
                <a:latin typeface="+mn-lt"/>
                <a:ea typeface="+mn-ea"/>
                <a:cs typeface="+mn-cs"/>
              </a:rPr>
              <a:t> pievienošanu platformai, rudenī ar slovēņiem norunājām kopīgu ESA projektu rakstīt, jo viņiem būs ESA uzsaukums un arī grib izmantos mūsu platformu un vēl dažādas citas aktivitātes</a:t>
            </a:r>
          </a:p>
          <a:p>
            <a:endParaRPr lang="lv-LV" dirty="0"/>
          </a:p>
        </p:txBody>
      </p:sp>
      <p:sp>
        <p:nvSpPr>
          <p:cNvPr id="4" name="Slide Number Placeholder 3"/>
          <p:cNvSpPr>
            <a:spLocks noGrp="1"/>
          </p:cNvSpPr>
          <p:nvPr>
            <p:ph type="sldNum" sz="quarter" idx="5"/>
          </p:nvPr>
        </p:nvSpPr>
        <p:spPr/>
        <p:txBody>
          <a:bodyPr/>
          <a:lstStyle/>
          <a:p>
            <a:fld id="{54F3CB58-F342-4610-B0DC-F553FB423EB8}" type="slidenum">
              <a:rPr lang="lv-LV" smtClean="0"/>
              <a:t>21</a:t>
            </a:fld>
            <a:endParaRPr lang="lv-LV"/>
          </a:p>
        </p:txBody>
      </p:sp>
    </p:spTree>
    <p:extLst>
      <p:ext uri="{BB962C8B-B14F-4D97-AF65-F5344CB8AC3E}">
        <p14:creationId xmlns:p14="http://schemas.microsoft.com/office/powerpoint/2010/main" val="3790118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err="1"/>
              <a:t>Clear</a:t>
            </a:r>
            <a:r>
              <a:rPr lang="lv-LV" dirty="0"/>
              <a:t> </a:t>
            </a:r>
            <a:r>
              <a:rPr lang="lv-LV" dirty="0" err="1"/>
              <a:t>and</a:t>
            </a:r>
            <a:r>
              <a:rPr lang="lv-LV" dirty="0"/>
              <a:t> </a:t>
            </a:r>
            <a:r>
              <a:rPr lang="lv-LV" dirty="0" err="1"/>
              <a:t>trnsparent</a:t>
            </a:r>
            <a:r>
              <a:rPr lang="lv-LV" dirty="0"/>
              <a:t> </a:t>
            </a:r>
            <a:r>
              <a:rPr lang="lv-LV" dirty="0" err="1"/>
              <a:t>pricing</a:t>
            </a:r>
            <a:r>
              <a:rPr lang="lv-LV" dirty="0"/>
              <a:t> - </a:t>
            </a:r>
            <a:r>
              <a:rPr lang="lv-LV" dirty="0" err="1"/>
              <a:t>From</a:t>
            </a:r>
            <a:r>
              <a:rPr lang="lv-LV" dirty="0"/>
              <a:t> 99.90 </a:t>
            </a:r>
            <a:r>
              <a:rPr lang="lv-LV" dirty="0" err="1"/>
              <a:t>for</a:t>
            </a:r>
            <a:r>
              <a:rPr lang="lv-LV" dirty="0"/>
              <a:t> </a:t>
            </a:r>
            <a:r>
              <a:rPr lang="lv-LV" dirty="0" err="1"/>
              <a:t>all</a:t>
            </a:r>
            <a:r>
              <a:rPr lang="lv-LV" dirty="0"/>
              <a:t> </a:t>
            </a:r>
            <a:r>
              <a:rPr lang="lv-LV" dirty="0" err="1"/>
              <a:t>organization</a:t>
            </a:r>
            <a:r>
              <a:rPr lang="lv-LV" dirty="0"/>
              <a:t> – it </a:t>
            </a:r>
            <a:r>
              <a:rPr lang="lv-LV" dirty="0" err="1"/>
              <a:t>givesaccess</a:t>
            </a:r>
            <a:r>
              <a:rPr lang="lv-LV" dirty="0"/>
              <a:t> </a:t>
            </a:r>
            <a:r>
              <a:rPr lang="lv-LV" dirty="0" err="1"/>
              <a:t>and</a:t>
            </a:r>
            <a:r>
              <a:rPr lang="lv-LV" dirty="0"/>
              <a:t> </a:t>
            </a:r>
            <a:r>
              <a:rPr lang="lv-LV" dirty="0" err="1"/>
              <a:t>full</a:t>
            </a:r>
            <a:r>
              <a:rPr lang="lv-LV" dirty="0"/>
              <a:t> </a:t>
            </a:r>
            <a:r>
              <a:rPr lang="lv-LV" dirty="0" err="1"/>
              <a:t>functionality</a:t>
            </a:r>
            <a:r>
              <a:rPr lang="lv-LV" dirty="0"/>
              <a:t> </a:t>
            </a:r>
            <a:r>
              <a:rPr lang="lv-LV" dirty="0" err="1"/>
              <a:t>for</a:t>
            </a:r>
            <a:r>
              <a:rPr lang="lv-LV" dirty="0"/>
              <a:t> </a:t>
            </a:r>
            <a:r>
              <a:rPr lang="lv-LV" dirty="0" err="1"/>
              <a:t>all</a:t>
            </a:r>
            <a:r>
              <a:rPr lang="lv-LV" dirty="0"/>
              <a:t> </a:t>
            </a:r>
            <a:r>
              <a:rPr lang="lv-LV" dirty="0" err="1"/>
              <a:t>users</a:t>
            </a:r>
            <a:endParaRPr lang="lv-LV" dirty="0"/>
          </a:p>
        </p:txBody>
      </p:sp>
      <p:sp>
        <p:nvSpPr>
          <p:cNvPr id="4" name="Slide Number Placeholder 3"/>
          <p:cNvSpPr>
            <a:spLocks noGrp="1"/>
          </p:cNvSpPr>
          <p:nvPr>
            <p:ph type="sldNum" sz="quarter" idx="5"/>
          </p:nvPr>
        </p:nvSpPr>
        <p:spPr/>
        <p:txBody>
          <a:bodyPr/>
          <a:lstStyle/>
          <a:p>
            <a:fld id="{54F3CB58-F342-4610-B0DC-F553FB423EB8}" type="slidenum">
              <a:rPr lang="lv-LV" smtClean="0"/>
              <a:t>22</a:t>
            </a:fld>
            <a:endParaRPr lang="lv-LV"/>
          </a:p>
        </p:txBody>
      </p:sp>
    </p:spTree>
    <p:extLst>
      <p:ext uri="{BB962C8B-B14F-4D97-AF65-F5344CB8AC3E}">
        <p14:creationId xmlns:p14="http://schemas.microsoft.com/office/powerpoint/2010/main" val="22994413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67070" y="1214438"/>
            <a:ext cx="6014483" cy="2189162"/>
          </a:xfrm>
        </p:spPr>
        <p:txBody>
          <a:bodyPr anchor="b">
            <a:normAutofit/>
          </a:bodyPr>
          <a:lstStyle>
            <a:lvl1pPr algn="l">
              <a:defRPr sz="4800"/>
            </a:lvl1pPr>
          </a:lstStyle>
          <a:p>
            <a:r>
              <a:rPr lang="en-US" dirty="0"/>
              <a:t>Click to edit Master title style</a:t>
            </a:r>
            <a:endParaRPr lang="lv-LV" dirty="0"/>
          </a:p>
        </p:txBody>
      </p:sp>
      <p:sp>
        <p:nvSpPr>
          <p:cNvPr id="3" name="Subtitle 2"/>
          <p:cNvSpPr>
            <a:spLocks noGrp="1"/>
          </p:cNvSpPr>
          <p:nvPr>
            <p:ph type="subTitle" idx="1"/>
          </p:nvPr>
        </p:nvSpPr>
        <p:spPr>
          <a:xfrm>
            <a:off x="652130" y="4013200"/>
            <a:ext cx="5929423" cy="124991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lv-LV" dirty="0"/>
          </a:p>
        </p:txBody>
      </p:sp>
    </p:spTree>
    <p:extLst>
      <p:ext uri="{BB962C8B-B14F-4D97-AF65-F5344CB8AC3E}">
        <p14:creationId xmlns:p14="http://schemas.microsoft.com/office/powerpoint/2010/main" val="868814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Tree>
    <p:extLst>
      <p:ext uri="{BB962C8B-B14F-4D97-AF65-F5344CB8AC3E}">
        <p14:creationId xmlns:p14="http://schemas.microsoft.com/office/powerpoint/2010/main" val="2332762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Tree>
    <p:extLst>
      <p:ext uri="{BB962C8B-B14F-4D97-AF65-F5344CB8AC3E}">
        <p14:creationId xmlns:p14="http://schemas.microsoft.com/office/powerpoint/2010/main" val="1735359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Tree>
    <p:extLst>
      <p:ext uri="{BB962C8B-B14F-4D97-AF65-F5344CB8AC3E}">
        <p14:creationId xmlns:p14="http://schemas.microsoft.com/office/powerpoint/2010/main" val="955151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576263"/>
            <a:ext cx="10515600" cy="2852737"/>
          </a:xfrm>
        </p:spPr>
        <p:txBody>
          <a:bodyPr anchor="b"/>
          <a:lstStyle>
            <a:lvl1pPr>
              <a:defRPr sz="6000"/>
            </a:lvl1pPr>
          </a:lstStyle>
          <a:p>
            <a:r>
              <a:rPr lang="en-US" dirty="0"/>
              <a:t>Click to edit Master title style</a:t>
            </a:r>
            <a:endParaRPr lang="lv-LV" dirty="0"/>
          </a:p>
        </p:txBody>
      </p:sp>
      <p:sp>
        <p:nvSpPr>
          <p:cNvPr id="3" name="Text Placeholder 2"/>
          <p:cNvSpPr>
            <a:spLocks noGrp="1"/>
          </p:cNvSpPr>
          <p:nvPr>
            <p:ph type="body" idx="1"/>
          </p:nvPr>
        </p:nvSpPr>
        <p:spPr>
          <a:xfrm>
            <a:off x="838200" y="3827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639461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Tree>
    <p:extLst>
      <p:ext uri="{BB962C8B-B14F-4D97-AF65-F5344CB8AC3E}">
        <p14:creationId xmlns:p14="http://schemas.microsoft.com/office/powerpoint/2010/main" val="3165649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Tree>
    <p:extLst>
      <p:ext uri="{BB962C8B-B14F-4D97-AF65-F5344CB8AC3E}">
        <p14:creationId xmlns:p14="http://schemas.microsoft.com/office/powerpoint/2010/main" val="2087995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lv-LV"/>
          </a:p>
        </p:txBody>
      </p:sp>
    </p:spTree>
    <p:extLst>
      <p:ext uri="{BB962C8B-B14F-4D97-AF65-F5344CB8AC3E}">
        <p14:creationId xmlns:p14="http://schemas.microsoft.com/office/powerpoint/2010/main" val="1045627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7698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980400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421106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Tree>
    <p:extLst>
      <p:ext uri="{BB962C8B-B14F-4D97-AF65-F5344CB8AC3E}">
        <p14:creationId xmlns:p14="http://schemas.microsoft.com/office/powerpoint/2010/main" val="16570477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mailto:ilze@baltsat.lv"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app.geohub.ne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2130" y="612558"/>
            <a:ext cx="6268736" cy="3062796"/>
          </a:xfrm>
        </p:spPr>
        <p:txBody>
          <a:bodyPr>
            <a:noAutofit/>
          </a:bodyPr>
          <a:lstStyle/>
          <a:p>
            <a:r>
              <a:rPr lang="en-US" sz="3300" b="1" dirty="0">
                <a:latin typeface="+mn-lt"/>
              </a:rPr>
              <a:t>Development of the Common Earth Observation Data Baltic Platform for National Government Organizations (EO-BALP)</a:t>
            </a:r>
            <a:endParaRPr lang="en-GB" sz="3300" b="1" dirty="0">
              <a:latin typeface="+mn-lt"/>
            </a:endParaRPr>
          </a:p>
        </p:txBody>
      </p:sp>
      <p:sp>
        <p:nvSpPr>
          <p:cNvPr id="3" name="Subtitle 2"/>
          <p:cNvSpPr>
            <a:spLocks noGrp="1"/>
          </p:cNvSpPr>
          <p:nvPr>
            <p:ph type="subTitle" idx="1"/>
          </p:nvPr>
        </p:nvSpPr>
        <p:spPr/>
        <p:txBody>
          <a:bodyPr>
            <a:normAutofit/>
          </a:bodyPr>
          <a:lstStyle/>
          <a:p>
            <a:r>
              <a:rPr lang="lv-LV" dirty="0"/>
              <a:t>Zane Atstāja</a:t>
            </a:r>
          </a:p>
          <a:p>
            <a:r>
              <a:rPr lang="lv-LV" dirty="0"/>
              <a:t>25.09.2025.</a:t>
            </a:r>
            <a:endParaRPr lang="en-GB" dirty="0"/>
          </a:p>
        </p:txBody>
      </p:sp>
    </p:spTree>
    <p:extLst>
      <p:ext uri="{BB962C8B-B14F-4D97-AF65-F5344CB8AC3E}">
        <p14:creationId xmlns:p14="http://schemas.microsoft.com/office/powerpoint/2010/main" val="1288570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6A202-78CF-0826-AF11-BE48E1A2AAEA}"/>
              </a:ext>
            </a:extLst>
          </p:cNvPr>
          <p:cNvSpPr>
            <a:spLocks noGrp="1"/>
          </p:cNvSpPr>
          <p:nvPr>
            <p:ph type="title"/>
          </p:nvPr>
        </p:nvSpPr>
        <p:spPr/>
        <p:txBody>
          <a:bodyPr/>
          <a:lstStyle/>
          <a:p>
            <a:r>
              <a:rPr lang="en-GB" b="1" dirty="0">
                <a:latin typeface="+mn-lt"/>
              </a:rPr>
              <a:t>Mapping burning of old grass and straw</a:t>
            </a:r>
          </a:p>
        </p:txBody>
      </p:sp>
      <p:sp>
        <p:nvSpPr>
          <p:cNvPr id="3" name="Content Placeholder 2">
            <a:extLst>
              <a:ext uri="{FF2B5EF4-FFF2-40B4-BE49-F238E27FC236}">
                <a16:creationId xmlns:a16="http://schemas.microsoft.com/office/drawing/2014/main" id="{7D1680D0-2F83-2028-2E41-6A55F1028088}"/>
              </a:ext>
            </a:extLst>
          </p:cNvPr>
          <p:cNvSpPr>
            <a:spLocks noGrp="1"/>
          </p:cNvSpPr>
          <p:nvPr>
            <p:ph idx="1"/>
          </p:nvPr>
        </p:nvSpPr>
        <p:spPr>
          <a:xfrm>
            <a:off x="838200" y="1825625"/>
            <a:ext cx="4674832" cy="3563121"/>
          </a:xfrm>
        </p:spPr>
        <p:txBody>
          <a:bodyPr>
            <a:normAutofit lnSpcReduction="10000"/>
          </a:bodyPr>
          <a:lstStyle/>
          <a:p>
            <a:r>
              <a:rPr lang="en-GB" dirty="0"/>
              <a:t>LLVS3 – Prohibition to burn straw or old grass</a:t>
            </a:r>
          </a:p>
          <a:p>
            <a:r>
              <a:rPr lang="en-GB" dirty="0"/>
              <a:t>Identification of burned area in Reference parcels</a:t>
            </a:r>
          </a:p>
          <a:p>
            <a:r>
              <a:rPr lang="en-GB" dirty="0"/>
              <a:t>Challenges:</a:t>
            </a:r>
          </a:p>
          <a:p>
            <a:pPr lvl="1"/>
            <a:r>
              <a:rPr lang="en-GB" dirty="0"/>
              <a:t>Firefighters’ data might not be complete</a:t>
            </a:r>
          </a:p>
          <a:p>
            <a:pPr lvl="1"/>
            <a:r>
              <a:rPr lang="en-GB" dirty="0"/>
              <a:t>Manual task</a:t>
            </a:r>
          </a:p>
          <a:p>
            <a:endParaRPr lang="en-GB" dirty="0"/>
          </a:p>
        </p:txBody>
      </p:sp>
      <p:pic>
        <p:nvPicPr>
          <p:cNvPr id="4" name="Picture 3">
            <a:extLst>
              <a:ext uri="{FF2B5EF4-FFF2-40B4-BE49-F238E27FC236}">
                <a16:creationId xmlns:a16="http://schemas.microsoft.com/office/drawing/2014/main" id="{F0985F58-277A-D0CD-0FED-A5A85845B88B}"/>
              </a:ext>
            </a:extLst>
          </p:cNvPr>
          <p:cNvPicPr>
            <a:picLocks noChangeAspect="1"/>
          </p:cNvPicPr>
          <p:nvPr/>
        </p:nvPicPr>
        <p:blipFill>
          <a:blip r:embed="rId2"/>
          <a:stretch>
            <a:fillRect/>
          </a:stretch>
        </p:blipFill>
        <p:spPr>
          <a:xfrm>
            <a:off x="5513032" y="3863464"/>
            <a:ext cx="5747025" cy="2331940"/>
          </a:xfrm>
          <a:prstGeom prst="rect">
            <a:avLst/>
          </a:prstGeom>
        </p:spPr>
      </p:pic>
      <p:pic>
        <p:nvPicPr>
          <p:cNvPr id="5" name="Picture 4">
            <a:extLst>
              <a:ext uri="{FF2B5EF4-FFF2-40B4-BE49-F238E27FC236}">
                <a16:creationId xmlns:a16="http://schemas.microsoft.com/office/drawing/2014/main" id="{B130C01A-4C9F-295D-CCCC-54A43FF7412A}"/>
              </a:ext>
            </a:extLst>
          </p:cNvPr>
          <p:cNvPicPr>
            <a:picLocks noChangeAspect="1"/>
          </p:cNvPicPr>
          <p:nvPr/>
        </p:nvPicPr>
        <p:blipFill rotWithShape="1">
          <a:blip r:embed="rId3"/>
          <a:srcRect b="14868"/>
          <a:stretch/>
        </p:blipFill>
        <p:spPr>
          <a:xfrm>
            <a:off x="5513032" y="1593840"/>
            <a:ext cx="6048965" cy="2251183"/>
          </a:xfrm>
          <a:prstGeom prst="rect">
            <a:avLst/>
          </a:prstGeom>
        </p:spPr>
      </p:pic>
      <p:pic>
        <p:nvPicPr>
          <p:cNvPr id="6" name="Picture 6" descr="Trimble Geo 7X Handheld Data Collector – Pine Environmental">
            <a:extLst>
              <a:ext uri="{FF2B5EF4-FFF2-40B4-BE49-F238E27FC236}">
                <a16:creationId xmlns:a16="http://schemas.microsoft.com/office/drawing/2014/main" id="{6F010176-7264-950F-93CA-E086ED4B984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39107" y="1027906"/>
            <a:ext cx="2266949" cy="22669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1D5184C-2F84-E02F-EE95-1077AF79BD9D}"/>
              </a:ext>
            </a:extLst>
          </p:cNvPr>
          <p:cNvPicPr>
            <a:picLocks noChangeAspect="1"/>
          </p:cNvPicPr>
          <p:nvPr/>
        </p:nvPicPr>
        <p:blipFill>
          <a:blip r:embed="rId5"/>
          <a:stretch>
            <a:fillRect/>
          </a:stretch>
        </p:blipFill>
        <p:spPr>
          <a:xfrm>
            <a:off x="10129541" y="3429000"/>
            <a:ext cx="2062459" cy="2682777"/>
          </a:xfrm>
          <a:prstGeom prst="rect">
            <a:avLst/>
          </a:prstGeom>
        </p:spPr>
      </p:pic>
    </p:spTree>
    <p:extLst>
      <p:ext uri="{BB962C8B-B14F-4D97-AF65-F5344CB8AC3E}">
        <p14:creationId xmlns:p14="http://schemas.microsoft.com/office/powerpoint/2010/main" val="1310489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4A6BD-B1DB-EA31-3EAE-FA2B8B881D63}"/>
              </a:ext>
            </a:extLst>
          </p:cNvPr>
          <p:cNvSpPr>
            <a:spLocks noGrp="1"/>
          </p:cNvSpPr>
          <p:nvPr>
            <p:ph type="title"/>
          </p:nvPr>
        </p:nvSpPr>
        <p:spPr/>
        <p:txBody>
          <a:bodyPr/>
          <a:lstStyle/>
          <a:p>
            <a:r>
              <a:rPr lang="en-GB" b="1" dirty="0">
                <a:latin typeface="+mn-lt"/>
              </a:rPr>
              <a:t>Burned area mapping</a:t>
            </a:r>
          </a:p>
        </p:txBody>
      </p:sp>
      <p:sp>
        <p:nvSpPr>
          <p:cNvPr id="3" name="Content Placeholder 2">
            <a:extLst>
              <a:ext uri="{FF2B5EF4-FFF2-40B4-BE49-F238E27FC236}">
                <a16:creationId xmlns:a16="http://schemas.microsoft.com/office/drawing/2014/main" id="{E749A9B0-637A-EF19-5911-8DCB8148D384}"/>
              </a:ext>
            </a:extLst>
          </p:cNvPr>
          <p:cNvSpPr>
            <a:spLocks noGrp="1"/>
          </p:cNvSpPr>
          <p:nvPr>
            <p:ph idx="1"/>
          </p:nvPr>
        </p:nvSpPr>
        <p:spPr/>
        <p:txBody>
          <a:bodyPr>
            <a:normAutofit/>
          </a:bodyPr>
          <a:lstStyle/>
          <a:p>
            <a:r>
              <a:rPr lang="en-GB" dirty="0"/>
              <a:t>Burn scar mapping using satellite data is scientifically proved long time ago.</a:t>
            </a:r>
          </a:p>
          <a:p>
            <a:r>
              <a:rPr lang="en-GB" dirty="0"/>
              <a:t>Normalized burn index (NBR) is defined to evaluate burn severity.</a:t>
            </a:r>
          </a:p>
          <a:p>
            <a:r>
              <a:rPr lang="en-GB" dirty="0"/>
              <a:t>Sentinel-2 near infrared (NIR B09) and short-wave infrared (SWIR B12) bands are used to calculate NBR.</a:t>
            </a:r>
            <a:endParaRPr lang="lv-LV" dirty="0"/>
          </a:p>
          <a:p>
            <a:r>
              <a:rPr lang="en-GB" noProof="0" dirty="0"/>
              <a:t>NBR is calculated for satellite imagery every week to allow continuous monitoring.</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2005F7B-6773-B196-34CD-554443C02030}"/>
                  </a:ext>
                </a:extLst>
              </p:cNvPr>
              <p:cNvSpPr txBox="1"/>
              <p:nvPr/>
            </p:nvSpPr>
            <p:spPr>
              <a:xfrm>
                <a:off x="3124940" y="3130602"/>
                <a:ext cx="2818528" cy="40831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lv-LV" sz="1400" i="1" smtClean="0">
                          <a:latin typeface="Cambria Math" panose="02040503050406030204" pitchFamily="18" charset="0"/>
                        </a:rPr>
                        <m:t>𝑁</m:t>
                      </m:r>
                      <m:r>
                        <a:rPr lang="lv-LV" sz="1400" b="0" i="1" smtClean="0">
                          <a:latin typeface="Cambria Math" panose="02040503050406030204" pitchFamily="18" charset="0"/>
                        </a:rPr>
                        <m:t>𝐵</m:t>
                      </m:r>
                      <m:r>
                        <m:rPr>
                          <m:sty m:val="p"/>
                        </m:rPr>
                        <a:rPr lang="lv-LV" sz="1400" b="0" i="0" smtClean="0">
                          <a:latin typeface="Cambria Math" panose="02040503050406030204" pitchFamily="18" charset="0"/>
                        </a:rPr>
                        <m:t>R</m:t>
                      </m:r>
                      <m:r>
                        <a:rPr lang="lv-LV" sz="1400" i="0">
                          <a:latin typeface="Cambria Math" panose="02040503050406030204" pitchFamily="18" charset="0"/>
                        </a:rPr>
                        <m:t>=</m:t>
                      </m:r>
                      <m:f>
                        <m:fPr>
                          <m:ctrlPr>
                            <a:rPr lang="lv-LV" sz="1400" i="1">
                              <a:solidFill>
                                <a:srgbClr val="836967"/>
                              </a:solidFill>
                              <a:latin typeface="Cambria Math" panose="02040503050406030204" pitchFamily="18" charset="0"/>
                            </a:rPr>
                          </m:ctrlPr>
                        </m:fPr>
                        <m:num>
                          <m:r>
                            <a:rPr lang="lv-LV" sz="1400" i="1">
                              <a:latin typeface="Cambria Math" panose="02040503050406030204" pitchFamily="18" charset="0"/>
                            </a:rPr>
                            <m:t>𝑁</m:t>
                          </m:r>
                          <m:r>
                            <a:rPr lang="lv-LV" sz="1400" b="0" i="1" smtClean="0">
                              <a:latin typeface="Cambria Math" panose="02040503050406030204" pitchFamily="18" charset="0"/>
                            </a:rPr>
                            <m:t>𝐼𝑅</m:t>
                          </m:r>
                          <m:r>
                            <a:rPr lang="lv-LV" sz="1400" i="0">
                              <a:latin typeface="Cambria Math" panose="02040503050406030204" pitchFamily="18" charset="0"/>
                            </a:rPr>
                            <m:t>−</m:t>
                          </m:r>
                          <m:r>
                            <a:rPr lang="lv-LV" sz="1400" b="0" i="1" smtClean="0">
                              <a:latin typeface="Cambria Math" panose="02040503050406030204" pitchFamily="18" charset="0"/>
                            </a:rPr>
                            <m:t>𝑆𝑊𝐼𝑅</m:t>
                          </m:r>
                        </m:num>
                        <m:den>
                          <m:r>
                            <a:rPr lang="lv-LV" sz="1400" i="1">
                              <a:latin typeface="Cambria Math" panose="02040503050406030204" pitchFamily="18" charset="0"/>
                            </a:rPr>
                            <m:t>𝑁</m:t>
                          </m:r>
                          <m:r>
                            <a:rPr lang="lv-LV" sz="1400" b="0" i="1" smtClean="0">
                              <a:latin typeface="Cambria Math" panose="02040503050406030204" pitchFamily="18" charset="0"/>
                            </a:rPr>
                            <m:t>𝐼𝑅</m:t>
                          </m:r>
                          <m:r>
                            <a:rPr lang="lv-LV" sz="1400" i="0">
                              <a:latin typeface="Cambria Math" panose="02040503050406030204" pitchFamily="18" charset="0"/>
                            </a:rPr>
                            <m:t>+</m:t>
                          </m:r>
                          <m:r>
                            <a:rPr lang="lv-LV" sz="1400" b="0" i="1" smtClean="0">
                              <a:latin typeface="Cambria Math" panose="02040503050406030204" pitchFamily="18" charset="0"/>
                            </a:rPr>
                            <m:t>𝑆𝑊𝐼𝑅</m:t>
                          </m:r>
                        </m:den>
                      </m:f>
                    </m:oMath>
                  </m:oMathPara>
                </a14:m>
                <a:endParaRPr lang="lv-LV" sz="1400" dirty="0"/>
              </a:p>
            </p:txBody>
          </p:sp>
        </mc:Choice>
        <mc:Fallback xmlns="">
          <p:sp>
            <p:nvSpPr>
              <p:cNvPr id="5" name="TextBox 4">
                <a:extLst>
                  <a:ext uri="{FF2B5EF4-FFF2-40B4-BE49-F238E27FC236}">
                    <a16:creationId xmlns:a16="http://schemas.microsoft.com/office/drawing/2014/main" id="{D2005F7B-6773-B196-34CD-554443C02030}"/>
                  </a:ext>
                </a:extLst>
              </p:cNvPr>
              <p:cNvSpPr txBox="1">
                <a:spLocks noRot="1" noChangeAspect="1" noMove="1" noResize="1" noEditPoints="1" noAdjustHandles="1" noChangeArrowheads="1" noChangeShapeType="1" noTextEdit="1"/>
              </p:cNvSpPr>
              <p:nvPr/>
            </p:nvSpPr>
            <p:spPr>
              <a:xfrm>
                <a:off x="3124940" y="3130602"/>
                <a:ext cx="2818528" cy="408317"/>
              </a:xfrm>
              <a:prstGeom prst="rect">
                <a:avLst/>
              </a:prstGeom>
              <a:blipFill>
                <a:blip r:embed="rId2"/>
                <a:stretch>
                  <a:fillRect t="-1493" b="-11940"/>
                </a:stretch>
              </a:blipFill>
            </p:spPr>
            <p:txBody>
              <a:bodyPr/>
              <a:lstStyle/>
              <a:p>
                <a:r>
                  <a:rPr lang="lv-LV">
                    <a:noFill/>
                  </a:rPr>
                  <a:t> </a:t>
                </a:r>
              </a:p>
            </p:txBody>
          </p:sp>
        </mc:Fallback>
      </mc:AlternateContent>
    </p:spTree>
    <p:extLst>
      <p:ext uri="{BB962C8B-B14F-4D97-AF65-F5344CB8AC3E}">
        <p14:creationId xmlns:p14="http://schemas.microsoft.com/office/powerpoint/2010/main" val="850641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FF5F-5B16-31B1-ED58-41F045642236}"/>
              </a:ext>
            </a:extLst>
          </p:cNvPr>
          <p:cNvSpPr>
            <a:spLocks noGrp="1"/>
          </p:cNvSpPr>
          <p:nvPr>
            <p:ph type="title"/>
          </p:nvPr>
        </p:nvSpPr>
        <p:spPr/>
        <p:txBody>
          <a:bodyPr/>
          <a:lstStyle/>
          <a:p>
            <a:r>
              <a:rPr lang="en-GB"/>
              <a:t>Burned area mapping</a:t>
            </a:r>
          </a:p>
        </p:txBody>
      </p:sp>
      <p:sp>
        <p:nvSpPr>
          <p:cNvPr id="5" name="TextBox 4">
            <a:extLst>
              <a:ext uri="{FF2B5EF4-FFF2-40B4-BE49-F238E27FC236}">
                <a16:creationId xmlns:a16="http://schemas.microsoft.com/office/drawing/2014/main" id="{3C725481-1D51-0B27-6ED7-F687431C41C2}"/>
              </a:ext>
            </a:extLst>
          </p:cNvPr>
          <p:cNvSpPr txBox="1"/>
          <p:nvPr/>
        </p:nvSpPr>
        <p:spPr>
          <a:xfrm>
            <a:off x="1038493" y="5450332"/>
            <a:ext cx="9646327" cy="923330"/>
          </a:xfrm>
          <a:prstGeom prst="rect">
            <a:avLst/>
          </a:prstGeom>
          <a:noFill/>
        </p:spPr>
        <p:txBody>
          <a:bodyPr wrap="square" rtlCol="0">
            <a:spAutoFit/>
          </a:bodyPr>
          <a:lstStyle/>
          <a:p>
            <a:r>
              <a:rPr lang="en-GB" noProof="0" dirty="0"/>
              <a:t>Automatically generated boundary of a burned area (red polygon) displayed on true colour Sentinel-2 image with 10 m resolution (middle) and on false colour SWIR image with 20 m resolution (right).</a:t>
            </a:r>
          </a:p>
        </p:txBody>
      </p:sp>
      <p:pic>
        <p:nvPicPr>
          <p:cNvPr id="6" name="Picture 5">
            <a:extLst>
              <a:ext uri="{FF2B5EF4-FFF2-40B4-BE49-F238E27FC236}">
                <a16:creationId xmlns:a16="http://schemas.microsoft.com/office/drawing/2014/main" id="{24D96311-E174-269F-2E1C-CBACF47CD7C2}"/>
              </a:ext>
            </a:extLst>
          </p:cNvPr>
          <p:cNvPicPr>
            <a:picLocks noChangeAspect="1"/>
          </p:cNvPicPr>
          <p:nvPr/>
        </p:nvPicPr>
        <p:blipFill>
          <a:blip r:embed="rId2"/>
          <a:stretch>
            <a:fillRect/>
          </a:stretch>
        </p:blipFill>
        <p:spPr>
          <a:xfrm>
            <a:off x="219445" y="1624614"/>
            <a:ext cx="5715392" cy="3825719"/>
          </a:xfrm>
          <a:prstGeom prst="rect">
            <a:avLst/>
          </a:prstGeom>
        </p:spPr>
      </p:pic>
      <p:pic>
        <p:nvPicPr>
          <p:cNvPr id="8" name="Picture 7">
            <a:extLst>
              <a:ext uri="{FF2B5EF4-FFF2-40B4-BE49-F238E27FC236}">
                <a16:creationId xmlns:a16="http://schemas.microsoft.com/office/drawing/2014/main" id="{111BC1FA-E05A-35DD-8FB3-3F8DE4E7E546}"/>
              </a:ext>
            </a:extLst>
          </p:cNvPr>
          <p:cNvPicPr>
            <a:picLocks noChangeAspect="1"/>
          </p:cNvPicPr>
          <p:nvPr/>
        </p:nvPicPr>
        <p:blipFill>
          <a:blip r:embed="rId3"/>
          <a:stretch>
            <a:fillRect/>
          </a:stretch>
        </p:blipFill>
        <p:spPr>
          <a:xfrm>
            <a:off x="4478031" y="1624613"/>
            <a:ext cx="3558268" cy="3825719"/>
          </a:xfrm>
          <a:prstGeom prst="rect">
            <a:avLst/>
          </a:prstGeom>
        </p:spPr>
      </p:pic>
      <p:pic>
        <p:nvPicPr>
          <p:cNvPr id="10" name="Picture 9">
            <a:extLst>
              <a:ext uri="{FF2B5EF4-FFF2-40B4-BE49-F238E27FC236}">
                <a16:creationId xmlns:a16="http://schemas.microsoft.com/office/drawing/2014/main" id="{90C65D9A-F9A7-E9E4-6217-292E59CE80B0}"/>
              </a:ext>
            </a:extLst>
          </p:cNvPr>
          <p:cNvPicPr>
            <a:picLocks noChangeAspect="1"/>
          </p:cNvPicPr>
          <p:nvPr/>
        </p:nvPicPr>
        <p:blipFill>
          <a:blip r:embed="rId4"/>
          <a:stretch>
            <a:fillRect/>
          </a:stretch>
        </p:blipFill>
        <p:spPr>
          <a:xfrm>
            <a:off x="7718730" y="1624613"/>
            <a:ext cx="3872517" cy="3825719"/>
          </a:xfrm>
          <a:prstGeom prst="rect">
            <a:avLst/>
          </a:prstGeom>
        </p:spPr>
      </p:pic>
    </p:spTree>
    <p:extLst>
      <p:ext uri="{BB962C8B-B14F-4D97-AF65-F5344CB8AC3E}">
        <p14:creationId xmlns:p14="http://schemas.microsoft.com/office/powerpoint/2010/main" val="1167556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512AE-2166-BDE8-DD5B-DD00AC452746}"/>
              </a:ext>
            </a:extLst>
          </p:cNvPr>
          <p:cNvSpPr>
            <a:spLocks noGrp="1"/>
          </p:cNvSpPr>
          <p:nvPr>
            <p:ph type="title"/>
          </p:nvPr>
        </p:nvSpPr>
        <p:spPr/>
        <p:txBody>
          <a:bodyPr/>
          <a:lstStyle/>
          <a:p>
            <a:r>
              <a:rPr lang="en-GB"/>
              <a:t>Flood mapping</a:t>
            </a:r>
          </a:p>
        </p:txBody>
      </p:sp>
      <p:sp>
        <p:nvSpPr>
          <p:cNvPr id="3" name="Content Placeholder 2">
            <a:extLst>
              <a:ext uri="{FF2B5EF4-FFF2-40B4-BE49-F238E27FC236}">
                <a16:creationId xmlns:a16="http://schemas.microsoft.com/office/drawing/2014/main" id="{DC1251B5-9DB7-8CA9-3927-D7C8638279CF}"/>
              </a:ext>
            </a:extLst>
          </p:cNvPr>
          <p:cNvSpPr>
            <a:spLocks noGrp="1"/>
          </p:cNvSpPr>
          <p:nvPr>
            <p:ph idx="1"/>
          </p:nvPr>
        </p:nvSpPr>
        <p:spPr/>
        <p:txBody>
          <a:bodyPr>
            <a:normAutofit fontScale="92500" lnSpcReduction="20000"/>
          </a:bodyPr>
          <a:lstStyle/>
          <a:p>
            <a:r>
              <a:rPr lang="en-GB" dirty="0"/>
              <a:t>Due to changing climate, flood risk increases each year.</a:t>
            </a:r>
          </a:p>
          <a:p>
            <a:r>
              <a:rPr lang="en-GB" dirty="0"/>
              <a:t>Rapid mapping, timely action and reaction on emergency, and loss estimation.</a:t>
            </a:r>
          </a:p>
          <a:p>
            <a:r>
              <a:rPr lang="en-GB" dirty="0"/>
              <a:t>Challenges – field visits, farmers information by phone, geo-tagged photos, a lot of information to process.</a:t>
            </a:r>
          </a:p>
          <a:p>
            <a:r>
              <a:rPr lang="en-GB" dirty="0"/>
              <a:t>Flooded area mapping is defined as area that is covered by water during the flood.</a:t>
            </a:r>
            <a:endParaRPr lang="lv-LV" dirty="0"/>
          </a:p>
          <a:p>
            <a:r>
              <a:rPr lang="en-GB" dirty="0"/>
              <a:t>Can be used only if the sky is clear (poor for longtime rainfall)</a:t>
            </a:r>
          </a:p>
          <a:p>
            <a:r>
              <a:rPr lang="en-GB" dirty="0"/>
              <a:t>Normalized difference water index (NDWI) is used to map area that is covered by water. It uses green and infrared reflection (Sentinel-2 bands B03 and B08).</a:t>
            </a:r>
          </a:p>
        </p:txBody>
      </p:sp>
      <p:pic>
        <p:nvPicPr>
          <p:cNvPr id="4" name="Picture 3">
            <a:extLst>
              <a:ext uri="{FF2B5EF4-FFF2-40B4-BE49-F238E27FC236}">
                <a16:creationId xmlns:a16="http://schemas.microsoft.com/office/drawing/2014/main" id="{331C6089-7D09-B286-BCA8-5A0964ED37E5}"/>
              </a:ext>
            </a:extLst>
          </p:cNvPr>
          <p:cNvPicPr>
            <a:picLocks noChangeAspect="1"/>
          </p:cNvPicPr>
          <p:nvPr/>
        </p:nvPicPr>
        <p:blipFill>
          <a:blip r:embed="rId2"/>
          <a:stretch>
            <a:fillRect/>
          </a:stretch>
        </p:blipFill>
        <p:spPr>
          <a:xfrm>
            <a:off x="8711591" y="5519375"/>
            <a:ext cx="1686380" cy="565685"/>
          </a:xfrm>
          <a:prstGeom prst="rect">
            <a:avLst/>
          </a:prstGeom>
        </p:spPr>
      </p:pic>
    </p:spTree>
    <p:extLst>
      <p:ext uri="{BB962C8B-B14F-4D97-AF65-F5344CB8AC3E}">
        <p14:creationId xmlns:p14="http://schemas.microsoft.com/office/powerpoint/2010/main" val="1845322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E766EA-7291-FF3F-5CC8-FAB010642193}"/>
              </a:ext>
            </a:extLst>
          </p:cNvPr>
          <p:cNvSpPr>
            <a:spLocks noGrp="1"/>
          </p:cNvSpPr>
          <p:nvPr>
            <p:ph type="title"/>
          </p:nvPr>
        </p:nvSpPr>
        <p:spPr/>
        <p:txBody>
          <a:bodyPr/>
          <a:lstStyle/>
          <a:p>
            <a:r>
              <a:rPr lang="en-GB" noProof="0" dirty="0"/>
              <a:t>Flood map</a:t>
            </a:r>
          </a:p>
        </p:txBody>
      </p:sp>
      <p:pic>
        <p:nvPicPr>
          <p:cNvPr id="13" name="Content Placeholder 12">
            <a:extLst>
              <a:ext uri="{FF2B5EF4-FFF2-40B4-BE49-F238E27FC236}">
                <a16:creationId xmlns:a16="http://schemas.microsoft.com/office/drawing/2014/main" id="{658CEAEF-A148-4BE1-59AB-042A7B3F7098}"/>
              </a:ext>
            </a:extLst>
          </p:cNvPr>
          <p:cNvPicPr>
            <a:picLocks noGrp="1" noChangeAspect="1"/>
          </p:cNvPicPr>
          <p:nvPr>
            <p:ph idx="1"/>
          </p:nvPr>
        </p:nvPicPr>
        <p:blipFill>
          <a:blip r:embed="rId2"/>
          <a:stretch>
            <a:fillRect/>
          </a:stretch>
        </p:blipFill>
        <p:spPr>
          <a:xfrm>
            <a:off x="2308893" y="1417252"/>
            <a:ext cx="7449926" cy="4351338"/>
          </a:xfrm>
        </p:spPr>
      </p:pic>
      <p:sp>
        <p:nvSpPr>
          <p:cNvPr id="15" name="TextBox 14">
            <a:extLst>
              <a:ext uri="{FF2B5EF4-FFF2-40B4-BE49-F238E27FC236}">
                <a16:creationId xmlns:a16="http://schemas.microsoft.com/office/drawing/2014/main" id="{44D75808-CE67-C3DF-53F1-2EFBBE79470D}"/>
              </a:ext>
            </a:extLst>
          </p:cNvPr>
          <p:cNvSpPr txBox="1"/>
          <p:nvPr/>
        </p:nvSpPr>
        <p:spPr>
          <a:xfrm>
            <a:off x="1828801" y="5846544"/>
            <a:ext cx="7449926" cy="923330"/>
          </a:xfrm>
          <a:prstGeom prst="rect">
            <a:avLst/>
          </a:prstGeom>
          <a:noFill/>
        </p:spPr>
        <p:txBody>
          <a:bodyPr wrap="square" rtlCol="0">
            <a:spAutoFit/>
          </a:bodyPr>
          <a:lstStyle/>
          <a:p>
            <a:r>
              <a:rPr lang="en-GB" dirty="0"/>
              <a:t>Water area</a:t>
            </a:r>
            <a:r>
              <a:rPr lang="lv-LV" dirty="0"/>
              <a:t> (</a:t>
            </a:r>
            <a:r>
              <a:rPr lang="en-GB" noProof="0" dirty="0"/>
              <a:t>blue polygons</a:t>
            </a:r>
            <a:r>
              <a:rPr lang="lv-LV" dirty="0"/>
              <a:t>)</a:t>
            </a:r>
            <a:r>
              <a:rPr lang="en-GB" dirty="0"/>
              <a:t> is mapped every week for continuous monitoring.</a:t>
            </a:r>
          </a:p>
          <a:p>
            <a:endParaRPr lang="lv-LV" dirty="0"/>
          </a:p>
        </p:txBody>
      </p:sp>
    </p:spTree>
    <p:extLst>
      <p:ext uri="{BB962C8B-B14F-4D97-AF65-F5344CB8AC3E}">
        <p14:creationId xmlns:p14="http://schemas.microsoft.com/office/powerpoint/2010/main" val="441448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25EDCF-691A-60EC-05EF-09E9CD607FF9}"/>
              </a:ext>
            </a:extLst>
          </p:cNvPr>
          <p:cNvPicPr>
            <a:picLocks noChangeAspect="1"/>
          </p:cNvPicPr>
          <p:nvPr/>
        </p:nvPicPr>
        <p:blipFill>
          <a:blip r:embed="rId2"/>
          <a:stretch>
            <a:fillRect/>
          </a:stretch>
        </p:blipFill>
        <p:spPr>
          <a:xfrm>
            <a:off x="0" y="513106"/>
            <a:ext cx="12192000" cy="5831787"/>
          </a:xfrm>
          <a:prstGeom prst="rect">
            <a:avLst/>
          </a:prstGeom>
        </p:spPr>
      </p:pic>
      <p:sp>
        <p:nvSpPr>
          <p:cNvPr id="9" name="Speech Bubble: Rectangle 8">
            <a:extLst>
              <a:ext uri="{FF2B5EF4-FFF2-40B4-BE49-F238E27FC236}">
                <a16:creationId xmlns:a16="http://schemas.microsoft.com/office/drawing/2014/main" id="{53D5205C-0ED6-01E0-24F9-C7B7E1F69E2C}"/>
              </a:ext>
            </a:extLst>
          </p:cNvPr>
          <p:cNvSpPr/>
          <p:nvPr/>
        </p:nvSpPr>
        <p:spPr>
          <a:xfrm>
            <a:off x="3790764" y="2711184"/>
            <a:ext cx="3719741" cy="492203"/>
          </a:xfrm>
          <a:prstGeom prst="wedgeRectCallout">
            <a:avLst>
              <a:gd name="adj1" fmla="val -57364"/>
              <a:gd name="adj2" fmla="val -18900"/>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lv-LV" dirty="0"/>
              <a:t>Fire </a:t>
            </a:r>
            <a:r>
              <a:rPr lang="lv-LV" dirty="0" err="1"/>
              <a:t>or</a:t>
            </a:r>
            <a:r>
              <a:rPr lang="lv-LV" dirty="0"/>
              <a:t> </a:t>
            </a:r>
            <a:r>
              <a:rPr lang="lv-LV" dirty="0" err="1"/>
              <a:t>Flood</a:t>
            </a:r>
            <a:r>
              <a:rPr lang="lv-LV" dirty="0"/>
              <a:t>?</a:t>
            </a:r>
          </a:p>
        </p:txBody>
      </p:sp>
      <p:sp>
        <p:nvSpPr>
          <p:cNvPr id="10" name="Speech Bubble: Rectangle 9">
            <a:extLst>
              <a:ext uri="{FF2B5EF4-FFF2-40B4-BE49-F238E27FC236}">
                <a16:creationId xmlns:a16="http://schemas.microsoft.com/office/drawing/2014/main" id="{F3E9174D-84C0-6E1A-768B-E6EBD6DE2650}"/>
              </a:ext>
            </a:extLst>
          </p:cNvPr>
          <p:cNvSpPr/>
          <p:nvPr/>
        </p:nvSpPr>
        <p:spPr>
          <a:xfrm>
            <a:off x="3790764" y="4518734"/>
            <a:ext cx="3719741" cy="577488"/>
          </a:xfrm>
          <a:prstGeom prst="wedgeRectCallout">
            <a:avLst>
              <a:gd name="adj1" fmla="val -58141"/>
              <a:gd name="adj2" fmla="val -24205"/>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lv-LV" dirty="0" err="1"/>
              <a:t>Select</a:t>
            </a:r>
            <a:r>
              <a:rPr lang="lv-LV" dirty="0"/>
              <a:t> </a:t>
            </a:r>
            <a:r>
              <a:rPr lang="lv-LV" dirty="0" err="1"/>
              <a:t>basemap</a:t>
            </a:r>
            <a:r>
              <a:rPr lang="lv-LV" dirty="0"/>
              <a:t> </a:t>
            </a:r>
            <a:r>
              <a:rPr lang="lv-LV" dirty="0" err="1"/>
              <a:t>imagery</a:t>
            </a:r>
            <a:endParaRPr lang="lv-LV" dirty="0"/>
          </a:p>
        </p:txBody>
      </p:sp>
      <p:sp>
        <p:nvSpPr>
          <p:cNvPr id="11" name="Speech Bubble: Rectangle 10">
            <a:extLst>
              <a:ext uri="{FF2B5EF4-FFF2-40B4-BE49-F238E27FC236}">
                <a16:creationId xmlns:a16="http://schemas.microsoft.com/office/drawing/2014/main" id="{BA3A837E-29A8-68AD-CEA0-88F33CF458AD}"/>
              </a:ext>
            </a:extLst>
          </p:cNvPr>
          <p:cNvSpPr/>
          <p:nvPr/>
        </p:nvSpPr>
        <p:spPr>
          <a:xfrm>
            <a:off x="3790764" y="1268750"/>
            <a:ext cx="3639845" cy="492203"/>
          </a:xfrm>
          <a:prstGeom prst="wedgeRectCallout">
            <a:avLst>
              <a:gd name="adj1" fmla="val -58734"/>
              <a:gd name="adj2" fmla="val 21370"/>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lv-LV" dirty="0" err="1"/>
              <a:t>Select</a:t>
            </a:r>
            <a:r>
              <a:rPr lang="lv-LV" dirty="0"/>
              <a:t> </a:t>
            </a:r>
            <a:r>
              <a:rPr lang="lv-LV" dirty="0" err="1"/>
              <a:t>week</a:t>
            </a:r>
            <a:r>
              <a:rPr lang="lv-LV" dirty="0"/>
              <a:t> </a:t>
            </a:r>
            <a:r>
              <a:rPr lang="lv-LV" dirty="0" err="1"/>
              <a:t>for</a:t>
            </a:r>
            <a:r>
              <a:rPr lang="lv-LV" dirty="0"/>
              <a:t> </a:t>
            </a:r>
            <a:r>
              <a:rPr lang="lv-LV" dirty="0" err="1"/>
              <a:t>detection</a:t>
            </a:r>
            <a:endParaRPr lang="lv-LV" dirty="0"/>
          </a:p>
        </p:txBody>
      </p:sp>
      <p:sp>
        <p:nvSpPr>
          <p:cNvPr id="12" name="Speech Bubble: Rectangle 11">
            <a:extLst>
              <a:ext uri="{FF2B5EF4-FFF2-40B4-BE49-F238E27FC236}">
                <a16:creationId xmlns:a16="http://schemas.microsoft.com/office/drawing/2014/main" id="{0A57A137-6E83-9739-B52E-06049CEBA133}"/>
              </a:ext>
            </a:extLst>
          </p:cNvPr>
          <p:cNvSpPr/>
          <p:nvPr/>
        </p:nvSpPr>
        <p:spPr>
          <a:xfrm>
            <a:off x="7753534" y="1345990"/>
            <a:ext cx="3600266" cy="1264045"/>
          </a:xfrm>
          <a:prstGeom prst="wedgeRectCallout">
            <a:avLst>
              <a:gd name="adj1" fmla="val 62391"/>
              <a:gd name="adj2" fmla="val -96924"/>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lv-LV" dirty="0"/>
              <a:t>Search </a:t>
            </a:r>
            <a:r>
              <a:rPr lang="lv-LV" dirty="0" err="1"/>
              <a:t>location</a:t>
            </a:r>
            <a:r>
              <a:rPr lang="lv-LV" dirty="0"/>
              <a:t>/</a:t>
            </a:r>
            <a:r>
              <a:rPr lang="lv-LV" dirty="0" err="1"/>
              <a:t>coordinates</a:t>
            </a:r>
            <a:endParaRPr lang="lv-LV" dirty="0"/>
          </a:p>
          <a:p>
            <a:pPr algn="ctr"/>
            <a:r>
              <a:rPr lang="lv-LV" dirty="0" err="1"/>
              <a:t>Measure</a:t>
            </a:r>
            <a:r>
              <a:rPr lang="lv-LV" dirty="0"/>
              <a:t> </a:t>
            </a:r>
            <a:r>
              <a:rPr lang="lv-LV" dirty="0" err="1"/>
              <a:t>area</a:t>
            </a:r>
            <a:r>
              <a:rPr lang="lv-LV" dirty="0"/>
              <a:t>/distance</a:t>
            </a:r>
          </a:p>
          <a:p>
            <a:pPr algn="ctr"/>
            <a:r>
              <a:rPr lang="lv-LV" dirty="0" err="1"/>
              <a:t>Draw</a:t>
            </a:r>
            <a:r>
              <a:rPr lang="lv-LV" dirty="0"/>
              <a:t>/</a:t>
            </a:r>
            <a:r>
              <a:rPr lang="lv-LV" dirty="0" err="1"/>
              <a:t>upload</a:t>
            </a:r>
            <a:r>
              <a:rPr lang="lv-LV" dirty="0"/>
              <a:t> AOI</a:t>
            </a:r>
          </a:p>
          <a:p>
            <a:pPr algn="ctr"/>
            <a:endParaRPr lang="lv-LV" dirty="0"/>
          </a:p>
        </p:txBody>
      </p:sp>
      <p:sp>
        <p:nvSpPr>
          <p:cNvPr id="6" name="Speech Bubble: Rectangle 5">
            <a:extLst>
              <a:ext uri="{FF2B5EF4-FFF2-40B4-BE49-F238E27FC236}">
                <a16:creationId xmlns:a16="http://schemas.microsoft.com/office/drawing/2014/main" id="{C4B4BB86-36F0-F687-E6DC-EEAF9082A538}"/>
              </a:ext>
            </a:extLst>
          </p:cNvPr>
          <p:cNvSpPr/>
          <p:nvPr/>
        </p:nvSpPr>
        <p:spPr>
          <a:xfrm>
            <a:off x="3750815" y="3392800"/>
            <a:ext cx="3719741" cy="492203"/>
          </a:xfrm>
          <a:prstGeom prst="wedgeRectCallout">
            <a:avLst>
              <a:gd name="adj1" fmla="val -57364"/>
              <a:gd name="adj2" fmla="val -18900"/>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lv-LV" dirty="0" err="1"/>
              <a:t>Download</a:t>
            </a:r>
            <a:endParaRPr lang="lv-LV" dirty="0"/>
          </a:p>
        </p:txBody>
      </p:sp>
      <p:sp>
        <p:nvSpPr>
          <p:cNvPr id="13" name="Speech Bubble: Rectangle 12">
            <a:extLst>
              <a:ext uri="{FF2B5EF4-FFF2-40B4-BE49-F238E27FC236}">
                <a16:creationId xmlns:a16="http://schemas.microsoft.com/office/drawing/2014/main" id="{A8629DF4-2DDD-8C84-95B4-0176BC336779}"/>
              </a:ext>
            </a:extLst>
          </p:cNvPr>
          <p:cNvSpPr/>
          <p:nvPr/>
        </p:nvSpPr>
        <p:spPr>
          <a:xfrm>
            <a:off x="7753534" y="5255581"/>
            <a:ext cx="3600266" cy="634253"/>
          </a:xfrm>
          <a:prstGeom prst="wedgeRectCallout">
            <a:avLst>
              <a:gd name="adj1" fmla="val 61651"/>
              <a:gd name="adj2" fmla="val 68707"/>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lv-LV" dirty="0" err="1"/>
              <a:t>Zoom</a:t>
            </a:r>
            <a:r>
              <a:rPr lang="lv-LV" dirty="0"/>
              <a:t> </a:t>
            </a:r>
            <a:r>
              <a:rPr lang="lv-LV" dirty="0" err="1"/>
              <a:t>in</a:t>
            </a:r>
            <a:r>
              <a:rPr lang="lv-LV" dirty="0"/>
              <a:t>/</a:t>
            </a:r>
            <a:r>
              <a:rPr lang="lv-LV" dirty="0" err="1"/>
              <a:t>out</a:t>
            </a:r>
            <a:endParaRPr lang="lv-LV" dirty="0"/>
          </a:p>
          <a:p>
            <a:pPr algn="ctr"/>
            <a:endParaRPr lang="lv-LV" dirty="0"/>
          </a:p>
        </p:txBody>
      </p:sp>
    </p:spTree>
    <p:extLst>
      <p:ext uri="{BB962C8B-B14F-4D97-AF65-F5344CB8AC3E}">
        <p14:creationId xmlns:p14="http://schemas.microsoft.com/office/powerpoint/2010/main" val="1057195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BC51C3-25E6-14B2-A68E-F4FB629DDBE2}"/>
              </a:ext>
            </a:extLst>
          </p:cNvPr>
          <p:cNvSpPr>
            <a:spLocks noGrp="1"/>
          </p:cNvSpPr>
          <p:nvPr>
            <p:ph type="title"/>
          </p:nvPr>
        </p:nvSpPr>
        <p:spPr/>
        <p:txBody>
          <a:bodyPr/>
          <a:lstStyle/>
          <a:p>
            <a:r>
              <a:rPr lang="en-GB"/>
              <a:t>Benefits from the application</a:t>
            </a:r>
          </a:p>
        </p:txBody>
      </p:sp>
      <p:sp>
        <p:nvSpPr>
          <p:cNvPr id="6" name="Content Placeholder 5">
            <a:extLst>
              <a:ext uri="{FF2B5EF4-FFF2-40B4-BE49-F238E27FC236}">
                <a16:creationId xmlns:a16="http://schemas.microsoft.com/office/drawing/2014/main" id="{79781934-AA89-9623-3D6C-29B77CD1C015}"/>
              </a:ext>
            </a:extLst>
          </p:cNvPr>
          <p:cNvSpPr>
            <a:spLocks noGrp="1"/>
          </p:cNvSpPr>
          <p:nvPr>
            <p:ph idx="1"/>
          </p:nvPr>
        </p:nvSpPr>
        <p:spPr/>
        <p:txBody>
          <a:bodyPr>
            <a:normAutofit/>
          </a:bodyPr>
          <a:lstStyle/>
          <a:p>
            <a:r>
              <a:rPr lang="en-GB" b="1" dirty="0"/>
              <a:t>Efficiency</a:t>
            </a:r>
            <a:r>
              <a:rPr lang="en-GB" dirty="0"/>
              <a:t>: Optimisation of mapping process, time and computation economy for all users.</a:t>
            </a:r>
          </a:p>
          <a:p>
            <a:r>
              <a:rPr lang="en-GB" b="1" dirty="0"/>
              <a:t>Accuracy</a:t>
            </a:r>
            <a:r>
              <a:rPr lang="en-GB" dirty="0"/>
              <a:t>: use of Sentinel-2 to estimate affected area reduce need for manual inspections and field visits that might not cover full area.</a:t>
            </a:r>
          </a:p>
          <a:p>
            <a:r>
              <a:rPr lang="en-GB" b="1" dirty="0"/>
              <a:t>Unified platform</a:t>
            </a:r>
            <a:r>
              <a:rPr lang="en-GB" dirty="0"/>
              <a:t>: avoid data processing multiple times by several users for similar task. Centralized approach improves efficiency and reduce need for computing power.</a:t>
            </a:r>
            <a:endParaRPr lang="lv-LV" dirty="0"/>
          </a:p>
        </p:txBody>
      </p:sp>
    </p:spTree>
    <p:extLst>
      <p:ext uri="{BB962C8B-B14F-4D97-AF65-F5344CB8AC3E}">
        <p14:creationId xmlns:p14="http://schemas.microsoft.com/office/powerpoint/2010/main" val="3840490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76098-81FE-F351-6E4D-D83CB3F86742}"/>
              </a:ext>
            </a:extLst>
          </p:cNvPr>
          <p:cNvSpPr>
            <a:spLocks noGrp="1"/>
          </p:cNvSpPr>
          <p:nvPr>
            <p:ph type="title"/>
          </p:nvPr>
        </p:nvSpPr>
        <p:spPr/>
        <p:txBody>
          <a:bodyPr/>
          <a:lstStyle/>
          <a:p>
            <a:r>
              <a:rPr lang="en-GB" noProof="0" dirty="0"/>
              <a:t>Improvements for Agri app</a:t>
            </a:r>
          </a:p>
        </p:txBody>
      </p:sp>
      <p:sp>
        <p:nvSpPr>
          <p:cNvPr id="3" name="Content Placeholder 2">
            <a:extLst>
              <a:ext uri="{FF2B5EF4-FFF2-40B4-BE49-F238E27FC236}">
                <a16:creationId xmlns:a16="http://schemas.microsoft.com/office/drawing/2014/main" id="{C0A0E7A2-4840-341A-688A-7E2D9D9C13D7}"/>
              </a:ext>
            </a:extLst>
          </p:cNvPr>
          <p:cNvSpPr>
            <a:spLocks noGrp="1"/>
          </p:cNvSpPr>
          <p:nvPr>
            <p:ph idx="1"/>
          </p:nvPr>
        </p:nvSpPr>
        <p:spPr/>
        <p:txBody>
          <a:bodyPr/>
          <a:lstStyle/>
          <a:p>
            <a:r>
              <a:rPr lang="en-GB" noProof="0" dirty="0"/>
              <a:t>New data layers (parcels, cadastres, search)</a:t>
            </a:r>
          </a:p>
          <a:p>
            <a:r>
              <a:rPr lang="en-GB" noProof="0" dirty="0"/>
              <a:t>New products for agriculture</a:t>
            </a:r>
          </a:p>
          <a:p>
            <a:r>
              <a:rPr lang="en-GB" noProof="0" dirty="0"/>
              <a:t>Opportunity to create and publish applications to your organization or everyone through the platform</a:t>
            </a:r>
          </a:p>
          <a:p>
            <a:r>
              <a:rPr lang="en-GB" dirty="0"/>
              <a:t>Good example – app.smartagro.lv</a:t>
            </a:r>
          </a:p>
          <a:p>
            <a:endParaRPr lang="en-GB" noProof="0" dirty="0"/>
          </a:p>
        </p:txBody>
      </p:sp>
    </p:spTree>
    <p:extLst>
      <p:ext uri="{BB962C8B-B14F-4D97-AF65-F5344CB8AC3E}">
        <p14:creationId xmlns:p14="http://schemas.microsoft.com/office/powerpoint/2010/main" val="1471421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B9F0F-AC0C-F08A-9E51-1819BB60CECF}"/>
              </a:ext>
            </a:extLst>
          </p:cNvPr>
          <p:cNvSpPr>
            <a:spLocks noGrp="1"/>
          </p:cNvSpPr>
          <p:nvPr>
            <p:ph type="title"/>
          </p:nvPr>
        </p:nvSpPr>
        <p:spPr/>
        <p:txBody>
          <a:bodyPr/>
          <a:lstStyle/>
          <a:p>
            <a:r>
              <a:rPr lang="en-GB" noProof="0" dirty="0"/>
              <a:t>Example</a:t>
            </a:r>
            <a:r>
              <a:rPr lang="lv-LV" dirty="0"/>
              <a:t>: app.SmartAgro.lv</a:t>
            </a:r>
          </a:p>
        </p:txBody>
      </p:sp>
      <p:pic>
        <p:nvPicPr>
          <p:cNvPr id="9" name="Picture 8">
            <a:extLst>
              <a:ext uri="{FF2B5EF4-FFF2-40B4-BE49-F238E27FC236}">
                <a16:creationId xmlns:a16="http://schemas.microsoft.com/office/drawing/2014/main" id="{B983370F-F2D6-3F4B-8766-706C1861E743}"/>
              </a:ext>
            </a:extLst>
          </p:cNvPr>
          <p:cNvPicPr>
            <a:picLocks noChangeAspect="1"/>
          </p:cNvPicPr>
          <p:nvPr/>
        </p:nvPicPr>
        <p:blipFill>
          <a:blip r:embed="rId2"/>
          <a:stretch>
            <a:fillRect/>
          </a:stretch>
        </p:blipFill>
        <p:spPr>
          <a:xfrm>
            <a:off x="838200" y="1496320"/>
            <a:ext cx="10253870" cy="4913313"/>
          </a:xfrm>
          <a:prstGeom prst="rect">
            <a:avLst/>
          </a:prstGeom>
        </p:spPr>
      </p:pic>
    </p:spTree>
    <p:extLst>
      <p:ext uri="{BB962C8B-B14F-4D97-AF65-F5344CB8AC3E}">
        <p14:creationId xmlns:p14="http://schemas.microsoft.com/office/powerpoint/2010/main" val="541528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283D-21BE-8202-4DEC-7CFF5062F2C6}"/>
              </a:ext>
            </a:extLst>
          </p:cNvPr>
          <p:cNvSpPr>
            <a:spLocks noGrp="1"/>
          </p:cNvSpPr>
          <p:nvPr>
            <p:ph type="title"/>
          </p:nvPr>
        </p:nvSpPr>
        <p:spPr/>
        <p:txBody>
          <a:bodyPr/>
          <a:lstStyle/>
          <a:p>
            <a:r>
              <a:rPr lang="en-GB" noProof="0" dirty="0"/>
              <a:t>Open apps integrated in </a:t>
            </a:r>
            <a:r>
              <a:rPr lang="en-GB" noProof="0" dirty="0" err="1"/>
              <a:t>GeoHub</a:t>
            </a:r>
            <a:endParaRPr lang="en-GB" noProof="0" dirty="0"/>
          </a:p>
        </p:txBody>
      </p:sp>
      <p:sp>
        <p:nvSpPr>
          <p:cNvPr id="3" name="Content Placeholder 2">
            <a:extLst>
              <a:ext uri="{FF2B5EF4-FFF2-40B4-BE49-F238E27FC236}">
                <a16:creationId xmlns:a16="http://schemas.microsoft.com/office/drawing/2014/main" id="{75B127CD-EBC5-5EFB-0876-AF789B7B9DF8}"/>
              </a:ext>
            </a:extLst>
          </p:cNvPr>
          <p:cNvSpPr>
            <a:spLocks noGrp="1"/>
          </p:cNvSpPr>
          <p:nvPr>
            <p:ph idx="1"/>
          </p:nvPr>
        </p:nvSpPr>
        <p:spPr/>
        <p:txBody>
          <a:bodyPr>
            <a:normAutofit fontScale="70000" lnSpcReduction="20000"/>
          </a:bodyPr>
          <a:lstStyle/>
          <a:p>
            <a:r>
              <a:rPr lang="en-US" dirty="0"/>
              <a:t>Monitoring of the </a:t>
            </a:r>
            <a:r>
              <a:rPr lang="en-US" b="1" dirty="0"/>
              <a:t>gas</a:t>
            </a:r>
            <a:r>
              <a:rPr lang="en-US" dirty="0"/>
              <a:t> network using both satellite and drone imagery </a:t>
            </a:r>
          </a:p>
          <a:p>
            <a:r>
              <a:rPr lang="en-US" b="1" dirty="0"/>
              <a:t>Habitat</a:t>
            </a:r>
            <a:r>
              <a:rPr lang="en-US" dirty="0"/>
              <a:t> Monitoring for Nature Conservation Agency: https://app.geohub.net/dap</a:t>
            </a:r>
          </a:p>
          <a:p>
            <a:r>
              <a:rPr lang="en-US" dirty="0"/>
              <a:t>Riga Technical University, API for calculation of the </a:t>
            </a:r>
            <a:r>
              <a:rPr lang="en-US" b="1" dirty="0"/>
              <a:t>GHG</a:t>
            </a:r>
            <a:r>
              <a:rPr lang="en-US" dirty="0"/>
              <a:t> emissions in peat bogs</a:t>
            </a:r>
          </a:p>
          <a:p>
            <a:r>
              <a:rPr lang="en-US" dirty="0"/>
              <a:t>Riga City Council, tools for </a:t>
            </a:r>
            <a:r>
              <a:rPr lang="en-US" b="1" dirty="0"/>
              <a:t>green area </a:t>
            </a:r>
            <a:r>
              <a:rPr lang="en-US" dirty="0"/>
              <a:t>change detection in neighborhoods, </a:t>
            </a:r>
            <a:r>
              <a:rPr lang="en-US" b="1" dirty="0"/>
              <a:t>heat island </a:t>
            </a:r>
            <a:r>
              <a:rPr lang="en-US" dirty="0"/>
              <a:t>maps, detection of overgrown </a:t>
            </a:r>
            <a:r>
              <a:rPr lang="en-US" b="1" dirty="0"/>
              <a:t>lakes</a:t>
            </a:r>
            <a:r>
              <a:rPr lang="en-US" dirty="0"/>
              <a:t> that need to be cleaned </a:t>
            </a:r>
          </a:p>
          <a:p>
            <a:r>
              <a:rPr lang="en-US" dirty="0"/>
              <a:t>ESA Project, </a:t>
            </a:r>
            <a:r>
              <a:rPr lang="en-US" b="1" dirty="0" err="1"/>
              <a:t>Floo</a:t>
            </a:r>
            <a:r>
              <a:rPr lang="lv-LV" b="1" dirty="0"/>
              <a:t>d</a:t>
            </a:r>
            <a:r>
              <a:rPr lang="en-US" dirty="0"/>
              <a:t> Monitoring Service: https://flood.forestradar.com</a:t>
            </a:r>
          </a:p>
          <a:p>
            <a:r>
              <a:rPr lang="en-US" dirty="0"/>
              <a:t>EUROSTARS project, Fully automated </a:t>
            </a:r>
            <a:r>
              <a:rPr lang="en-US" b="1" dirty="0"/>
              <a:t>wildfire</a:t>
            </a:r>
            <a:r>
              <a:rPr lang="en-US" dirty="0"/>
              <a:t> early detection system: https://fire2.forestradar.com  </a:t>
            </a:r>
          </a:p>
          <a:p>
            <a:r>
              <a:rPr lang="en-US" dirty="0"/>
              <a:t>ERDF R&amp;D project </a:t>
            </a:r>
            <a:r>
              <a:rPr lang="en-US" dirty="0" err="1"/>
              <a:t>ForestRisk</a:t>
            </a:r>
            <a:r>
              <a:rPr lang="en-US" dirty="0"/>
              <a:t>, detection of excess </a:t>
            </a:r>
            <a:r>
              <a:rPr lang="en-US" b="1" dirty="0"/>
              <a:t>water</a:t>
            </a:r>
            <a:r>
              <a:rPr lang="en-US" dirty="0"/>
              <a:t> in the forest from S1&amp;S2, https://app.geohub.net/forest</a:t>
            </a:r>
          </a:p>
          <a:p>
            <a:r>
              <a:rPr lang="en-US" dirty="0"/>
              <a:t>ERDF R&amp;D project </a:t>
            </a:r>
            <a:r>
              <a:rPr lang="en-US" b="1" dirty="0"/>
              <a:t>Woodstock</a:t>
            </a:r>
            <a:r>
              <a:rPr lang="en-US" dirty="0"/>
              <a:t>, development of forest stock </a:t>
            </a:r>
            <a:r>
              <a:rPr lang="en-US" dirty="0" err="1"/>
              <a:t>estim</a:t>
            </a:r>
            <a:r>
              <a:rPr lang="lv-LV" dirty="0"/>
              <a:t>a</a:t>
            </a:r>
            <a:r>
              <a:rPr lang="en-US" dirty="0" err="1"/>
              <a:t>tion</a:t>
            </a:r>
            <a:r>
              <a:rPr lang="en-US" dirty="0"/>
              <a:t> models</a:t>
            </a:r>
            <a:endParaRPr lang="lv-LV" dirty="0"/>
          </a:p>
          <a:p>
            <a:r>
              <a:rPr lang="lv-LV" dirty="0" err="1"/>
              <a:t>Smart</a:t>
            </a:r>
            <a:r>
              <a:rPr lang="lv-LV" dirty="0"/>
              <a:t> </a:t>
            </a:r>
            <a:r>
              <a:rPr lang="lv-LV" b="1" dirty="0"/>
              <a:t>Agro</a:t>
            </a:r>
            <a:r>
              <a:rPr lang="lv-LV" dirty="0"/>
              <a:t> http://app.smartagro.lv</a:t>
            </a:r>
            <a:endParaRPr lang="en-US" dirty="0"/>
          </a:p>
          <a:p>
            <a:endParaRPr lang="lv-LV" dirty="0"/>
          </a:p>
        </p:txBody>
      </p:sp>
    </p:spTree>
    <p:extLst>
      <p:ext uri="{BB962C8B-B14F-4D97-AF65-F5344CB8AC3E}">
        <p14:creationId xmlns:p14="http://schemas.microsoft.com/office/powerpoint/2010/main" val="4070069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err="1">
                <a:latin typeface="+mn-lt"/>
              </a:rPr>
              <a:t>Contents</a:t>
            </a:r>
            <a:endParaRPr lang="en-GB" b="1" dirty="0">
              <a:latin typeface="+mn-lt"/>
            </a:endParaRPr>
          </a:p>
        </p:txBody>
      </p:sp>
      <p:sp>
        <p:nvSpPr>
          <p:cNvPr id="3" name="Content Placeholder 2"/>
          <p:cNvSpPr>
            <a:spLocks noGrp="1"/>
          </p:cNvSpPr>
          <p:nvPr>
            <p:ph idx="1"/>
          </p:nvPr>
        </p:nvSpPr>
        <p:spPr/>
        <p:txBody>
          <a:bodyPr/>
          <a:lstStyle/>
          <a:p>
            <a:r>
              <a:rPr lang="lv-LV" dirty="0" err="1"/>
              <a:t>The</a:t>
            </a:r>
            <a:r>
              <a:rPr lang="lv-LV" dirty="0"/>
              <a:t> </a:t>
            </a:r>
            <a:r>
              <a:rPr lang="lv-LV" dirty="0" err="1"/>
              <a:t>project</a:t>
            </a:r>
            <a:endParaRPr lang="lv-LV" dirty="0"/>
          </a:p>
          <a:p>
            <a:r>
              <a:rPr lang="lv-LV" dirty="0" err="1"/>
              <a:t>The</a:t>
            </a:r>
            <a:r>
              <a:rPr lang="lv-LV" dirty="0"/>
              <a:t> </a:t>
            </a:r>
            <a:r>
              <a:rPr lang="lv-LV" dirty="0" err="1"/>
              <a:t>platform</a:t>
            </a:r>
            <a:endParaRPr lang="lv-LV" dirty="0"/>
          </a:p>
          <a:p>
            <a:r>
              <a:rPr lang="lv-LV" dirty="0" err="1"/>
              <a:t>Applications</a:t>
            </a:r>
            <a:endParaRPr lang="lv-LV" dirty="0"/>
          </a:p>
          <a:p>
            <a:r>
              <a:rPr lang="lv-LV" dirty="0" err="1"/>
              <a:t>Future</a:t>
            </a:r>
            <a:endParaRPr lang="en-GB" dirty="0"/>
          </a:p>
        </p:txBody>
      </p:sp>
      <p:pic>
        <p:nvPicPr>
          <p:cNvPr id="4" name="Picture 3">
            <a:extLst>
              <a:ext uri="{FF2B5EF4-FFF2-40B4-BE49-F238E27FC236}">
                <a16:creationId xmlns:a16="http://schemas.microsoft.com/office/drawing/2014/main" id="{1706EC1B-5F42-658F-EBF2-F904FBBBFCEC}"/>
              </a:ext>
            </a:extLst>
          </p:cNvPr>
          <p:cNvPicPr>
            <a:picLocks noChangeAspect="1"/>
          </p:cNvPicPr>
          <p:nvPr/>
        </p:nvPicPr>
        <p:blipFill>
          <a:blip r:embed="rId2"/>
          <a:stretch>
            <a:fillRect/>
          </a:stretch>
        </p:blipFill>
        <p:spPr>
          <a:xfrm>
            <a:off x="5130816" y="1775929"/>
            <a:ext cx="5214161" cy="3476107"/>
          </a:xfrm>
          <a:prstGeom prst="rect">
            <a:avLst/>
          </a:prstGeom>
        </p:spPr>
      </p:pic>
    </p:spTree>
    <p:extLst>
      <p:ext uri="{BB962C8B-B14F-4D97-AF65-F5344CB8AC3E}">
        <p14:creationId xmlns:p14="http://schemas.microsoft.com/office/powerpoint/2010/main" val="716153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0AABF-5C00-CB0B-FDC6-BD1F3C2BEC92}"/>
              </a:ext>
            </a:extLst>
          </p:cNvPr>
          <p:cNvSpPr>
            <a:spLocks noGrp="1"/>
          </p:cNvSpPr>
          <p:nvPr>
            <p:ph type="title"/>
          </p:nvPr>
        </p:nvSpPr>
        <p:spPr/>
        <p:txBody>
          <a:bodyPr/>
          <a:lstStyle/>
          <a:p>
            <a:r>
              <a:rPr lang="en-GB" noProof="0" dirty="0"/>
              <a:t>Future</a:t>
            </a:r>
          </a:p>
        </p:txBody>
      </p:sp>
      <p:sp>
        <p:nvSpPr>
          <p:cNvPr id="3" name="Content Placeholder 2">
            <a:extLst>
              <a:ext uri="{FF2B5EF4-FFF2-40B4-BE49-F238E27FC236}">
                <a16:creationId xmlns:a16="http://schemas.microsoft.com/office/drawing/2014/main" id="{B7B5CC77-575E-D4E0-B4D6-2F15F29C9E6D}"/>
              </a:ext>
            </a:extLst>
          </p:cNvPr>
          <p:cNvSpPr>
            <a:spLocks noGrp="1"/>
          </p:cNvSpPr>
          <p:nvPr>
            <p:ph idx="1"/>
          </p:nvPr>
        </p:nvSpPr>
        <p:spPr/>
        <p:txBody>
          <a:bodyPr>
            <a:normAutofit/>
          </a:bodyPr>
          <a:lstStyle/>
          <a:p>
            <a:r>
              <a:rPr lang="en-GB" noProof="0" dirty="0"/>
              <a:t>Functionality improvement (multi-factor and third party </a:t>
            </a:r>
            <a:r>
              <a:rPr lang="en-GB" noProof="0" dirty="0" err="1"/>
              <a:t>aut</a:t>
            </a:r>
            <a:r>
              <a:rPr lang="lv-LV" noProof="0" dirty="0"/>
              <a:t>h</a:t>
            </a:r>
            <a:r>
              <a:rPr lang="en-GB" noProof="0" dirty="0"/>
              <a:t>entification)</a:t>
            </a:r>
          </a:p>
          <a:p>
            <a:r>
              <a:rPr lang="en-GB" noProof="0" dirty="0"/>
              <a:t>Bigger spatial coverage (Nordic countries, Poland)</a:t>
            </a:r>
          </a:p>
          <a:p>
            <a:r>
              <a:rPr lang="en-GB" noProof="0" dirty="0"/>
              <a:t>More data</a:t>
            </a:r>
          </a:p>
          <a:p>
            <a:r>
              <a:rPr lang="en-GB" noProof="0" dirty="0"/>
              <a:t>More applications</a:t>
            </a:r>
          </a:p>
          <a:p>
            <a:endParaRPr lang="lv-LV" dirty="0"/>
          </a:p>
        </p:txBody>
      </p:sp>
    </p:spTree>
    <p:extLst>
      <p:ext uri="{BB962C8B-B14F-4D97-AF65-F5344CB8AC3E}">
        <p14:creationId xmlns:p14="http://schemas.microsoft.com/office/powerpoint/2010/main" val="24603562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52533-DFC3-BFCA-890B-71445CF30841}"/>
              </a:ext>
            </a:extLst>
          </p:cNvPr>
          <p:cNvSpPr>
            <a:spLocks noGrp="1"/>
          </p:cNvSpPr>
          <p:nvPr>
            <p:ph type="title"/>
          </p:nvPr>
        </p:nvSpPr>
        <p:spPr/>
        <p:txBody>
          <a:bodyPr/>
          <a:lstStyle/>
          <a:p>
            <a:r>
              <a:rPr lang="en-GB" noProof="0" dirty="0"/>
              <a:t>New apps, new regions</a:t>
            </a:r>
          </a:p>
        </p:txBody>
      </p:sp>
      <p:sp>
        <p:nvSpPr>
          <p:cNvPr id="3" name="Content Placeholder 2">
            <a:extLst>
              <a:ext uri="{FF2B5EF4-FFF2-40B4-BE49-F238E27FC236}">
                <a16:creationId xmlns:a16="http://schemas.microsoft.com/office/drawing/2014/main" id="{85DB16C2-F4B9-BE16-5A63-B524EF75ECC6}"/>
              </a:ext>
            </a:extLst>
          </p:cNvPr>
          <p:cNvSpPr>
            <a:spLocks noGrp="1"/>
          </p:cNvSpPr>
          <p:nvPr>
            <p:ph idx="1"/>
          </p:nvPr>
        </p:nvSpPr>
        <p:spPr/>
        <p:txBody>
          <a:bodyPr/>
          <a:lstStyle/>
          <a:p>
            <a:r>
              <a:rPr lang="en-GB" noProof="0" dirty="0"/>
              <a:t>Subsidence of wooden buildings in Riga</a:t>
            </a:r>
          </a:p>
          <a:p>
            <a:r>
              <a:rPr lang="en-GB" noProof="0" dirty="0"/>
              <a:t>ADNET from Croatia</a:t>
            </a:r>
          </a:p>
          <a:p>
            <a:r>
              <a:rPr lang="en-GB" noProof="0" dirty="0"/>
              <a:t>Poland – Natural capital assessment and monitoring</a:t>
            </a:r>
          </a:p>
          <a:p>
            <a:r>
              <a:rPr lang="en-GB" noProof="0" dirty="0" err="1"/>
              <a:t>EstLat</a:t>
            </a:r>
            <a:r>
              <a:rPr lang="en-GB" noProof="0" dirty="0"/>
              <a:t> forest maintenance recommendations</a:t>
            </a:r>
          </a:p>
          <a:p>
            <a:r>
              <a:rPr lang="en-GB" noProof="0" dirty="0"/>
              <a:t>Platform distribution in Turkey</a:t>
            </a:r>
          </a:p>
          <a:p>
            <a:r>
              <a:rPr lang="en-GB" noProof="0" dirty="0" err="1"/>
              <a:t>Sadales</a:t>
            </a:r>
            <a:r>
              <a:rPr lang="en-GB" noProof="0" dirty="0"/>
              <a:t> </a:t>
            </a:r>
            <a:r>
              <a:rPr lang="en-GB" noProof="0" dirty="0" err="1"/>
              <a:t>tīkls</a:t>
            </a:r>
            <a:endParaRPr lang="en-GB" noProof="0" dirty="0"/>
          </a:p>
          <a:p>
            <a:r>
              <a:rPr lang="en-GB" noProof="0" dirty="0"/>
              <a:t>Several new project proposals based on </a:t>
            </a:r>
            <a:r>
              <a:rPr lang="en-GB" noProof="0" dirty="0" err="1"/>
              <a:t>GeoHub</a:t>
            </a:r>
            <a:endParaRPr lang="en-GB" noProof="0" dirty="0"/>
          </a:p>
        </p:txBody>
      </p:sp>
    </p:spTree>
    <p:extLst>
      <p:ext uri="{BB962C8B-B14F-4D97-AF65-F5344CB8AC3E}">
        <p14:creationId xmlns:p14="http://schemas.microsoft.com/office/powerpoint/2010/main" val="3587451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19ADF-BD02-8378-1634-2123C8619B01}"/>
              </a:ext>
            </a:extLst>
          </p:cNvPr>
          <p:cNvSpPr>
            <a:spLocks noGrp="1"/>
          </p:cNvSpPr>
          <p:nvPr>
            <p:ph type="title"/>
          </p:nvPr>
        </p:nvSpPr>
        <p:spPr/>
        <p:txBody>
          <a:bodyPr/>
          <a:lstStyle/>
          <a:p>
            <a:r>
              <a:rPr lang="en-GB" noProof="0" dirty="0"/>
              <a:t>Pricing</a:t>
            </a:r>
          </a:p>
        </p:txBody>
      </p:sp>
      <p:pic>
        <p:nvPicPr>
          <p:cNvPr id="1026" name="Picture 5">
            <a:extLst>
              <a:ext uri="{FF2B5EF4-FFF2-40B4-BE49-F238E27FC236}">
                <a16:creationId xmlns:a16="http://schemas.microsoft.com/office/drawing/2014/main" id="{96D79FE7-4476-7185-6FBA-10E5C84760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7436" y="1384353"/>
            <a:ext cx="8407537" cy="4732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6531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B82AC-B3CD-E317-9730-6E5387C800B0}"/>
              </a:ext>
            </a:extLst>
          </p:cNvPr>
          <p:cNvSpPr>
            <a:spLocks noGrp="1"/>
          </p:cNvSpPr>
          <p:nvPr>
            <p:ph type="title"/>
          </p:nvPr>
        </p:nvSpPr>
        <p:spPr/>
        <p:txBody>
          <a:bodyPr/>
          <a:lstStyle/>
          <a:p>
            <a:r>
              <a:rPr lang="lv-LV" dirty="0" err="1"/>
              <a:t>Demo</a:t>
            </a:r>
            <a:r>
              <a:rPr lang="lv-LV" dirty="0"/>
              <a:t> </a:t>
            </a:r>
            <a:r>
              <a:rPr lang="lv-LV" dirty="0" err="1"/>
              <a:t>and</a:t>
            </a:r>
            <a:r>
              <a:rPr lang="lv-LV" dirty="0"/>
              <a:t> </a:t>
            </a:r>
            <a:r>
              <a:rPr lang="lv-LV" dirty="0" err="1"/>
              <a:t>collaboration</a:t>
            </a:r>
            <a:endParaRPr lang="lv-LV" dirty="0"/>
          </a:p>
        </p:txBody>
      </p:sp>
      <p:sp>
        <p:nvSpPr>
          <p:cNvPr id="3" name="Content Placeholder 2">
            <a:extLst>
              <a:ext uri="{FF2B5EF4-FFF2-40B4-BE49-F238E27FC236}">
                <a16:creationId xmlns:a16="http://schemas.microsoft.com/office/drawing/2014/main" id="{8423EFD7-BA73-0578-4547-36FB56D842D9}"/>
              </a:ext>
            </a:extLst>
          </p:cNvPr>
          <p:cNvSpPr>
            <a:spLocks noGrp="1"/>
          </p:cNvSpPr>
          <p:nvPr>
            <p:ph idx="1"/>
          </p:nvPr>
        </p:nvSpPr>
        <p:spPr/>
        <p:txBody>
          <a:bodyPr/>
          <a:lstStyle/>
          <a:p>
            <a:r>
              <a:rPr lang="lv-LV" dirty="0" err="1"/>
              <a:t>New</a:t>
            </a:r>
            <a:r>
              <a:rPr lang="lv-LV" dirty="0"/>
              <a:t> </a:t>
            </a:r>
            <a:r>
              <a:rPr lang="lv-LV" dirty="0" err="1"/>
              <a:t>interface</a:t>
            </a:r>
            <a:r>
              <a:rPr lang="lv-LV" dirty="0"/>
              <a:t> </a:t>
            </a:r>
            <a:r>
              <a:rPr lang="lv-LV" dirty="0" err="1"/>
              <a:t>and</a:t>
            </a:r>
            <a:r>
              <a:rPr lang="lv-LV" dirty="0"/>
              <a:t> </a:t>
            </a:r>
            <a:r>
              <a:rPr lang="lv-LV" dirty="0" err="1"/>
              <a:t>project</a:t>
            </a:r>
            <a:r>
              <a:rPr lang="lv-LV" dirty="0"/>
              <a:t> </a:t>
            </a:r>
            <a:r>
              <a:rPr lang="lv-LV" dirty="0" err="1"/>
              <a:t>updates</a:t>
            </a:r>
            <a:r>
              <a:rPr lang="lv-LV" dirty="0"/>
              <a:t> </a:t>
            </a:r>
            <a:r>
              <a:rPr lang="lv-LV" dirty="0" err="1"/>
              <a:t>will</a:t>
            </a:r>
            <a:r>
              <a:rPr lang="lv-LV" dirty="0"/>
              <a:t> </a:t>
            </a:r>
            <a:r>
              <a:rPr lang="lv-LV" dirty="0" err="1"/>
              <a:t>be</a:t>
            </a:r>
            <a:r>
              <a:rPr lang="lv-LV" dirty="0"/>
              <a:t> </a:t>
            </a:r>
            <a:r>
              <a:rPr lang="lv-LV" dirty="0" err="1"/>
              <a:t>presented</a:t>
            </a:r>
            <a:r>
              <a:rPr lang="lv-LV" dirty="0"/>
              <a:t> </a:t>
            </a:r>
            <a:r>
              <a:rPr lang="lv-LV" dirty="0" err="1"/>
              <a:t>at</a:t>
            </a:r>
            <a:r>
              <a:rPr lang="lv-LV" dirty="0"/>
              <a:t> </a:t>
            </a:r>
            <a:r>
              <a:rPr lang="lv-LV" dirty="0" err="1"/>
              <a:t>Big</a:t>
            </a:r>
            <a:r>
              <a:rPr lang="lv-LV" dirty="0"/>
              <a:t> </a:t>
            </a:r>
            <a:r>
              <a:rPr lang="lv-LV" dirty="0" err="1"/>
              <a:t>Data</a:t>
            </a:r>
            <a:r>
              <a:rPr lang="lv-LV" dirty="0"/>
              <a:t> </a:t>
            </a:r>
            <a:r>
              <a:rPr lang="lv-LV" dirty="0" err="1"/>
              <a:t>from</a:t>
            </a:r>
            <a:r>
              <a:rPr lang="lv-LV" dirty="0"/>
              <a:t> </a:t>
            </a:r>
            <a:r>
              <a:rPr lang="lv-LV" dirty="0" err="1"/>
              <a:t>Space</a:t>
            </a:r>
            <a:r>
              <a:rPr lang="lv-LV" dirty="0"/>
              <a:t> (</a:t>
            </a:r>
            <a:r>
              <a:rPr lang="lv-LV" dirty="0" err="1"/>
              <a:t>BiDS</a:t>
            </a:r>
            <a:r>
              <a:rPr lang="lv-LV" dirty="0"/>
              <a:t>) </a:t>
            </a:r>
            <a:r>
              <a:rPr lang="lv-LV" dirty="0" err="1"/>
              <a:t>conference</a:t>
            </a:r>
            <a:r>
              <a:rPr lang="lv-LV" dirty="0"/>
              <a:t> </a:t>
            </a:r>
            <a:r>
              <a:rPr lang="lv-LV" dirty="0" err="1"/>
              <a:t>in</a:t>
            </a:r>
            <a:r>
              <a:rPr lang="lv-LV" dirty="0"/>
              <a:t> </a:t>
            </a:r>
            <a:r>
              <a:rPr lang="lv-LV" dirty="0" err="1"/>
              <a:t>Riga</a:t>
            </a:r>
            <a:r>
              <a:rPr lang="lv-LV" dirty="0"/>
              <a:t> 1-3 </a:t>
            </a:r>
            <a:r>
              <a:rPr lang="lv-LV" dirty="0" err="1"/>
              <a:t>October</a:t>
            </a:r>
            <a:r>
              <a:rPr lang="lv-LV" dirty="0"/>
              <a:t> + </a:t>
            </a:r>
            <a:r>
              <a:rPr lang="lv-LV" dirty="0" err="1"/>
              <a:t>booth</a:t>
            </a:r>
            <a:r>
              <a:rPr lang="lv-LV" dirty="0"/>
              <a:t> </a:t>
            </a:r>
            <a:r>
              <a:rPr lang="lv-LV" dirty="0" err="1"/>
              <a:t>and</a:t>
            </a:r>
            <a:r>
              <a:rPr lang="lv-LV" dirty="0"/>
              <a:t> </a:t>
            </a:r>
            <a:r>
              <a:rPr lang="lv-LV" dirty="0" err="1"/>
              <a:t>live</a:t>
            </a:r>
            <a:r>
              <a:rPr lang="lv-LV" dirty="0"/>
              <a:t> </a:t>
            </a:r>
            <a:r>
              <a:rPr lang="lv-LV" dirty="0" err="1"/>
              <a:t>demo</a:t>
            </a:r>
            <a:endParaRPr lang="lv-LV" dirty="0"/>
          </a:p>
          <a:p>
            <a:r>
              <a:rPr lang="lv-LV" dirty="0"/>
              <a:t>ESA </a:t>
            </a:r>
            <a:r>
              <a:rPr lang="lv-LV" dirty="0" err="1"/>
              <a:t>has</a:t>
            </a:r>
            <a:r>
              <a:rPr lang="lv-LV" dirty="0"/>
              <a:t> </a:t>
            </a:r>
            <a:r>
              <a:rPr lang="lv-LV" dirty="0" err="1"/>
              <a:t>extended</a:t>
            </a:r>
            <a:r>
              <a:rPr lang="lv-LV" dirty="0"/>
              <a:t> EO-BALP </a:t>
            </a:r>
            <a:r>
              <a:rPr lang="lv-LV" dirty="0" err="1"/>
              <a:t>project</a:t>
            </a:r>
            <a:r>
              <a:rPr lang="lv-LV" dirty="0"/>
              <a:t> till </a:t>
            </a:r>
            <a:r>
              <a:rPr lang="lv-LV" dirty="0" err="1"/>
              <a:t>the</a:t>
            </a:r>
            <a:r>
              <a:rPr lang="lv-LV" dirty="0"/>
              <a:t> </a:t>
            </a:r>
            <a:r>
              <a:rPr lang="lv-LV" dirty="0" err="1"/>
              <a:t>end</a:t>
            </a:r>
            <a:r>
              <a:rPr lang="lv-LV" dirty="0"/>
              <a:t> </a:t>
            </a:r>
            <a:r>
              <a:rPr lang="lv-LV" dirty="0" err="1"/>
              <a:t>of</a:t>
            </a:r>
            <a:r>
              <a:rPr lang="lv-LV" dirty="0"/>
              <a:t> 2026</a:t>
            </a:r>
          </a:p>
          <a:p>
            <a:r>
              <a:rPr lang="lv-LV" dirty="0" err="1"/>
              <a:t>Platform</a:t>
            </a:r>
            <a:r>
              <a:rPr lang="lv-LV" dirty="0"/>
              <a:t> </a:t>
            </a:r>
            <a:r>
              <a:rPr lang="lv-LV" dirty="0" err="1"/>
              <a:t>offered</a:t>
            </a:r>
            <a:r>
              <a:rPr lang="lv-LV" dirty="0"/>
              <a:t> </a:t>
            </a:r>
            <a:r>
              <a:rPr lang="lv-LV" dirty="0" err="1"/>
              <a:t>through</a:t>
            </a:r>
            <a:r>
              <a:rPr lang="lv-LV" dirty="0"/>
              <a:t> ESA </a:t>
            </a:r>
            <a:r>
              <a:rPr lang="lv-LV" dirty="0" err="1"/>
              <a:t>NoR</a:t>
            </a:r>
            <a:r>
              <a:rPr lang="lv-LV" dirty="0"/>
              <a:t> </a:t>
            </a:r>
            <a:r>
              <a:rPr lang="lv-LV" dirty="0" err="1"/>
              <a:t>program</a:t>
            </a:r>
            <a:endParaRPr lang="lv-LV" dirty="0"/>
          </a:p>
          <a:p>
            <a:r>
              <a:rPr lang="lv-LV" dirty="0" err="1"/>
              <a:t>Open</a:t>
            </a:r>
            <a:r>
              <a:rPr lang="lv-LV" dirty="0"/>
              <a:t> </a:t>
            </a:r>
            <a:r>
              <a:rPr lang="lv-LV" dirty="0" err="1"/>
              <a:t>for</a:t>
            </a:r>
            <a:r>
              <a:rPr lang="lv-LV" dirty="0"/>
              <a:t> </a:t>
            </a:r>
            <a:r>
              <a:rPr lang="lv-LV" dirty="0" err="1"/>
              <a:t>collaboration</a:t>
            </a:r>
            <a:r>
              <a:rPr lang="lv-LV" dirty="0"/>
              <a:t>, </a:t>
            </a:r>
            <a:r>
              <a:rPr lang="lv-LV" dirty="0" err="1"/>
              <a:t>looking</a:t>
            </a:r>
            <a:r>
              <a:rPr lang="lv-LV" dirty="0"/>
              <a:t> </a:t>
            </a:r>
            <a:r>
              <a:rPr lang="lv-LV" dirty="0" err="1"/>
              <a:t>for</a:t>
            </a:r>
            <a:r>
              <a:rPr lang="lv-LV" dirty="0"/>
              <a:t> </a:t>
            </a:r>
            <a:r>
              <a:rPr lang="lv-LV" dirty="0" err="1"/>
              <a:t>users</a:t>
            </a:r>
            <a:r>
              <a:rPr lang="lv-LV" dirty="0"/>
              <a:t>, </a:t>
            </a:r>
            <a:r>
              <a:rPr lang="lv-LV" dirty="0" err="1"/>
              <a:t>data</a:t>
            </a:r>
            <a:r>
              <a:rPr lang="lv-LV" dirty="0"/>
              <a:t> </a:t>
            </a:r>
            <a:r>
              <a:rPr lang="lv-LV" dirty="0" err="1"/>
              <a:t>and</a:t>
            </a:r>
            <a:r>
              <a:rPr lang="lv-LV" dirty="0"/>
              <a:t> </a:t>
            </a:r>
            <a:r>
              <a:rPr lang="lv-LV" dirty="0" err="1"/>
              <a:t>service</a:t>
            </a:r>
            <a:r>
              <a:rPr lang="lv-LV" dirty="0"/>
              <a:t> </a:t>
            </a:r>
            <a:r>
              <a:rPr lang="lv-LV" dirty="0" err="1"/>
              <a:t>providers</a:t>
            </a:r>
            <a:r>
              <a:rPr lang="lv-LV" dirty="0"/>
              <a:t>, </a:t>
            </a:r>
            <a:r>
              <a:rPr lang="lv-LV" dirty="0" err="1"/>
              <a:t>training</a:t>
            </a:r>
            <a:r>
              <a:rPr lang="lv-LV" dirty="0"/>
              <a:t> </a:t>
            </a:r>
            <a:r>
              <a:rPr lang="lv-LV" dirty="0" err="1"/>
              <a:t>available</a:t>
            </a:r>
            <a:endParaRPr lang="lv-LV" dirty="0"/>
          </a:p>
          <a:p>
            <a:r>
              <a:rPr lang="lv-LV" dirty="0" err="1"/>
              <a:t>Contact</a:t>
            </a:r>
            <a:r>
              <a:rPr lang="lv-LV" dirty="0"/>
              <a:t> </a:t>
            </a:r>
            <a:r>
              <a:rPr lang="lv-LV" dirty="0">
                <a:solidFill>
                  <a:schemeClr val="dk1"/>
                </a:solidFill>
              </a:rPr>
              <a:t>Ilze Bargā, </a:t>
            </a:r>
            <a:r>
              <a:rPr lang="lv-LV" dirty="0">
                <a:solidFill>
                  <a:schemeClr val="dk1"/>
                </a:solidFill>
                <a:hlinkClick r:id="rId2"/>
              </a:rPr>
              <a:t>ilze@baltsat.lv</a:t>
            </a:r>
            <a:endParaRPr lang="lv-LV" dirty="0">
              <a:solidFill>
                <a:schemeClr val="dk1"/>
              </a:solidFill>
            </a:endParaRPr>
          </a:p>
          <a:p>
            <a:r>
              <a:rPr lang="lv-LV" dirty="0">
                <a:solidFill>
                  <a:schemeClr val="dk1"/>
                </a:solidFill>
              </a:rPr>
              <a:t>https://www.forestradar.com/projects/esa-eo-balp</a:t>
            </a:r>
          </a:p>
          <a:p>
            <a:endParaRPr lang="lv-LV" dirty="0"/>
          </a:p>
        </p:txBody>
      </p:sp>
    </p:spTree>
    <p:extLst>
      <p:ext uri="{BB962C8B-B14F-4D97-AF65-F5344CB8AC3E}">
        <p14:creationId xmlns:p14="http://schemas.microsoft.com/office/powerpoint/2010/main" val="2765610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98C89-8D1E-2156-BF4D-D45606B9014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54DF10-9CFA-6129-EA71-6CFA854308A7}"/>
              </a:ext>
            </a:extLst>
          </p:cNvPr>
          <p:cNvSpPr>
            <a:spLocks noGrp="1"/>
          </p:cNvSpPr>
          <p:nvPr>
            <p:ph type="ctrTitle"/>
          </p:nvPr>
        </p:nvSpPr>
        <p:spPr/>
        <p:txBody>
          <a:bodyPr/>
          <a:lstStyle/>
          <a:p>
            <a:r>
              <a:rPr lang="en-GB"/>
              <a:t>Thank you for your attention!</a:t>
            </a:r>
          </a:p>
        </p:txBody>
      </p:sp>
      <p:sp>
        <p:nvSpPr>
          <p:cNvPr id="5" name="Subtitle 4">
            <a:extLst>
              <a:ext uri="{FF2B5EF4-FFF2-40B4-BE49-F238E27FC236}">
                <a16:creationId xmlns:a16="http://schemas.microsoft.com/office/drawing/2014/main" id="{27F610A7-F2D5-A7D2-1260-38B7A0893096}"/>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308918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04373-DA34-1CBB-94CC-085A9758F627}"/>
              </a:ext>
            </a:extLst>
          </p:cNvPr>
          <p:cNvSpPr>
            <a:spLocks noGrp="1"/>
          </p:cNvSpPr>
          <p:nvPr>
            <p:ph type="title"/>
          </p:nvPr>
        </p:nvSpPr>
        <p:spPr/>
        <p:txBody>
          <a:bodyPr/>
          <a:lstStyle/>
          <a:p>
            <a:r>
              <a:rPr lang="lv-LV" dirty="0" err="1"/>
              <a:t>The</a:t>
            </a:r>
            <a:r>
              <a:rPr lang="lv-LV" dirty="0"/>
              <a:t> EO-BALP </a:t>
            </a:r>
            <a:r>
              <a:rPr lang="lv-LV" dirty="0" err="1"/>
              <a:t>project</a:t>
            </a:r>
            <a:endParaRPr lang="lv-LV" dirty="0"/>
          </a:p>
        </p:txBody>
      </p:sp>
      <p:sp>
        <p:nvSpPr>
          <p:cNvPr id="3" name="Content Placeholder 2">
            <a:extLst>
              <a:ext uri="{FF2B5EF4-FFF2-40B4-BE49-F238E27FC236}">
                <a16:creationId xmlns:a16="http://schemas.microsoft.com/office/drawing/2014/main" id="{7E97E12F-DA2E-D303-BBFB-00D929835CAB}"/>
              </a:ext>
            </a:extLst>
          </p:cNvPr>
          <p:cNvSpPr>
            <a:spLocks noGrp="1"/>
          </p:cNvSpPr>
          <p:nvPr>
            <p:ph idx="1"/>
          </p:nvPr>
        </p:nvSpPr>
        <p:spPr/>
        <p:txBody>
          <a:bodyPr>
            <a:normAutofit/>
          </a:bodyPr>
          <a:lstStyle/>
          <a:p>
            <a:r>
              <a:rPr lang="lv-LV" dirty="0" err="1"/>
              <a:t>Baltic</a:t>
            </a:r>
            <a:r>
              <a:rPr lang="lv-LV" dirty="0"/>
              <a:t> </a:t>
            </a:r>
            <a:r>
              <a:rPr lang="lv-LV" dirty="0" err="1"/>
              <a:t>Satellite</a:t>
            </a:r>
            <a:r>
              <a:rPr lang="lv-LV" dirty="0"/>
              <a:t> </a:t>
            </a:r>
            <a:r>
              <a:rPr lang="lv-LV" dirty="0" err="1"/>
              <a:t>Service</a:t>
            </a:r>
            <a:r>
              <a:rPr lang="lv-LV" dirty="0"/>
              <a:t> </a:t>
            </a:r>
            <a:r>
              <a:rPr lang="lv-LV" dirty="0" err="1"/>
              <a:t>and</a:t>
            </a:r>
            <a:r>
              <a:rPr lang="lv-LV" dirty="0"/>
              <a:t> </a:t>
            </a:r>
            <a:r>
              <a:rPr lang="lv-LV" dirty="0" err="1"/>
              <a:t>partners</a:t>
            </a:r>
            <a:r>
              <a:rPr lang="lv-LV" dirty="0"/>
              <a:t> </a:t>
            </a:r>
            <a:r>
              <a:rPr lang="lv-LV" dirty="0" err="1"/>
              <a:t>from</a:t>
            </a:r>
            <a:r>
              <a:rPr lang="lv-LV" dirty="0"/>
              <a:t> Latvia, </a:t>
            </a:r>
            <a:r>
              <a:rPr lang="lv-LV" dirty="0" err="1"/>
              <a:t>Lithuania</a:t>
            </a:r>
            <a:r>
              <a:rPr lang="lv-LV" dirty="0"/>
              <a:t> </a:t>
            </a:r>
            <a:r>
              <a:rPr lang="lv-LV" dirty="0" err="1"/>
              <a:t>and</a:t>
            </a:r>
            <a:r>
              <a:rPr lang="lv-LV" dirty="0"/>
              <a:t> </a:t>
            </a:r>
            <a:r>
              <a:rPr lang="lv-LV" dirty="0" err="1"/>
              <a:t>Estonia</a:t>
            </a:r>
            <a:r>
              <a:rPr lang="lv-LV" dirty="0"/>
              <a:t>, </a:t>
            </a:r>
            <a:r>
              <a:rPr lang="lv-LV" dirty="0" err="1"/>
              <a:t>funded</a:t>
            </a:r>
            <a:r>
              <a:rPr lang="lv-LV" dirty="0"/>
              <a:t> </a:t>
            </a:r>
            <a:r>
              <a:rPr lang="lv-LV" dirty="0" err="1"/>
              <a:t>by</a:t>
            </a:r>
            <a:r>
              <a:rPr lang="lv-LV" dirty="0"/>
              <a:t> ESA</a:t>
            </a:r>
          </a:p>
          <a:p>
            <a:r>
              <a:rPr lang="lv-LV" dirty="0"/>
              <a:t>T</a:t>
            </a:r>
            <a:r>
              <a:rPr lang="en-US" dirty="0" err="1"/>
              <a:t>echnological</a:t>
            </a:r>
            <a:r>
              <a:rPr lang="en-US" dirty="0"/>
              <a:t> and collaborative effort to leverage earth observation (EO) data for governmental services within the Baltic region</a:t>
            </a:r>
            <a:endParaRPr lang="lv-LV" dirty="0"/>
          </a:p>
          <a:p>
            <a:r>
              <a:rPr lang="lv-LV" dirty="0" err="1"/>
              <a:t>The</a:t>
            </a:r>
            <a:r>
              <a:rPr lang="en-US" dirty="0"/>
              <a:t> project aims to create a common Baltic platform for the efficient use and processing of satellite data to support a variety of public services and environmental monitoring initiatives.</a:t>
            </a:r>
            <a:endParaRPr lang="lv-LV" dirty="0"/>
          </a:p>
        </p:txBody>
      </p:sp>
      <p:pic>
        <p:nvPicPr>
          <p:cNvPr id="4" name="Picture 3" descr="DATEL30_logo_meilijalus">
            <a:extLst>
              <a:ext uri="{FF2B5EF4-FFF2-40B4-BE49-F238E27FC236}">
                <a16:creationId xmlns:a16="http://schemas.microsoft.com/office/drawing/2014/main" id="{89A6C8DA-B826-62B2-C0BD-4AB533DF62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141" y="5830653"/>
            <a:ext cx="1957301" cy="632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E2B962C5-995F-CDDC-6549-F9FDED7B62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236" t="31597" r="20994" b="33941"/>
          <a:stretch/>
        </p:blipFill>
        <p:spPr bwMode="auto">
          <a:xfrm>
            <a:off x="3098442" y="5839259"/>
            <a:ext cx="1710241" cy="623821"/>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94;p14">
            <a:extLst>
              <a:ext uri="{FF2B5EF4-FFF2-40B4-BE49-F238E27FC236}">
                <a16:creationId xmlns:a16="http://schemas.microsoft.com/office/drawing/2014/main" id="{2687F90D-B1BF-FA36-65ED-64CCA90E0301}"/>
              </a:ext>
            </a:extLst>
          </p:cNvPr>
          <p:cNvPicPr preferRelativeResize="0"/>
          <p:nvPr/>
        </p:nvPicPr>
        <p:blipFill rotWithShape="1">
          <a:blip r:embed="rId5">
            <a:alphaModFix/>
          </a:blip>
          <a:srcRect/>
          <a:stretch/>
        </p:blipFill>
        <p:spPr>
          <a:xfrm>
            <a:off x="8622981" y="681037"/>
            <a:ext cx="1885530" cy="741183"/>
          </a:xfrm>
          <a:prstGeom prst="rect">
            <a:avLst/>
          </a:prstGeom>
          <a:noFill/>
          <a:ln>
            <a:noFill/>
          </a:ln>
        </p:spPr>
      </p:pic>
      <p:pic>
        <p:nvPicPr>
          <p:cNvPr id="7" name="Picture 6" descr="Lauku atbalsta dienests">
            <a:extLst>
              <a:ext uri="{FF2B5EF4-FFF2-40B4-BE49-F238E27FC236}">
                <a16:creationId xmlns:a16="http://schemas.microsoft.com/office/drawing/2014/main" id="{E1B3427D-BB1F-C229-3EB3-28613BBF954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3145" y="5660066"/>
            <a:ext cx="1168726" cy="803014"/>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60;p13">
            <a:extLst>
              <a:ext uri="{FF2B5EF4-FFF2-40B4-BE49-F238E27FC236}">
                <a16:creationId xmlns:a16="http://schemas.microsoft.com/office/drawing/2014/main" id="{FDA5D8E8-D479-056A-0C01-06E3A50C7333}"/>
              </a:ext>
            </a:extLst>
          </p:cNvPr>
          <p:cNvPicPr preferRelativeResize="0"/>
          <p:nvPr/>
        </p:nvPicPr>
        <p:blipFill>
          <a:blip r:embed="rId7">
            <a:alphaModFix/>
          </a:blip>
          <a:stretch>
            <a:fillRect/>
          </a:stretch>
        </p:blipFill>
        <p:spPr>
          <a:xfrm>
            <a:off x="4808683" y="5788804"/>
            <a:ext cx="1885530" cy="632427"/>
          </a:xfrm>
          <a:prstGeom prst="rect">
            <a:avLst/>
          </a:prstGeom>
          <a:noFill/>
          <a:ln>
            <a:noFill/>
          </a:ln>
        </p:spPr>
      </p:pic>
    </p:spTree>
    <p:extLst>
      <p:ext uri="{BB962C8B-B14F-4D97-AF65-F5344CB8AC3E}">
        <p14:creationId xmlns:p14="http://schemas.microsoft.com/office/powerpoint/2010/main" val="4048721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184D9-F185-3BD8-A988-FABBA0F9FD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5E3F2B-83D9-F08C-E12F-E3133430A5EA}"/>
              </a:ext>
            </a:extLst>
          </p:cNvPr>
          <p:cNvSpPr>
            <a:spLocks noGrp="1"/>
          </p:cNvSpPr>
          <p:nvPr>
            <p:ph type="title"/>
          </p:nvPr>
        </p:nvSpPr>
        <p:spPr/>
        <p:txBody>
          <a:bodyPr/>
          <a:lstStyle/>
          <a:p>
            <a:r>
              <a:rPr lang="lv-LV" dirty="0"/>
              <a:t>GeoHub.net </a:t>
            </a:r>
            <a:r>
              <a:rPr lang="en-GB" noProof="0" dirty="0"/>
              <a:t>Platform</a:t>
            </a:r>
            <a:endParaRPr lang="lv-LV" dirty="0"/>
          </a:p>
        </p:txBody>
      </p:sp>
      <p:sp>
        <p:nvSpPr>
          <p:cNvPr id="3" name="Content Placeholder 2">
            <a:extLst>
              <a:ext uri="{FF2B5EF4-FFF2-40B4-BE49-F238E27FC236}">
                <a16:creationId xmlns:a16="http://schemas.microsoft.com/office/drawing/2014/main" id="{4545B028-AFD6-365F-D082-E979C525C387}"/>
              </a:ext>
            </a:extLst>
          </p:cNvPr>
          <p:cNvSpPr>
            <a:spLocks noGrp="1"/>
          </p:cNvSpPr>
          <p:nvPr>
            <p:ph idx="1"/>
          </p:nvPr>
        </p:nvSpPr>
        <p:spPr/>
        <p:txBody>
          <a:bodyPr>
            <a:normAutofit fontScale="85000" lnSpcReduction="20000"/>
          </a:bodyPr>
          <a:lstStyle/>
          <a:p>
            <a:r>
              <a:rPr lang="en-GB" noProof="0" dirty="0"/>
              <a:t>Transforms EO data into operational, sector-specific services</a:t>
            </a:r>
          </a:p>
          <a:p>
            <a:r>
              <a:rPr lang="en-GB" noProof="0" dirty="0"/>
              <a:t>Addresses the core Green Deal priorities: </a:t>
            </a:r>
          </a:p>
          <a:p>
            <a:pPr lvl="1"/>
            <a:r>
              <a:rPr lang="en-GB" noProof="0" dirty="0"/>
              <a:t>climate resilience (flood, fire, forest services, GHG emission calculation tool in bog areas)</a:t>
            </a:r>
          </a:p>
          <a:p>
            <a:pPr lvl="1"/>
            <a:r>
              <a:rPr lang="en-GB" noProof="0" dirty="0"/>
              <a:t>biodiversity (habitat monitoring, water quality monitoring services) </a:t>
            </a:r>
          </a:p>
          <a:p>
            <a:pPr lvl="1"/>
            <a:r>
              <a:rPr lang="en-GB" noProof="0" dirty="0"/>
              <a:t>sustainable agriculture (Farmers Parliament DIH)</a:t>
            </a:r>
          </a:p>
          <a:p>
            <a:pPr lvl="1"/>
            <a:r>
              <a:rPr lang="en-GB" noProof="0" dirty="0"/>
              <a:t>digital transition (utilities, municipalities)</a:t>
            </a:r>
          </a:p>
          <a:p>
            <a:r>
              <a:rPr lang="en-GB" noProof="0" dirty="0"/>
              <a:t>Provides data-to-decision gap:</a:t>
            </a:r>
          </a:p>
          <a:p>
            <a:pPr lvl="1"/>
            <a:r>
              <a:rPr lang="en-GB" noProof="0" dirty="0"/>
              <a:t>despite large EO data availability (e.g., Copernicus), Green Deal actors (R&amp;D, farmers, foresters, municipalities, energy companies, etc.) often lack scalable, user-friendly tools to turn raw data into actionable insights.</a:t>
            </a:r>
          </a:p>
          <a:p>
            <a:r>
              <a:rPr lang="en-GB" noProof="0" dirty="0"/>
              <a:t>Supports security related applications (maritime monitoring, change detection, infrastructure and settlement monitoring) and many more.</a:t>
            </a:r>
          </a:p>
        </p:txBody>
      </p:sp>
    </p:spTree>
    <p:extLst>
      <p:ext uri="{BB962C8B-B14F-4D97-AF65-F5344CB8AC3E}">
        <p14:creationId xmlns:p14="http://schemas.microsoft.com/office/powerpoint/2010/main" val="1783031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9BF02-CA21-8F77-541C-15085560FD6C}"/>
              </a:ext>
            </a:extLst>
          </p:cNvPr>
          <p:cNvSpPr>
            <a:spLocks noGrp="1"/>
          </p:cNvSpPr>
          <p:nvPr>
            <p:ph type="title"/>
          </p:nvPr>
        </p:nvSpPr>
        <p:spPr/>
        <p:txBody>
          <a:bodyPr/>
          <a:lstStyle/>
          <a:p>
            <a:r>
              <a:rPr lang="lv-LV" dirty="0"/>
              <a:t>GeoHub.net </a:t>
            </a:r>
            <a:r>
              <a:rPr lang="en-GB" noProof="0" dirty="0"/>
              <a:t>Platform</a:t>
            </a:r>
            <a:endParaRPr lang="lv-LV" dirty="0"/>
          </a:p>
        </p:txBody>
      </p:sp>
      <p:sp>
        <p:nvSpPr>
          <p:cNvPr id="3" name="Content Placeholder 2">
            <a:extLst>
              <a:ext uri="{FF2B5EF4-FFF2-40B4-BE49-F238E27FC236}">
                <a16:creationId xmlns:a16="http://schemas.microsoft.com/office/drawing/2014/main" id="{FF21D638-6DC8-5ADC-195F-FA2E933BAD85}"/>
              </a:ext>
            </a:extLst>
          </p:cNvPr>
          <p:cNvSpPr>
            <a:spLocks noGrp="1"/>
          </p:cNvSpPr>
          <p:nvPr>
            <p:ph idx="1"/>
          </p:nvPr>
        </p:nvSpPr>
        <p:spPr/>
        <p:txBody>
          <a:bodyPr>
            <a:normAutofit/>
          </a:bodyPr>
          <a:lstStyle/>
          <a:p>
            <a:r>
              <a:rPr lang="lv-LV" dirty="0">
                <a:hlinkClick r:id="rId2"/>
              </a:rPr>
              <a:t>https://app.geohub.net</a:t>
            </a:r>
            <a:endParaRPr lang="lv-LV" dirty="0"/>
          </a:p>
          <a:p>
            <a:r>
              <a:rPr lang="en-GB" noProof="0" dirty="0"/>
              <a:t>Enhances integration with existing platforms through:</a:t>
            </a:r>
          </a:p>
          <a:p>
            <a:pPr lvl="1"/>
            <a:r>
              <a:rPr lang="en-GB" b="1" noProof="0" dirty="0"/>
              <a:t>Data Import</a:t>
            </a:r>
            <a:r>
              <a:rPr lang="en-GB" noProof="0" dirty="0"/>
              <a:t>: Enables importing geospatial data from various sources for specialized service provision.</a:t>
            </a:r>
          </a:p>
          <a:p>
            <a:pPr lvl="1"/>
            <a:r>
              <a:rPr lang="en-GB" b="1" noProof="0" dirty="0"/>
              <a:t>Integration Features</a:t>
            </a:r>
            <a:r>
              <a:rPr lang="en-GB" noProof="0" dirty="0"/>
              <a:t>: Supports XYZ/TMS, WMS web services, and JSON/</a:t>
            </a:r>
            <a:r>
              <a:rPr lang="en-GB" noProof="0" dirty="0" err="1"/>
              <a:t>GeoJSON</a:t>
            </a:r>
            <a:r>
              <a:rPr lang="en-GB" noProof="0" dirty="0"/>
              <a:t> data integration for web application development.</a:t>
            </a:r>
          </a:p>
          <a:p>
            <a:pPr lvl="1"/>
            <a:r>
              <a:rPr lang="en-GB" b="1" noProof="0" dirty="0"/>
              <a:t>Data Publishing</a:t>
            </a:r>
            <a:r>
              <a:rPr lang="en-GB" noProof="0" dirty="0"/>
              <a:t>: Ensures specialized applications' geographic data are available in standard formats (XYZ/TMS, WMS, </a:t>
            </a:r>
            <a:r>
              <a:rPr lang="en-GB" noProof="0" dirty="0" err="1"/>
              <a:t>GeoJSON</a:t>
            </a:r>
            <a:r>
              <a:rPr lang="en-GB" noProof="0" dirty="0"/>
              <a:t>) for use in web applications and GIS software (QGIS, ArcGIS, etc).</a:t>
            </a:r>
          </a:p>
          <a:p>
            <a:endParaRPr lang="lv-LV" dirty="0"/>
          </a:p>
        </p:txBody>
      </p:sp>
    </p:spTree>
    <p:extLst>
      <p:ext uri="{BB962C8B-B14F-4D97-AF65-F5344CB8AC3E}">
        <p14:creationId xmlns:p14="http://schemas.microsoft.com/office/powerpoint/2010/main" val="2888854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D9374-3ABF-312F-2A29-CF59F806F1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895643-83C0-627F-909A-DC2B6013CEA3}"/>
              </a:ext>
            </a:extLst>
          </p:cNvPr>
          <p:cNvSpPr>
            <a:spLocks noGrp="1"/>
          </p:cNvSpPr>
          <p:nvPr>
            <p:ph type="title"/>
          </p:nvPr>
        </p:nvSpPr>
        <p:spPr/>
        <p:txBody>
          <a:bodyPr/>
          <a:lstStyle/>
          <a:p>
            <a:r>
              <a:rPr lang="lv-LV" dirty="0"/>
              <a:t>GeoHub.net </a:t>
            </a:r>
            <a:r>
              <a:rPr lang="en-GB" noProof="0" dirty="0"/>
              <a:t>Platform</a:t>
            </a:r>
            <a:endParaRPr lang="lv-LV" dirty="0"/>
          </a:p>
        </p:txBody>
      </p:sp>
      <p:pic>
        <p:nvPicPr>
          <p:cNvPr id="11" name="Picture 10">
            <a:extLst>
              <a:ext uri="{FF2B5EF4-FFF2-40B4-BE49-F238E27FC236}">
                <a16:creationId xmlns:a16="http://schemas.microsoft.com/office/drawing/2014/main" id="{E973EA11-EF44-1819-5992-2DE152269115}"/>
              </a:ext>
            </a:extLst>
          </p:cNvPr>
          <p:cNvPicPr>
            <a:picLocks noChangeAspect="1"/>
          </p:cNvPicPr>
          <p:nvPr/>
        </p:nvPicPr>
        <p:blipFill>
          <a:blip r:embed="rId2"/>
          <a:srcRect l="1223" t="16376" r="65598" b="14638"/>
          <a:stretch>
            <a:fillRect/>
          </a:stretch>
        </p:blipFill>
        <p:spPr>
          <a:xfrm>
            <a:off x="0" y="1547846"/>
            <a:ext cx="7024203" cy="4107519"/>
          </a:xfrm>
          <a:prstGeom prst="rect">
            <a:avLst/>
          </a:prstGeom>
        </p:spPr>
      </p:pic>
      <p:pic>
        <p:nvPicPr>
          <p:cNvPr id="12" name="Content Placeholder 11">
            <a:extLst>
              <a:ext uri="{FF2B5EF4-FFF2-40B4-BE49-F238E27FC236}">
                <a16:creationId xmlns:a16="http://schemas.microsoft.com/office/drawing/2014/main" id="{6278E7E2-8A16-6D88-A5FA-C8CDD86F0C9A}"/>
              </a:ext>
            </a:extLst>
          </p:cNvPr>
          <p:cNvPicPr>
            <a:picLocks noGrp="1" noChangeAspect="1"/>
          </p:cNvPicPr>
          <p:nvPr>
            <p:ph idx="1"/>
          </p:nvPr>
        </p:nvPicPr>
        <p:blipFill>
          <a:blip r:embed="rId3"/>
          <a:srcRect t="32029" r="75625" b="16667"/>
          <a:stretch>
            <a:fillRect/>
          </a:stretch>
        </p:blipFill>
        <p:spPr>
          <a:xfrm>
            <a:off x="6834192" y="2403940"/>
            <a:ext cx="5075056" cy="3004277"/>
          </a:xfrm>
          <a:prstGeom prst="rect">
            <a:avLst/>
          </a:prstGeom>
        </p:spPr>
      </p:pic>
    </p:spTree>
    <p:extLst>
      <p:ext uri="{BB962C8B-B14F-4D97-AF65-F5344CB8AC3E}">
        <p14:creationId xmlns:p14="http://schemas.microsoft.com/office/powerpoint/2010/main" val="3100148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BA70E-1362-8F89-64F7-FBC47ED254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36B40E-77F5-987E-3991-BD436FA3760E}"/>
              </a:ext>
            </a:extLst>
          </p:cNvPr>
          <p:cNvSpPr>
            <a:spLocks noGrp="1"/>
          </p:cNvSpPr>
          <p:nvPr>
            <p:ph type="title"/>
          </p:nvPr>
        </p:nvSpPr>
        <p:spPr/>
        <p:txBody>
          <a:bodyPr/>
          <a:lstStyle/>
          <a:p>
            <a:r>
              <a:rPr lang="lv-LV" dirty="0"/>
              <a:t>GeoHub.net </a:t>
            </a:r>
            <a:r>
              <a:rPr lang="en-GB" noProof="0" dirty="0"/>
              <a:t>Platform</a:t>
            </a:r>
            <a:endParaRPr lang="lv-LV" dirty="0"/>
          </a:p>
        </p:txBody>
      </p:sp>
      <p:sp>
        <p:nvSpPr>
          <p:cNvPr id="5" name="Content Placeholder 4">
            <a:extLst>
              <a:ext uri="{FF2B5EF4-FFF2-40B4-BE49-F238E27FC236}">
                <a16:creationId xmlns:a16="http://schemas.microsoft.com/office/drawing/2014/main" id="{304C37B2-F633-BA79-95E9-40A3B49A7B15}"/>
              </a:ext>
            </a:extLst>
          </p:cNvPr>
          <p:cNvSpPr>
            <a:spLocks noGrp="1"/>
          </p:cNvSpPr>
          <p:nvPr>
            <p:ph idx="1"/>
          </p:nvPr>
        </p:nvSpPr>
        <p:spPr/>
        <p:txBody>
          <a:bodyPr/>
          <a:lstStyle/>
          <a:p>
            <a:r>
              <a:rPr lang="en-US" dirty="0"/>
              <a:t>Designed for users without specific knowledge and also for professionals in the field.</a:t>
            </a:r>
            <a:endParaRPr lang="lv-LV" dirty="0"/>
          </a:p>
          <a:p>
            <a:r>
              <a:rPr lang="en-US" dirty="0"/>
              <a:t>Enables participating stakeholders in the three Baltic countries to deploy, operate and deliver EO-based services to national governments and institutions.</a:t>
            </a:r>
            <a:endParaRPr lang="lv-LV" dirty="0"/>
          </a:p>
          <a:p>
            <a:r>
              <a:rPr lang="en-US" dirty="0"/>
              <a:t>Allows users to discover and select data, pre-existing processing services, EO based services, products and applications, visualize and analyze them or select and apply data manipulation tools to the result.</a:t>
            </a:r>
            <a:endParaRPr lang="lv-LV" dirty="0"/>
          </a:p>
          <a:p>
            <a:r>
              <a:rPr lang="en-GB" noProof="0" dirty="0"/>
              <a:t>WEB interface, command line, file transfer</a:t>
            </a:r>
          </a:p>
        </p:txBody>
      </p:sp>
    </p:spTree>
    <p:extLst>
      <p:ext uri="{BB962C8B-B14F-4D97-AF65-F5344CB8AC3E}">
        <p14:creationId xmlns:p14="http://schemas.microsoft.com/office/powerpoint/2010/main" val="3667956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61C1B-62FB-9034-0DBB-F98701442517}"/>
              </a:ext>
            </a:extLst>
          </p:cNvPr>
          <p:cNvSpPr>
            <a:spLocks noGrp="1"/>
          </p:cNvSpPr>
          <p:nvPr>
            <p:ph type="title"/>
          </p:nvPr>
        </p:nvSpPr>
        <p:spPr/>
        <p:txBody>
          <a:bodyPr/>
          <a:lstStyle/>
          <a:p>
            <a:r>
              <a:rPr lang="en-GB" noProof="0" dirty="0"/>
              <a:t>Applications</a:t>
            </a:r>
          </a:p>
        </p:txBody>
      </p:sp>
      <p:pic>
        <p:nvPicPr>
          <p:cNvPr id="5" name="Content Placeholder 4">
            <a:extLst>
              <a:ext uri="{FF2B5EF4-FFF2-40B4-BE49-F238E27FC236}">
                <a16:creationId xmlns:a16="http://schemas.microsoft.com/office/drawing/2014/main" id="{A48DF5C7-96B8-98DF-4CBA-C0C5DC03695D}"/>
              </a:ext>
            </a:extLst>
          </p:cNvPr>
          <p:cNvPicPr>
            <a:picLocks noGrp="1" noChangeAspect="1"/>
          </p:cNvPicPr>
          <p:nvPr>
            <p:ph idx="1"/>
          </p:nvPr>
        </p:nvPicPr>
        <p:blipFill>
          <a:blip r:embed="rId3"/>
          <a:stretch>
            <a:fillRect/>
          </a:stretch>
        </p:blipFill>
        <p:spPr>
          <a:xfrm>
            <a:off x="2580446" y="1358283"/>
            <a:ext cx="6409481" cy="4818680"/>
          </a:xfrm>
          <a:prstGeom prst="rect">
            <a:avLst/>
          </a:prstGeom>
        </p:spPr>
      </p:pic>
      <p:pic>
        <p:nvPicPr>
          <p:cNvPr id="7" name="Picture 6">
            <a:extLst>
              <a:ext uri="{FF2B5EF4-FFF2-40B4-BE49-F238E27FC236}">
                <a16:creationId xmlns:a16="http://schemas.microsoft.com/office/drawing/2014/main" id="{6DCCCD31-2A5A-54BD-1E04-7AC702C47DFD}"/>
              </a:ext>
            </a:extLst>
          </p:cNvPr>
          <p:cNvPicPr>
            <a:picLocks noChangeAspect="1"/>
          </p:cNvPicPr>
          <p:nvPr/>
        </p:nvPicPr>
        <p:blipFill>
          <a:blip r:embed="rId4"/>
          <a:stretch>
            <a:fillRect/>
          </a:stretch>
        </p:blipFill>
        <p:spPr>
          <a:xfrm>
            <a:off x="6321211" y="409267"/>
            <a:ext cx="3257550" cy="904875"/>
          </a:xfrm>
          <a:prstGeom prst="rect">
            <a:avLst/>
          </a:prstGeom>
        </p:spPr>
      </p:pic>
    </p:spTree>
    <p:extLst>
      <p:ext uri="{BB962C8B-B14F-4D97-AF65-F5344CB8AC3E}">
        <p14:creationId xmlns:p14="http://schemas.microsoft.com/office/powerpoint/2010/main" val="2286406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90C21-0A7C-ADD7-16FF-11D3D1390D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3DD203-5F3A-33D6-2F4D-143CE2BB2335}"/>
              </a:ext>
            </a:extLst>
          </p:cNvPr>
          <p:cNvSpPr>
            <a:spLocks noGrp="1"/>
          </p:cNvSpPr>
          <p:nvPr>
            <p:ph type="title"/>
          </p:nvPr>
        </p:nvSpPr>
        <p:spPr/>
        <p:txBody>
          <a:bodyPr/>
          <a:lstStyle/>
          <a:p>
            <a:r>
              <a:rPr lang="en-GB" b="1" noProof="0" dirty="0">
                <a:latin typeface="+mn-lt"/>
              </a:rPr>
              <a:t>Agricultural land monitoring app</a:t>
            </a:r>
          </a:p>
        </p:txBody>
      </p:sp>
      <p:sp>
        <p:nvSpPr>
          <p:cNvPr id="3" name="Content Placeholder 2">
            <a:extLst>
              <a:ext uri="{FF2B5EF4-FFF2-40B4-BE49-F238E27FC236}">
                <a16:creationId xmlns:a16="http://schemas.microsoft.com/office/drawing/2014/main" id="{57B161F5-CCDC-3115-F80A-98121CBB5219}"/>
              </a:ext>
            </a:extLst>
          </p:cNvPr>
          <p:cNvSpPr>
            <a:spLocks noGrp="1"/>
          </p:cNvSpPr>
          <p:nvPr>
            <p:ph idx="1"/>
          </p:nvPr>
        </p:nvSpPr>
        <p:spPr/>
        <p:txBody>
          <a:bodyPr/>
          <a:lstStyle/>
          <a:p>
            <a:r>
              <a:rPr lang="en-GB" dirty="0"/>
              <a:t>Application as a useful tool to contribute to land management issues related to </a:t>
            </a:r>
            <a:r>
              <a:rPr lang="en-GB" dirty="0">
                <a:solidFill>
                  <a:schemeClr val="accent2"/>
                </a:solidFill>
              </a:rPr>
              <a:t>fire</a:t>
            </a:r>
            <a:r>
              <a:rPr lang="en-GB" dirty="0"/>
              <a:t> and </a:t>
            </a:r>
            <a:r>
              <a:rPr lang="en-GB" dirty="0">
                <a:solidFill>
                  <a:schemeClr val="accent1"/>
                </a:solidFill>
              </a:rPr>
              <a:t>flood</a:t>
            </a:r>
            <a:r>
              <a:rPr lang="en-GB" dirty="0"/>
              <a:t>.</a:t>
            </a:r>
          </a:p>
          <a:p>
            <a:r>
              <a:rPr lang="en-GB" dirty="0"/>
              <a:t>Beneficiaries: National paying agencies, municipalities, insurance companies, agricultural administrations.</a:t>
            </a:r>
          </a:p>
        </p:txBody>
      </p:sp>
      <p:pic>
        <p:nvPicPr>
          <p:cNvPr id="5" name="Picture 4">
            <a:extLst>
              <a:ext uri="{FF2B5EF4-FFF2-40B4-BE49-F238E27FC236}">
                <a16:creationId xmlns:a16="http://schemas.microsoft.com/office/drawing/2014/main" id="{8A30CF18-1116-942E-69CA-3B04292FFF56}"/>
              </a:ext>
            </a:extLst>
          </p:cNvPr>
          <p:cNvPicPr>
            <a:picLocks noChangeAspect="1"/>
          </p:cNvPicPr>
          <p:nvPr/>
        </p:nvPicPr>
        <p:blipFill>
          <a:blip r:embed="rId2"/>
          <a:stretch>
            <a:fillRect/>
          </a:stretch>
        </p:blipFill>
        <p:spPr>
          <a:xfrm>
            <a:off x="4740964" y="4194519"/>
            <a:ext cx="1355036" cy="1150205"/>
          </a:xfrm>
          <a:prstGeom prst="rect">
            <a:avLst/>
          </a:prstGeom>
        </p:spPr>
      </p:pic>
    </p:spTree>
    <p:extLst>
      <p:ext uri="{BB962C8B-B14F-4D97-AF65-F5344CB8AC3E}">
        <p14:creationId xmlns:p14="http://schemas.microsoft.com/office/powerpoint/2010/main" val="1313119266"/>
      </p:ext>
    </p:extLst>
  </p:cSld>
  <p:clrMapOvr>
    <a:masterClrMapping/>
  </p:clrMapOvr>
</p:sld>
</file>

<file path=ppt/theme/theme1.xml><?xml version="1.0" encoding="utf-8"?>
<a:theme xmlns:a="http://schemas.openxmlformats.org/drawingml/2006/main" name="Office Theme">
  <a:themeElements>
    <a:clrScheme name="Custom 2">
      <a:dk1>
        <a:srgbClr val="3F2021"/>
      </a:dk1>
      <a:lt1>
        <a:sysClr val="window" lastClr="FFFFFF"/>
      </a:lt1>
      <a:dk2>
        <a:srgbClr val="3F2021"/>
      </a:dk2>
      <a:lt2>
        <a:srgbClr val="F2F2F2"/>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Verdana bold"/>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6975</TotalTime>
  <Words>1710</Words>
  <Application>Microsoft Office PowerPoint</Application>
  <PresentationFormat>Widescreen</PresentationFormat>
  <Paragraphs>127</Paragraphs>
  <Slides>24</Slides>
  <Notes>4</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Development of the Common Earth Observation Data Baltic Platform for National Government Organizations (EO-BALP)</vt:lpstr>
      <vt:lpstr>Contents</vt:lpstr>
      <vt:lpstr>The EO-BALP project</vt:lpstr>
      <vt:lpstr>GeoHub.net Platform</vt:lpstr>
      <vt:lpstr>GeoHub.net Platform</vt:lpstr>
      <vt:lpstr>GeoHub.net Platform</vt:lpstr>
      <vt:lpstr>GeoHub.net Platform</vt:lpstr>
      <vt:lpstr>Applications</vt:lpstr>
      <vt:lpstr>Agricultural land monitoring app</vt:lpstr>
      <vt:lpstr>Mapping burning of old grass and straw</vt:lpstr>
      <vt:lpstr>Burned area mapping</vt:lpstr>
      <vt:lpstr>Burned area mapping</vt:lpstr>
      <vt:lpstr>Flood mapping</vt:lpstr>
      <vt:lpstr>Flood map</vt:lpstr>
      <vt:lpstr>PowerPoint Presentation</vt:lpstr>
      <vt:lpstr>Benefits from the application</vt:lpstr>
      <vt:lpstr>Improvements for Agri app</vt:lpstr>
      <vt:lpstr>Example: app.SmartAgro.lv</vt:lpstr>
      <vt:lpstr>Open apps integrated in GeoHub</vt:lpstr>
      <vt:lpstr>Future</vt:lpstr>
      <vt:lpstr>New apps, new regions</vt:lpstr>
      <vt:lpstr>Pricing</vt:lpstr>
      <vt:lpstr>Demo and collaboration</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Agate Zālīte</dc:creator>
  <cp:lastModifiedBy>Zane Atstāja</cp:lastModifiedBy>
  <cp:revision>36</cp:revision>
  <dcterms:created xsi:type="dcterms:W3CDTF">2024-02-06T13:44:06Z</dcterms:created>
  <dcterms:modified xsi:type="dcterms:W3CDTF">2025-09-26T08:34:04Z</dcterms:modified>
</cp:coreProperties>
</file>