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19"/>
  </p:notesMasterIdLst>
  <p:handoutMasterIdLst>
    <p:handoutMasterId r:id="rId20"/>
  </p:handoutMasterIdLst>
  <p:sldIdLst>
    <p:sldId id="292" r:id="rId3"/>
    <p:sldId id="352" r:id="rId4"/>
    <p:sldId id="339" r:id="rId5"/>
    <p:sldId id="338" r:id="rId6"/>
    <p:sldId id="362" r:id="rId7"/>
    <p:sldId id="364" r:id="rId8"/>
    <p:sldId id="361" r:id="rId9"/>
    <p:sldId id="365" r:id="rId10"/>
    <p:sldId id="367" r:id="rId11"/>
    <p:sldId id="369" r:id="rId12"/>
    <p:sldId id="363" r:id="rId13"/>
    <p:sldId id="370" r:id="rId14"/>
    <p:sldId id="371" r:id="rId15"/>
    <p:sldId id="375" r:id="rId16"/>
    <p:sldId id="376" r:id="rId17"/>
    <p:sldId id="313" r:id="rId18"/>
  </p:sldIdLst>
  <p:sldSz cx="12192000" cy="6858000"/>
  <p:notesSz cx="6858000" cy="9144000"/>
  <p:defaultText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edikta Ratkevičienė" initials="BR" lastIdx="1" clrIdx="0">
    <p:extLst>
      <p:ext uri="{19B8F6BF-5375-455C-9EA6-DF929625EA0E}">
        <p15:presenceInfo xmlns:p15="http://schemas.microsoft.com/office/powerpoint/2012/main" userId="S::benedikta.ratkeviciene@nma.lt::bfcd2170-10a9-4ba9-819e-cbe9a2640d2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650"/>
    <a:srgbClr val="E9F5EF"/>
    <a:srgbClr val="CEEBDB"/>
    <a:srgbClr val="006837"/>
    <a:srgbClr val="B0D597"/>
    <a:srgbClr val="E6E6E6"/>
    <a:srgbClr val="B89352"/>
    <a:srgbClr val="7F7F7F"/>
    <a:srgbClr val="999999"/>
    <a:srgbClr val="C58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9322" autoAdjust="0"/>
  </p:normalViewPr>
  <p:slideViewPr>
    <p:cSldViewPr snapToGrid="0">
      <p:cViewPr varScale="1">
        <p:scale>
          <a:sx n="76" d="100"/>
          <a:sy n="76" d="100"/>
        </p:scale>
        <p:origin x="917" y="67"/>
      </p:cViewPr>
      <p:guideLst>
        <p:guide orient="horz" pos="459"/>
        <p:guide pos="3840"/>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45EE93-2EFB-4577-AEAD-5B51A7C98A5C}" type="doc">
      <dgm:prSet loTypeId="urn:microsoft.com/office/officeart/2009/3/layout/PlusandMinus" loCatId="relationship" qsTypeId="urn:microsoft.com/office/officeart/2005/8/quickstyle/simple1" qsCatId="simple" csTypeId="urn:microsoft.com/office/officeart/2005/8/colors/accent1_2" csCatId="accent1" phldr="1"/>
      <dgm:spPr/>
      <dgm:t>
        <a:bodyPr/>
        <a:lstStyle/>
        <a:p>
          <a:endParaRPr lang="lt-LT"/>
        </a:p>
      </dgm:t>
    </dgm:pt>
    <dgm:pt modelId="{475B4B28-8311-43EE-AEF6-3B76F11D8EF5}">
      <dgm:prSet phldrT="[Text]" custT="1"/>
      <dgm:spPr/>
      <dgm:t>
        <a:bodyPr/>
        <a:lstStyle/>
        <a:p>
          <a:r>
            <a:rPr lang="lt-LT" sz="2400" b="1" dirty="0"/>
            <a:t>Tinkamos finansuoti išlaidos:</a:t>
          </a:r>
        </a:p>
        <a:p>
          <a:r>
            <a:rPr lang="lt-LT" sz="2000" b="0" dirty="0"/>
            <a:t>- miško veisimo;</a:t>
          </a:r>
        </a:p>
        <a:p>
          <a:r>
            <a:rPr lang="lt-LT" sz="2000" b="0" dirty="0"/>
            <a:t>- stichinės nelaimės pažeisto miško atkūrimo;</a:t>
          </a:r>
        </a:p>
        <a:p>
          <a:r>
            <a:rPr lang="lt-LT" sz="2000" b="0" dirty="0"/>
            <a:t>- tvoros, skirtos apsaugai nuo žvėrių pažeidimų, įrengimo;</a:t>
          </a:r>
        </a:p>
        <a:p>
          <a:r>
            <a:rPr lang="lt-LT" sz="2000" b="0" dirty="0"/>
            <a:t>- apsaugos </a:t>
          </a:r>
          <a:r>
            <a:rPr lang="lt-LT" sz="2000" b="0" dirty="0" err="1"/>
            <a:t>repelentais</a:t>
          </a:r>
          <a:r>
            <a:rPr lang="lt-LT" sz="2000" b="0" dirty="0"/>
            <a:t> išlaidos už pirmuosius miško augimo metus.</a:t>
          </a:r>
        </a:p>
      </dgm:t>
    </dgm:pt>
    <dgm:pt modelId="{60FD9D22-9280-4E32-BDA0-92BA85DCF8D4}" type="parTrans" cxnId="{9CF8ADBC-32B4-4E04-AC53-788986A6E430}">
      <dgm:prSet/>
      <dgm:spPr/>
      <dgm:t>
        <a:bodyPr/>
        <a:lstStyle/>
        <a:p>
          <a:endParaRPr lang="lt-LT"/>
        </a:p>
      </dgm:t>
    </dgm:pt>
    <dgm:pt modelId="{B6368157-5C05-4E97-9CFA-167AEB1F2272}" type="sibTrans" cxnId="{9CF8ADBC-32B4-4E04-AC53-788986A6E430}">
      <dgm:prSet/>
      <dgm:spPr/>
      <dgm:t>
        <a:bodyPr/>
        <a:lstStyle/>
        <a:p>
          <a:endParaRPr lang="lt-LT"/>
        </a:p>
      </dgm:t>
    </dgm:pt>
    <dgm:pt modelId="{7DB9556D-A782-4977-881D-5956238F9051}">
      <dgm:prSet phldrT="[Text]" custT="1"/>
      <dgm:spPr/>
      <dgm:t>
        <a:bodyPr/>
        <a:lstStyle/>
        <a:p>
          <a:r>
            <a:rPr lang="lt-LT" sz="2400" b="1" dirty="0"/>
            <a:t>Netinkamos finansuoti:</a:t>
          </a:r>
        </a:p>
        <a:p>
          <a:r>
            <a:rPr lang="lt-LT" sz="2000" b="0" dirty="0"/>
            <a:t>- nesusijusios su remiama veikla; </a:t>
          </a:r>
        </a:p>
        <a:p>
          <a:r>
            <a:rPr lang="lt-LT" sz="2000" b="0" dirty="0"/>
            <a:t>- </a:t>
          </a:r>
          <a:r>
            <a:rPr lang="lt-LT" sz="2000" dirty="0"/>
            <a:t>patirtos iki paramos paraiškos pateikimo dienos;</a:t>
          </a:r>
        </a:p>
        <a:p>
          <a:r>
            <a:rPr lang="lt-LT" sz="2000" b="0" dirty="0"/>
            <a:t>- </a:t>
          </a:r>
          <a:r>
            <a:rPr lang="lt-LT" sz="2000" dirty="0"/>
            <a:t>viršijančios nustatytus įkainius;</a:t>
          </a:r>
        </a:p>
        <a:p>
          <a:r>
            <a:rPr lang="lt-LT" sz="2000" b="0" dirty="0"/>
            <a:t>- investicijos į turtą, kuris areštuotas;</a:t>
          </a:r>
        </a:p>
        <a:p>
          <a:r>
            <a:rPr lang="lt-LT" sz="2000" b="0" dirty="0"/>
            <a:t>- </a:t>
          </a:r>
          <a:r>
            <a:rPr lang="lt-LT" sz="2000" dirty="0"/>
            <a:t>miško atkūrimo išlaidos po pagrindinių miško kirtimų;</a:t>
          </a:r>
        </a:p>
        <a:p>
          <a:r>
            <a:rPr lang="lt-LT" sz="2000" b="0" dirty="0"/>
            <a:t>- miško įveisimo arba atkūrimo tik </a:t>
          </a:r>
          <a:r>
            <a:rPr lang="lt-LT" sz="2000" b="0" dirty="0" err="1"/>
            <a:t>žėliniais</a:t>
          </a:r>
          <a:r>
            <a:rPr lang="lt-LT" sz="2000" b="0" dirty="0"/>
            <a:t> (kai nereikalingas papildomas želdinimas) arba sėjant medžių ir krūmų sėklas; </a:t>
          </a:r>
        </a:p>
        <a:p>
          <a:r>
            <a:rPr lang="lt-LT" sz="2000" b="0" dirty="0"/>
            <a:t>- </a:t>
          </a:r>
          <a:r>
            <a:rPr lang="lt-LT" sz="2000" dirty="0"/>
            <a:t>tvoros, skirtos apsaugai nuo žvėrių pažeidimų, įrengimo arba apsaugos repelentais išlaidos už medžių </a:t>
          </a:r>
          <a:r>
            <a:rPr lang="lt-LT" sz="2000" dirty="0" err="1"/>
            <a:t>savaiminukais</a:t>
          </a:r>
          <a:r>
            <a:rPr lang="lt-LT" sz="2000" dirty="0"/>
            <a:t> apaugantį plotą (kai papildomai želdinti nereikia);</a:t>
          </a:r>
        </a:p>
        <a:p>
          <a:r>
            <a:rPr lang="lt-LT" sz="2000" b="0" dirty="0"/>
            <a:t>- </a:t>
          </a:r>
          <a:r>
            <a:rPr lang="lt-LT" sz="2000" dirty="0"/>
            <a:t>vien tik apsaugos </a:t>
          </a:r>
          <a:r>
            <a:rPr lang="lt-LT" sz="2000" dirty="0" err="1"/>
            <a:t>repelentais</a:t>
          </a:r>
          <a:r>
            <a:rPr lang="lt-LT" sz="2000" dirty="0"/>
            <a:t> išlaidos arba vien tik tvoros, skirtos apsaugai nuo žvėrių pažeidimų, kaip atskiros investicijos įrengimo išlaidos (kai neprašoma paramos miško įveisimui arba atkūrimui). </a:t>
          </a:r>
          <a:endParaRPr lang="lt-LT" sz="2000" b="0" dirty="0"/>
        </a:p>
      </dgm:t>
    </dgm:pt>
    <dgm:pt modelId="{6357F79B-52EE-47BB-A1EA-6A181795FAEC}" type="parTrans" cxnId="{F19C741E-A79A-4AD9-8662-80A2C9DC6C66}">
      <dgm:prSet/>
      <dgm:spPr/>
      <dgm:t>
        <a:bodyPr/>
        <a:lstStyle/>
        <a:p>
          <a:endParaRPr lang="lt-LT"/>
        </a:p>
      </dgm:t>
    </dgm:pt>
    <dgm:pt modelId="{B16A1564-E223-40CD-B38F-EDCF70EBE635}" type="sibTrans" cxnId="{F19C741E-A79A-4AD9-8662-80A2C9DC6C66}">
      <dgm:prSet/>
      <dgm:spPr/>
      <dgm:t>
        <a:bodyPr/>
        <a:lstStyle/>
        <a:p>
          <a:endParaRPr lang="lt-LT"/>
        </a:p>
      </dgm:t>
    </dgm:pt>
    <dgm:pt modelId="{822C69E6-5364-4554-88BD-99DD39F25278}" type="pres">
      <dgm:prSet presAssocID="{3145EE93-2EFB-4577-AEAD-5B51A7C98A5C}" presName="Name0" presStyleCnt="0">
        <dgm:presLayoutVars>
          <dgm:chMax val="2"/>
          <dgm:chPref val="2"/>
          <dgm:dir/>
          <dgm:animOne/>
          <dgm:resizeHandles val="exact"/>
        </dgm:presLayoutVars>
      </dgm:prSet>
      <dgm:spPr/>
    </dgm:pt>
    <dgm:pt modelId="{64A69A8F-9AFC-492D-9220-97AD72A0BEF0}" type="pres">
      <dgm:prSet presAssocID="{3145EE93-2EFB-4577-AEAD-5B51A7C98A5C}" presName="Background" presStyleLbl="bgImgPlace1" presStyleIdx="0" presStyleCnt="1" custScaleX="138116" custScaleY="121027" custLinFactNeighborX="-778" custLinFactNeighborY="445"/>
      <dgm:spPr>
        <a:noFill/>
      </dgm:spPr>
    </dgm:pt>
    <dgm:pt modelId="{901C36AC-8B08-4C72-BF39-91170AED2963}" type="pres">
      <dgm:prSet presAssocID="{3145EE93-2EFB-4577-AEAD-5B51A7C98A5C}" presName="ParentText1" presStyleLbl="revTx" presStyleIdx="0" presStyleCnt="2" custScaleX="88752" custLinFactNeighborX="-29301" custLinFactNeighborY="-21286">
        <dgm:presLayoutVars>
          <dgm:chMax val="0"/>
          <dgm:chPref val="0"/>
          <dgm:bulletEnabled val="1"/>
        </dgm:presLayoutVars>
      </dgm:prSet>
      <dgm:spPr/>
    </dgm:pt>
    <dgm:pt modelId="{1C1114DC-FA0B-4215-AD41-8AC01F98C901}" type="pres">
      <dgm:prSet presAssocID="{3145EE93-2EFB-4577-AEAD-5B51A7C98A5C}" presName="ParentText2" presStyleLbl="revTx" presStyleIdx="1" presStyleCnt="2" custScaleX="177979" custScaleY="126747" custLinFactNeighborX="6327" custLinFactNeighborY="-9015">
        <dgm:presLayoutVars>
          <dgm:chMax val="0"/>
          <dgm:chPref val="0"/>
          <dgm:bulletEnabled val="1"/>
        </dgm:presLayoutVars>
      </dgm:prSet>
      <dgm:spPr/>
    </dgm:pt>
    <dgm:pt modelId="{213CF419-F033-4923-9373-945C427B2004}" type="pres">
      <dgm:prSet presAssocID="{3145EE93-2EFB-4577-AEAD-5B51A7C98A5C}" presName="Plus" presStyleLbl="alignNode1" presStyleIdx="0" presStyleCnt="2" custScaleX="39410" custScaleY="41011" custLinFactNeighborX="-62722" custLinFactNeighborY="5594"/>
      <dgm:spPr>
        <a:solidFill>
          <a:srgbClr val="009650"/>
        </a:solidFill>
      </dgm:spPr>
    </dgm:pt>
    <dgm:pt modelId="{E992BC28-6556-457D-A7B1-6A00DBA4D869}" type="pres">
      <dgm:prSet presAssocID="{3145EE93-2EFB-4577-AEAD-5B51A7C98A5C}" presName="Minus" presStyleLbl="alignNode1" presStyleIdx="1" presStyleCnt="2" custScaleX="64178" custScaleY="85538" custLinFactNeighborX="68743" custLinFactNeighborY="-9942"/>
      <dgm:spPr>
        <a:solidFill>
          <a:srgbClr val="FF0000"/>
        </a:solidFill>
      </dgm:spPr>
    </dgm:pt>
    <dgm:pt modelId="{EAD90FD8-C362-46BD-B8F4-E4506668822E}" type="pres">
      <dgm:prSet presAssocID="{3145EE93-2EFB-4577-AEAD-5B51A7C98A5C}" presName="Divider" presStyleLbl="parChTrans1D1" presStyleIdx="0" presStyleCnt="1" custScaleX="2000000" custScaleY="136833" custLinFactX="-73000000" custLinFactNeighborX="-73060875" custLinFactNeighborY="-8442"/>
      <dgm:spPr/>
    </dgm:pt>
  </dgm:ptLst>
  <dgm:cxnLst>
    <dgm:cxn modelId="{F19C741E-A79A-4AD9-8662-80A2C9DC6C66}" srcId="{3145EE93-2EFB-4577-AEAD-5B51A7C98A5C}" destId="{7DB9556D-A782-4977-881D-5956238F9051}" srcOrd="1" destOrd="0" parTransId="{6357F79B-52EE-47BB-A1EA-6A181795FAEC}" sibTransId="{B16A1564-E223-40CD-B38F-EDCF70EBE635}"/>
    <dgm:cxn modelId="{0FB0DF43-D628-48D8-9388-728E07BF073C}" type="presOf" srcId="{3145EE93-2EFB-4577-AEAD-5B51A7C98A5C}" destId="{822C69E6-5364-4554-88BD-99DD39F25278}" srcOrd="0" destOrd="0" presId="urn:microsoft.com/office/officeart/2009/3/layout/PlusandMinus"/>
    <dgm:cxn modelId="{9CF8ADBC-32B4-4E04-AC53-788986A6E430}" srcId="{3145EE93-2EFB-4577-AEAD-5B51A7C98A5C}" destId="{475B4B28-8311-43EE-AEF6-3B76F11D8EF5}" srcOrd="0" destOrd="0" parTransId="{60FD9D22-9280-4E32-BDA0-92BA85DCF8D4}" sibTransId="{B6368157-5C05-4E97-9CFA-167AEB1F2272}"/>
    <dgm:cxn modelId="{AD91A5D4-4795-47F8-B466-50B1F6182BAC}" type="presOf" srcId="{475B4B28-8311-43EE-AEF6-3B76F11D8EF5}" destId="{901C36AC-8B08-4C72-BF39-91170AED2963}" srcOrd="0" destOrd="0" presId="urn:microsoft.com/office/officeart/2009/3/layout/PlusandMinus"/>
    <dgm:cxn modelId="{A52E2FDC-A8EC-4C73-B0CC-E44AF09373E5}" type="presOf" srcId="{7DB9556D-A782-4977-881D-5956238F9051}" destId="{1C1114DC-FA0B-4215-AD41-8AC01F98C901}" srcOrd="0" destOrd="0" presId="urn:microsoft.com/office/officeart/2009/3/layout/PlusandMinus"/>
    <dgm:cxn modelId="{7F447B06-2755-4552-A3A2-BF68438D2AFD}" type="presParOf" srcId="{822C69E6-5364-4554-88BD-99DD39F25278}" destId="{64A69A8F-9AFC-492D-9220-97AD72A0BEF0}" srcOrd="0" destOrd="0" presId="urn:microsoft.com/office/officeart/2009/3/layout/PlusandMinus"/>
    <dgm:cxn modelId="{9AAC4174-9948-4207-A563-2CC8FCC6208A}" type="presParOf" srcId="{822C69E6-5364-4554-88BD-99DD39F25278}" destId="{901C36AC-8B08-4C72-BF39-91170AED2963}" srcOrd="1" destOrd="0" presId="urn:microsoft.com/office/officeart/2009/3/layout/PlusandMinus"/>
    <dgm:cxn modelId="{EBEB9B44-0C5E-4B9D-AC57-9DDB1B8DEA6F}" type="presParOf" srcId="{822C69E6-5364-4554-88BD-99DD39F25278}" destId="{1C1114DC-FA0B-4215-AD41-8AC01F98C901}" srcOrd="2" destOrd="0" presId="urn:microsoft.com/office/officeart/2009/3/layout/PlusandMinus"/>
    <dgm:cxn modelId="{CF6D7DE0-7C2F-4766-AEE6-BCC914E4DD53}" type="presParOf" srcId="{822C69E6-5364-4554-88BD-99DD39F25278}" destId="{213CF419-F033-4923-9373-945C427B2004}" srcOrd="3" destOrd="0" presId="urn:microsoft.com/office/officeart/2009/3/layout/PlusandMinus"/>
    <dgm:cxn modelId="{E0CAA496-19C0-4AA7-8B4A-BE0A4F28320B}" type="presParOf" srcId="{822C69E6-5364-4554-88BD-99DD39F25278}" destId="{E992BC28-6556-457D-A7B1-6A00DBA4D869}" srcOrd="4" destOrd="0" presId="urn:microsoft.com/office/officeart/2009/3/layout/PlusandMinus"/>
    <dgm:cxn modelId="{9739F712-7BAD-4084-9139-22A76FDE32C6}" type="presParOf" srcId="{822C69E6-5364-4554-88BD-99DD39F25278}" destId="{EAD90FD8-C362-46BD-B8F4-E4506668822E}" srcOrd="5" destOrd="0" presId="urn:microsoft.com/office/officeart/2009/3/layout/PlusandMinu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69A8F-9AFC-492D-9220-97AD72A0BEF0}">
      <dsp:nvSpPr>
        <dsp:cNvPr id="0" name=""/>
        <dsp:cNvSpPr/>
      </dsp:nvSpPr>
      <dsp:spPr>
        <a:xfrm>
          <a:off x="-137231" y="40937"/>
          <a:ext cx="12061179" cy="5461921"/>
        </a:xfrm>
        <a:prstGeom prst="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1C36AC-8B08-4C72-BF39-91170AED2963}">
      <dsp:nvSpPr>
        <dsp:cNvPr id="0" name=""/>
        <dsp:cNvSpPr/>
      </dsp:nvSpPr>
      <dsp:spPr>
        <a:xfrm>
          <a:off x="827871" y="201315"/>
          <a:ext cx="3599034" cy="3860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ct val="35000"/>
            </a:spcAft>
            <a:buNone/>
          </a:pPr>
          <a:r>
            <a:rPr lang="lt-LT" sz="2400" b="1" kern="1200" dirty="0"/>
            <a:t>Tinkamos finansuoti išlaidos:</a:t>
          </a:r>
        </a:p>
        <a:p>
          <a:pPr marL="0" lvl="0" indent="0" algn="l" defTabSz="1066800">
            <a:lnSpc>
              <a:spcPct val="90000"/>
            </a:lnSpc>
            <a:spcBef>
              <a:spcPct val="0"/>
            </a:spcBef>
            <a:spcAft>
              <a:spcPct val="35000"/>
            </a:spcAft>
            <a:buNone/>
          </a:pPr>
          <a:r>
            <a:rPr lang="lt-LT" sz="2000" b="0" kern="1200" dirty="0"/>
            <a:t>- miško veisimo;</a:t>
          </a:r>
        </a:p>
        <a:p>
          <a:pPr marL="0" lvl="0" indent="0" algn="l" defTabSz="1066800">
            <a:lnSpc>
              <a:spcPct val="90000"/>
            </a:lnSpc>
            <a:spcBef>
              <a:spcPct val="0"/>
            </a:spcBef>
            <a:spcAft>
              <a:spcPct val="35000"/>
            </a:spcAft>
            <a:buNone/>
          </a:pPr>
          <a:r>
            <a:rPr lang="lt-LT" sz="2000" b="0" kern="1200" dirty="0"/>
            <a:t>- stichinės nelaimės pažeisto miško atkūrimo;</a:t>
          </a:r>
        </a:p>
        <a:p>
          <a:pPr marL="0" lvl="0" indent="0" algn="l" defTabSz="1066800">
            <a:lnSpc>
              <a:spcPct val="90000"/>
            </a:lnSpc>
            <a:spcBef>
              <a:spcPct val="0"/>
            </a:spcBef>
            <a:spcAft>
              <a:spcPct val="35000"/>
            </a:spcAft>
            <a:buNone/>
          </a:pPr>
          <a:r>
            <a:rPr lang="lt-LT" sz="2000" b="0" kern="1200" dirty="0"/>
            <a:t>- tvoros, skirtos apsaugai nuo žvėrių pažeidimų, įrengimo;</a:t>
          </a:r>
        </a:p>
        <a:p>
          <a:pPr marL="0" lvl="0" indent="0" algn="l" defTabSz="1066800">
            <a:lnSpc>
              <a:spcPct val="90000"/>
            </a:lnSpc>
            <a:spcBef>
              <a:spcPct val="0"/>
            </a:spcBef>
            <a:spcAft>
              <a:spcPct val="35000"/>
            </a:spcAft>
            <a:buNone/>
          </a:pPr>
          <a:r>
            <a:rPr lang="lt-LT" sz="2000" b="0" kern="1200" dirty="0"/>
            <a:t>- apsaugos </a:t>
          </a:r>
          <a:r>
            <a:rPr lang="lt-LT" sz="2000" b="0" kern="1200" dirty="0" err="1"/>
            <a:t>repelentais</a:t>
          </a:r>
          <a:r>
            <a:rPr lang="lt-LT" sz="2000" b="0" kern="1200" dirty="0"/>
            <a:t> išlaidos už pirmuosius miško augimo metus.</a:t>
          </a:r>
        </a:p>
      </dsp:txBody>
      <dsp:txXfrm>
        <a:off x="827871" y="201315"/>
        <a:ext cx="3599034" cy="3860797"/>
      </dsp:txXfrm>
    </dsp:sp>
    <dsp:sp modelId="{1C1114DC-FA0B-4215-AD41-8AC01F98C901}">
      <dsp:nvSpPr>
        <dsp:cNvPr id="0" name=""/>
        <dsp:cNvSpPr/>
      </dsp:nvSpPr>
      <dsp:spPr>
        <a:xfrm>
          <a:off x="4569384" y="158750"/>
          <a:ext cx="7217331" cy="4893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1066800">
            <a:lnSpc>
              <a:spcPct val="90000"/>
            </a:lnSpc>
            <a:spcBef>
              <a:spcPct val="0"/>
            </a:spcBef>
            <a:spcAft>
              <a:spcPct val="35000"/>
            </a:spcAft>
            <a:buNone/>
          </a:pPr>
          <a:r>
            <a:rPr lang="lt-LT" sz="2400" b="1" kern="1200" dirty="0"/>
            <a:t>Netinkamos finansuoti:</a:t>
          </a:r>
        </a:p>
        <a:p>
          <a:pPr marL="0" lvl="0" indent="0" algn="l" defTabSz="1066800">
            <a:lnSpc>
              <a:spcPct val="90000"/>
            </a:lnSpc>
            <a:spcBef>
              <a:spcPct val="0"/>
            </a:spcBef>
            <a:spcAft>
              <a:spcPct val="35000"/>
            </a:spcAft>
            <a:buNone/>
          </a:pPr>
          <a:r>
            <a:rPr lang="lt-LT" sz="2000" b="0" kern="1200" dirty="0"/>
            <a:t>- nesusijusios su remiama veikla; </a:t>
          </a:r>
        </a:p>
        <a:p>
          <a:pPr marL="0" lvl="0" indent="0" algn="l" defTabSz="1066800">
            <a:lnSpc>
              <a:spcPct val="90000"/>
            </a:lnSpc>
            <a:spcBef>
              <a:spcPct val="0"/>
            </a:spcBef>
            <a:spcAft>
              <a:spcPct val="35000"/>
            </a:spcAft>
            <a:buNone/>
          </a:pPr>
          <a:r>
            <a:rPr lang="lt-LT" sz="2000" b="0" kern="1200" dirty="0"/>
            <a:t>- </a:t>
          </a:r>
          <a:r>
            <a:rPr lang="lt-LT" sz="2000" kern="1200" dirty="0"/>
            <a:t>patirtos iki paramos paraiškos pateikimo dienos;</a:t>
          </a:r>
        </a:p>
        <a:p>
          <a:pPr marL="0" lvl="0" indent="0" algn="l" defTabSz="1066800">
            <a:lnSpc>
              <a:spcPct val="90000"/>
            </a:lnSpc>
            <a:spcBef>
              <a:spcPct val="0"/>
            </a:spcBef>
            <a:spcAft>
              <a:spcPct val="35000"/>
            </a:spcAft>
            <a:buNone/>
          </a:pPr>
          <a:r>
            <a:rPr lang="lt-LT" sz="2000" b="0" kern="1200" dirty="0"/>
            <a:t>- </a:t>
          </a:r>
          <a:r>
            <a:rPr lang="lt-LT" sz="2000" kern="1200" dirty="0"/>
            <a:t>viršijančios nustatytus įkainius;</a:t>
          </a:r>
        </a:p>
        <a:p>
          <a:pPr marL="0" lvl="0" indent="0" algn="l" defTabSz="1066800">
            <a:lnSpc>
              <a:spcPct val="90000"/>
            </a:lnSpc>
            <a:spcBef>
              <a:spcPct val="0"/>
            </a:spcBef>
            <a:spcAft>
              <a:spcPct val="35000"/>
            </a:spcAft>
            <a:buNone/>
          </a:pPr>
          <a:r>
            <a:rPr lang="lt-LT" sz="2000" b="0" kern="1200" dirty="0"/>
            <a:t>- investicijos į turtą, kuris areštuotas;</a:t>
          </a:r>
        </a:p>
        <a:p>
          <a:pPr marL="0" lvl="0" indent="0" algn="l" defTabSz="1066800">
            <a:lnSpc>
              <a:spcPct val="90000"/>
            </a:lnSpc>
            <a:spcBef>
              <a:spcPct val="0"/>
            </a:spcBef>
            <a:spcAft>
              <a:spcPct val="35000"/>
            </a:spcAft>
            <a:buNone/>
          </a:pPr>
          <a:r>
            <a:rPr lang="lt-LT" sz="2000" b="0" kern="1200" dirty="0"/>
            <a:t>- </a:t>
          </a:r>
          <a:r>
            <a:rPr lang="lt-LT" sz="2000" kern="1200" dirty="0"/>
            <a:t>miško atkūrimo išlaidos po pagrindinių miško kirtimų;</a:t>
          </a:r>
        </a:p>
        <a:p>
          <a:pPr marL="0" lvl="0" indent="0" algn="l" defTabSz="1066800">
            <a:lnSpc>
              <a:spcPct val="90000"/>
            </a:lnSpc>
            <a:spcBef>
              <a:spcPct val="0"/>
            </a:spcBef>
            <a:spcAft>
              <a:spcPct val="35000"/>
            </a:spcAft>
            <a:buNone/>
          </a:pPr>
          <a:r>
            <a:rPr lang="lt-LT" sz="2000" b="0" kern="1200" dirty="0"/>
            <a:t>- miško įveisimo arba atkūrimo tik </a:t>
          </a:r>
          <a:r>
            <a:rPr lang="lt-LT" sz="2000" b="0" kern="1200" dirty="0" err="1"/>
            <a:t>žėliniais</a:t>
          </a:r>
          <a:r>
            <a:rPr lang="lt-LT" sz="2000" b="0" kern="1200" dirty="0"/>
            <a:t> (kai nereikalingas papildomas želdinimas) arba sėjant medžių ir krūmų sėklas; </a:t>
          </a:r>
        </a:p>
        <a:p>
          <a:pPr marL="0" lvl="0" indent="0" algn="l" defTabSz="1066800">
            <a:lnSpc>
              <a:spcPct val="90000"/>
            </a:lnSpc>
            <a:spcBef>
              <a:spcPct val="0"/>
            </a:spcBef>
            <a:spcAft>
              <a:spcPct val="35000"/>
            </a:spcAft>
            <a:buNone/>
          </a:pPr>
          <a:r>
            <a:rPr lang="lt-LT" sz="2000" b="0" kern="1200" dirty="0"/>
            <a:t>- </a:t>
          </a:r>
          <a:r>
            <a:rPr lang="lt-LT" sz="2000" kern="1200" dirty="0"/>
            <a:t>tvoros, skirtos apsaugai nuo žvėrių pažeidimų, įrengimo arba apsaugos repelentais išlaidos už medžių </a:t>
          </a:r>
          <a:r>
            <a:rPr lang="lt-LT" sz="2000" kern="1200" dirty="0" err="1"/>
            <a:t>savaiminukais</a:t>
          </a:r>
          <a:r>
            <a:rPr lang="lt-LT" sz="2000" kern="1200" dirty="0"/>
            <a:t> apaugantį plotą (kai papildomai želdinti nereikia);</a:t>
          </a:r>
        </a:p>
        <a:p>
          <a:pPr marL="0" lvl="0" indent="0" algn="l" defTabSz="1066800">
            <a:lnSpc>
              <a:spcPct val="90000"/>
            </a:lnSpc>
            <a:spcBef>
              <a:spcPct val="0"/>
            </a:spcBef>
            <a:spcAft>
              <a:spcPct val="35000"/>
            </a:spcAft>
            <a:buNone/>
          </a:pPr>
          <a:r>
            <a:rPr lang="lt-LT" sz="2000" b="0" kern="1200" dirty="0"/>
            <a:t>- </a:t>
          </a:r>
          <a:r>
            <a:rPr lang="lt-LT" sz="2000" kern="1200" dirty="0"/>
            <a:t>vien tik apsaugos </a:t>
          </a:r>
          <a:r>
            <a:rPr lang="lt-LT" sz="2000" kern="1200" dirty="0" err="1"/>
            <a:t>repelentais</a:t>
          </a:r>
          <a:r>
            <a:rPr lang="lt-LT" sz="2000" kern="1200" dirty="0"/>
            <a:t> išlaidos arba vien tik tvoros, skirtos apsaugai nuo žvėrių pažeidimų, kaip atskiros investicijos įrengimo išlaidos (kai neprašoma paramos miško įveisimui arba atkūrimui). </a:t>
          </a:r>
          <a:endParaRPr lang="lt-LT" sz="2000" b="0" kern="1200" dirty="0"/>
        </a:p>
      </dsp:txBody>
      <dsp:txXfrm>
        <a:off x="4569384" y="158750"/>
        <a:ext cx="7217331" cy="4893444"/>
      </dsp:txXfrm>
    </dsp:sp>
    <dsp:sp modelId="{213CF419-F033-4923-9373-945C427B2004}">
      <dsp:nvSpPr>
        <dsp:cNvPr id="0" name=""/>
        <dsp:cNvSpPr/>
      </dsp:nvSpPr>
      <dsp:spPr>
        <a:xfrm>
          <a:off x="70331" y="190923"/>
          <a:ext cx="672483" cy="699803"/>
        </a:xfrm>
        <a:prstGeom prst="plus">
          <a:avLst>
            <a:gd name="adj" fmla="val 32810"/>
          </a:avLst>
        </a:prstGeom>
        <a:solidFill>
          <a:srgbClr val="00965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92BC28-6556-457D-A7B1-6A00DBA4D869}">
      <dsp:nvSpPr>
        <dsp:cNvPr id="0" name=""/>
        <dsp:cNvSpPr/>
      </dsp:nvSpPr>
      <dsp:spPr>
        <a:xfrm>
          <a:off x="10446843" y="190915"/>
          <a:ext cx="1030700" cy="470769"/>
        </a:xfrm>
        <a:prstGeom prst="rect">
          <a:avLst/>
        </a:prstGeom>
        <a:solidFill>
          <a:srgbClr val="FF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D90FD8-C362-46BD-B8F4-E4506668822E}">
      <dsp:nvSpPr>
        <dsp:cNvPr id="0" name=""/>
        <dsp:cNvSpPr/>
      </dsp:nvSpPr>
      <dsp:spPr>
        <a:xfrm>
          <a:off x="4417733" y="40991"/>
          <a:ext cx="20075" cy="5045624"/>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BDC3527-D0D4-4A5A-B12C-5BD42089B3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a:extLst>
              <a:ext uri="{FF2B5EF4-FFF2-40B4-BE49-F238E27FC236}">
                <a16:creationId xmlns:a16="http://schemas.microsoft.com/office/drawing/2014/main" id="{4C768ADD-ABEC-4739-9693-26E1736533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D4BCDAA-8FCB-4F41-92F5-94C39BCB19FE}" type="datetimeFigureOut">
              <a:rPr lang="lt-LT" smtClean="0"/>
              <a:t>2025-04-29</a:t>
            </a:fld>
            <a:endParaRPr lang="lt-LT"/>
          </a:p>
        </p:txBody>
      </p:sp>
      <p:sp>
        <p:nvSpPr>
          <p:cNvPr id="4" name="Footer Placeholder 3">
            <a:extLst>
              <a:ext uri="{FF2B5EF4-FFF2-40B4-BE49-F238E27FC236}">
                <a16:creationId xmlns:a16="http://schemas.microsoft.com/office/drawing/2014/main" id="{F27A3227-D093-41B0-ADE4-AE9F4C7287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5" name="Slide Number Placeholder 4">
            <a:extLst>
              <a:ext uri="{FF2B5EF4-FFF2-40B4-BE49-F238E27FC236}">
                <a16:creationId xmlns:a16="http://schemas.microsoft.com/office/drawing/2014/main" id="{7422BFD2-3C40-4E7A-954A-39AD6BC64D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72A7A3-6011-456D-B959-586A57305213}" type="slidenum">
              <a:rPr lang="lt-LT" smtClean="0"/>
              <a:t>‹#›</a:t>
            </a:fld>
            <a:endParaRPr lang="lt-LT"/>
          </a:p>
        </p:txBody>
      </p:sp>
    </p:spTree>
    <p:extLst>
      <p:ext uri="{BB962C8B-B14F-4D97-AF65-F5344CB8AC3E}">
        <p14:creationId xmlns:p14="http://schemas.microsoft.com/office/powerpoint/2010/main" val="39361530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DDE91D-92FC-EB47-9BF5-89E5781AEC6E}" type="datetimeFigureOut">
              <a:rPr lang="en-LT" smtClean="0"/>
              <a:t>04/29/2025</a:t>
            </a:fld>
            <a:endParaRPr lang="en-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66B443-908F-A545-B0E5-A9A2481DD133}" type="slidenum">
              <a:rPr lang="en-LT" smtClean="0"/>
              <a:t>‹#›</a:t>
            </a:fld>
            <a:endParaRPr lang="en-LT"/>
          </a:p>
        </p:txBody>
      </p:sp>
    </p:spTree>
    <p:extLst>
      <p:ext uri="{BB962C8B-B14F-4D97-AF65-F5344CB8AC3E}">
        <p14:creationId xmlns:p14="http://schemas.microsoft.com/office/powerpoint/2010/main" val="1822753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8A66B443-908F-A545-B0E5-A9A2481DD133}" type="slidenum">
              <a:rPr lang="en-LT" smtClean="0"/>
              <a:t>1</a:t>
            </a:fld>
            <a:endParaRPr lang="en-LT"/>
          </a:p>
        </p:txBody>
      </p:sp>
    </p:spTree>
    <p:extLst>
      <p:ext uri="{BB962C8B-B14F-4D97-AF65-F5344CB8AC3E}">
        <p14:creationId xmlns:p14="http://schemas.microsoft.com/office/powerpoint/2010/main" val="1607856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088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405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284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071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5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4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dirty="0"/>
              <a:t>Miškai</a:t>
            </a:r>
          </a:p>
        </p:txBody>
      </p:sp>
      <p:sp>
        <p:nvSpPr>
          <p:cNvPr id="4" name="Slide Number Placeholder 3"/>
          <p:cNvSpPr>
            <a:spLocks noGrp="1"/>
          </p:cNvSpPr>
          <p:nvPr>
            <p:ph type="sldNum" sz="quarter" idx="5"/>
          </p:nvPr>
        </p:nvSpPr>
        <p:spPr/>
        <p:txBody>
          <a:bodyPr/>
          <a:lstStyle/>
          <a:p>
            <a:fld id="{8A66B443-908F-A545-B0E5-A9A2481DD133}" type="slidenum">
              <a:rPr lang="en-LT" smtClean="0"/>
              <a:t>2</a:t>
            </a:fld>
            <a:endParaRPr lang="en-LT"/>
          </a:p>
        </p:txBody>
      </p:sp>
    </p:spTree>
    <p:extLst>
      <p:ext uri="{BB962C8B-B14F-4D97-AF65-F5344CB8AC3E}">
        <p14:creationId xmlns:p14="http://schemas.microsoft.com/office/powerpoint/2010/main" val="1761783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dirty="0"/>
              <a:t>Alnsis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8073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011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851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3957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826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dirty="0"/>
              <a:t>Alnsis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50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LT" dirty="0"/>
              <a:t>Alnsis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66B443-908F-A545-B0E5-A9A2481DD133}" type="slidenum">
              <a:rPr kumimoji="0" lang="en-L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L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73271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7.emf"/></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6" name="Picture 5">
            <a:extLst>
              <a:ext uri="{FF2B5EF4-FFF2-40B4-BE49-F238E27FC236}">
                <a16:creationId xmlns:a16="http://schemas.microsoft.com/office/drawing/2014/main" id="{544596B5-3A53-FDBF-757C-6F30B66E6BA7}"/>
              </a:ext>
            </a:extLst>
          </p:cNvPr>
          <p:cNvPicPr>
            <a:picLocks noChangeAspect="1"/>
          </p:cNvPicPr>
          <p:nvPr userDrawn="1"/>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22625665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5256B5-A71E-7A0D-76EE-8334EE35185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3" name="Chart Placeholder 2">
            <a:extLst>
              <a:ext uri="{FF2B5EF4-FFF2-40B4-BE49-F238E27FC236}">
                <a16:creationId xmlns:a16="http://schemas.microsoft.com/office/drawing/2014/main" id="{20277A50-40D4-78A2-32C1-3854BBDF3F2B}"/>
              </a:ext>
            </a:extLst>
          </p:cNvPr>
          <p:cNvSpPr>
            <a:spLocks noGrp="1"/>
          </p:cNvSpPr>
          <p:nvPr>
            <p:ph type="chart" sz="quarter" idx="10"/>
          </p:nvPr>
        </p:nvSpPr>
        <p:spPr>
          <a:xfrm>
            <a:off x="609600" y="1997075"/>
            <a:ext cx="7848600" cy="2651125"/>
          </a:xfrm>
        </p:spPr>
        <p:txBody>
          <a:bodyPr/>
          <a:lstStyle/>
          <a:p>
            <a:endParaRPr lang="en-LT"/>
          </a:p>
        </p:txBody>
      </p:sp>
      <p:sp>
        <p:nvSpPr>
          <p:cNvPr id="9" name="Title 11">
            <a:extLst>
              <a:ext uri="{FF2B5EF4-FFF2-40B4-BE49-F238E27FC236}">
                <a16:creationId xmlns:a16="http://schemas.microsoft.com/office/drawing/2014/main" id="{0ABFF924-F17C-3678-71A7-395760638F9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0" name="Picture 9">
            <a:extLst>
              <a:ext uri="{FF2B5EF4-FFF2-40B4-BE49-F238E27FC236}">
                <a16:creationId xmlns:a16="http://schemas.microsoft.com/office/drawing/2014/main" id="{A8CC43D7-C80A-63F2-AC91-47E516AF9D3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ADD7855C-CDB4-1C72-EE6E-6F79583E8CD1}"/>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821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A84DB3BC-4053-7B03-6807-AB12ECDE77F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D07E7157-DCFF-9A6C-805F-2640B712042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2453AE6C-FAC0-0CF1-83BD-6B38CE4646D3}"/>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243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F02FE14A-F9C4-58FE-AB53-355924CD53A0}"/>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7AB83149-5E06-BE18-B87C-A3B1904DC4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7F1EFD92-22A8-0985-F360-2F329AE382E9}"/>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10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D7FA18-F4D1-EF9A-67FB-24CD638F77B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pic>
        <p:nvPicPr>
          <p:cNvPr id="9" name="Picture 8">
            <a:extLst>
              <a:ext uri="{FF2B5EF4-FFF2-40B4-BE49-F238E27FC236}">
                <a16:creationId xmlns:a16="http://schemas.microsoft.com/office/drawing/2014/main" id="{0C441797-6277-A69F-65D3-625410B029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sp>
        <p:nvSpPr>
          <p:cNvPr id="8" name="Title 11">
            <a:extLst>
              <a:ext uri="{FF2B5EF4-FFF2-40B4-BE49-F238E27FC236}">
                <a16:creationId xmlns:a16="http://schemas.microsoft.com/office/drawing/2014/main" id="{1C9A1A44-752E-4C59-67DE-963DE28195A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1" name="Picture 10">
            <a:extLst>
              <a:ext uri="{FF2B5EF4-FFF2-40B4-BE49-F238E27FC236}">
                <a16:creationId xmlns:a16="http://schemas.microsoft.com/office/drawing/2014/main" id="{530F374A-6D45-40C4-D5B8-9CD435F7F91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B81A502F-0C25-9A3A-DF92-A597FE78C6AB}"/>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076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D8776-0978-4A6F-98E3-38E991F76BD4}"/>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Tree>
    <p:extLst>
      <p:ext uri="{BB962C8B-B14F-4D97-AF65-F5344CB8AC3E}">
        <p14:creationId xmlns:p14="http://schemas.microsoft.com/office/powerpoint/2010/main" val="4086588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4" name="Picture 3">
            <a:extLst>
              <a:ext uri="{FF2B5EF4-FFF2-40B4-BE49-F238E27FC236}">
                <a16:creationId xmlns:a16="http://schemas.microsoft.com/office/drawing/2014/main" id="{2986D709-213C-0A74-ECC0-4EBD5C841BC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6885315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818164E-26F1-D23B-72BD-F0FD96C80E77}"/>
              </a:ext>
            </a:extLst>
          </p:cNvPr>
          <p:cNvGrpSpPr/>
          <p:nvPr userDrawn="1"/>
        </p:nvGrpSpPr>
        <p:grpSpPr>
          <a:xfrm>
            <a:off x="0" y="0"/>
            <a:ext cx="12192000" cy="6858000"/>
            <a:chOff x="0" y="0"/>
            <a:chExt cx="12192000" cy="685800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9" name="Picture 8" descr="A picture containing green, darkness, outdoor, night&#10;&#10;Description automatically generated">
              <a:extLst>
                <a:ext uri="{FF2B5EF4-FFF2-40B4-BE49-F238E27FC236}">
                  <a16:creationId xmlns:a16="http://schemas.microsoft.com/office/drawing/2014/main" id="{491C4202-238D-87C4-0B17-501A9CE864D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98510" y="2699162"/>
              <a:ext cx="7393490" cy="4158838"/>
            </a:xfrm>
            <a:prstGeom prst="rect">
              <a:avLst/>
            </a:prstGeom>
          </p:spPr>
        </p:pic>
      </p:gr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pic>
        <p:nvPicPr>
          <p:cNvPr id="2" name="Picture 1" descr="A picture containing screenshot, black, green, graphics&#10;&#10;Description automatically generated">
            <a:extLst>
              <a:ext uri="{FF2B5EF4-FFF2-40B4-BE49-F238E27FC236}">
                <a16:creationId xmlns:a16="http://schemas.microsoft.com/office/drawing/2014/main" id="{FC083558-4285-5D3A-D57B-EBF3D1BA6B2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0" y="4366653"/>
            <a:ext cx="5207726" cy="2491348"/>
          </a:xfrm>
          <a:prstGeom prst="rect">
            <a:avLst/>
          </a:prstGeom>
        </p:spPr>
      </p:pic>
    </p:spTree>
    <p:extLst>
      <p:ext uri="{BB962C8B-B14F-4D97-AF65-F5344CB8AC3E}">
        <p14:creationId xmlns:p14="http://schemas.microsoft.com/office/powerpoint/2010/main" val="1089287714"/>
      </p:ext>
    </p:extLst>
  </p:cSld>
  <p:clrMapOvr>
    <a:masterClrMapping/>
  </p:clrMapOvr>
  <p:extLst>
    <p:ext uri="{DCECCB84-F9BA-43D5-87BE-67443E8EF086}">
      <p15:sldGuideLst xmlns:p15="http://schemas.microsoft.com/office/powerpoint/2012/main">
        <p15:guide id="1" orient="horz" pos="459">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A9DACE-EE7B-755A-790F-67456C8D0D6F}"/>
              </a:ext>
            </a:extLst>
          </p:cNvPr>
          <p:cNvGrpSpPr/>
          <p:nvPr userDrawn="1"/>
        </p:nvGrpSpPr>
        <p:grpSpPr>
          <a:xfrm>
            <a:off x="0" y="0"/>
            <a:ext cx="12192000" cy="6858000"/>
            <a:chOff x="0" y="0"/>
            <a:chExt cx="12192000" cy="6858000"/>
          </a:xfrm>
        </p:grpSpPr>
        <p:sp>
          <p:nvSpPr>
            <p:cNvPr id="4" name="Rectangle 3">
              <a:extLst>
                <a:ext uri="{FF2B5EF4-FFF2-40B4-BE49-F238E27FC236}">
                  <a16:creationId xmlns:a16="http://schemas.microsoft.com/office/drawing/2014/main" id="{645256B5-A71E-7A0D-76EE-8334EE35185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a:extLst>
                <a:ext uri="{FF2B5EF4-FFF2-40B4-BE49-F238E27FC236}">
                  <a16:creationId xmlns:a16="http://schemas.microsoft.com/office/drawing/2014/main" id="{B5AB7B4D-5FC1-6AAD-0E92-A7BF51944A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662300" y="2622544"/>
              <a:ext cx="7529700" cy="4235456"/>
            </a:xfrm>
            <a:prstGeom prst="rect">
              <a:avLst/>
            </a:prstGeom>
          </p:spPr>
        </p:pic>
      </p:grpSp>
      <p:sp>
        <p:nvSpPr>
          <p:cNvPr id="3" name="Chart Placeholder 2">
            <a:extLst>
              <a:ext uri="{FF2B5EF4-FFF2-40B4-BE49-F238E27FC236}">
                <a16:creationId xmlns:a16="http://schemas.microsoft.com/office/drawing/2014/main" id="{20277A50-40D4-78A2-32C1-3854BBDF3F2B}"/>
              </a:ext>
            </a:extLst>
          </p:cNvPr>
          <p:cNvSpPr>
            <a:spLocks noGrp="1"/>
          </p:cNvSpPr>
          <p:nvPr>
            <p:ph type="chart" sz="quarter" idx="10"/>
          </p:nvPr>
        </p:nvSpPr>
        <p:spPr>
          <a:xfrm>
            <a:off x="609600" y="1997075"/>
            <a:ext cx="7848600" cy="2651125"/>
          </a:xfrm>
        </p:spPr>
        <p:txBody>
          <a:bodyPr/>
          <a:lstStyle/>
          <a:p>
            <a:endParaRPr lang="en-LT"/>
          </a:p>
        </p:txBody>
      </p:sp>
      <p:sp>
        <p:nvSpPr>
          <p:cNvPr id="9" name="Title 11">
            <a:extLst>
              <a:ext uri="{FF2B5EF4-FFF2-40B4-BE49-F238E27FC236}">
                <a16:creationId xmlns:a16="http://schemas.microsoft.com/office/drawing/2014/main" id="{0ABFF924-F17C-3678-71A7-395760638F9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0" name="Picture 9">
            <a:extLst>
              <a:ext uri="{FF2B5EF4-FFF2-40B4-BE49-F238E27FC236}">
                <a16:creationId xmlns:a16="http://schemas.microsoft.com/office/drawing/2014/main" id="{A8CC43D7-C80A-63F2-AC91-47E516AF9D3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1" name="Straight Connector 10">
            <a:extLst>
              <a:ext uri="{FF2B5EF4-FFF2-40B4-BE49-F238E27FC236}">
                <a16:creationId xmlns:a16="http://schemas.microsoft.com/office/drawing/2014/main" id="{ADD7855C-CDB4-1C72-EE6E-6F79583E8CD1}"/>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screenshot, black, green, graphics&#10;&#10;Description automatically generated">
            <a:extLst>
              <a:ext uri="{FF2B5EF4-FFF2-40B4-BE49-F238E27FC236}">
                <a16:creationId xmlns:a16="http://schemas.microsoft.com/office/drawing/2014/main" id="{E7B6EEDC-1F3A-DF42-6EBE-98FA0173F503}"/>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0" y="4366653"/>
            <a:ext cx="5207726" cy="2491348"/>
          </a:xfrm>
          <a:prstGeom prst="rect">
            <a:avLst/>
          </a:prstGeom>
        </p:spPr>
      </p:pic>
    </p:spTree>
    <p:extLst>
      <p:ext uri="{BB962C8B-B14F-4D97-AF65-F5344CB8AC3E}">
        <p14:creationId xmlns:p14="http://schemas.microsoft.com/office/powerpoint/2010/main" val="21161304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90B2DD-F299-E774-C3CA-BFFE9478FEAC}"/>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4" name="Picture 3">
              <a:extLst>
                <a:ext uri="{FF2B5EF4-FFF2-40B4-BE49-F238E27FC236}">
                  <a16:creationId xmlns:a16="http://schemas.microsoft.com/office/drawing/2014/main" id="{E49C52D8-9EFB-553A-439C-6C3F34D068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72096" y="2684304"/>
              <a:ext cx="7419904" cy="4173696"/>
            </a:xfrm>
            <a:prstGeom prst="rect">
              <a:avLst/>
            </a:prstGeom>
          </p:spPr>
        </p:pic>
      </p:gr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A84DB3BC-4053-7B03-6807-AB12ECDE77F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D07E7157-DCFF-9A6C-805F-2640B71204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2453AE6C-FAC0-0CF1-83BD-6B38CE4646D3}"/>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screenshot, black, green, graphics&#10;&#10;Description automatically generated">
            <a:extLst>
              <a:ext uri="{FF2B5EF4-FFF2-40B4-BE49-F238E27FC236}">
                <a16:creationId xmlns:a16="http://schemas.microsoft.com/office/drawing/2014/main" id="{D0D9F2F1-3F25-42D9-8EF1-035AF6F580A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0" y="4366653"/>
            <a:ext cx="5207726" cy="2491348"/>
          </a:xfrm>
          <a:prstGeom prst="rect">
            <a:avLst/>
          </a:prstGeom>
        </p:spPr>
      </p:pic>
    </p:spTree>
    <p:extLst>
      <p:ext uri="{BB962C8B-B14F-4D97-AF65-F5344CB8AC3E}">
        <p14:creationId xmlns:p14="http://schemas.microsoft.com/office/powerpoint/2010/main" val="958695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90B2DD-F299-E774-C3CA-BFFE9478FEAC}"/>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988870A9-7E0C-A07B-5862-0A705A2D14A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4" name="Picture 3">
              <a:extLst>
                <a:ext uri="{FF2B5EF4-FFF2-40B4-BE49-F238E27FC236}">
                  <a16:creationId xmlns:a16="http://schemas.microsoft.com/office/drawing/2014/main" id="{E49C52D8-9EFB-553A-439C-6C3F34D0686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98510" y="2699162"/>
              <a:ext cx="7393490" cy="4158838"/>
            </a:xfrm>
            <a:prstGeom prst="rect">
              <a:avLst/>
            </a:prstGeom>
          </p:spPr>
        </p:pic>
      </p:gr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sp>
        <p:nvSpPr>
          <p:cNvPr id="7" name="Title 11">
            <a:extLst>
              <a:ext uri="{FF2B5EF4-FFF2-40B4-BE49-F238E27FC236}">
                <a16:creationId xmlns:a16="http://schemas.microsoft.com/office/drawing/2014/main" id="{F02FE14A-F9C4-58FE-AB53-355924CD53A0}"/>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8" name="Picture 7">
            <a:extLst>
              <a:ext uri="{FF2B5EF4-FFF2-40B4-BE49-F238E27FC236}">
                <a16:creationId xmlns:a16="http://schemas.microsoft.com/office/drawing/2014/main" id="{7AB83149-5E06-BE18-B87C-A3B1904DC48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7F1EFD92-22A8-0985-F360-2F329AE382E9}"/>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screenshot, black, green, graphics&#10;&#10;Description automatically generated">
            <a:extLst>
              <a:ext uri="{FF2B5EF4-FFF2-40B4-BE49-F238E27FC236}">
                <a16:creationId xmlns:a16="http://schemas.microsoft.com/office/drawing/2014/main" id="{31A74B64-FBD7-E763-1CB1-DFE131855576}"/>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flipH="1">
            <a:off x="0" y="4366653"/>
            <a:ext cx="5207726" cy="2491348"/>
          </a:xfrm>
          <a:prstGeom prst="rect">
            <a:avLst/>
          </a:prstGeom>
        </p:spPr>
      </p:pic>
    </p:spTree>
    <p:extLst>
      <p:ext uri="{BB962C8B-B14F-4D97-AF65-F5344CB8AC3E}">
        <p14:creationId xmlns:p14="http://schemas.microsoft.com/office/powerpoint/2010/main" val="392553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a:off x="1" y="2855934"/>
            <a:ext cx="6182717" cy="4002065"/>
          </a:xfrm>
          <a:prstGeom prst="rect">
            <a:avLst/>
          </a:prstGeom>
        </p:spPr>
      </p:pic>
    </p:spTree>
    <p:extLst>
      <p:ext uri="{BB962C8B-B14F-4D97-AF65-F5344CB8AC3E}">
        <p14:creationId xmlns:p14="http://schemas.microsoft.com/office/powerpoint/2010/main" val="1011424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794315-3299-6CEC-9C9E-3FEE7C41565E}"/>
              </a:ext>
            </a:extLst>
          </p:cNvPr>
          <p:cNvGrpSpPr/>
          <p:nvPr userDrawn="1"/>
        </p:nvGrpSpPr>
        <p:grpSpPr>
          <a:xfrm>
            <a:off x="0" y="0"/>
            <a:ext cx="12192000" cy="6858000"/>
            <a:chOff x="0" y="0"/>
            <a:chExt cx="12192000" cy="6858000"/>
          </a:xfrm>
        </p:grpSpPr>
        <p:sp>
          <p:nvSpPr>
            <p:cNvPr id="3" name="Rectangle 2">
              <a:extLst>
                <a:ext uri="{FF2B5EF4-FFF2-40B4-BE49-F238E27FC236}">
                  <a16:creationId xmlns:a16="http://schemas.microsoft.com/office/drawing/2014/main" id="{54D7FA18-F4D1-EF9A-67FB-24CD638F77B7}"/>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4" name="Picture 3">
              <a:extLst>
                <a:ext uri="{FF2B5EF4-FFF2-40B4-BE49-F238E27FC236}">
                  <a16:creationId xmlns:a16="http://schemas.microsoft.com/office/drawing/2014/main" id="{A5BF038A-355E-57FA-F405-2A326E43787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798510" y="2699162"/>
              <a:ext cx="7393490" cy="4158838"/>
            </a:xfrm>
            <a:prstGeom prst="rect">
              <a:avLst/>
            </a:prstGeom>
          </p:spPr>
        </p:pic>
      </p:grpSp>
      <p:sp>
        <p:nvSpPr>
          <p:cNvPr id="5" name="Table Placeholder 4">
            <a:extLst>
              <a:ext uri="{FF2B5EF4-FFF2-40B4-BE49-F238E27FC236}">
                <a16:creationId xmlns:a16="http://schemas.microsoft.com/office/drawing/2014/main" id="{8128BEFD-0E54-4C2C-DA19-F802EA180E53}"/>
              </a:ext>
            </a:extLst>
          </p:cNvPr>
          <p:cNvSpPr>
            <a:spLocks noGrp="1"/>
          </p:cNvSpPr>
          <p:nvPr>
            <p:ph type="tbl" sz="quarter" idx="10"/>
          </p:nvPr>
        </p:nvSpPr>
        <p:spPr>
          <a:xfrm>
            <a:off x="609601" y="2684304"/>
            <a:ext cx="7589520" cy="3059112"/>
          </a:xfrm>
        </p:spPr>
        <p:txBody>
          <a:bodyPr/>
          <a:lstStyle/>
          <a:p>
            <a:endParaRPr lang="en-LT" dirty="0"/>
          </a:p>
        </p:txBody>
      </p:sp>
      <p:pic>
        <p:nvPicPr>
          <p:cNvPr id="9" name="Picture 8">
            <a:extLst>
              <a:ext uri="{FF2B5EF4-FFF2-40B4-BE49-F238E27FC236}">
                <a16:creationId xmlns:a16="http://schemas.microsoft.com/office/drawing/2014/main" id="{0C441797-6277-A69F-65D3-625410B0294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434690" y="362493"/>
            <a:ext cx="1324958" cy="435388"/>
          </a:xfrm>
          <a:prstGeom prst="rect">
            <a:avLst/>
          </a:prstGeom>
        </p:spPr>
      </p:pic>
      <p:sp>
        <p:nvSpPr>
          <p:cNvPr id="8" name="Title 11">
            <a:extLst>
              <a:ext uri="{FF2B5EF4-FFF2-40B4-BE49-F238E27FC236}">
                <a16:creationId xmlns:a16="http://schemas.microsoft.com/office/drawing/2014/main" id="{1C9A1A44-752E-4C59-67DE-963DE28195AE}"/>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pic>
        <p:nvPicPr>
          <p:cNvPr id="11" name="Picture 10">
            <a:extLst>
              <a:ext uri="{FF2B5EF4-FFF2-40B4-BE49-F238E27FC236}">
                <a16:creationId xmlns:a16="http://schemas.microsoft.com/office/drawing/2014/main" id="{530F374A-6D45-40C4-D5B8-9CD435F7F91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13" name="Straight Connector 12">
            <a:extLst>
              <a:ext uri="{FF2B5EF4-FFF2-40B4-BE49-F238E27FC236}">
                <a16:creationId xmlns:a16="http://schemas.microsoft.com/office/drawing/2014/main" id="{B81A502F-0C25-9A3A-DF92-A597FE78C6AB}"/>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screenshot, black, green, graphics&#10;&#10;Description automatically generated">
            <a:extLst>
              <a:ext uri="{FF2B5EF4-FFF2-40B4-BE49-F238E27FC236}">
                <a16:creationId xmlns:a16="http://schemas.microsoft.com/office/drawing/2014/main" id="{5B64242F-23F8-49D0-B98F-35106E9475E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flipH="1">
            <a:off x="0" y="4366653"/>
            <a:ext cx="5207726" cy="2491348"/>
          </a:xfrm>
          <a:prstGeom prst="rect">
            <a:avLst/>
          </a:prstGeom>
        </p:spPr>
      </p:pic>
    </p:spTree>
    <p:extLst>
      <p:ext uri="{BB962C8B-B14F-4D97-AF65-F5344CB8AC3E}">
        <p14:creationId xmlns:p14="http://schemas.microsoft.com/office/powerpoint/2010/main" val="2829008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C2D8776-0978-4A6F-98E3-38E991F76BD4}"/>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2" name="Picture 1">
            <a:extLst>
              <a:ext uri="{FF2B5EF4-FFF2-40B4-BE49-F238E27FC236}">
                <a16:creationId xmlns:a16="http://schemas.microsoft.com/office/drawing/2014/main" id="{780D7DE9-CF02-6B70-62CD-E7A5DE7FC21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33421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flipH="1">
            <a:off x="0" y="3343584"/>
            <a:ext cx="7579360" cy="3514416"/>
          </a:xfrm>
          <a:prstGeom prst="rect">
            <a:avLst/>
          </a:prstGeom>
        </p:spPr>
      </p:pic>
      <p:pic>
        <p:nvPicPr>
          <p:cNvPr id="3" name="Picture 2">
            <a:extLst>
              <a:ext uri="{FF2B5EF4-FFF2-40B4-BE49-F238E27FC236}">
                <a16:creationId xmlns:a16="http://schemas.microsoft.com/office/drawing/2014/main" id="{257902FE-04CB-8F30-3D8E-6B7BF9EFD333}"/>
              </a:ext>
            </a:extLst>
          </p:cNvPr>
          <p:cNvPicPr>
            <a:picLocks noChangeAspect="1"/>
          </p:cNvPicPr>
          <p:nvPr userDrawn="1"/>
        </p:nvPicPr>
        <p:blipFill>
          <a:blip r:embed="rId3"/>
          <a:srcRect/>
          <a:stretch/>
        </p:blipFill>
        <p:spPr>
          <a:xfrm flipH="1">
            <a:off x="6009283" y="2855934"/>
            <a:ext cx="6182717" cy="4002065"/>
          </a:xfrm>
          <a:prstGeom prst="rect">
            <a:avLst/>
          </a:prstGeom>
        </p:spPr>
      </p:pic>
    </p:spTree>
    <p:extLst>
      <p:ext uri="{BB962C8B-B14F-4D97-AF65-F5344CB8AC3E}">
        <p14:creationId xmlns:p14="http://schemas.microsoft.com/office/powerpoint/2010/main" val="2726306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84E9140-646C-B48C-5C10-BB5DDC401A8E}"/>
              </a:ext>
            </a:extLst>
          </p:cNvPr>
          <p:cNvPicPr>
            <a:picLocks noChangeAspect="1"/>
          </p:cNvPicPr>
          <p:nvPr userDrawn="1"/>
        </p:nvPicPr>
        <p:blipFill>
          <a:blip r:embed="rId3"/>
          <a:srcRect/>
          <a:stretch/>
        </p:blipFill>
        <p:spPr>
          <a:xfrm>
            <a:off x="0" y="2855934"/>
            <a:ext cx="6182719" cy="4002065"/>
          </a:xfrm>
          <a:prstGeom prst="rect">
            <a:avLst/>
          </a:prstGeom>
        </p:spPr>
      </p:pic>
    </p:spTree>
    <p:extLst>
      <p:ext uri="{BB962C8B-B14F-4D97-AF65-F5344CB8AC3E}">
        <p14:creationId xmlns:p14="http://schemas.microsoft.com/office/powerpoint/2010/main" val="1130224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4" name="Picture 3" descr="A group of cows with tags on their ears&#10;&#10;Description automatically generated with low confidence">
            <a:extLst>
              <a:ext uri="{FF2B5EF4-FFF2-40B4-BE49-F238E27FC236}">
                <a16:creationId xmlns:a16="http://schemas.microsoft.com/office/drawing/2014/main" id="{CFE5A45D-1A05-2AF9-1751-0FFED103D311}"/>
              </a:ext>
            </a:extLst>
          </p:cNvPr>
          <p:cNvPicPr>
            <a:picLocks noChangeAspect="1"/>
          </p:cNvPicPr>
          <p:nvPr userDrawn="1"/>
        </p:nvPicPr>
        <p:blipFill>
          <a:blip r:embed="rId3"/>
          <a:stretch>
            <a:fillRect/>
          </a:stretch>
        </p:blipFill>
        <p:spPr>
          <a:xfrm>
            <a:off x="0" y="2855934"/>
            <a:ext cx="6182720" cy="4002066"/>
          </a:xfrm>
          <a:prstGeom prst="rect">
            <a:avLst/>
          </a:prstGeom>
        </p:spPr>
      </p:pic>
    </p:spTree>
    <p:extLst>
      <p:ext uri="{BB962C8B-B14F-4D97-AF65-F5344CB8AC3E}">
        <p14:creationId xmlns:p14="http://schemas.microsoft.com/office/powerpoint/2010/main" val="1923944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45F172-B8D2-4EB4-AFB0-81BDE1403E56}"/>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pic>
        <p:nvPicPr>
          <p:cNvPr id="5" name="Picture 4" descr="A picture containing screenshot, black, green&#10;&#10;Description automatically generated">
            <a:extLst>
              <a:ext uri="{FF2B5EF4-FFF2-40B4-BE49-F238E27FC236}">
                <a16:creationId xmlns:a16="http://schemas.microsoft.com/office/drawing/2014/main" id="{E017F74D-F9F7-9409-6A54-8B44891C44FD}"/>
              </a:ext>
            </a:extLst>
          </p:cNvPr>
          <p:cNvPicPr>
            <a:picLocks noChangeAspect="1"/>
          </p:cNvPicPr>
          <p:nvPr userDrawn="1"/>
        </p:nvPicPr>
        <p:blipFill>
          <a:blip r:embed="rId2"/>
          <a:stretch>
            <a:fillRect/>
          </a:stretch>
        </p:blipFill>
        <p:spPr>
          <a:xfrm>
            <a:off x="4612640" y="3343584"/>
            <a:ext cx="7579360" cy="3514416"/>
          </a:xfrm>
          <a:prstGeom prst="rect">
            <a:avLst/>
          </a:prstGeom>
        </p:spPr>
      </p:pic>
      <p:pic>
        <p:nvPicPr>
          <p:cNvPr id="3" name="Picture 2">
            <a:extLst>
              <a:ext uri="{FF2B5EF4-FFF2-40B4-BE49-F238E27FC236}">
                <a16:creationId xmlns:a16="http://schemas.microsoft.com/office/drawing/2014/main" id="{9C6E7F29-A3FC-35B6-CE60-E0A88A867823}"/>
              </a:ext>
            </a:extLst>
          </p:cNvPr>
          <p:cNvPicPr>
            <a:picLocks noChangeAspect="1"/>
          </p:cNvPicPr>
          <p:nvPr userDrawn="1"/>
        </p:nvPicPr>
        <p:blipFill>
          <a:blip r:embed="rId3"/>
          <a:srcRect/>
          <a:stretch/>
        </p:blipFill>
        <p:spPr>
          <a:xfrm>
            <a:off x="0" y="2855934"/>
            <a:ext cx="6182719" cy="4002066"/>
          </a:xfrm>
          <a:prstGeom prst="rect">
            <a:avLst/>
          </a:prstGeom>
        </p:spPr>
      </p:pic>
    </p:spTree>
    <p:extLst>
      <p:ext uri="{BB962C8B-B14F-4D97-AF65-F5344CB8AC3E}">
        <p14:creationId xmlns:p14="http://schemas.microsoft.com/office/powerpoint/2010/main" val="261356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0760716"/>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000892"/>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C6FF57-84EF-DF00-3FF5-30DC28E9B0DE}"/>
              </a:ext>
            </a:extLst>
          </p:cNvPr>
          <p:cNvSpPr/>
          <p:nvPr userDrawn="1"/>
        </p:nvSpPr>
        <p:spPr>
          <a:xfrm flipV="1">
            <a:off x="0" y="0"/>
            <a:ext cx="12192000" cy="6858000"/>
          </a:xfrm>
          <a:prstGeom prst="rect">
            <a:avLst/>
          </a:prstGeom>
          <a:gradFill flip="none" rotWithShape="1">
            <a:gsLst>
              <a:gs pos="0">
                <a:srgbClr val="E9F5EF"/>
              </a:gs>
              <a:gs pos="4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2" name="Title 11">
            <a:extLst>
              <a:ext uri="{FF2B5EF4-FFF2-40B4-BE49-F238E27FC236}">
                <a16:creationId xmlns:a16="http://schemas.microsoft.com/office/drawing/2014/main" id="{62F88EBE-A3FF-194F-CAB8-55932831F0BD}"/>
              </a:ext>
            </a:extLst>
          </p:cNvPr>
          <p:cNvSpPr>
            <a:spLocks noGrp="1"/>
          </p:cNvSpPr>
          <p:nvPr>
            <p:ph type="title"/>
          </p:nvPr>
        </p:nvSpPr>
        <p:spPr>
          <a:xfrm>
            <a:off x="609600" y="210840"/>
            <a:ext cx="8546275" cy="841025"/>
          </a:xfrm>
        </p:spPr>
        <p:txBody>
          <a:bodyPr anchor="ctr" anchorCtr="0">
            <a:noAutofit/>
          </a:bodyPr>
          <a:lstStyle>
            <a:lvl1pPr>
              <a:lnSpc>
                <a:spcPct val="80000"/>
              </a:lnSpc>
              <a:defRPr sz="3200">
                <a:solidFill>
                  <a:srgbClr val="009650"/>
                </a:solidFill>
              </a:defRPr>
            </a:lvl1pPr>
          </a:lstStyle>
          <a:p>
            <a:r>
              <a:rPr lang="en-GB" dirty="0"/>
              <a:t>Click to edit Master title style</a:t>
            </a:r>
            <a:endParaRPr lang="en-LT" dirty="0"/>
          </a:p>
        </p:txBody>
      </p:sp>
      <p:sp>
        <p:nvSpPr>
          <p:cNvPr id="14" name="Text Placeholder 13">
            <a:extLst>
              <a:ext uri="{FF2B5EF4-FFF2-40B4-BE49-F238E27FC236}">
                <a16:creationId xmlns:a16="http://schemas.microsoft.com/office/drawing/2014/main" id="{76EE25AC-3D23-C61F-E770-5EFB328E9FF0}"/>
              </a:ext>
            </a:extLst>
          </p:cNvPr>
          <p:cNvSpPr>
            <a:spLocks noGrp="1"/>
          </p:cNvSpPr>
          <p:nvPr>
            <p:ph type="body" sz="quarter" idx="10"/>
          </p:nvPr>
        </p:nvSpPr>
        <p:spPr>
          <a:xfrm>
            <a:off x="609600" y="1387875"/>
            <a:ext cx="10885714" cy="2622550"/>
          </a:xfrm>
        </p:spPr>
        <p:txBody>
          <a:bodyPr>
            <a:noAutofit/>
          </a:bodyPr>
          <a:lstStyle>
            <a:lvl1pPr marL="457200" indent="-457200">
              <a:lnSpc>
                <a:spcPct val="100000"/>
              </a:lnSpc>
              <a:buClr>
                <a:srgbClr val="009650"/>
              </a:buClr>
              <a:buFont typeface="Arial" panose="020B0604020202020204" pitchFamily="34" charset="0"/>
              <a:buChar char="•"/>
              <a:defRPr>
                <a:solidFill>
                  <a:srgbClr val="999999"/>
                </a:solidFill>
              </a:defRPr>
            </a:lvl1pPr>
            <a:lvl2pPr marL="800100" indent="-342900">
              <a:lnSpc>
                <a:spcPct val="100000"/>
              </a:lnSpc>
              <a:buClr>
                <a:srgbClr val="009650"/>
              </a:buClr>
              <a:buFont typeface="Arial" panose="020B0604020202020204" pitchFamily="34" charset="0"/>
              <a:buChar char="•"/>
              <a:defRPr>
                <a:solidFill>
                  <a:srgbClr val="999999"/>
                </a:solidFill>
              </a:defRPr>
            </a:lvl2pPr>
            <a:lvl3pPr marL="1257300" indent="-342900">
              <a:lnSpc>
                <a:spcPct val="100000"/>
              </a:lnSpc>
              <a:buClr>
                <a:srgbClr val="009650"/>
              </a:buClr>
              <a:buFont typeface="Arial" panose="020B0604020202020204" pitchFamily="34" charset="0"/>
              <a:buChar char="•"/>
              <a:defRPr>
                <a:solidFill>
                  <a:srgbClr val="999999"/>
                </a:solidFill>
              </a:defRPr>
            </a:lvl3pPr>
            <a:lvl4pPr marL="1657350" indent="-285750">
              <a:lnSpc>
                <a:spcPct val="100000"/>
              </a:lnSpc>
              <a:buClr>
                <a:srgbClr val="009650"/>
              </a:buClr>
              <a:buFont typeface="Arial" panose="020B0604020202020204" pitchFamily="34" charset="0"/>
              <a:buChar char="•"/>
              <a:defRPr>
                <a:solidFill>
                  <a:srgbClr val="999999"/>
                </a:solidFill>
              </a:defRPr>
            </a:lvl4pPr>
            <a:lvl5pPr marL="2114550" indent="-285750">
              <a:lnSpc>
                <a:spcPct val="100000"/>
              </a:lnSpc>
              <a:buClr>
                <a:srgbClr val="009650"/>
              </a:buClr>
              <a:buFont typeface="Arial" panose="020B0604020202020204" pitchFamily="34" charset="0"/>
              <a:buChar char="•"/>
              <a:defRPr>
                <a:solidFill>
                  <a:srgbClr val="999999"/>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pic>
        <p:nvPicPr>
          <p:cNvPr id="5" name="Picture 4">
            <a:extLst>
              <a:ext uri="{FF2B5EF4-FFF2-40B4-BE49-F238E27FC236}">
                <a16:creationId xmlns:a16="http://schemas.microsoft.com/office/drawing/2014/main" id="{E4520823-6EC9-9368-396B-7FD16261100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36281" y="395023"/>
            <a:ext cx="1368943" cy="448907"/>
          </a:xfrm>
          <a:prstGeom prst="rect">
            <a:avLst/>
          </a:prstGeom>
        </p:spPr>
      </p:pic>
      <p:cxnSp>
        <p:nvCxnSpPr>
          <p:cNvPr id="6" name="Straight Connector 5">
            <a:extLst>
              <a:ext uri="{FF2B5EF4-FFF2-40B4-BE49-F238E27FC236}">
                <a16:creationId xmlns:a16="http://schemas.microsoft.com/office/drawing/2014/main" id="{A395DFC0-B3CF-4FAC-2F8E-8CAE37D83157}"/>
              </a:ext>
            </a:extLst>
          </p:cNvPr>
          <p:cNvCxnSpPr>
            <a:cxnSpLocks/>
          </p:cNvCxnSpPr>
          <p:nvPr userDrawn="1"/>
        </p:nvCxnSpPr>
        <p:spPr>
          <a:xfrm>
            <a:off x="0" y="1051876"/>
            <a:ext cx="12192000" cy="0"/>
          </a:xfrm>
          <a:prstGeom prst="line">
            <a:avLst/>
          </a:prstGeom>
          <a:ln w="12700">
            <a:solidFill>
              <a:srgbClr val="E6E6E6"/>
            </a:solidFill>
          </a:ln>
        </p:spPr>
        <p:style>
          <a:lnRef idx="1">
            <a:schemeClr val="accent1"/>
          </a:lnRef>
          <a:fillRef idx="0">
            <a:schemeClr val="accent1"/>
          </a:fillRef>
          <a:effectRef idx="0">
            <a:schemeClr val="accent1"/>
          </a:effectRef>
          <a:fontRef idx="minor">
            <a:schemeClr val="tx1"/>
          </a:fontRef>
        </p:style>
      </p:cxnSp>
      <p:sp>
        <p:nvSpPr>
          <p:cNvPr id="22" name="Picture Placeholder 21">
            <a:extLst>
              <a:ext uri="{FF2B5EF4-FFF2-40B4-BE49-F238E27FC236}">
                <a16:creationId xmlns:a16="http://schemas.microsoft.com/office/drawing/2014/main" id="{ABB98606-E5F5-BBED-133D-45F7270C79CD}"/>
              </a:ext>
            </a:extLst>
          </p:cNvPr>
          <p:cNvSpPr>
            <a:spLocks noGrp="1"/>
          </p:cNvSpPr>
          <p:nvPr>
            <p:ph type="pic" sz="quarter" idx="11"/>
          </p:nvPr>
        </p:nvSpPr>
        <p:spPr>
          <a:xfrm>
            <a:off x="9530080" y="5247184"/>
            <a:ext cx="2661920" cy="1610816"/>
          </a:xfrm>
          <a:custGeom>
            <a:avLst/>
            <a:gdLst>
              <a:gd name="connsiteX0" fmla="*/ 2661920 w 2661920"/>
              <a:gd name="connsiteY0" fmla="*/ 0 h 1610816"/>
              <a:gd name="connsiteX1" fmla="*/ 2661920 w 2661920"/>
              <a:gd name="connsiteY1" fmla="*/ 1610816 h 1610816"/>
              <a:gd name="connsiteX2" fmla="*/ 921017 w 2661920"/>
              <a:gd name="connsiteY2" fmla="*/ 1610816 h 1610816"/>
              <a:gd name="connsiteX3" fmla="*/ 0 w 2661920"/>
              <a:gd name="connsiteY3" fmla="*/ 1196629 h 1610816"/>
            </a:gdLst>
            <a:ahLst/>
            <a:cxnLst>
              <a:cxn ang="0">
                <a:pos x="connsiteX0" y="connsiteY0"/>
              </a:cxn>
              <a:cxn ang="0">
                <a:pos x="connsiteX1" y="connsiteY1"/>
              </a:cxn>
              <a:cxn ang="0">
                <a:pos x="connsiteX2" y="connsiteY2"/>
              </a:cxn>
              <a:cxn ang="0">
                <a:pos x="connsiteX3" y="connsiteY3"/>
              </a:cxn>
            </a:cxnLst>
            <a:rect l="l" t="t" r="r" b="b"/>
            <a:pathLst>
              <a:path w="2661920" h="1610816">
                <a:moveTo>
                  <a:pt x="2661920" y="0"/>
                </a:moveTo>
                <a:lnTo>
                  <a:pt x="2661920" y="1610816"/>
                </a:lnTo>
                <a:lnTo>
                  <a:pt x="921017" y="1610816"/>
                </a:lnTo>
                <a:lnTo>
                  <a:pt x="0" y="1196629"/>
                </a:lnTo>
                <a:close/>
              </a:path>
            </a:pathLst>
          </a:custGeom>
          <a:pattFill prst="wdUpDiag">
            <a:fgClr>
              <a:schemeClr val="bg1">
                <a:lumMod val="85000"/>
              </a:schemeClr>
            </a:fgClr>
            <a:bgClr>
              <a:schemeClr val="bg1"/>
            </a:bgClr>
          </a:pattFill>
        </p:spPr>
        <p:txBody>
          <a:bodyPr wrap="square">
            <a:noAutofit/>
          </a:bodyPr>
          <a:lstStyle/>
          <a:p>
            <a:endParaRPr lang="en-LT"/>
          </a:p>
        </p:txBody>
      </p:sp>
    </p:spTree>
    <p:extLst>
      <p:ext uri="{BB962C8B-B14F-4D97-AF65-F5344CB8AC3E}">
        <p14:creationId xmlns:p14="http://schemas.microsoft.com/office/powerpoint/2010/main" val="3587692743"/>
      </p:ext>
    </p:extLst>
  </p:cSld>
  <p:clrMapOvr>
    <a:masterClrMapping/>
  </p:clrMapOvr>
  <p:extLst>
    <p:ext uri="{DCECCB84-F9BA-43D5-87BE-67443E8EF086}">
      <p15:sldGuideLst xmlns:p15="http://schemas.microsoft.com/office/powerpoint/2012/main">
        <p15:guide id="1" orient="horz" pos="459"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9E986-5B0B-4672-719F-B6842597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790DE243-FCF4-FE08-1EF6-E5AE0A5B7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CB8DF6B8-16B4-C393-A394-80279B6B7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0B451-27B8-6345-960F-87648358F73F}" type="datetimeFigureOut">
              <a:rPr lang="en-LT" smtClean="0"/>
              <a:t>04/29/2025</a:t>
            </a:fld>
            <a:endParaRPr lang="en-LT"/>
          </a:p>
        </p:txBody>
      </p:sp>
      <p:sp>
        <p:nvSpPr>
          <p:cNvPr id="5" name="Footer Placeholder 4">
            <a:extLst>
              <a:ext uri="{FF2B5EF4-FFF2-40B4-BE49-F238E27FC236}">
                <a16:creationId xmlns:a16="http://schemas.microsoft.com/office/drawing/2014/main" id="{0BAAA6D2-99F1-1335-942A-D69147D4E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30946663-05AE-9ACB-17C4-B8A2C29A8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8CD43-1507-954D-B52D-C883CF3A1669}" type="slidenum">
              <a:rPr lang="en-LT" smtClean="0"/>
              <a:t>‹#›</a:t>
            </a:fld>
            <a:endParaRPr lang="en-LT"/>
          </a:p>
        </p:txBody>
      </p:sp>
    </p:spTree>
    <p:extLst>
      <p:ext uri="{BB962C8B-B14F-4D97-AF65-F5344CB8AC3E}">
        <p14:creationId xmlns:p14="http://schemas.microsoft.com/office/powerpoint/2010/main" val="2093251187"/>
      </p:ext>
    </p:extLst>
  </p:cSld>
  <p:clrMap bg1="lt1" tx1="dk1" bg2="lt2" tx2="dk2" accent1="accent1" accent2="accent2" accent3="accent3" accent4="accent4" accent5="accent5" accent6="accent6" hlink="hlink" folHlink="folHlink"/>
  <p:sldLayoutIdLst>
    <p:sldLayoutId id="2147483649" r:id="rId1"/>
    <p:sldLayoutId id="2147483671" r:id="rId2"/>
    <p:sldLayoutId id="2147483672" r:id="rId3"/>
    <p:sldLayoutId id="2147483670" r:id="rId4"/>
    <p:sldLayoutId id="2147483669" r:id="rId5"/>
    <p:sldLayoutId id="2147483668" r:id="rId6"/>
    <p:sldLayoutId id="2147483650" r:id="rId7"/>
    <p:sldLayoutId id="2147483667" r:id="rId8"/>
    <p:sldLayoutId id="2147483666" r:id="rId9"/>
    <p:sldLayoutId id="2147483660" r:id="rId10"/>
    <p:sldLayoutId id="2147483662" r:id="rId11"/>
    <p:sldLayoutId id="2147483665" r:id="rId12"/>
    <p:sldLayoutId id="2147483663" r:id="rId13"/>
    <p:sldLayoutId id="214748365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59E986-5B0B-4672-719F-B68425978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LT"/>
          </a:p>
        </p:txBody>
      </p:sp>
      <p:sp>
        <p:nvSpPr>
          <p:cNvPr id="3" name="Text Placeholder 2">
            <a:extLst>
              <a:ext uri="{FF2B5EF4-FFF2-40B4-BE49-F238E27FC236}">
                <a16:creationId xmlns:a16="http://schemas.microsoft.com/office/drawing/2014/main" id="{790DE243-FCF4-FE08-1EF6-E5AE0A5B76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LT"/>
          </a:p>
        </p:txBody>
      </p:sp>
      <p:sp>
        <p:nvSpPr>
          <p:cNvPr id="4" name="Date Placeholder 3">
            <a:extLst>
              <a:ext uri="{FF2B5EF4-FFF2-40B4-BE49-F238E27FC236}">
                <a16:creationId xmlns:a16="http://schemas.microsoft.com/office/drawing/2014/main" id="{CB8DF6B8-16B4-C393-A394-80279B6B7D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F0B451-27B8-6345-960F-87648358F73F}" type="datetimeFigureOut">
              <a:rPr lang="en-LT" smtClean="0"/>
              <a:t>04/29/2025</a:t>
            </a:fld>
            <a:endParaRPr lang="en-LT"/>
          </a:p>
        </p:txBody>
      </p:sp>
      <p:sp>
        <p:nvSpPr>
          <p:cNvPr id="5" name="Footer Placeholder 4">
            <a:extLst>
              <a:ext uri="{FF2B5EF4-FFF2-40B4-BE49-F238E27FC236}">
                <a16:creationId xmlns:a16="http://schemas.microsoft.com/office/drawing/2014/main" id="{0BAAA6D2-99F1-1335-942A-D69147D4EB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LT"/>
          </a:p>
        </p:txBody>
      </p:sp>
      <p:sp>
        <p:nvSpPr>
          <p:cNvPr id="6" name="Slide Number Placeholder 5">
            <a:extLst>
              <a:ext uri="{FF2B5EF4-FFF2-40B4-BE49-F238E27FC236}">
                <a16:creationId xmlns:a16="http://schemas.microsoft.com/office/drawing/2014/main" id="{30946663-05AE-9ACB-17C4-B8A2C29A8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28CD43-1507-954D-B52D-C883CF3A1669}" type="slidenum">
              <a:rPr lang="en-LT" smtClean="0"/>
              <a:t>‹#›</a:t>
            </a:fld>
            <a:endParaRPr lang="en-LT"/>
          </a:p>
        </p:txBody>
      </p:sp>
    </p:spTree>
    <p:extLst>
      <p:ext uri="{BB962C8B-B14F-4D97-AF65-F5344CB8AC3E}">
        <p14:creationId xmlns:p14="http://schemas.microsoft.com/office/powerpoint/2010/main" val="26731000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image" Target="../media/image27.emf"/><Relationship Id="rId1" Type="http://schemas.openxmlformats.org/officeDocument/2006/relationships/slideLayout" Target="../slideLayouts/slideLayout15.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5" Type="http://schemas.openxmlformats.org/officeDocument/2006/relationships/hyperlink" Target="http://www.nma.lt/" TargetMode="External"/><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svg"/></Relationships>
</file>

<file path=ppt/slides/_rels/slide2.xml.rels><?xml version="1.0" encoding="UTF-8" standalone="yes"?>
<Relationships xmlns="http://schemas.openxmlformats.org/package/2006/relationships"><Relationship Id="rId3" Type="http://schemas.openxmlformats.org/officeDocument/2006/relationships/hyperlink" Target="mailto:paraiskos@nma.lt"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hyperlink" Target="https://nma.lrv.lt/lt/" TargetMode="Externa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4E004B-69E1-CC16-4790-94A39364E3FA}"/>
              </a:ext>
            </a:extLst>
          </p:cNvPr>
          <p:cNvPicPr>
            <a:picLocks noChangeAspect="1"/>
          </p:cNvPicPr>
          <p:nvPr/>
        </p:nvPicPr>
        <p:blipFill>
          <a:blip r:embed="rId3"/>
          <a:stretch>
            <a:fillRect/>
          </a:stretch>
        </p:blipFill>
        <p:spPr>
          <a:xfrm>
            <a:off x="4625690" y="733061"/>
            <a:ext cx="2940620" cy="964295"/>
          </a:xfrm>
          <a:prstGeom prst="rect">
            <a:avLst/>
          </a:prstGeom>
        </p:spPr>
      </p:pic>
      <p:sp>
        <p:nvSpPr>
          <p:cNvPr id="11" name="TextBox 10">
            <a:extLst>
              <a:ext uri="{FF2B5EF4-FFF2-40B4-BE49-F238E27FC236}">
                <a16:creationId xmlns:a16="http://schemas.microsoft.com/office/drawing/2014/main" id="{3FB32DD1-B9B1-AEC7-D970-B7C6F428F70B}"/>
              </a:ext>
            </a:extLst>
          </p:cNvPr>
          <p:cNvSpPr txBox="1"/>
          <p:nvPr/>
        </p:nvSpPr>
        <p:spPr>
          <a:xfrm>
            <a:off x="2168166" y="1621941"/>
            <a:ext cx="9436230" cy="2158206"/>
          </a:xfrm>
          <a:prstGeom prst="rect">
            <a:avLst/>
          </a:prstGeom>
          <a:noFill/>
        </p:spPr>
        <p:txBody>
          <a:bodyPr wrap="square" rtlCol="0" anchor="b" anchorCtr="0">
            <a:noAutofit/>
          </a:bodyPr>
          <a:lstStyle/>
          <a:p>
            <a:pPr lvl="0" algn="ctr">
              <a:lnSpc>
                <a:spcPct val="90000"/>
              </a:lnSpc>
              <a:defRPr/>
            </a:pPr>
            <a:r>
              <a:rPr lang="lt-LT" sz="3200" dirty="0">
                <a:solidFill>
                  <a:srgbClr val="009650"/>
                </a:solidFill>
              </a:rPr>
              <a:t>Lietuvos žemės ūkio ir kaimo plėtros 2023–2027 metų strateginio plano intervencinė priemonė „Miško veisimas ir atkūrimas“</a:t>
            </a:r>
            <a:endParaRPr kumimoji="0" lang="en-LT" sz="3200" b="0" i="0" u="none" strike="noStrike" kern="1200" cap="none" spc="0" normalizeH="0" baseline="0" noProof="0" dirty="0">
              <a:ln>
                <a:noFill/>
              </a:ln>
              <a:solidFill>
                <a:srgbClr val="009650"/>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25E6E829-7176-CEB6-9F83-D5653568D44A}"/>
              </a:ext>
            </a:extLst>
          </p:cNvPr>
          <p:cNvSpPr txBox="1"/>
          <p:nvPr/>
        </p:nvSpPr>
        <p:spPr>
          <a:xfrm>
            <a:off x="3987538" y="4007307"/>
            <a:ext cx="53777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t-LT" sz="2000" dirty="0">
                <a:solidFill>
                  <a:srgbClr val="7F7F7F"/>
                </a:solidFill>
                <a:latin typeface="Arial" panose="020B0604020202020204"/>
              </a:rPr>
              <a:t>Žemės ūkio paramos departamentas</a:t>
            </a:r>
            <a:endParaRPr kumimoji="0" lang="en-LT" sz="2000" b="0" i="0" u="none" strike="noStrike" kern="1200" cap="none" spc="0" normalizeH="0" baseline="0" noProof="0" dirty="0">
              <a:ln>
                <a:noFill/>
              </a:ln>
              <a:solidFill>
                <a:srgbClr val="7F7F7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96016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a:xfrm>
            <a:off x="538480" y="126482"/>
            <a:ext cx="8546275" cy="841025"/>
          </a:xfrm>
        </p:spPr>
        <p:txBody>
          <a:bodyPr>
            <a:normAutofit/>
          </a:bodyPr>
          <a:lstStyle/>
          <a:p>
            <a:r>
              <a:rPr lang="lt-LT" sz="3200" dirty="0">
                <a:solidFill>
                  <a:srgbClr val="009650"/>
                </a:solidFill>
              </a:rPr>
              <a:t>Išlaidos</a:t>
            </a:r>
            <a:endParaRPr lang="en-LT" sz="3200" dirty="0">
              <a:solidFill>
                <a:srgbClr val="009650"/>
              </a:solidFill>
            </a:endParaRPr>
          </a:p>
        </p:txBody>
      </p:sp>
      <p:sp>
        <p:nvSpPr>
          <p:cNvPr id="7" name="Text Placeholder 12">
            <a:extLst>
              <a:ext uri="{FF2B5EF4-FFF2-40B4-BE49-F238E27FC236}">
                <a16:creationId xmlns:a16="http://schemas.microsoft.com/office/drawing/2014/main" id="{3A092FEC-5269-4CD0-A1CE-901BF73B51FC}"/>
              </a:ext>
            </a:extLst>
          </p:cNvPr>
          <p:cNvSpPr txBox="1">
            <a:spLocks/>
          </p:cNvSpPr>
          <p:nvPr/>
        </p:nvSpPr>
        <p:spPr>
          <a:xfrm>
            <a:off x="431838" y="4557226"/>
            <a:ext cx="10781570" cy="1485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000" dirty="0">
              <a:latin typeface="+mj-lt"/>
            </a:endParaRPr>
          </a:p>
        </p:txBody>
      </p:sp>
      <p:graphicFrame>
        <p:nvGraphicFramePr>
          <p:cNvPr id="2" name="Diagram 1">
            <a:extLst>
              <a:ext uri="{FF2B5EF4-FFF2-40B4-BE49-F238E27FC236}">
                <a16:creationId xmlns:a16="http://schemas.microsoft.com/office/drawing/2014/main" id="{4A7025FB-8199-4AAE-B89E-53E63D8EF7A5}"/>
              </a:ext>
            </a:extLst>
          </p:cNvPr>
          <p:cNvGraphicFramePr/>
          <p:nvPr>
            <p:extLst>
              <p:ext uri="{D42A27DB-BD31-4B8C-83A1-F6EECF244321}">
                <p14:modId xmlns:p14="http://schemas.microsoft.com/office/powerpoint/2010/main" val="836969951"/>
              </p:ext>
            </p:extLst>
          </p:nvPr>
        </p:nvGraphicFramePr>
        <p:xfrm>
          <a:off x="202642" y="990469"/>
          <a:ext cx="11786716" cy="55036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D77D8C4-F91C-4B7D-A8DD-0A25C887CA1A}"/>
              </a:ext>
            </a:extLst>
          </p:cNvPr>
          <p:cNvPicPr>
            <a:picLocks noChangeAspect="1"/>
          </p:cNvPicPr>
          <p:nvPr/>
        </p:nvPicPr>
        <p:blipFill>
          <a:blip r:embed="rId8"/>
          <a:srcRect/>
          <a:stretch/>
        </p:blipFill>
        <p:spPr>
          <a:xfrm>
            <a:off x="9927771" y="5461314"/>
            <a:ext cx="2264225" cy="1396683"/>
          </a:xfrm>
          <a:prstGeom prst="rect">
            <a:avLst/>
          </a:prstGeom>
        </p:spPr>
      </p:pic>
    </p:spTree>
    <p:extLst>
      <p:ext uri="{BB962C8B-B14F-4D97-AF65-F5344CB8AC3E}">
        <p14:creationId xmlns:p14="http://schemas.microsoft.com/office/powerpoint/2010/main" val="2530452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296426" y="100483"/>
            <a:ext cx="10103618" cy="1045029"/>
          </a:xfrm>
        </p:spPr>
        <p:txBody>
          <a:bodyPr>
            <a:noAutofit/>
          </a:bodyPr>
          <a:lstStyle/>
          <a:p>
            <a:r>
              <a:rPr lang="lt-LT" sz="2400" dirty="0"/>
              <a:t>Išmokos dydis (I) (vienkartinė išmoka apskaičiuojama kiekvienam projektui atskirai, priklausomai nuo rūšinės sudėties ir ploto)</a:t>
            </a:r>
            <a:endParaRPr lang="en-LT" sz="2400" dirty="0">
              <a:solidFill>
                <a:srgbClr val="009650"/>
              </a:solidFill>
            </a:endParaRPr>
          </a:p>
        </p:txBody>
      </p:sp>
      <p:graphicFrame>
        <p:nvGraphicFramePr>
          <p:cNvPr id="5" name="Table Placeholder 4">
            <a:extLst>
              <a:ext uri="{FF2B5EF4-FFF2-40B4-BE49-F238E27FC236}">
                <a16:creationId xmlns:a16="http://schemas.microsoft.com/office/drawing/2014/main" id="{E357D064-7491-4EAD-8C82-5F736608FB51}"/>
              </a:ext>
            </a:extLst>
          </p:cNvPr>
          <p:cNvGraphicFramePr>
            <a:graphicFrameLocks noGrp="1"/>
          </p:cNvGraphicFramePr>
          <p:nvPr>
            <p:ph type="tbl" sz="quarter" idx="10"/>
            <p:extLst>
              <p:ext uri="{D42A27DB-BD31-4B8C-83A1-F6EECF244321}">
                <p14:modId xmlns:p14="http://schemas.microsoft.com/office/powerpoint/2010/main" val="443963405"/>
              </p:ext>
            </p:extLst>
          </p:nvPr>
        </p:nvGraphicFramePr>
        <p:xfrm>
          <a:off x="412820" y="1256043"/>
          <a:ext cx="11323654" cy="4190161"/>
        </p:xfrm>
        <a:graphic>
          <a:graphicData uri="http://schemas.openxmlformats.org/drawingml/2006/table">
            <a:tbl>
              <a:tblPr firstRow="1" firstCol="1" bandRow="1">
                <a:tableStyleId>{5C22544A-7EE6-4342-B048-85BDC9FD1C3A}</a:tableStyleId>
              </a:tblPr>
              <a:tblGrid>
                <a:gridCol w="6223617">
                  <a:extLst>
                    <a:ext uri="{9D8B030D-6E8A-4147-A177-3AD203B41FA5}">
                      <a16:colId xmlns:a16="http://schemas.microsoft.com/office/drawing/2014/main" val="188281971"/>
                    </a:ext>
                  </a:extLst>
                </a:gridCol>
                <a:gridCol w="2106063">
                  <a:extLst>
                    <a:ext uri="{9D8B030D-6E8A-4147-A177-3AD203B41FA5}">
                      <a16:colId xmlns:a16="http://schemas.microsoft.com/office/drawing/2014/main" val="2458747783"/>
                    </a:ext>
                  </a:extLst>
                </a:gridCol>
                <a:gridCol w="2993974">
                  <a:extLst>
                    <a:ext uri="{9D8B030D-6E8A-4147-A177-3AD203B41FA5}">
                      <a16:colId xmlns:a16="http://schemas.microsoft.com/office/drawing/2014/main" val="1052946060"/>
                    </a:ext>
                  </a:extLst>
                </a:gridCol>
              </a:tblGrid>
              <a:tr h="744598">
                <a:tc>
                  <a:txBody>
                    <a:bodyPr/>
                    <a:lstStyle/>
                    <a:p>
                      <a:pPr algn="ctr" fontAlgn="base"/>
                      <a:r>
                        <a:rPr lang="lt-LT" sz="2000" dirty="0">
                          <a:solidFill>
                            <a:schemeClr val="bg1"/>
                          </a:solidFill>
                          <a:effectLst/>
                        </a:rPr>
                        <a:t>Medžių rūšys</a:t>
                      </a:r>
                      <a:endParaRPr lang="lt-LT" sz="2000"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rgbClr val="00B050"/>
                    </a:solidFill>
                  </a:tcPr>
                </a:tc>
                <a:tc>
                  <a:txBody>
                    <a:bodyPr/>
                    <a:lstStyle/>
                    <a:p>
                      <a:pPr algn="ctr" fontAlgn="base"/>
                      <a:r>
                        <a:rPr lang="lt-LT" sz="2000" dirty="0">
                          <a:solidFill>
                            <a:schemeClr val="bg1"/>
                          </a:solidFill>
                          <a:effectLst/>
                        </a:rPr>
                        <a:t>Miško įveisimas </a:t>
                      </a:r>
                    </a:p>
                    <a:p>
                      <a:pPr algn="ctr" fontAlgn="base"/>
                      <a:r>
                        <a:rPr lang="lt-LT" sz="2000" dirty="0">
                          <a:solidFill>
                            <a:schemeClr val="bg1"/>
                          </a:solidFill>
                          <a:effectLst/>
                        </a:rPr>
                        <a:t>Eur už 1 ha</a:t>
                      </a:r>
                      <a:endParaRPr lang="lt-LT" sz="2000"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rgbClr val="00B050"/>
                    </a:solidFill>
                  </a:tcPr>
                </a:tc>
                <a:tc>
                  <a:txBody>
                    <a:bodyPr/>
                    <a:lstStyle/>
                    <a:p>
                      <a:pPr algn="ctr" fontAlgn="base"/>
                      <a:r>
                        <a:rPr lang="lt-LT" sz="2000" dirty="0">
                          <a:solidFill>
                            <a:schemeClr val="bg1"/>
                          </a:solidFill>
                          <a:effectLst/>
                        </a:rPr>
                        <a:t>Miško atkūrimas </a:t>
                      </a:r>
                    </a:p>
                    <a:p>
                      <a:pPr algn="ctr" fontAlgn="base"/>
                      <a:r>
                        <a:rPr lang="lt-LT" sz="2000" dirty="0">
                          <a:solidFill>
                            <a:schemeClr val="bg1"/>
                          </a:solidFill>
                          <a:effectLst/>
                        </a:rPr>
                        <a:t>Eur už 1 ha</a:t>
                      </a:r>
                      <a:endParaRPr lang="lt-LT" sz="2000" dirty="0">
                        <a:solidFill>
                          <a:schemeClr val="bg1"/>
                        </a:solidFill>
                        <a:effectLst/>
                        <a:latin typeface="Times New Roman" panose="02020603050405020304" pitchFamily="18" charset="0"/>
                        <a:ea typeface="Times New Roman" panose="02020603050405020304" pitchFamily="18" charset="0"/>
                      </a:endParaRPr>
                    </a:p>
                  </a:txBody>
                  <a:tcPr marL="0" marR="0" marT="0" marB="0" anchor="ctr">
                    <a:solidFill>
                      <a:srgbClr val="00B050"/>
                    </a:solidFill>
                  </a:tcPr>
                </a:tc>
                <a:extLst>
                  <a:ext uri="{0D108BD9-81ED-4DB2-BD59-A6C34878D82A}">
                    <a16:rowId xmlns:a16="http://schemas.microsoft.com/office/drawing/2014/main" val="1553625619"/>
                  </a:ext>
                </a:extLst>
              </a:tr>
              <a:tr h="372298">
                <a:tc>
                  <a:txBody>
                    <a:bodyPr/>
                    <a:lstStyle/>
                    <a:p>
                      <a:pPr fontAlgn="base"/>
                      <a:r>
                        <a:rPr lang="lt-LT" sz="2000" b="0" dirty="0">
                          <a:solidFill>
                            <a:schemeClr val="tx1"/>
                          </a:solidFill>
                          <a:effectLst/>
                        </a:rPr>
                        <a:t>Paprastoji pušis </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en-US" sz="2000" b="0" dirty="0">
                          <a:solidFill>
                            <a:schemeClr val="tx1"/>
                          </a:solidFill>
                          <a:effectLst/>
                        </a:rPr>
                        <a:t>1</a:t>
                      </a:r>
                      <a:r>
                        <a:rPr lang="lt-LT" sz="2000" b="0" dirty="0">
                          <a:solidFill>
                            <a:schemeClr val="tx1"/>
                          </a:solidFill>
                          <a:effectLst/>
                        </a:rPr>
                        <a:t> </a:t>
                      </a:r>
                      <a:r>
                        <a:rPr lang="en-US" sz="2000" b="0" dirty="0">
                          <a:solidFill>
                            <a:schemeClr val="tx1"/>
                          </a:solidFill>
                          <a:effectLst/>
                        </a:rPr>
                        <a:t>732</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0" dirty="0">
                          <a:solidFill>
                            <a:schemeClr val="tx1"/>
                          </a:solidFill>
                          <a:effectLst/>
                        </a:rPr>
                        <a:t>1 989</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extLst>
                  <a:ext uri="{0D108BD9-81ED-4DB2-BD59-A6C34878D82A}">
                    <a16:rowId xmlns:a16="http://schemas.microsoft.com/office/drawing/2014/main" val="3022783517"/>
                  </a:ext>
                </a:extLst>
              </a:tr>
              <a:tr h="372298">
                <a:tc>
                  <a:txBody>
                    <a:bodyPr/>
                    <a:lstStyle/>
                    <a:p>
                      <a:pPr fontAlgn="base"/>
                      <a:r>
                        <a:rPr lang="lt-LT" sz="2000" b="0" dirty="0">
                          <a:solidFill>
                            <a:schemeClr val="tx1"/>
                          </a:solidFill>
                          <a:effectLst/>
                        </a:rPr>
                        <a:t>Paprastoji eglė</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1 570</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1 827</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extLst>
                  <a:ext uri="{0D108BD9-81ED-4DB2-BD59-A6C34878D82A}">
                    <a16:rowId xmlns:a16="http://schemas.microsoft.com/office/drawing/2014/main" val="1385971146"/>
                  </a:ext>
                </a:extLst>
              </a:tr>
              <a:tr h="372298">
                <a:tc>
                  <a:txBody>
                    <a:bodyPr/>
                    <a:lstStyle/>
                    <a:p>
                      <a:pPr fontAlgn="base"/>
                      <a:r>
                        <a:rPr lang="lt-LT" sz="2000" b="0" dirty="0">
                          <a:solidFill>
                            <a:schemeClr val="tx1"/>
                          </a:solidFill>
                          <a:effectLst/>
                        </a:rPr>
                        <a:t>Karpotasis beržas, paprastasis skroblas</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1" dirty="0">
                          <a:solidFill>
                            <a:schemeClr val="tx1"/>
                          </a:solidFill>
                          <a:effectLst/>
                        </a:rPr>
                        <a:t>1 511</a:t>
                      </a:r>
                      <a:r>
                        <a:rPr lang="lt-LT" sz="2000" b="1" strike="sngStrike" dirty="0">
                          <a:solidFill>
                            <a:schemeClr val="tx1"/>
                          </a:solidFill>
                          <a:effectLst/>
                        </a:rPr>
                        <a:t> </a:t>
                      </a:r>
                      <a:endParaRPr lang="lt-LT" sz="2000" b="1"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1" dirty="0">
                          <a:solidFill>
                            <a:schemeClr val="tx1"/>
                          </a:solidFill>
                          <a:effectLst/>
                        </a:rPr>
                        <a:t>1 768</a:t>
                      </a:r>
                      <a:endParaRPr lang="lt-LT" sz="2000" b="1"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extLst>
                  <a:ext uri="{0D108BD9-81ED-4DB2-BD59-A6C34878D82A}">
                    <a16:rowId xmlns:a16="http://schemas.microsoft.com/office/drawing/2014/main" val="3507867938"/>
                  </a:ext>
                </a:extLst>
              </a:tr>
              <a:tr h="372298">
                <a:tc>
                  <a:txBody>
                    <a:bodyPr/>
                    <a:lstStyle/>
                    <a:p>
                      <a:pPr fontAlgn="base"/>
                      <a:r>
                        <a:rPr lang="lt-LT" sz="2000" b="0" dirty="0">
                          <a:solidFill>
                            <a:schemeClr val="tx1"/>
                          </a:solidFill>
                          <a:effectLst/>
                        </a:rPr>
                        <a:t>Juodalksnis</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1 516</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1 773</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extLst>
                  <a:ext uri="{0D108BD9-81ED-4DB2-BD59-A6C34878D82A}">
                    <a16:rowId xmlns:a16="http://schemas.microsoft.com/office/drawing/2014/main" val="741115435"/>
                  </a:ext>
                </a:extLst>
              </a:tr>
              <a:tr h="758300">
                <a:tc>
                  <a:txBody>
                    <a:bodyPr/>
                    <a:lstStyle/>
                    <a:p>
                      <a:pPr fontAlgn="base"/>
                      <a:r>
                        <a:rPr lang="lt-LT" sz="2000" b="0" dirty="0">
                          <a:solidFill>
                            <a:schemeClr val="tx1"/>
                          </a:solidFill>
                          <a:effectLst/>
                        </a:rPr>
                        <a:t>Paprastasis klevas, paprastasis uosis, kalninė guoba, paprastasis </a:t>
                      </a:r>
                      <a:r>
                        <a:rPr lang="lt-LT" sz="2000" b="0" dirty="0" err="1">
                          <a:solidFill>
                            <a:schemeClr val="tx1"/>
                          </a:solidFill>
                          <a:effectLst/>
                        </a:rPr>
                        <a:t>skirpstas</a:t>
                      </a:r>
                      <a:r>
                        <a:rPr lang="lt-LT" sz="2000" b="0" dirty="0">
                          <a:solidFill>
                            <a:schemeClr val="tx1"/>
                          </a:solidFill>
                          <a:effectLst/>
                        </a:rPr>
                        <a:t>, paprastoji vinkšna</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0" dirty="0">
                          <a:solidFill>
                            <a:schemeClr val="tx1"/>
                          </a:solidFill>
                          <a:effectLst/>
                        </a:rPr>
                        <a:t>1 658</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0" dirty="0">
                          <a:solidFill>
                            <a:schemeClr val="tx1"/>
                          </a:solidFill>
                          <a:effectLst/>
                        </a:rPr>
                        <a:t>1 915</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extLst>
                  <a:ext uri="{0D108BD9-81ED-4DB2-BD59-A6C34878D82A}">
                    <a16:rowId xmlns:a16="http://schemas.microsoft.com/office/drawing/2014/main" val="3517755947"/>
                  </a:ext>
                </a:extLst>
              </a:tr>
              <a:tr h="372298">
                <a:tc>
                  <a:txBody>
                    <a:bodyPr/>
                    <a:lstStyle/>
                    <a:p>
                      <a:pPr fontAlgn="base"/>
                      <a:r>
                        <a:rPr lang="lt-LT" sz="2000" b="0" dirty="0" err="1">
                          <a:solidFill>
                            <a:schemeClr val="tx1"/>
                          </a:solidFill>
                          <a:effectLst/>
                        </a:rPr>
                        <a:t>Mažalapė</a:t>
                      </a:r>
                      <a:r>
                        <a:rPr lang="lt-LT" sz="2000" b="0" dirty="0">
                          <a:solidFill>
                            <a:schemeClr val="tx1"/>
                          </a:solidFill>
                          <a:effectLst/>
                        </a:rPr>
                        <a:t> liepa</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1 911</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2 168</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extLst>
                  <a:ext uri="{0D108BD9-81ED-4DB2-BD59-A6C34878D82A}">
                    <a16:rowId xmlns:a16="http://schemas.microsoft.com/office/drawing/2014/main" val="757881517"/>
                  </a:ext>
                </a:extLst>
              </a:tr>
              <a:tr h="453475">
                <a:tc>
                  <a:txBody>
                    <a:bodyPr/>
                    <a:lstStyle/>
                    <a:p>
                      <a:pPr fontAlgn="base"/>
                      <a:r>
                        <a:rPr lang="lt-LT" sz="2000" b="0" dirty="0">
                          <a:solidFill>
                            <a:schemeClr val="tx1"/>
                          </a:solidFill>
                          <a:effectLst/>
                        </a:rPr>
                        <a:t>Bekotis ir paprastasis ąžuolai, paprastasis bukas</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1" dirty="0">
                          <a:solidFill>
                            <a:schemeClr val="tx1"/>
                          </a:solidFill>
                          <a:effectLst/>
                        </a:rPr>
                        <a:t>2 453</a:t>
                      </a:r>
                      <a:endParaRPr lang="lt-LT" sz="2000" b="1"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tc>
                  <a:txBody>
                    <a:bodyPr/>
                    <a:lstStyle/>
                    <a:p>
                      <a:pPr algn="ctr" fontAlgn="base"/>
                      <a:r>
                        <a:rPr lang="lt-LT" sz="2000" b="1" dirty="0">
                          <a:solidFill>
                            <a:schemeClr val="tx1"/>
                          </a:solidFill>
                          <a:effectLst/>
                        </a:rPr>
                        <a:t>2 710</a:t>
                      </a:r>
                      <a:endParaRPr lang="lt-LT" sz="2000" b="1"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E9F5EF"/>
                    </a:solidFill>
                  </a:tcPr>
                </a:tc>
                <a:extLst>
                  <a:ext uri="{0D108BD9-81ED-4DB2-BD59-A6C34878D82A}">
                    <a16:rowId xmlns:a16="http://schemas.microsoft.com/office/drawing/2014/main" val="190366309"/>
                  </a:ext>
                </a:extLst>
              </a:tr>
              <a:tr h="372298">
                <a:tc>
                  <a:txBody>
                    <a:bodyPr/>
                    <a:lstStyle/>
                    <a:p>
                      <a:pPr fontAlgn="base"/>
                      <a:r>
                        <a:rPr lang="lt-LT" sz="2000" b="0">
                          <a:solidFill>
                            <a:schemeClr val="tx1"/>
                          </a:solidFill>
                          <a:effectLst/>
                        </a:rPr>
                        <a:t>Europinis ir plačiažvynis maumedžiai</a:t>
                      </a:r>
                      <a:endParaRPr lang="lt-LT" sz="2000" b="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1 589</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tc>
                  <a:txBody>
                    <a:bodyPr/>
                    <a:lstStyle/>
                    <a:p>
                      <a:pPr algn="ctr" fontAlgn="base"/>
                      <a:r>
                        <a:rPr lang="lt-LT" sz="2000" b="0" dirty="0">
                          <a:solidFill>
                            <a:schemeClr val="tx1"/>
                          </a:solidFill>
                          <a:effectLst/>
                        </a:rPr>
                        <a:t>1 846</a:t>
                      </a:r>
                      <a:endParaRPr lang="lt-LT" sz="2000" b="0" dirty="0">
                        <a:solidFill>
                          <a:schemeClr val="tx1"/>
                        </a:solidFill>
                        <a:effectLst/>
                        <a:latin typeface="Times New Roman" panose="02020603050405020304" pitchFamily="18" charset="0"/>
                        <a:ea typeface="Times New Roman" panose="02020603050405020304" pitchFamily="18" charset="0"/>
                      </a:endParaRPr>
                    </a:p>
                  </a:txBody>
                  <a:tcPr marL="0" marR="0" marT="0" marB="0" anchor="ctr">
                    <a:solidFill>
                      <a:srgbClr val="CEEBDB"/>
                    </a:solidFill>
                  </a:tcPr>
                </a:tc>
                <a:extLst>
                  <a:ext uri="{0D108BD9-81ED-4DB2-BD59-A6C34878D82A}">
                    <a16:rowId xmlns:a16="http://schemas.microsoft.com/office/drawing/2014/main" val="2830950392"/>
                  </a:ext>
                </a:extLst>
              </a:tr>
            </a:tbl>
          </a:graphicData>
        </a:graphic>
      </p:graphicFrame>
      <p:sp>
        <p:nvSpPr>
          <p:cNvPr id="6" name="Rectangle 5">
            <a:extLst>
              <a:ext uri="{FF2B5EF4-FFF2-40B4-BE49-F238E27FC236}">
                <a16:creationId xmlns:a16="http://schemas.microsoft.com/office/drawing/2014/main" id="{18746515-112D-42A2-8110-C3622A40CE14}"/>
              </a:ext>
            </a:extLst>
          </p:cNvPr>
          <p:cNvSpPr/>
          <p:nvPr/>
        </p:nvSpPr>
        <p:spPr>
          <a:xfrm>
            <a:off x="296426" y="5601956"/>
            <a:ext cx="11599148" cy="646331"/>
          </a:xfrm>
          <a:prstGeom prst="rect">
            <a:avLst/>
          </a:prstGeom>
        </p:spPr>
        <p:txBody>
          <a:bodyPr wrap="square">
            <a:spAutoFit/>
          </a:bodyPr>
          <a:lstStyle/>
          <a:p>
            <a:r>
              <a:rPr lang="en-US" dirty="0"/>
              <a:t>*</a:t>
            </a:r>
            <a:r>
              <a:rPr lang="lt-LT" dirty="0"/>
              <a:t>Želdinant medžių rūšis, nenurodytas lentelėje, taikomas mažiausias miško įveisimo (1 511  Eur už 1 ha) ir atkūrimo (1 768 Eur už 1 ha) įkainis.</a:t>
            </a:r>
            <a:r>
              <a:rPr lang="en-US" dirty="0"/>
              <a:t> </a:t>
            </a:r>
            <a:endParaRPr lang="lt-LT" dirty="0"/>
          </a:p>
        </p:txBody>
      </p:sp>
    </p:spTree>
    <p:extLst>
      <p:ext uri="{BB962C8B-B14F-4D97-AF65-F5344CB8AC3E}">
        <p14:creationId xmlns:p14="http://schemas.microsoft.com/office/powerpoint/2010/main" val="66885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609600" y="211138"/>
            <a:ext cx="8545513" cy="841375"/>
          </a:xfrm>
        </p:spPr>
        <p:txBody>
          <a:bodyPr>
            <a:normAutofit/>
          </a:bodyPr>
          <a:lstStyle/>
          <a:p>
            <a:r>
              <a:rPr lang="lt-LT" dirty="0"/>
              <a:t>Išmokos dydis (II)</a:t>
            </a:r>
            <a:endParaRPr lang="en-LT" sz="3200" dirty="0">
              <a:solidFill>
                <a:srgbClr val="009650"/>
              </a:solidFill>
            </a:endParaRPr>
          </a:p>
        </p:txBody>
      </p:sp>
      <p:sp>
        <p:nvSpPr>
          <p:cNvPr id="8" name="Rectangle 7">
            <a:extLst>
              <a:ext uri="{FF2B5EF4-FFF2-40B4-BE49-F238E27FC236}">
                <a16:creationId xmlns:a16="http://schemas.microsoft.com/office/drawing/2014/main" id="{F1E213D4-708D-4B90-B02F-810138BA3C90}"/>
              </a:ext>
            </a:extLst>
          </p:cNvPr>
          <p:cNvSpPr/>
          <p:nvPr/>
        </p:nvSpPr>
        <p:spPr>
          <a:xfrm>
            <a:off x="3295858" y="1052513"/>
            <a:ext cx="8772211" cy="5632311"/>
          </a:xfrm>
          <a:prstGeom prst="rect">
            <a:avLst/>
          </a:prstGeom>
        </p:spPr>
        <p:txBody>
          <a:bodyPr wrap="square">
            <a:spAutoFit/>
          </a:bodyPr>
          <a:lstStyle/>
          <a:p>
            <a:r>
              <a:rPr lang="lt-LT" sz="2400" dirty="0"/>
              <a:t>Papildomai skiriama vienkartinė tvoros įrengimo arba apsaugos </a:t>
            </a:r>
            <a:r>
              <a:rPr lang="lt-LT" sz="2400" dirty="0" err="1"/>
              <a:t>repelentais</a:t>
            </a:r>
            <a:r>
              <a:rPr lang="lt-LT" sz="2400" dirty="0"/>
              <a:t> išmoka už pirmuosius miško augimo metus (tais atvejais, kai priemonės numatytos projekte ir naudojamos):</a:t>
            </a:r>
          </a:p>
          <a:p>
            <a:pPr marL="285750" indent="-285750">
              <a:buFont typeface="Wingdings" panose="05000000000000000000" pitchFamily="2" charset="2"/>
              <a:buChar char="ü"/>
            </a:pPr>
            <a:r>
              <a:rPr lang="lt-LT" sz="2400" dirty="0"/>
              <a:t> vienkartinis tvoros įrengimo įkainis – </a:t>
            </a:r>
            <a:r>
              <a:rPr lang="lt-LT" sz="2400" b="1" dirty="0"/>
              <a:t>1 484 Eur už 1 ha</a:t>
            </a:r>
            <a:r>
              <a:rPr lang="lt-LT" sz="2400" dirty="0"/>
              <a:t>;</a:t>
            </a:r>
          </a:p>
          <a:p>
            <a:pPr marL="285750" indent="-285750">
              <a:buFont typeface="Wingdings" panose="05000000000000000000" pitchFamily="2" charset="2"/>
              <a:buChar char="ü"/>
            </a:pPr>
            <a:r>
              <a:rPr lang="lt-LT" sz="2400" dirty="0"/>
              <a:t> apsaugos </a:t>
            </a:r>
            <a:r>
              <a:rPr lang="lt-LT" sz="2400" dirty="0" err="1"/>
              <a:t>repelentais</a:t>
            </a:r>
            <a:r>
              <a:rPr lang="lt-LT" sz="2400" dirty="0"/>
              <a:t> įkainis už pirmuosius augimo metus – </a:t>
            </a:r>
            <a:r>
              <a:rPr lang="lt-LT" sz="2400" b="1" dirty="0"/>
              <a:t>232 Eur už 1 ha</a:t>
            </a:r>
            <a:r>
              <a:rPr lang="lt-LT" sz="2400" dirty="0"/>
              <a:t>.</a:t>
            </a:r>
          </a:p>
          <a:p>
            <a:endParaRPr lang="lt-LT" sz="2400" dirty="0"/>
          </a:p>
          <a:p>
            <a:r>
              <a:rPr lang="lt-LT" sz="2400" dirty="0"/>
              <a:t>Parama mokama už želdinamą ir želiantį miško plotą, kai želdinama papildomai.</a:t>
            </a:r>
          </a:p>
          <a:p>
            <a:endParaRPr lang="lt-LT" sz="2400" dirty="0"/>
          </a:p>
          <a:p>
            <a:pPr fontAlgn="ctr"/>
            <a:r>
              <a:rPr lang="en-US" sz="2400" dirty="0"/>
              <a:t>*</a:t>
            </a:r>
            <a:r>
              <a:rPr lang="lt-LT" sz="2400" dirty="0"/>
              <a:t>Parama skiriama nepažeidžiant nereikšmingos (</a:t>
            </a:r>
            <a:r>
              <a:rPr lang="lt-LT" sz="2400" i="1" dirty="0"/>
              <a:t>de </a:t>
            </a:r>
            <a:r>
              <a:rPr lang="lt-LT" sz="2400" i="1" dirty="0" err="1"/>
              <a:t>minimis</a:t>
            </a:r>
            <a:r>
              <a:rPr lang="lt-LT" sz="2400" i="1" dirty="0"/>
              <a:t>)</a:t>
            </a:r>
            <a:r>
              <a:rPr lang="lt-LT" sz="2400" dirty="0"/>
              <a:t> pagalbos reikalavimų, vadovaujantis Komisijos reglamentu (ES) 2023/2831</a:t>
            </a:r>
            <a:r>
              <a:rPr lang="en-US" sz="2400" dirty="0"/>
              <a:t>, </a:t>
            </a:r>
            <a:r>
              <a:rPr lang="lt-LT" sz="2400" dirty="0"/>
              <a:t>negali viršyti 300 000 Eur per bet kurį trejų metų laikotarpį.</a:t>
            </a:r>
          </a:p>
          <a:p>
            <a:endParaRPr lang="lt-LT" sz="2400" dirty="0"/>
          </a:p>
        </p:txBody>
      </p:sp>
      <p:pic>
        <p:nvPicPr>
          <p:cNvPr id="9" name="Picture 2" descr="Generated image">
            <a:extLst>
              <a:ext uri="{FF2B5EF4-FFF2-40B4-BE49-F238E27FC236}">
                <a16:creationId xmlns:a16="http://schemas.microsoft.com/office/drawing/2014/main" id="{39B02AA7-AB7B-4027-AA9C-165B77C0B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990" y="1205802"/>
            <a:ext cx="2828611" cy="2828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136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296426" y="100483"/>
            <a:ext cx="10403394" cy="1045029"/>
          </a:xfrm>
        </p:spPr>
        <p:txBody>
          <a:bodyPr>
            <a:noAutofit/>
          </a:bodyPr>
          <a:lstStyle/>
          <a:p>
            <a:r>
              <a:rPr lang="lt-LT" dirty="0">
                <a:solidFill>
                  <a:srgbClr val="009650"/>
                </a:solidFill>
              </a:rPr>
              <a:t>Pagrindiniai įsipareigojimai (I)</a:t>
            </a:r>
            <a:endParaRPr lang="en-LT" dirty="0">
              <a:solidFill>
                <a:srgbClr val="009650"/>
              </a:solidFill>
            </a:endParaRPr>
          </a:p>
        </p:txBody>
      </p:sp>
      <p:graphicFrame>
        <p:nvGraphicFramePr>
          <p:cNvPr id="12" name="Table 12">
            <a:extLst>
              <a:ext uri="{FF2B5EF4-FFF2-40B4-BE49-F238E27FC236}">
                <a16:creationId xmlns:a16="http://schemas.microsoft.com/office/drawing/2014/main" id="{E13342F9-3004-4CC5-8487-8EF8384F8FCE}"/>
              </a:ext>
            </a:extLst>
          </p:cNvPr>
          <p:cNvGraphicFramePr>
            <a:graphicFrameLocks noGrp="1"/>
          </p:cNvGraphicFramePr>
          <p:nvPr>
            <p:extLst>
              <p:ext uri="{D42A27DB-BD31-4B8C-83A1-F6EECF244321}">
                <p14:modId xmlns:p14="http://schemas.microsoft.com/office/powerpoint/2010/main" val="2412262751"/>
              </p:ext>
            </p:extLst>
          </p:nvPr>
        </p:nvGraphicFramePr>
        <p:xfrm>
          <a:off x="492369" y="1272323"/>
          <a:ext cx="11505363" cy="5180335"/>
        </p:xfrm>
        <a:graphic>
          <a:graphicData uri="http://schemas.openxmlformats.org/drawingml/2006/table">
            <a:tbl>
              <a:tblPr firstRow="1" bandRow="1">
                <a:tableStyleId>{5C22544A-7EE6-4342-B048-85BDC9FD1C3A}</a:tableStyleId>
              </a:tblPr>
              <a:tblGrid>
                <a:gridCol w="11505363">
                  <a:extLst>
                    <a:ext uri="{9D8B030D-6E8A-4147-A177-3AD203B41FA5}">
                      <a16:colId xmlns:a16="http://schemas.microsoft.com/office/drawing/2014/main" val="2486462298"/>
                    </a:ext>
                  </a:extLst>
                </a:gridCol>
              </a:tblGrid>
              <a:tr h="594890">
                <a:tc>
                  <a:txBody>
                    <a:bodyPr/>
                    <a:lstStyle/>
                    <a:p>
                      <a:pPr marL="285750" indent="-285750">
                        <a:buFont typeface="Wingdings" panose="05000000000000000000" pitchFamily="2" charset="2"/>
                        <a:buChar char="Ø"/>
                      </a:pPr>
                      <a:r>
                        <a:rPr lang="lt-LT" sz="2000" dirty="0"/>
                        <a:t>Įveisti ir (arba) atkurti stichinės nelaimės pažeistą mišką: </a:t>
                      </a:r>
                    </a:p>
                  </a:txBody>
                  <a:tcPr>
                    <a:solidFill>
                      <a:srgbClr val="00B050"/>
                    </a:solidFill>
                  </a:tcPr>
                </a:tc>
                <a:extLst>
                  <a:ext uri="{0D108BD9-81ED-4DB2-BD59-A6C34878D82A}">
                    <a16:rowId xmlns:a16="http://schemas.microsoft.com/office/drawing/2014/main" val="3338968591"/>
                  </a:ext>
                </a:extLst>
              </a:tr>
              <a:tr h="1193803">
                <a:tc>
                  <a:txBody>
                    <a:bodyPr/>
                    <a:lstStyle/>
                    <a:p>
                      <a:pPr marL="285750" indent="-285750">
                        <a:buFontTx/>
                        <a:buChar char="-"/>
                      </a:pPr>
                      <a:r>
                        <a:rPr lang="lt-LT" dirty="0"/>
                        <a:t>kai paramos paraiška patvirtinta gauti paramą, per keturis artimiausius miško želdinimo sezonus (pavasario sezoną iki einamųjų metų birželio 1 d., rudens sezoną iki einamųjų metų lapkričio 1 d.) nuo paramos paraiškos pateikimo dienos;</a:t>
                      </a:r>
                    </a:p>
                    <a:p>
                      <a:pPr marL="285750" indent="-285750">
                        <a:buFontTx/>
                        <a:buChar char="-"/>
                      </a:pPr>
                      <a:r>
                        <a:rPr lang="lt-LT" sz="1800" kern="1200" dirty="0">
                          <a:solidFill>
                            <a:schemeClr val="dk1"/>
                          </a:solidFill>
                          <a:effectLst/>
                          <a:latin typeface="+mn-lt"/>
                          <a:ea typeface="+mn-ea"/>
                          <a:cs typeface="+mn-cs"/>
                        </a:rPr>
                        <a:t>miškas pagal tą patį projektą turi būti įveistas arba atkurtas vieno (to paties) miško želdinimo sezono metu.</a:t>
                      </a:r>
                      <a:endParaRPr lang="lt-LT" dirty="0"/>
                    </a:p>
                  </a:txBody>
                  <a:tcPr>
                    <a:solidFill>
                      <a:srgbClr val="E9F5EF"/>
                    </a:solidFill>
                  </a:tcPr>
                </a:tc>
                <a:extLst>
                  <a:ext uri="{0D108BD9-81ED-4DB2-BD59-A6C34878D82A}">
                    <a16:rowId xmlns:a16="http://schemas.microsoft.com/office/drawing/2014/main" val="1138469493"/>
                  </a:ext>
                </a:extLst>
              </a:tr>
              <a:tr h="642817">
                <a:tc>
                  <a:txBody>
                    <a:bodyPr/>
                    <a:lstStyle/>
                    <a:p>
                      <a:pPr marL="285750" indent="-285750">
                        <a:buFont typeface="Wingdings" panose="05000000000000000000" pitchFamily="2" charset="2"/>
                        <a:buChar char="Ø"/>
                      </a:pPr>
                      <a:r>
                        <a:rPr lang="lt-LT" sz="2000" b="1" dirty="0">
                          <a:solidFill>
                            <a:schemeClr val="bg1"/>
                          </a:solidFill>
                        </a:rPr>
                        <a:t>Įrengti tvorą arba mišką apsaugoti repelentais (kai projekte numatyta taikyti apsaugos priemones)</a:t>
                      </a:r>
                      <a:r>
                        <a:rPr lang="lt-LT" sz="2000" dirty="0"/>
                        <a:t> </a:t>
                      </a:r>
                      <a:r>
                        <a:rPr lang="lt-LT" sz="2000" dirty="0">
                          <a:solidFill>
                            <a:schemeClr val="bg1"/>
                          </a:solidFill>
                        </a:rPr>
                        <a:t>–</a:t>
                      </a:r>
                      <a:r>
                        <a:rPr lang="lt-LT" sz="2000" b="1" dirty="0">
                          <a:solidFill>
                            <a:schemeClr val="bg1"/>
                          </a:solidFill>
                        </a:rPr>
                        <a:t> </a:t>
                      </a:r>
                    </a:p>
                  </a:txBody>
                  <a:tcPr>
                    <a:solidFill>
                      <a:srgbClr val="00B050"/>
                    </a:solidFill>
                  </a:tcPr>
                </a:tc>
                <a:extLst>
                  <a:ext uri="{0D108BD9-81ED-4DB2-BD59-A6C34878D82A}">
                    <a16:rowId xmlns:a16="http://schemas.microsoft.com/office/drawing/2014/main" val="1265182450"/>
                  </a:ext>
                </a:extLst>
              </a:tr>
              <a:tr h="526522">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lt-LT" sz="1800" kern="1200" dirty="0">
                          <a:solidFill>
                            <a:schemeClr val="dk1"/>
                          </a:solidFill>
                          <a:effectLst/>
                          <a:latin typeface="+mn-lt"/>
                          <a:ea typeface="+mn-ea"/>
                          <a:cs typeface="+mn-cs"/>
                        </a:rPr>
                        <a:t>iki einamųjų kalendorinių metų, kuriais įveistas arba atkurtas miškas, lapkričio 1 d.</a:t>
                      </a:r>
                    </a:p>
                  </a:txBody>
                  <a:tcPr>
                    <a:solidFill>
                      <a:srgbClr val="E9F5EF"/>
                    </a:solidFill>
                  </a:tcPr>
                </a:tc>
                <a:extLst>
                  <a:ext uri="{0D108BD9-81ED-4DB2-BD59-A6C34878D82A}">
                    <a16:rowId xmlns:a16="http://schemas.microsoft.com/office/drawing/2014/main" val="1602100472"/>
                  </a:ext>
                </a:extLst>
              </a:tr>
              <a:tr h="526522">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t-LT" sz="2000" b="1" kern="1200" dirty="0">
                          <a:solidFill>
                            <a:schemeClr val="bg1"/>
                          </a:solidFill>
                          <a:effectLst/>
                          <a:latin typeface="+mn-lt"/>
                          <a:ea typeface="+mn-ea"/>
                          <a:cs typeface="+mn-cs"/>
                        </a:rPr>
                        <a:t>Mobiliąja programa „NMA </a:t>
                      </a:r>
                      <a:r>
                        <a:rPr lang="lt-LT" sz="2000" b="1" kern="1200" dirty="0" err="1">
                          <a:solidFill>
                            <a:schemeClr val="bg1"/>
                          </a:solidFill>
                          <a:effectLst/>
                          <a:latin typeface="+mn-lt"/>
                          <a:ea typeface="+mn-ea"/>
                          <a:cs typeface="+mn-cs"/>
                        </a:rPr>
                        <a:t>agro</a:t>
                      </a:r>
                      <a:r>
                        <a:rPr lang="lt-LT" sz="2000" b="1" kern="1200" dirty="0">
                          <a:solidFill>
                            <a:schemeClr val="bg1"/>
                          </a:solidFill>
                          <a:effectLst/>
                          <a:latin typeface="+mn-lt"/>
                          <a:ea typeface="+mn-ea"/>
                          <a:cs typeface="+mn-cs"/>
                        </a:rPr>
                        <a:t>“ pateikti nuotraukas iš skirtingų įveisto ar atkurto miško ploto vietų: </a:t>
                      </a:r>
                    </a:p>
                  </a:txBody>
                  <a:tcPr>
                    <a:solidFill>
                      <a:srgbClr val="00B050"/>
                    </a:solidFill>
                  </a:tcPr>
                </a:tc>
                <a:extLst>
                  <a:ext uri="{0D108BD9-81ED-4DB2-BD59-A6C34878D82A}">
                    <a16:rowId xmlns:a16="http://schemas.microsoft.com/office/drawing/2014/main" val="127567468"/>
                  </a:ext>
                </a:extLst>
              </a:tr>
              <a:tr h="526522">
                <a:tc>
                  <a: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lt-LT" sz="1800" kern="1200" dirty="0">
                          <a:solidFill>
                            <a:schemeClr val="dk1"/>
                          </a:solidFill>
                          <a:effectLst/>
                          <a:latin typeface="+mn-lt"/>
                          <a:ea typeface="+mn-ea"/>
                          <a:cs typeface="+mn-cs"/>
                        </a:rPr>
                        <a:t>įveisus arba atkūrus stichinės nelaimės pažeistą mišką, ne vėliau kaip per 10 kalendorinių dienų mobiliąja programa „NMA </a:t>
                      </a:r>
                      <a:r>
                        <a:rPr lang="lt-LT" sz="1800" kern="1200" dirty="0" err="1">
                          <a:solidFill>
                            <a:schemeClr val="dk1"/>
                          </a:solidFill>
                          <a:effectLst/>
                          <a:latin typeface="+mn-lt"/>
                          <a:ea typeface="+mn-ea"/>
                          <a:cs typeface="+mn-cs"/>
                        </a:rPr>
                        <a:t>agro</a:t>
                      </a:r>
                      <a:r>
                        <a:rPr lang="lt-LT" sz="1800" kern="1200" dirty="0">
                          <a:solidFill>
                            <a:schemeClr val="dk1"/>
                          </a:solidFill>
                          <a:effectLst/>
                          <a:latin typeface="+mn-lt"/>
                          <a:ea typeface="+mn-ea"/>
                          <a:cs typeface="+mn-cs"/>
                        </a:rPr>
                        <a:t>“ pateikti nuotraukas iš skirtingų įveisto ar atkurto miško ploto vietų, kuriose aiškiai matytųsi miško želdinių pasodinimo faktas ir bendras lauko vaizdas;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lt-LT" sz="1800" kern="1200" dirty="0">
                          <a:solidFill>
                            <a:schemeClr val="dk1"/>
                          </a:solidFill>
                          <a:effectLst/>
                          <a:latin typeface="+mn-lt"/>
                          <a:ea typeface="+mn-ea"/>
                          <a:cs typeface="+mn-cs"/>
                        </a:rPr>
                        <a:t>miško įveisimo ir (arba) atkūrimo data nustatoma remiantis data, kada mobiliąja programa „NMA </a:t>
                      </a:r>
                      <a:r>
                        <a:rPr lang="lt-LT" sz="1800" kern="1200" dirty="0" err="1">
                          <a:solidFill>
                            <a:schemeClr val="dk1"/>
                          </a:solidFill>
                          <a:effectLst/>
                          <a:latin typeface="+mn-lt"/>
                          <a:ea typeface="+mn-ea"/>
                          <a:cs typeface="+mn-cs"/>
                        </a:rPr>
                        <a:t>agro</a:t>
                      </a:r>
                      <a:r>
                        <a:rPr lang="lt-LT" sz="1800" kern="1200" dirty="0">
                          <a:solidFill>
                            <a:schemeClr val="dk1"/>
                          </a:solidFill>
                          <a:effectLst/>
                          <a:latin typeface="+mn-lt"/>
                          <a:ea typeface="+mn-ea"/>
                          <a:cs typeface="+mn-cs"/>
                        </a:rPr>
                        <a:t>“ yra padarytos įveisto ir (arba) atkurto miško ploto nuotraukos. </a:t>
                      </a:r>
                    </a:p>
                  </a:txBody>
                  <a:tcPr>
                    <a:solidFill>
                      <a:srgbClr val="E9F5EF"/>
                    </a:solidFill>
                  </a:tcPr>
                </a:tc>
                <a:extLst>
                  <a:ext uri="{0D108BD9-81ED-4DB2-BD59-A6C34878D82A}">
                    <a16:rowId xmlns:a16="http://schemas.microsoft.com/office/drawing/2014/main" val="177130598"/>
                  </a:ext>
                </a:extLst>
              </a:tr>
            </a:tbl>
          </a:graphicData>
        </a:graphic>
      </p:graphicFrame>
    </p:spTree>
    <p:extLst>
      <p:ext uri="{BB962C8B-B14F-4D97-AF65-F5344CB8AC3E}">
        <p14:creationId xmlns:p14="http://schemas.microsoft.com/office/powerpoint/2010/main" val="2929757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296426" y="100483"/>
            <a:ext cx="10403394" cy="1045029"/>
          </a:xfrm>
        </p:spPr>
        <p:txBody>
          <a:bodyPr>
            <a:noAutofit/>
          </a:bodyPr>
          <a:lstStyle/>
          <a:p>
            <a:r>
              <a:rPr lang="lt-LT" dirty="0">
                <a:solidFill>
                  <a:srgbClr val="009650"/>
                </a:solidFill>
              </a:rPr>
              <a:t>Pagrindiniai įsipareigojimai (II)</a:t>
            </a:r>
            <a:endParaRPr lang="en-LT" dirty="0">
              <a:solidFill>
                <a:srgbClr val="009650"/>
              </a:solidFill>
            </a:endParaRPr>
          </a:p>
        </p:txBody>
      </p:sp>
      <p:graphicFrame>
        <p:nvGraphicFramePr>
          <p:cNvPr id="12" name="Table 12">
            <a:extLst>
              <a:ext uri="{FF2B5EF4-FFF2-40B4-BE49-F238E27FC236}">
                <a16:creationId xmlns:a16="http://schemas.microsoft.com/office/drawing/2014/main" id="{E13342F9-3004-4CC5-8487-8EF8384F8FCE}"/>
              </a:ext>
            </a:extLst>
          </p:cNvPr>
          <p:cNvGraphicFramePr>
            <a:graphicFrameLocks noGrp="1"/>
          </p:cNvGraphicFramePr>
          <p:nvPr>
            <p:extLst>
              <p:ext uri="{D42A27DB-BD31-4B8C-83A1-F6EECF244321}">
                <p14:modId xmlns:p14="http://schemas.microsoft.com/office/powerpoint/2010/main" val="1064091185"/>
              </p:ext>
            </p:extLst>
          </p:nvPr>
        </p:nvGraphicFramePr>
        <p:xfrm>
          <a:off x="492369" y="1272323"/>
          <a:ext cx="11465169" cy="5200185"/>
        </p:xfrm>
        <a:graphic>
          <a:graphicData uri="http://schemas.openxmlformats.org/drawingml/2006/table">
            <a:tbl>
              <a:tblPr firstRow="1" bandRow="1">
                <a:tableStyleId>{5C22544A-7EE6-4342-B048-85BDC9FD1C3A}</a:tableStyleId>
              </a:tblPr>
              <a:tblGrid>
                <a:gridCol w="11465169">
                  <a:extLst>
                    <a:ext uri="{9D8B030D-6E8A-4147-A177-3AD203B41FA5}">
                      <a16:colId xmlns:a16="http://schemas.microsoft.com/office/drawing/2014/main" val="2486462298"/>
                    </a:ext>
                  </a:extLst>
                </a:gridCol>
              </a:tblGrid>
              <a:tr h="804218">
                <a:tc>
                  <a:txBody>
                    <a:bodyPr/>
                    <a:lstStyle/>
                    <a:p>
                      <a:pPr marL="285750" indent="-285750">
                        <a:buFont typeface="Wingdings" panose="05000000000000000000" pitchFamily="2" charset="2"/>
                        <a:buChar char="Ø"/>
                      </a:pPr>
                      <a:r>
                        <a:rPr lang="lt-LT" sz="2000" dirty="0"/>
                        <a:t>Mobiliąja programa „NMA </a:t>
                      </a:r>
                      <a:r>
                        <a:rPr lang="lt-LT" sz="2000" dirty="0" err="1"/>
                        <a:t>agro</a:t>
                      </a:r>
                      <a:r>
                        <a:rPr lang="lt-LT" sz="2000" dirty="0"/>
                        <a:t>“ pateikti įrengtos tvoros arba repelentais apsaugoto miško nuotraukas </a:t>
                      </a:r>
                      <a:r>
                        <a:rPr lang="fi-FI" sz="2000" dirty="0"/>
                        <a:t>(kai projekte numatyta taikyti apsaugos priemones) </a:t>
                      </a:r>
                      <a:r>
                        <a:rPr lang="lt-LT" sz="2000" dirty="0"/>
                        <a:t>–</a:t>
                      </a:r>
                    </a:p>
                  </a:txBody>
                  <a:tcPr>
                    <a:solidFill>
                      <a:srgbClr val="00B050"/>
                    </a:solidFill>
                  </a:tcPr>
                </a:tc>
                <a:extLst>
                  <a:ext uri="{0D108BD9-81ED-4DB2-BD59-A6C34878D82A}">
                    <a16:rowId xmlns:a16="http://schemas.microsoft.com/office/drawing/2014/main" val="3338968591"/>
                  </a:ext>
                </a:extLst>
              </a:tr>
              <a:tr h="1102159">
                <a:tc>
                  <a:txBody>
                    <a:bodyPr/>
                    <a:lstStyle/>
                    <a:p>
                      <a:pPr marL="0" indent="0">
                        <a:buFontTx/>
                        <a:buNone/>
                      </a:pPr>
                      <a:r>
                        <a:rPr lang="lt-LT" dirty="0"/>
                        <a:t>paramos gavėjas įrengęs tvorą, skirtą apsaugai nuo žvėrių pažeidimų, arba mišką apsaugojęs repelentais Agentūrai per 10 kalendorinių dienų mobiliąja programa „NMA </a:t>
                      </a:r>
                      <a:r>
                        <a:rPr lang="lt-LT" dirty="0" err="1"/>
                        <a:t>agro</a:t>
                      </a:r>
                      <a:r>
                        <a:rPr lang="lt-LT" dirty="0"/>
                        <a:t>“ pateikia įrengtos tvoros arba repelentais apsaugoto miško nuotraukas iš skirtingų aptverto (-ų) arba repelentais apsaugoto (-ų) ploto (-ų) vietų.</a:t>
                      </a:r>
                    </a:p>
                  </a:txBody>
                  <a:tcPr>
                    <a:solidFill>
                      <a:srgbClr val="E9F5EF"/>
                    </a:solidFill>
                  </a:tcPr>
                </a:tc>
                <a:extLst>
                  <a:ext uri="{0D108BD9-81ED-4DB2-BD59-A6C34878D82A}">
                    <a16:rowId xmlns:a16="http://schemas.microsoft.com/office/drawing/2014/main" val="1138469493"/>
                  </a:ext>
                </a:extLst>
              </a:tr>
              <a:tr h="1503538">
                <a:tc>
                  <a:txBody>
                    <a:bodyPr/>
                    <a:lstStyle/>
                    <a:p>
                      <a:pPr marL="285750" indent="-285750">
                        <a:buFont typeface="Wingdings" panose="05000000000000000000" pitchFamily="2" charset="2"/>
                        <a:buChar char="Ø"/>
                      </a:pPr>
                      <a:r>
                        <a:rPr lang="lt-LT" sz="2000" b="1" dirty="0">
                          <a:solidFill>
                            <a:schemeClr val="bg1"/>
                          </a:solidFill>
                        </a:rPr>
                        <a:t>Agentūrai pateikti sodinamų medžių rūšių sodmenų miško dauginamosios medžiagos kilmės sertifikatus arba jų savininko (pardavėjo) patvirtintas šių sertifikatų kopijas ir želdinamų medžių ir krūmų sodmenų įsigijimo dokumentus (jeigu juos pirko) arba perdavimo–priėmimo aktą (jeigu jų nepirko), arba želdinamų miško sodmenų medelynų kortelių kopijas </a:t>
                      </a:r>
                      <a:r>
                        <a:rPr lang="lt-LT" sz="2000" dirty="0">
                          <a:solidFill>
                            <a:schemeClr val="bg1"/>
                          </a:solidFill>
                        </a:rPr>
                        <a:t>–</a:t>
                      </a:r>
                      <a:endParaRPr lang="lt-LT" sz="2000" b="1" dirty="0">
                        <a:solidFill>
                          <a:schemeClr val="bg1"/>
                        </a:solidFill>
                      </a:endParaRPr>
                    </a:p>
                  </a:txBody>
                  <a:tcPr>
                    <a:solidFill>
                      <a:srgbClr val="00B050"/>
                    </a:solidFill>
                  </a:tcPr>
                </a:tc>
                <a:extLst>
                  <a:ext uri="{0D108BD9-81ED-4DB2-BD59-A6C34878D82A}">
                    <a16:rowId xmlns:a16="http://schemas.microsoft.com/office/drawing/2014/main" val="1265182450"/>
                  </a:ext>
                </a:extLst>
              </a:tr>
              <a:tr h="1678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dokumentai pateikiami per 10 kalendorinių dienų nuo miško įveisimo ir (arba) atkūrimo, bet ne vėliau kaip iki einamųjų metų birželio 1 d. (jei želdiniai pasodinti likus mažiau nei 10 kalendorinių dienų iki miško želdinimo sezono pabaigos), kai miškas įveistas ar atkurtas pavasario sezono metu, arba ne vėliau kaip iki einamųjų metų lapkričio 1 d. (jei želdiniai pasodinti likus mažiau nei 10 kalendorinių dienų iki miško želdinimo sezono pabaigos), kai miškas įveistas ar atkurtas rudens sezono metu.</a:t>
                      </a:r>
                    </a:p>
                  </a:txBody>
                  <a:tcPr>
                    <a:solidFill>
                      <a:srgbClr val="E9F5EF"/>
                    </a:solidFill>
                  </a:tcPr>
                </a:tc>
                <a:extLst>
                  <a:ext uri="{0D108BD9-81ED-4DB2-BD59-A6C34878D82A}">
                    <a16:rowId xmlns:a16="http://schemas.microsoft.com/office/drawing/2014/main" val="1602100472"/>
                  </a:ext>
                </a:extLst>
              </a:tr>
            </a:tbl>
          </a:graphicData>
        </a:graphic>
      </p:graphicFrame>
    </p:spTree>
    <p:extLst>
      <p:ext uri="{BB962C8B-B14F-4D97-AF65-F5344CB8AC3E}">
        <p14:creationId xmlns:p14="http://schemas.microsoft.com/office/powerpoint/2010/main" val="46212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296426" y="100483"/>
            <a:ext cx="10403394" cy="1045029"/>
          </a:xfrm>
        </p:spPr>
        <p:txBody>
          <a:bodyPr>
            <a:noAutofit/>
          </a:bodyPr>
          <a:lstStyle/>
          <a:p>
            <a:r>
              <a:rPr lang="lt-LT" dirty="0">
                <a:solidFill>
                  <a:srgbClr val="009650"/>
                </a:solidFill>
              </a:rPr>
              <a:t>Pagrindiniai įsipareigojimai (III)</a:t>
            </a:r>
            <a:endParaRPr lang="en-LT" dirty="0">
              <a:solidFill>
                <a:srgbClr val="009650"/>
              </a:solidFill>
            </a:endParaRPr>
          </a:p>
        </p:txBody>
      </p:sp>
      <p:graphicFrame>
        <p:nvGraphicFramePr>
          <p:cNvPr id="12" name="Table 12">
            <a:extLst>
              <a:ext uri="{FF2B5EF4-FFF2-40B4-BE49-F238E27FC236}">
                <a16:creationId xmlns:a16="http://schemas.microsoft.com/office/drawing/2014/main" id="{E13342F9-3004-4CC5-8487-8EF8384F8FCE}"/>
              </a:ext>
            </a:extLst>
          </p:cNvPr>
          <p:cNvGraphicFramePr>
            <a:graphicFrameLocks noGrp="1"/>
          </p:cNvGraphicFramePr>
          <p:nvPr>
            <p:extLst>
              <p:ext uri="{D42A27DB-BD31-4B8C-83A1-F6EECF244321}">
                <p14:modId xmlns:p14="http://schemas.microsoft.com/office/powerpoint/2010/main" val="1988897567"/>
              </p:ext>
            </p:extLst>
          </p:nvPr>
        </p:nvGraphicFramePr>
        <p:xfrm>
          <a:off x="492369" y="1272323"/>
          <a:ext cx="11505363" cy="4511040"/>
        </p:xfrm>
        <a:graphic>
          <a:graphicData uri="http://schemas.openxmlformats.org/drawingml/2006/table">
            <a:tbl>
              <a:tblPr firstRow="1" bandRow="1">
                <a:tableStyleId>{5C22544A-7EE6-4342-B048-85BDC9FD1C3A}</a:tableStyleId>
              </a:tblPr>
              <a:tblGrid>
                <a:gridCol w="11505363">
                  <a:extLst>
                    <a:ext uri="{9D8B030D-6E8A-4147-A177-3AD203B41FA5}">
                      <a16:colId xmlns:a16="http://schemas.microsoft.com/office/drawing/2014/main" val="2486462298"/>
                    </a:ext>
                  </a:extLst>
                </a:gridCol>
              </a:tblGrid>
              <a:tr h="594890">
                <a:tc>
                  <a:txBody>
                    <a:bodyPr/>
                    <a:lstStyle/>
                    <a:p>
                      <a:pPr marL="285750" indent="-285750">
                        <a:buFont typeface="Wingdings" panose="05000000000000000000" pitchFamily="2" charset="2"/>
                        <a:buChar char="Ø"/>
                      </a:pPr>
                      <a:r>
                        <a:rPr lang="lt-LT" sz="2000" dirty="0"/>
                        <a:t>Viešinti paramą, kaip numatyta Suteiktos paramos iš EŽŪFKP lėšų pagal Lietuvos žemės ūkio ir kaimo plėtros 2023–2027 metų strateginį planą viešinimo taisyklėse –</a:t>
                      </a:r>
                    </a:p>
                  </a:txBody>
                  <a:tcPr>
                    <a:solidFill>
                      <a:srgbClr val="00B050"/>
                    </a:solidFill>
                  </a:tcPr>
                </a:tc>
                <a:extLst>
                  <a:ext uri="{0D108BD9-81ED-4DB2-BD59-A6C34878D82A}">
                    <a16:rowId xmlns:a16="http://schemas.microsoft.com/office/drawing/2014/main" val="3338968591"/>
                  </a:ext>
                </a:extLst>
              </a:tr>
              <a:tr h="960756">
                <a:tc>
                  <a:txBody>
                    <a:bodyPr/>
                    <a:lstStyle/>
                    <a:p>
                      <a:pPr marL="0" indent="0">
                        <a:buFontTx/>
                        <a:buNone/>
                      </a:pPr>
                      <a:r>
                        <a:rPr lang="lt-LT" dirty="0"/>
                        <a:t>viešinimo priemonės turi būti atliktos iki sodinamų medžių rūšių sodmenų miško dauginamosios medžiagos kilmės sertifikatų arba jų savininko (pardavėjo) patvirtintų šių sertifikatų kopijų ir želdinamų medžių ir krūmų sodmenų įsigijimo dokumentų, perdavimo–priėmimo akto ar želdinamų miško sodmenų medelynų kortelių kopijų Agentūrai pateikimo dienos.</a:t>
                      </a:r>
                    </a:p>
                  </a:txBody>
                  <a:tcPr>
                    <a:solidFill>
                      <a:srgbClr val="E9F5EF"/>
                    </a:solidFill>
                  </a:tcPr>
                </a:tc>
                <a:extLst>
                  <a:ext uri="{0D108BD9-81ED-4DB2-BD59-A6C34878D82A}">
                    <a16:rowId xmlns:a16="http://schemas.microsoft.com/office/drawing/2014/main" val="1138469493"/>
                  </a:ext>
                </a:extLst>
              </a:tr>
              <a:tr h="642817">
                <a:tc>
                  <a:txBody>
                    <a:bodyPr/>
                    <a:lstStyle/>
                    <a:p>
                      <a:pPr marL="285750" indent="-285750">
                        <a:buFont typeface="Wingdings" panose="05000000000000000000" pitchFamily="2" charset="2"/>
                        <a:buChar char="Ø"/>
                      </a:pPr>
                      <a:r>
                        <a:rPr lang="lt-LT" sz="2000" b="1" dirty="0">
                          <a:solidFill>
                            <a:schemeClr val="bg1"/>
                          </a:solidFill>
                        </a:rPr>
                        <a:t>Patikslinti žemės sklypo, kuriame įveistas miškas, Lietuvos Respublikos nekilnojamojo turto kadastre įrašytus duomenis </a:t>
                      </a:r>
                      <a:r>
                        <a:rPr lang="lt-LT" sz="2000" dirty="0">
                          <a:solidFill>
                            <a:schemeClr val="bg1"/>
                          </a:solidFill>
                        </a:rPr>
                        <a:t>–</a:t>
                      </a:r>
                      <a:r>
                        <a:rPr lang="lt-LT" sz="2000" b="1" dirty="0">
                          <a:solidFill>
                            <a:schemeClr val="bg1"/>
                          </a:solidFill>
                        </a:rPr>
                        <a:t> </a:t>
                      </a:r>
                    </a:p>
                  </a:txBody>
                  <a:tcPr>
                    <a:solidFill>
                      <a:srgbClr val="00B050"/>
                    </a:solidFill>
                  </a:tcPr>
                </a:tc>
                <a:extLst>
                  <a:ext uri="{0D108BD9-81ED-4DB2-BD59-A6C34878D82A}">
                    <a16:rowId xmlns:a16="http://schemas.microsoft.com/office/drawing/2014/main" val="1265182450"/>
                  </a:ext>
                </a:extLst>
              </a:tr>
              <a:tr h="5265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800" kern="1200" dirty="0">
                          <a:solidFill>
                            <a:schemeClr val="dk1"/>
                          </a:solidFill>
                          <a:effectLst/>
                          <a:latin typeface="+mn-lt"/>
                          <a:ea typeface="+mn-ea"/>
                          <a:cs typeface="+mn-cs"/>
                        </a:rPr>
                        <a:t>miško plotai turi būti įtraukti į apskaitą Lietuvos Respublikos nekilnojamojo turto kadastre; paramos gavėjas turi patikslinti žemės sklypo, kuriame įveistas miškas, Lietuvos Respublikos nekilnojamojo turto kadastre įrašytus duomenis ne vėliau kaip per 2 (dvejus) metus nuo jų įrašymo į Lietuvos Respublikos miškų valstybės kadastrą.</a:t>
                      </a:r>
                    </a:p>
                  </a:txBody>
                  <a:tcPr>
                    <a:solidFill>
                      <a:srgbClr val="E9F5EF"/>
                    </a:solidFill>
                  </a:tcPr>
                </a:tc>
                <a:extLst>
                  <a:ext uri="{0D108BD9-81ED-4DB2-BD59-A6C34878D82A}">
                    <a16:rowId xmlns:a16="http://schemas.microsoft.com/office/drawing/2014/main" val="1602100472"/>
                  </a:ext>
                </a:extLst>
              </a:tr>
              <a:tr h="526522">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lt-LT" sz="2000" b="1" kern="1200" dirty="0">
                          <a:solidFill>
                            <a:schemeClr val="bg1"/>
                          </a:solidFill>
                          <a:effectLst/>
                          <a:latin typeface="+mn-lt"/>
                          <a:ea typeface="+mn-ea"/>
                          <a:cs typeface="+mn-cs"/>
                        </a:rPr>
                        <a:t>Nekeisti projekto įgyvendinimo vietos ir sąlygų, įveisto ir (arba) atkurto miško priežiūrą ir apsaugą vykdyti laikantis projekte suprojektuotų priemonių, Miško atkūrimo ir įveisimo nuostatų ir kitų miškų ūkio veiklą reglamentuojančių teisės aktų reikalavimų.</a:t>
                      </a:r>
                    </a:p>
                  </a:txBody>
                  <a:tcPr>
                    <a:solidFill>
                      <a:srgbClr val="00B050"/>
                    </a:solidFill>
                  </a:tcPr>
                </a:tc>
                <a:extLst>
                  <a:ext uri="{0D108BD9-81ED-4DB2-BD59-A6C34878D82A}">
                    <a16:rowId xmlns:a16="http://schemas.microsoft.com/office/drawing/2014/main" val="2664224533"/>
                  </a:ext>
                </a:extLst>
              </a:tr>
            </a:tbl>
          </a:graphicData>
        </a:graphic>
      </p:graphicFrame>
    </p:spTree>
    <p:extLst>
      <p:ext uri="{BB962C8B-B14F-4D97-AF65-F5344CB8AC3E}">
        <p14:creationId xmlns:p14="http://schemas.microsoft.com/office/powerpoint/2010/main" val="2704597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5E6829-C3A1-4626-958F-15DFC1012B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4682" y="525469"/>
            <a:ext cx="4583906" cy="541051"/>
          </a:xfrm>
          <a:prstGeom prst="rect">
            <a:avLst/>
          </a:prstGeom>
        </p:spPr>
      </p:pic>
      <p:grpSp>
        <p:nvGrpSpPr>
          <p:cNvPr id="7" name="Group 6">
            <a:extLst>
              <a:ext uri="{FF2B5EF4-FFF2-40B4-BE49-F238E27FC236}">
                <a16:creationId xmlns:a16="http://schemas.microsoft.com/office/drawing/2014/main" id="{0E251246-9429-40CD-9C29-D7F469F85D66}"/>
              </a:ext>
            </a:extLst>
          </p:cNvPr>
          <p:cNvGrpSpPr/>
          <p:nvPr/>
        </p:nvGrpSpPr>
        <p:grpSpPr>
          <a:xfrm>
            <a:off x="6244682" y="1618983"/>
            <a:ext cx="3227392" cy="2420053"/>
            <a:chOff x="8200666" y="3178589"/>
            <a:chExt cx="3227392" cy="2420053"/>
          </a:xfrm>
        </p:grpSpPr>
        <p:sp>
          <p:nvSpPr>
            <p:cNvPr id="8" name="TextBox 7">
              <a:extLst>
                <a:ext uri="{FF2B5EF4-FFF2-40B4-BE49-F238E27FC236}">
                  <a16:creationId xmlns:a16="http://schemas.microsoft.com/office/drawing/2014/main" id="{0CCA7090-2C49-4FF0-9058-670F0011BD15}"/>
                </a:ext>
              </a:extLst>
            </p:cNvPr>
            <p:cNvSpPr txBox="1"/>
            <p:nvPr/>
          </p:nvSpPr>
          <p:spPr>
            <a:xfrm>
              <a:off x="8220505" y="3178589"/>
              <a:ext cx="3207553" cy="1769715"/>
            </a:xfrm>
            <a:prstGeom prst="rect">
              <a:avLst/>
            </a:prstGeom>
            <a:noFill/>
          </p:spPr>
          <p:txBody>
            <a:bodyPr wrap="square" rtlCol="0">
              <a:spAutoFit/>
            </a:bodyPr>
            <a:lstStyle/>
            <a:p>
              <a:pPr eaLnBrk="1" hangingPunct="1">
                <a:spcBef>
                  <a:spcPts val="600"/>
                </a:spcBef>
                <a:buFontTx/>
                <a:buNone/>
              </a:pPr>
              <a:r>
                <a:rPr lang="lt-LT" sz="1600" b="0" i="0" u="none" strike="noStrike" dirty="0">
                  <a:solidFill>
                    <a:srgbClr val="7F7F7F"/>
                  </a:solidFill>
                  <a:effectLst/>
                  <a:latin typeface="Arial" panose="020B0604020202020204" pitchFamily="34" charset="0"/>
                  <a:cs typeface="Arial" panose="020B0604020202020204" pitchFamily="34" charset="0"/>
                </a:rPr>
                <a:t>Nacionalinė mokėjimo agentūra prie Žemės ūkio ministerijos</a:t>
              </a:r>
            </a:p>
            <a:p>
              <a:pPr marL="421200" lvl="1">
                <a:spcBef>
                  <a:spcPts val="1000"/>
                </a:spcBef>
              </a:pPr>
              <a:r>
                <a:rPr lang="lt-LT" sz="1600" b="0" i="0" u="none" strike="noStrike" dirty="0">
                  <a:solidFill>
                    <a:srgbClr val="7F7F7F"/>
                  </a:solidFill>
                  <a:effectLst/>
                  <a:latin typeface="+mj-lt"/>
                </a:rPr>
                <a:t>Blindžių g. 17, 08111 Vilnius</a:t>
              </a:r>
            </a:p>
            <a:p>
              <a:pPr marL="421200" lvl="1">
                <a:spcBef>
                  <a:spcPts val="1000"/>
                </a:spcBef>
              </a:pPr>
              <a:r>
                <a:rPr lang="en-GB" sz="1600" b="0" i="0" u="none" strike="noStrike" dirty="0">
                  <a:solidFill>
                    <a:srgbClr val="7F7F7F"/>
                  </a:solidFill>
                  <a:effectLst/>
                  <a:latin typeface="+mj-lt"/>
                </a:rPr>
                <a:t>(8 5) 252 6999</a:t>
              </a:r>
            </a:p>
            <a:p>
              <a:pPr marL="421200" lvl="1">
                <a:spcBef>
                  <a:spcPts val="1000"/>
                </a:spcBef>
              </a:pPr>
              <a:r>
                <a:rPr lang="en-GB" sz="1600" b="0" i="0" u="none" strike="noStrike" dirty="0">
                  <a:solidFill>
                    <a:srgbClr val="7F7F7F"/>
                  </a:solidFill>
                  <a:effectLst/>
                  <a:latin typeface="+mj-lt"/>
                </a:rPr>
                <a:t>info@nma.lt </a:t>
              </a:r>
              <a:endParaRPr lang="en-LT" dirty="0">
                <a:solidFill>
                  <a:srgbClr val="7F7F7F"/>
                </a:solidFill>
                <a:latin typeface="+mj-lt"/>
                <a:cs typeface="Arial" panose="020B0604020202020204" pitchFamily="34" charset="0"/>
              </a:endParaRPr>
            </a:p>
          </p:txBody>
        </p:sp>
        <p:pic>
          <p:nvPicPr>
            <p:cNvPr id="9" name="Picture 21">
              <a:extLst>
                <a:ext uri="{FF2B5EF4-FFF2-40B4-BE49-F238E27FC236}">
                  <a16:creationId xmlns:a16="http://schemas.microsoft.com/office/drawing/2014/main" id="{1D3AFAD3-1097-40C6-81B1-705E680FD7C9}"/>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19305" y="4173155"/>
              <a:ext cx="403301" cy="322640"/>
            </a:xfrm>
            <a:prstGeom prst="rect">
              <a:avLst/>
            </a:prstGeom>
          </p:spPr>
        </p:pic>
        <p:pic>
          <p:nvPicPr>
            <p:cNvPr id="10" name="Picture 22">
              <a:extLst>
                <a:ext uri="{FF2B5EF4-FFF2-40B4-BE49-F238E27FC236}">
                  <a16:creationId xmlns:a16="http://schemas.microsoft.com/office/drawing/2014/main" id="{0CF8C86C-BDB6-4BC8-91BF-D5BBBCA4A8B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219305" y="4540467"/>
              <a:ext cx="403302" cy="322641"/>
            </a:xfrm>
            <a:prstGeom prst="rect">
              <a:avLst/>
            </a:prstGeom>
          </p:spPr>
        </p:pic>
        <p:pic>
          <p:nvPicPr>
            <p:cNvPr id="13" name="Picture 23">
              <a:extLst>
                <a:ext uri="{FF2B5EF4-FFF2-40B4-BE49-F238E27FC236}">
                  <a16:creationId xmlns:a16="http://schemas.microsoft.com/office/drawing/2014/main" id="{98B5FD26-5C19-4817-A24E-48D965B52A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00666" y="3785852"/>
              <a:ext cx="427345" cy="341876"/>
            </a:xfrm>
            <a:prstGeom prst="rect">
              <a:avLst/>
            </a:prstGeom>
          </p:spPr>
        </p:pic>
        <p:pic>
          <p:nvPicPr>
            <p:cNvPr id="14" name="Picture 26">
              <a:extLst>
                <a:ext uri="{FF2B5EF4-FFF2-40B4-BE49-F238E27FC236}">
                  <a16:creationId xmlns:a16="http://schemas.microsoft.com/office/drawing/2014/main" id="{3F329D86-D16E-46F8-9384-8DE40F2E6A0C}"/>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219305" y="5221242"/>
              <a:ext cx="317810" cy="377400"/>
            </a:xfrm>
            <a:prstGeom prst="rect">
              <a:avLst/>
            </a:prstGeom>
          </p:spPr>
        </p:pic>
        <p:pic>
          <p:nvPicPr>
            <p:cNvPr id="15" name="Picture 27">
              <a:extLst>
                <a:ext uri="{FF2B5EF4-FFF2-40B4-BE49-F238E27FC236}">
                  <a16:creationId xmlns:a16="http://schemas.microsoft.com/office/drawing/2014/main" id="{583E7B8F-031F-4404-8076-749C8134743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704132" y="5227430"/>
              <a:ext cx="288177" cy="365025"/>
            </a:xfrm>
            <a:prstGeom prst="rect">
              <a:avLst/>
            </a:prstGeom>
          </p:spPr>
        </p:pic>
        <p:pic>
          <p:nvPicPr>
            <p:cNvPr id="16" name="Picture 28">
              <a:extLst>
                <a:ext uri="{FF2B5EF4-FFF2-40B4-BE49-F238E27FC236}">
                  <a16:creationId xmlns:a16="http://schemas.microsoft.com/office/drawing/2014/main" id="{727B7C1B-69A9-4224-AEEF-C71C99090A5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18319" y="5242897"/>
              <a:ext cx="351674" cy="334091"/>
            </a:xfrm>
            <a:prstGeom prst="rect">
              <a:avLst/>
            </a:prstGeom>
          </p:spPr>
        </p:pic>
        <p:cxnSp>
          <p:nvCxnSpPr>
            <p:cNvPr id="17" name="Straight Connector 16">
              <a:extLst>
                <a:ext uri="{FF2B5EF4-FFF2-40B4-BE49-F238E27FC236}">
                  <a16:creationId xmlns:a16="http://schemas.microsoft.com/office/drawing/2014/main" id="{E4D52A67-337D-4F8E-93A2-E0A5F2564D89}"/>
                </a:ext>
              </a:extLst>
            </p:cNvPr>
            <p:cNvCxnSpPr>
              <a:cxnSpLocks/>
            </p:cNvCxnSpPr>
            <p:nvPr/>
          </p:nvCxnSpPr>
          <p:spPr>
            <a:xfrm flipH="1">
              <a:off x="8219305" y="5028715"/>
              <a:ext cx="3208753" cy="0"/>
            </a:xfrm>
            <a:prstGeom prst="line">
              <a:avLst/>
            </a:prstGeom>
            <a:ln w="95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D3ECBAFE-3DD2-4590-B13C-97EE1FF80B45}"/>
              </a:ext>
            </a:extLst>
          </p:cNvPr>
          <p:cNvSpPr txBox="1"/>
          <p:nvPr/>
        </p:nvSpPr>
        <p:spPr>
          <a:xfrm>
            <a:off x="6244682" y="4120602"/>
            <a:ext cx="3489140" cy="338554"/>
          </a:xfrm>
          <a:prstGeom prst="rect">
            <a:avLst/>
          </a:prstGeom>
          <a:noFill/>
        </p:spPr>
        <p:txBody>
          <a:bodyPr wrap="square" rtlCol="0">
            <a:spAutoFit/>
          </a:bodyPr>
          <a:lstStyle/>
          <a:p>
            <a:pPr eaLnBrk="1" hangingPunct="1">
              <a:spcBef>
                <a:spcPts val="600"/>
              </a:spcBef>
              <a:buFontTx/>
              <a:buNone/>
            </a:pPr>
            <a:r>
              <a:rPr lang="lt-LT" sz="1600" b="0" i="0" strike="noStrike" dirty="0">
                <a:solidFill>
                  <a:srgbClr val="009650"/>
                </a:solidFill>
                <a:effectLst/>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www.nma.lt</a:t>
            </a:r>
            <a:endParaRPr lang="en-LT" dirty="0">
              <a:solidFill>
                <a:srgbClr val="009650"/>
              </a:solidFill>
              <a:latin typeface="+mj-lt"/>
              <a:cs typeface="Arial" panose="020B0604020202020204" pitchFamily="34" charset="0"/>
            </a:endParaRPr>
          </a:p>
        </p:txBody>
      </p:sp>
    </p:spTree>
    <p:extLst>
      <p:ext uri="{BB962C8B-B14F-4D97-AF65-F5344CB8AC3E}">
        <p14:creationId xmlns:p14="http://schemas.microsoft.com/office/powerpoint/2010/main" val="2988999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1">
            <a:extLst>
              <a:ext uri="{FF2B5EF4-FFF2-40B4-BE49-F238E27FC236}">
                <a16:creationId xmlns:a16="http://schemas.microsoft.com/office/drawing/2014/main" id="{38977F36-6AEC-3561-23B0-D1861654CC69}"/>
              </a:ext>
            </a:extLst>
          </p:cNvPr>
          <p:cNvSpPr>
            <a:spLocks noGrp="1"/>
          </p:cNvSpPr>
          <p:nvPr>
            <p:ph type="title"/>
          </p:nvPr>
        </p:nvSpPr>
        <p:spPr/>
        <p:txBody>
          <a:bodyPr>
            <a:normAutofit/>
          </a:bodyPr>
          <a:lstStyle/>
          <a:p>
            <a:r>
              <a:rPr lang="lt-LT" dirty="0"/>
              <a:t>Paramos paraiškų priėmimas (I)</a:t>
            </a:r>
            <a:endParaRPr lang="en-LT" dirty="0"/>
          </a:p>
        </p:txBody>
      </p:sp>
      <p:sp>
        <p:nvSpPr>
          <p:cNvPr id="7" name="Text Placeholder 12">
            <a:extLst>
              <a:ext uri="{FF2B5EF4-FFF2-40B4-BE49-F238E27FC236}">
                <a16:creationId xmlns:a16="http://schemas.microsoft.com/office/drawing/2014/main" id="{F77C6E2E-B79B-AC14-CFFE-D16B9F716D0E}"/>
              </a:ext>
            </a:extLst>
          </p:cNvPr>
          <p:cNvSpPr txBox="1">
            <a:spLocks/>
          </p:cNvSpPr>
          <p:nvPr/>
        </p:nvSpPr>
        <p:spPr>
          <a:xfrm>
            <a:off x="211393" y="3657788"/>
            <a:ext cx="11611897" cy="20719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200"/>
              </a:spcAft>
              <a:buNone/>
            </a:pPr>
            <a:r>
              <a:rPr lang="lt-LT" sz="2400" b="1" dirty="0">
                <a:solidFill>
                  <a:srgbClr val="006837"/>
                </a:solidFill>
              </a:rPr>
              <a:t>Pateikimo būdas </a:t>
            </a:r>
            <a:r>
              <a:rPr lang="lt-LT" sz="2000" dirty="0"/>
              <a:t>– paraiška (užpildyta kompiuteriu) ir prašomi dokumentai teikiami pasirašyti kvalifikuotu elektroniniu parašu, juos siunčiant el. paštu </a:t>
            </a:r>
            <a:r>
              <a:rPr lang="lt-LT" sz="2000" dirty="0" err="1">
                <a:hlinkClick r:id="rId3"/>
              </a:rPr>
              <a:t>paraiskos@nma.lt</a:t>
            </a:r>
            <a:r>
              <a:rPr lang="lt-LT" sz="2000" dirty="0"/>
              <a:t>, pateikiant paraišką ir skenuotus prašomus dokumentus (PDF formatu), arba teikiami naudojantis Žemės ūkio ministerijos informacinės svetainės (toliau – ŽŪMIS) pranešimų siuntimo funkcionalumu (ŽŪMIS meniu punktas „Pranešimai“), pateikiant paraišką ir prašomus dokumentus (PDF formatu). Veisiamo miško ploto (-ų) erdviniai vektoriniai duomenys turi būti pateikiami skaitmeniniu SHAPE formatu.</a:t>
            </a:r>
          </a:p>
        </p:txBody>
      </p:sp>
      <p:sp>
        <p:nvSpPr>
          <p:cNvPr id="2" name="AutoShape 2" descr="An icon representing a time period or deadline, featuring a simple and clear calendar or clock symbol with a green background. The background should include various shades of green, with fewer forest elements such as subtle tree shapes or small foliage, just to hint at a natural setting without overwhelming the design. The icon should remain modern, clear, and easily understandable, with no extra details or text, focusing on the time frame, the green background, and minimal forest-inspired elements.">
            <a:extLst>
              <a:ext uri="{FF2B5EF4-FFF2-40B4-BE49-F238E27FC236}">
                <a16:creationId xmlns:a16="http://schemas.microsoft.com/office/drawing/2014/main" id="{2253B5DD-BBE4-46D7-A0DF-17688507790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t-LT"/>
          </a:p>
        </p:txBody>
      </p:sp>
      <p:sp>
        <p:nvSpPr>
          <p:cNvPr id="9" name="Text Placeholder 12">
            <a:extLst>
              <a:ext uri="{FF2B5EF4-FFF2-40B4-BE49-F238E27FC236}">
                <a16:creationId xmlns:a16="http://schemas.microsoft.com/office/drawing/2014/main" id="{FC75A6C0-244C-44FA-9FF7-1570A7DA680B}"/>
              </a:ext>
            </a:extLst>
          </p:cNvPr>
          <p:cNvSpPr txBox="1">
            <a:spLocks/>
          </p:cNvSpPr>
          <p:nvPr/>
        </p:nvSpPr>
        <p:spPr>
          <a:xfrm>
            <a:off x="2979172" y="1216743"/>
            <a:ext cx="8844118" cy="25588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lt-LT" sz="2400" b="1" dirty="0">
                <a:solidFill>
                  <a:srgbClr val="006837"/>
                </a:solidFill>
              </a:rPr>
              <a:t>Priėmimo laikas: </a:t>
            </a:r>
          </a:p>
          <a:p>
            <a:pPr>
              <a:lnSpc>
                <a:spcPct val="100000"/>
              </a:lnSpc>
              <a:spcBef>
                <a:spcPts val="600"/>
              </a:spcBef>
              <a:spcAft>
                <a:spcPts val="600"/>
              </a:spcAft>
            </a:pPr>
            <a:r>
              <a:rPr lang="lt-LT" sz="2000" dirty="0"/>
              <a:t>nuo balandžio 1 d. iki gegužės 30 d. (2025 m. I)</a:t>
            </a:r>
          </a:p>
          <a:p>
            <a:pPr>
              <a:lnSpc>
                <a:spcPct val="100000"/>
              </a:lnSpc>
              <a:spcBef>
                <a:spcPts val="600"/>
              </a:spcBef>
              <a:spcAft>
                <a:spcPts val="600"/>
              </a:spcAft>
            </a:pPr>
            <a:r>
              <a:rPr lang="lt-LT" sz="2000" dirty="0"/>
              <a:t>nuo liepos 1 d. iki rugpjūčio 29 d. (2025 m. II)</a:t>
            </a:r>
          </a:p>
          <a:p>
            <a:pPr marL="0" indent="0">
              <a:lnSpc>
                <a:spcPct val="100000"/>
              </a:lnSpc>
              <a:spcAft>
                <a:spcPts val="1200"/>
              </a:spcAft>
              <a:buNone/>
            </a:pPr>
            <a:r>
              <a:rPr lang="lt-LT" sz="2400" b="1" dirty="0">
                <a:solidFill>
                  <a:srgbClr val="006837"/>
                </a:solidFill>
              </a:rPr>
              <a:t>Skirta biudžeto</a:t>
            </a:r>
            <a:r>
              <a:rPr lang="es-ES" sz="2400" b="1" dirty="0">
                <a:solidFill>
                  <a:srgbClr val="006837"/>
                </a:solidFill>
              </a:rPr>
              <a:t> paramos</a:t>
            </a:r>
            <a:r>
              <a:rPr lang="lt-LT" sz="2400" b="1" dirty="0">
                <a:solidFill>
                  <a:srgbClr val="006837"/>
                </a:solidFill>
              </a:rPr>
              <a:t> lėšų suma (2025 m. I) </a:t>
            </a:r>
            <a:r>
              <a:rPr lang="lt-LT" sz="2000" dirty="0"/>
              <a:t>–</a:t>
            </a:r>
            <a:r>
              <a:rPr lang="es-ES" sz="2000" b="1" dirty="0">
                <a:solidFill>
                  <a:srgbClr val="006837"/>
                </a:solidFill>
              </a:rPr>
              <a:t> </a:t>
            </a:r>
            <a:r>
              <a:rPr lang="lt-LT" sz="2000" dirty="0"/>
              <a:t>4,6 mln. </a:t>
            </a:r>
            <a:r>
              <a:rPr lang="es-ES" sz="2000" dirty="0" err="1"/>
              <a:t>Eur</a:t>
            </a:r>
            <a:r>
              <a:rPr lang="lt-LT" sz="2000" dirty="0"/>
              <a:t> (iš jų ne daugiau kaip 1,4 mln. Eur gali būti skiriama Sostinės regionui).</a:t>
            </a:r>
          </a:p>
        </p:txBody>
      </p:sp>
      <p:pic>
        <p:nvPicPr>
          <p:cNvPr id="10" name="Picture 9">
            <a:extLst>
              <a:ext uri="{FF2B5EF4-FFF2-40B4-BE49-F238E27FC236}">
                <a16:creationId xmlns:a16="http://schemas.microsoft.com/office/drawing/2014/main" id="{7726F25C-6C90-4D63-9071-1CBEBDA2DA9D}"/>
              </a:ext>
            </a:extLst>
          </p:cNvPr>
          <p:cNvPicPr>
            <a:picLocks noChangeAspect="1"/>
          </p:cNvPicPr>
          <p:nvPr/>
        </p:nvPicPr>
        <p:blipFill>
          <a:blip r:embed="rId4"/>
          <a:srcRect/>
          <a:stretch/>
        </p:blipFill>
        <p:spPr>
          <a:xfrm>
            <a:off x="9616947" y="5269584"/>
            <a:ext cx="2575049" cy="1588414"/>
          </a:xfrm>
          <a:prstGeom prst="rect">
            <a:avLst/>
          </a:prstGeom>
        </p:spPr>
      </p:pic>
      <p:pic>
        <p:nvPicPr>
          <p:cNvPr id="5" name="Picture 4">
            <a:extLst>
              <a:ext uri="{FF2B5EF4-FFF2-40B4-BE49-F238E27FC236}">
                <a16:creationId xmlns:a16="http://schemas.microsoft.com/office/drawing/2014/main" id="{9D8852D2-E197-4241-90D8-89DB2979C4ED}"/>
              </a:ext>
            </a:extLst>
          </p:cNvPr>
          <p:cNvPicPr>
            <a:picLocks noChangeAspect="1"/>
          </p:cNvPicPr>
          <p:nvPr/>
        </p:nvPicPr>
        <p:blipFill>
          <a:blip r:embed="rId5"/>
          <a:stretch>
            <a:fillRect/>
          </a:stretch>
        </p:blipFill>
        <p:spPr>
          <a:xfrm>
            <a:off x="444909" y="1128253"/>
            <a:ext cx="2364657" cy="2364657"/>
          </a:xfrm>
          <a:prstGeom prst="rect">
            <a:avLst/>
          </a:prstGeom>
        </p:spPr>
      </p:pic>
      <p:sp>
        <p:nvSpPr>
          <p:cNvPr id="4" name="Rectangle 3">
            <a:extLst>
              <a:ext uri="{FF2B5EF4-FFF2-40B4-BE49-F238E27FC236}">
                <a16:creationId xmlns:a16="http://schemas.microsoft.com/office/drawing/2014/main" id="{7EBCD978-5407-453A-B7F3-2B9823574C84}"/>
              </a:ext>
            </a:extLst>
          </p:cNvPr>
          <p:cNvSpPr/>
          <p:nvPr/>
        </p:nvSpPr>
        <p:spPr>
          <a:xfrm>
            <a:off x="193641" y="5708801"/>
            <a:ext cx="9864759" cy="1015663"/>
          </a:xfrm>
          <a:prstGeom prst="rect">
            <a:avLst/>
          </a:prstGeom>
        </p:spPr>
        <p:txBody>
          <a:bodyPr wrap="square">
            <a:spAutoFit/>
          </a:bodyPr>
          <a:lstStyle/>
          <a:p>
            <a:r>
              <a:rPr lang="lt-LT" sz="2000" dirty="0"/>
              <a:t>Patvirtintą paraiškos formą galite rasti Agentūros svetainėje </a:t>
            </a:r>
            <a:r>
              <a:rPr lang="lt-LT" sz="2000" dirty="0">
                <a:hlinkClick r:id="rId6"/>
              </a:rPr>
              <a:t>www.nma.lrv.lt </a:t>
            </a:r>
            <a:r>
              <a:rPr lang="lt-LT" sz="2000" dirty="0"/>
              <a:t>→ Parama kaimui → Parama kaimo plėtrai → Kviečiame teikti paraiškas → Miško veisimas ir atkūrimas (2025 m. I) → Aktuali informacija.</a:t>
            </a:r>
          </a:p>
        </p:txBody>
      </p:sp>
    </p:spTree>
    <p:extLst>
      <p:ext uri="{BB962C8B-B14F-4D97-AF65-F5344CB8AC3E}">
        <p14:creationId xmlns:p14="http://schemas.microsoft.com/office/powerpoint/2010/main" val="3577170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a:xfrm>
            <a:off x="609600" y="210840"/>
            <a:ext cx="8546275" cy="841025"/>
          </a:xfrm>
        </p:spPr>
        <p:txBody>
          <a:bodyPr>
            <a:normAutofit/>
          </a:bodyPr>
          <a:lstStyle/>
          <a:p>
            <a:r>
              <a:rPr lang="lt-LT" dirty="0"/>
              <a:t>Paramos paraiškų priėmimas (II)</a:t>
            </a:r>
            <a:endParaRPr lang="en-LT" sz="3200" dirty="0">
              <a:solidFill>
                <a:srgbClr val="009650"/>
              </a:solidFill>
            </a:endParaRPr>
          </a:p>
        </p:txBody>
      </p:sp>
      <p:sp>
        <p:nvSpPr>
          <p:cNvPr id="7" name="Text Placeholder 12">
            <a:extLst>
              <a:ext uri="{FF2B5EF4-FFF2-40B4-BE49-F238E27FC236}">
                <a16:creationId xmlns:a16="http://schemas.microsoft.com/office/drawing/2014/main" id="{3A092FEC-5269-4CD0-A1CE-901BF73B51FC}"/>
              </a:ext>
            </a:extLst>
          </p:cNvPr>
          <p:cNvSpPr txBox="1">
            <a:spLocks/>
          </p:cNvSpPr>
          <p:nvPr/>
        </p:nvSpPr>
        <p:spPr>
          <a:xfrm>
            <a:off x="431838" y="4557226"/>
            <a:ext cx="10781570" cy="1485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000" dirty="0">
              <a:latin typeface="+mj-lt"/>
            </a:endParaRPr>
          </a:p>
        </p:txBody>
      </p:sp>
      <p:sp>
        <p:nvSpPr>
          <p:cNvPr id="8" name="Text Placeholder 12">
            <a:extLst>
              <a:ext uri="{FF2B5EF4-FFF2-40B4-BE49-F238E27FC236}">
                <a16:creationId xmlns:a16="http://schemas.microsoft.com/office/drawing/2014/main" id="{AB56C00A-EEA3-4527-B3F9-3A3A2C1F8865}"/>
              </a:ext>
            </a:extLst>
          </p:cNvPr>
          <p:cNvSpPr txBox="1">
            <a:spLocks/>
          </p:cNvSpPr>
          <p:nvPr/>
        </p:nvSpPr>
        <p:spPr>
          <a:xfrm>
            <a:off x="2324416" y="1121873"/>
            <a:ext cx="4849202" cy="1336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sz="2400" b="1" dirty="0">
                <a:solidFill>
                  <a:srgbClr val="006837"/>
                </a:solidFill>
                <a:latin typeface="+mj-lt"/>
              </a:rPr>
              <a:t>Galimi pareiškėjai:</a:t>
            </a:r>
          </a:p>
          <a:p>
            <a:pPr marL="342900" indent="-342900"/>
            <a:r>
              <a:rPr lang="lt-LT" sz="2400" dirty="0"/>
              <a:t>juridiniai ir fiziniai asmenys</a:t>
            </a:r>
            <a:r>
              <a:rPr lang="lt-LT" sz="2400" dirty="0">
                <a:latin typeface="+mj-lt"/>
              </a:rPr>
              <a:t>;</a:t>
            </a:r>
          </a:p>
          <a:p>
            <a:pPr marL="342900" indent="-342900">
              <a:spcAft>
                <a:spcPts val="1800"/>
              </a:spcAft>
            </a:pPr>
            <a:r>
              <a:rPr lang="lt-LT" sz="2400" dirty="0">
                <a:latin typeface="+mj-lt"/>
              </a:rPr>
              <a:t>savivaldybės.</a:t>
            </a:r>
          </a:p>
        </p:txBody>
      </p:sp>
      <p:sp>
        <p:nvSpPr>
          <p:cNvPr id="2" name="Rectangle 1">
            <a:extLst>
              <a:ext uri="{FF2B5EF4-FFF2-40B4-BE49-F238E27FC236}">
                <a16:creationId xmlns:a16="http://schemas.microsoft.com/office/drawing/2014/main" id="{364034F7-CDD0-476D-8912-DBC8675D5342}"/>
              </a:ext>
            </a:extLst>
          </p:cNvPr>
          <p:cNvSpPr/>
          <p:nvPr/>
        </p:nvSpPr>
        <p:spPr>
          <a:xfrm>
            <a:off x="909835" y="4512987"/>
            <a:ext cx="10908608" cy="1200329"/>
          </a:xfrm>
          <a:prstGeom prst="rect">
            <a:avLst/>
          </a:prstGeom>
        </p:spPr>
        <p:txBody>
          <a:bodyPr wrap="square">
            <a:spAutoFit/>
          </a:bodyPr>
          <a:lstStyle/>
          <a:p>
            <a:pPr>
              <a:spcAft>
                <a:spcPts val="1200"/>
              </a:spcAft>
            </a:pPr>
            <a:r>
              <a:rPr lang="lt-LT" sz="2400" dirty="0"/>
              <a:t>Paramos paraiškų atrankos vertinimas atliekamas tik tokiu atveju, kai prašoma paramos suma viršija konkrečiam kvietimui teikti paraiškas nustatytą biudžetą.</a:t>
            </a:r>
            <a:r>
              <a:rPr lang="lt-LT" dirty="0"/>
              <a:t> </a:t>
            </a:r>
            <a:r>
              <a:rPr lang="lt-LT" sz="2400" dirty="0"/>
              <a:t>Nėra privalomo atrankos balų skaičiaus. </a:t>
            </a:r>
          </a:p>
        </p:txBody>
      </p:sp>
      <p:pic>
        <p:nvPicPr>
          <p:cNvPr id="4" name="Graphic 3" descr="Users">
            <a:extLst>
              <a:ext uri="{FF2B5EF4-FFF2-40B4-BE49-F238E27FC236}">
                <a16:creationId xmlns:a16="http://schemas.microsoft.com/office/drawing/2014/main" id="{6FB0CB16-6551-4426-8A25-B0899E5CB5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1834" y="1097072"/>
            <a:ext cx="1746428" cy="1746428"/>
          </a:xfrm>
          <a:prstGeom prst="rect">
            <a:avLst/>
          </a:prstGeom>
        </p:spPr>
      </p:pic>
      <p:sp>
        <p:nvSpPr>
          <p:cNvPr id="16" name="Rectangle 15">
            <a:extLst>
              <a:ext uri="{FF2B5EF4-FFF2-40B4-BE49-F238E27FC236}">
                <a16:creationId xmlns:a16="http://schemas.microsoft.com/office/drawing/2014/main" id="{7496B649-51DD-4E91-A53B-982C9F4B1AB4}"/>
              </a:ext>
            </a:extLst>
          </p:cNvPr>
          <p:cNvSpPr/>
          <p:nvPr/>
        </p:nvSpPr>
        <p:spPr>
          <a:xfrm>
            <a:off x="723939" y="2721352"/>
            <a:ext cx="10570408" cy="1569660"/>
          </a:xfrm>
          <a:prstGeom prst="rect">
            <a:avLst/>
          </a:prstGeom>
        </p:spPr>
        <p:txBody>
          <a:bodyPr wrap="square">
            <a:spAutoFit/>
          </a:bodyPr>
          <a:lstStyle/>
          <a:p>
            <a:pPr lvl="0">
              <a:defRPr/>
            </a:pPr>
            <a:r>
              <a:rPr lang="lt-LT" sz="2400" b="1" dirty="0">
                <a:solidFill>
                  <a:srgbClr val="006837"/>
                </a:solidFill>
              </a:rPr>
              <a:t>Remiama veikla:</a:t>
            </a:r>
          </a:p>
          <a:p>
            <a:pPr marL="342900" lvl="0" indent="-342900">
              <a:buFont typeface="Arial" panose="020B0604020202020204" pitchFamily="34" charset="0"/>
              <a:buChar char="•"/>
              <a:defRPr/>
            </a:pPr>
            <a:r>
              <a:rPr lang="lt-LT" sz="2400" dirty="0"/>
              <a:t>miško veisimas;</a:t>
            </a:r>
          </a:p>
          <a:p>
            <a:pPr marL="342900" lvl="0" indent="-342900">
              <a:buFont typeface="Arial" panose="020B0604020202020204" pitchFamily="34" charset="0"/>
              <a:buChar char="•"/>
              <a:defRPr/>
            </a:pPr>
            <a:r>
              <a:rPr lang="lt-LT" sz="2400" dirty="0"/>
              <a:t>stichinės nelaimės pažeisto miško atkūrimas.</a:t>
            </a:r>
          </a:p>
          <a:p>
            <a:pPr lvl="0">
              <a:defRPr/>
            </a:pPr>
            <a:r>
              <a:rPr lang="lt-LT" sz="2400" dirty="0"/>
              <a:t>Mokama vienkartinė išmoka, </a:t>
            </a:r>
            <a:r>
              <a:rPr lang="lt-LT" sz="2400" b="1" dirty="0"/>
              <a:t>įsipareigojimų laikotarpis – 7 m.</a:t>
            </a:r>
          </a:p>
        </p:txBody>
      </p:sp>
      <p:pic>
        <p:nvPicPr>
          <p:cNvPr id="18" name="Graphic 17" descr="Exclamation mark">
            <a:extLst>
              <a:ext uri="{FF2B5EF4-FFF2-40B4-BE49-F238E27FC236}">
                <a16:creationId xmlns:a16="http://schemas.microsoft.com/office/drawing/2014/main" id="{F4CA8243-5A04-43CA-B012-93C4616A0A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4553755"/>
            <a:ext cx="1214083" cy="1315634"/>
          </a:xfrm>
          <a:prstGeom prst="rect">
            <a:avLst/>
          </a:prstGeom>
        </p:spPr>
      </p:pic>
      <p:pic>
        <p:nvPicPr>
          <p:cNvPr id="9" name="Picture 8">
            <a:extLst>
              <a:ext uri="{FF2B5EF4-FFF2-40B4-BE49-F238E27FC236}">
                <a16:creationId xmlns:a16="http://schemas.microsoft.com/office/drawing/2014/main" id="{D9D9F3FF-C71B-4529-8A97-6D93A6F89159}"/>
              </a:ext>
            </a:extLst>
          </p:cNvPr>
          <p:cNvPicPr>
            <a:picLocks noChangeAspect="1"/>
          </p:cNvPicPr>
          <p:nvPr/>
        </p:nvPicPr>
        <p:blipFill>
          <a:blip r:embed="rId7"/>
          <a:srcRect/>
          <a:stretch/>
        </p:blipFill>
        <p:spPr>
          <a:xfrm>
            <a:off x="9694750" y="5317578"/>
            <a:ext cx="2497249" cy="1540422"/>
          </a:xfrm>
          <a:prstGeom prst="rect">
            <a:avLst/>
          </a:prstGeom>
        </p:spPr>
      </p:pic>
    </p:spTree>
    <p:extLst>
      <p:ext uri="{BB962C8B-B14F-4D97-AF65-F5344CB8AC3E}">
        <p14:creationId xmlns:p14="http://schemas.microsoft.com/office/powerpoint/2010/main" val="2736063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2">
            <a:extLst>
              <a:ext uri="{FF2B5EF4-FFF2-40B4-BE49-F238E27FC236}">
                <a16:creationId xmlns:a16="http://schemas.microsoft.com/office/drawing/2014/main" id="{0E834FE6-659F-4A5C-AFFE-C6FF507FB7E0}"/>
              </a:ext>
            </a:extLst>
          </p:cNvPr>
          <p:cNvGraphicFramePr>
            <a:graphicFrameLocks noGrp="1"/>
          </p:cNvGraphicFramePr>
          <p:nvPr>
            <p:ph type="tbl" sz="quarter" idx="10"/>
            <p:extLst>
              <p:ext uri="{D42A27DB-BD31-4B8C-83A1-F6EECF244321}">
                <p14:modId xmlns:p14="http://schemas.microsoft.com/office/powerpoint/2010/main" val="1302206662"/>
              </p:ext>
            </p:extLst>
          </p:nvPr>
        </p:nvGraphicFramePr>
        <p:xfrm>
          <a:off x="145701" y="1052513"/>
          <a:ext cx="11711354" cy="4954116"/>
        </p:xfrm>
        <a:graphic>
          <a:graphicData uri="http://schemas.openxmlformats.org/drawingml/2006/table">
            <a:tbl>
              <a:tblPr firstRow="1" bandRow="1">
                <a:tableStyleId>{5C22544A-7EE6-4342-B048-85BDC9FD1C3A}</a:tableStyleId>
              </a:tblPr>
              <a:tblGrid>
                <a:gridCol w="1825725">
                  <a:extLst>
                    <a:ext uri="{9D8B030D-6E8A-4147-A177-3AD203B41FA5}">
                      <a16:colId xmlns:a16="http://schemas.microsoft.com/office/drawing/2014/main" val="23792390"/>
                    </a:ext>
                  </a:extLst>
                </a:gridCol>
                <a:gridCol w="9885629">
                  <a:extLst>
                    <a:ext uri="{9D8B030D-6E8A-4147-A177-3AD203B41FA5}">
                      <a16:colId xmlns:a16="http://schemas.microsoft.com/office/drawing/2014/main" val="3979844280"/>
                    </a:ext>
                  </a:extLst>
                </a:gridCol>
              </a:tblGrid>
              <a:tr h="3525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100" b="1" i="0" u="none" strike="noStrike" kern="1200" cap="none" spc="0" normalizeH="0" baseline="0" noProof="0" dirty="0">
                        <a:ln>
                          <a:noFill/>
                        </a:ln>
                        <a:solidFill>
                          <a:schemeClr val="bg1"/>
                        </a:solidFill>
                        <a:effectLst/>
                        <a:uLnTx/>
                        <a:uFillTx/>
                        <a:latin typeface="+mn-lt"/>
                        <a:ea typeface="+mn-ea"/>
                        <a:cs typeface="+mn-cs"/>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100" b="1" i="0" u="none" strike="noStrike" kern="1200" cap="none" spc="0" normalizeH="0" baseline="0" noProof="0" dirty="0">
                        <a:ln>
                          <a:noFill/>
                        </a:ln>
                        <a:solidFill>
                          <a:schemeClr val="bg1"/>
                        </a:solidFill>
                        <a:effectLst/>
                        <a:uLnTx/>
                        <a:uFillTx/>
                        <a:latin typeface="+mn-lt"/>
                        <a:ea typeface="+mn-ea"/>
                        <a:cs typeface="+mn-cs"/>
                      </a:endParaRP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775369144"/>
                  </a:ext>
                </a:extLst>
              </a:tr>
              <a:tr h="954037">
                <a:tc>
                  <a:txBody>
                    <a:bodyPr/>
                    <a:lstStyle/>
                    <a:p>
                      <a:pPr marL="342900" indent="-342900" algn="l">
                        <a:buFont typeface="Wingdings" panose="05000000000000000000" pitchFamily="2" charset="2"/>
                        <a:buChar char="ü"/>
                      </a:pPr>
                      <a:endParaRPr lang="lt-LT" sz="2000" dirty="0">
                        <a:solidFill>
                          <a:schemeClr val="tx1"/>
                        </a:solidFill>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indent="-342900" algn="l">
                        <a:buFont typeface="Wingdings" panose="05000000000000000000" pitchFamily="2" charset="2"/>
                        <a:buChar char="ü"/>
                      </a:pPr>
                      <a:r>
                        <a:rPr lang="lt-LT" sz="2000" dirty="0">
                          <a:solidFill>
                            <a:schemeClr val="tx1"/>
                          </a:solidFill>
                        </a:rPr>
                        <a:t>Paramos paraiška ir kartu pateiktas projektas turėtų atitikti bendrąsias tinkamumo sąlygas ir reikalavimus. </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50210"/>
                  </a:ext>
                </a:extLst>
              </a:tr>
              <a:tr h="786006">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lt-LT" sz="2400" dirty="0">
                        <a:solidFill>
                          <a:schemeClr val="tx1"/>
                        </a:solidFill>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000" kern="1200" dirty="0">
                          <a:solidFill>
                            <a:schemeClr val="dk1"/>
                          </a:solidFill>
                          <a:effectLst/>
                          <a:latin typeface="+mn-lt"/>
                          <a:ea typeface="+mn-ea"/>
                          <a:cs typeface="+mn-cs"/>
                        </a:rPr>
                        <a:t>Parama teikiama projektams, kurie vykdomi Lietuvos Respublikos teritorijoje, kaimo vietovėje.</a:t>
                      </a:r>
                      <a:endParaRPr lang="lt-LT" sz="2400" dirty="0">
                        <a:solidFill>
                          <a:schemeClr val="tx1"/>
                        </a:solidFill>
                      </a:endParaRP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9233606"/>
                  </a:ext>
                </a:extLst>
              </a:tr>
              <a:tr h="1467059">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lt-LT" sz="2000" dirty="0">
                        <a:solidFill>
                          <a:schemeClr val="tx1"/>
                        </a:solidFill>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000" dirty="0">
                          <a:solidFill>
                            <a:schemeClr val="tx1"/>
                          </a:solidFill>
                        </a:rPr>
                        <a:t>Kai paramos paraišką teikia fizinis arba juridinis asmuo, nekilnojamasis turtas nuo paramos paraiškos pateikimo dienos turi priklausyti pareiškėjui nuosavybės teise (pareiškėjas gali investuoti į savo bendrosios dalinės nuosavybės teise valdomo turto dalį arba bendrosios jungtinės sutuoktinių nuosavybės teise valdomą turtą). </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450913"/>
                  </a:ext>
                </a:extLst>
              </a:tr>
              <a:tr h="1394436">
                <a:tc>
                  <a:txBody>
                    <a:bodyPr/>
                    <a:lstStyle/>
                    <a:p>
                      <a:pPr marL="342900" indent="-342900" algn="l">
                        <a:buFont typeface="Wingdings" panose="05000000000000000000" pitchFamily="2" charset="2"/>
                        <a:buChar char="ü"/>
                      </a:pPr>
                      <a:endParaRPr lang="lt-LT" sz="2000" dirty="0">
                        <a:solidFill>
                          <a:schemeClr val="tx1"/>
                        </a:solidFill>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indent="-342900" algn="l">
                        <a:buFont typeface="Wingdings" panose="05000000000000000000" pitchFamily="2" charset="2"/>
                        <a:buChar char="ü"/>
                      </a:pPr>
                      <a:r>
                        <a:rPr lang="lt-LT" sz="2000" dirty="0">
                          <a:solidFill>
                            <a:schemeClr val="tx1"/>
                          </a:solidFill>
                        </a:rPr>
                        <a:t>Kai paramos paraišką teikia savivaldybė, nekilnojamasis turtas turėtų būti valdomas patikėjimo teise, nuomos, panaudos ar kitu teisėtu pagrindu nuo paramos paraiškos pateikimo dienos ir ne trumpiau kaip iki įsipareigojimų laikotarpio pabaigos. </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208639"/>
                  </a:ext>
                </a:extLst>
              </a:tr>
            </a:tbl>
          </a:graphicData>
        </a:graphic>
      </p:graphicFrame>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609600" y="211138"/>
            <a:ext cx="8545513" cy="841375"/>
          </a:xfrm>
        </p:spPr>
        <p:txBody>
          <a:bodyPr>
            <a:normAutofit fontScale="90000"/>
          </a:bodyPr>
          <a:lstStyle/>
          <a:p>
            <a:r>
              <a:rPr lang="lt-LT" dirty="0"/>
              <a:t>Tinkamumo gauti paramą sąlygos ir reikalavimai (I)</a:t>
            </a:r>
            <a:endParaRPr lang="en-LT" sz="3200" dirty="0">
              <a:solidFill>
                <a:srgbClr val="009650"/>
              </a:solidFill>
            </a:endParaRPr>
          </a:p>
        </p:txBody>
      </p:sp>
      <p:pic>
        <p:nvPicPr>
          <p:cNvPr id="4" name="Picture 3">
            <a:extLst>
              <a:ext uri="{FF2B5EF4-FFF2-40B4-BE49-F238E27FC236}">
                <a16:creationId xmlns:a16="http://schemas.microsoft.com/office/drawing/2014/main" id="{7C8F0ACC-B537-4DEF-AF4C-2238DF3E90A6}"/>
              </a:ext>
            </a:extLst>
          </p:cNvPr>
          <p:cNvPicPr>
            <a:picLocks noChangeAspect="1"/>
          </p:cNvPicPr>
          <p:nvPr/>
        </p:nvPicPr>
        <p:blipFill>
          <a:blip r:embed="rId3"/>
          <a:srcRect/>
          <a:stretch/>
        </p:blipFill>
        <p:spPr>
          <a:xfrm>
            <a:off x="9616947" y="5269584"/>
            <a:ext cx="2575049" cy="1588414"/>
          </a:xfrm>
          <a:prstGeom prst="rect">
            <a:avLst/>
          </a:prstGeom>
        </p:spPr>
      </p:pic>
    </p:spTree>
    <p:extLst>
      <p:ext uri="{BB962C8B-B14F-4D97-AF65-F5344CB8AC3E}">
        <p14:creationId xmlns:p14="http://schemas.microsoft.com/office/powerpoint/2010/main" val="305897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2">
            <a:extLst>
              <a:ext uri="{FF2B5EF4-FFF2-40B4-BE49-F238E27FC236}">
                <a16:creationId xmlns:a16="http://schemas.microsoft.com/office/drawing/2014/main" id="{0E834FE6-659F-4A5C-AFFE-C6FF507FB7E0}"/>
              </a:ext>
            </a:extLst>
          </p:cNvPr>
          <p:cNvGraphicFramePr>
            <a:graphicFrameLocks noGrp="1"/>
          </p:cNvGraphicFramePr>
          <p:nvPr>
            <p:ph type="tbl" sz="quarter" idx="10"/>
            <p:extLst>
              <p:ext uri="{D42A27DB-BD31-4B8C-83A1-F6EECF244321}">
                <p14:modId xmlns:p14="http://schemas.microsoft.com/office/powerpoint/2010/main" val="1866875678"/>
              </p:ext>
            </p:extLst>
          </p:nvPr>
        </p:nvGraphicFramePr>
        <p:xfrm>
          <a:off x="145701" y="1052514"/>
          <a:ext cx="11892224" cy="5474339"/>
        </p:xfrm>
        <a:graphic>
          <a:graphicData uri="http://schemas.openxmlformats.org/drawingml/2006/table">
            <a:tbl>
              <a:tblPr firstRow="1" bandRow="1">
                <a:tableStyleId>{5C22544A-7EE6-4342-B048-85BDC9FD1C3A}</a:tableStyleId>
              </a:tblPr>
              <a:tblGrid>
                <a:gridCol w="1853921">
                  <a:extLst>
                    <a:ext uri="{9D8B030D-6E8A-4147-A177-3AD203B41FA5}">
                      <a16:colId xmlns:a16="http://schemas.microsoft.com/office/drawing/2014/main" val="23792390"/>
                    </a:ext>
                  </a:extLst>
                </a:gridCol>
                <a:gridCol w="10038303">
                  <a:extLst>
                    <a:ext uri="{9D8B030D-6E8A-4147-A177-3AD203B41FA5}">
                      <a16:colId xmlns:a16="http://schemas.microsoft.com/office/drawing/2014/main" val="3979844280"/>
                    </a:ext>
                  </a:extLst>
                </a:gridCol>
              </a:tblGrid>
              <a:tr h="1940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100" b="1" i="0" u="none" strike="noStrike" kern="1200" cap="none" spc="0" normalizeH="0" baseline="0" noProof="0" dirty="0">
                        <a:ln>
                          <a:noFill/>
                        </a:ln>
                        <a:solidFill>
                          <a:schemeClr val="bg1"/>
                        </a:solidFill>
                        <a:effectLst/>
                        <a:uLnTx/>
                        <a:uFillTx/>
                        <a:latin typeface="+mn-lt"/>
                        <a:ea typeface="+mn-ea"/>
                        <a:cs typeface="+mn-cs"/>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pt-BR" sz="1100" b="1" i="0" u="none" strike="noStrike" kern="1200" cap="none" spc="0" normalizeH="0" baseline="0" noProof="0" dirty="0">
                        <a:ln>
                          <a:noFill/>
                        </a:ln>
                        <a:solidFill>
                          <a:schemeClr val="bg1"/>
                        </a:solidFill>
                        <a:effectLst/>
                        <a:uLnTx/>
                        <a:uFillTx/>
                        <a:latin typeface="+mn-lt"/>
                        <a:ea typeface="+mn-ea"/>
                        <a:cs typeface="+mn-cs"/>
                      </a:endParaRP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775369144"/>
                  </a:ext>
                </a:extLst>
              </a:tr>
              <a:tr h="94949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lt-LT" sz="2000" dirty="0"/>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000" dirty="0"/>
                        <a:t>Miškas turėtų būti veisiamas arba stichinės nelaimės pažeistas miškas atkuriamas miško želdinimo arba mišriuoju miško atkūrimo arba įveisimo būdu (plote auga žėliniai, tačiau reikalingas papildomas želdinimas).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lt-LT" sz="2000" dirty="0"/>
                        <a:t> </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8291064"/>
                  </a:ext>
                </a:extLst>
              </a:tr>
              <a:tr h="897533">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lt-LT" sz="2000" dirty="0"/>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000" dirty="0"/>
                        <a:t>Parama teikiama želdinant vietines medžių rūšis, laikantis Miško atkūrimo ir įveisimo nuostatų 11 punkto reikalavimų. Pasodintų medžių rūšių sodmenų kilmė pagrindžiama kilmės dokumentais.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lt-LT" sz="2000" dirty="0"/>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67476206"/>
                  </a:ext>
                </a:extLst>
              </a:tr>
              <a:tr h="67373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lt-LT" sz="2000" dirty="0"/>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000" dirty="0">
                          <a:solidFill>
                            <a:schemeClr val="tx1"/>
                          </a:solidFill>
                        </a:rPr>
                        <a:t>Veisiamo miško ir (arba) stichinės nelaimės pažeisto miško atkuriamo ploto (-ų) ribų posūkio taškai pagal projekto (-ų) brėžinį (-</a:t>
                      </a:r>
                      <a:r>
                        <a:rPr lang="lt-LT" sz="2000" dirty="0" err="1">
                          <a:solidFill>
                            <a:schemeClr val="tx1"/>
                          </a:solidFill>
                        </a:rPr>
                        <a:t>ius</a:t>
                      </a:r>
                      <a:r>
                        <a:rPr lang="lt-LT" sz="2000" dirty="0">
                          <a:solidFill>
                            <a:schemeClr val="tx1"/>
                          </a:solidFill>
                        </a:rPr>
                        <a:t>) turėtų būti pažymėti stulpeliais ar kitais aiškiai matomais ženklais.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lt-LT" sz="2000" dirty="0">
                        <a:solidFill>
                          <a:schemeClr val="tx1"/>
                        </a:solidFill>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2000" dirty="0">
                          <a:solidFill>
                            <a:schemeClr val="tx1"/>
                          </a:solidFill>
                        </a:rPr>
                        <a:t>Duomenys paramos paraiškoje turi atitikti projekto (-ų) duomenis.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lt-LT" sz="2000" dirty="0"/>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103731"/>
                  </a:ext>
                </a:extLst>
              </a:tr>
              <a:tr h="67373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lt-LT" sz="2000" dirty="0"/>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lt-LT" sz="2000" dirty="0"/>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0547742"/>
                  </a:ext>
                </a:extLst>
              </a:tr>
            </a:tbl>
          </a:graphicData>
        </a:graphic>
      </p:graphicFrame>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609600" y="211138"/>
            <a:ext cx="8735367" cy="841375"/>
          </a:xfrm>
        </p:spPr>
        <p:txBody>
          <a:bodyPr>
            <a:normAutofit fontScale="90000"/>
          </a:bodyPr>
          <a:lstStyle/>
          <a:p>
            <a:r>
              <a:rPr lang="lt-LT" dirty="0"/>
              <a:t>Tinkamumo gauti paramą sąlygos ir reikalavimai (II)</a:t>
            </a:r>
            <a:endParaRPr lang="en-LT" sz="3200" dirty="0">
              <a:solidFill>
                <a:srgbClr val="009650"/>
              </a:solidFill>
            </a:endParaRPr>
          </a:p>
        </p:txBody>
      </p:sp>
      <p:pic>
        <p:nvPicPr>
          <p:cNvPr id="5" name="Picture 4">
            <a:extLst>
              <a:ext uri="{FF2B5EF4-FFF2-40B4-BE49-F238E27FC236}">
                <a16:creationId xmlns:a16="http://schemas.microsoft.com/office/drawing/2014/main" id="{5630C3E2-411B-4B8E-B22E-6D2F4514A5C4}"/>
              </a:ext>
            </a:extLst>
          </p:cNvPr>
          <p:cNvPicPr>
            <a:picLocks noChangeAspect="1"/>
          </p:cNvPicPr>
          <p:nvPr/>
        </p:nvPicPr>
        <p:blipFill>
          <a:blip r:embed="rId3"/>
          <a:srcRect/>
          <a:stretch/>
        </p:blipFill>
        <p:spPr>
          <a:xfrm>
            <a:off x="9616947" y="5269584"/>
            <a:ext cx="2575049" cy="1588414"/>
          </a:xfrm>
          <a:prstGeom prst="rect">
            <a:avLst/>
          </a:prstGeom>
        </p:spPr>
      </p:pic>
    </p:spTree>
    <p:extLst>
      <p:ext uri="{BB962C8B-B14F-4D97-AF65-F5344CB8AC3E}">
        <p14:creationId xmlns:p14="http://schemas.microsoft.com/office/powerpoint/2010/main" val="199675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2">
            <a:extLst>
              <a:ext uri="{FF2B5EF4-FFF2-40B4-BE49-F238E27FC236}">
                <a16:creationId xmlns:a16="http://schemas.microsoft.com/office/drawing/2014/main" id="{0E834FE6-659F-4A5C-AFFE-C6FF507FB7E0}"/>
              </a:ext>
            </a:extLst>
          </p:cNvPr>
          <p:cNvGraphicFramePr>
            <a:graphicFrameLocks noGrp="1"/>
          </p:cNvGraphicFramePr>
          <p:nvPr>
            <p:ph type="tbl" sz="quarter" idx="10"/>
            <p:extLst>
              <p:ext uri="{D42A27DB-BD31-4B8C-83A1-F6EECF244321}">
                <p14:modId xmlns:p14="http://schemas.microsoft.com/office/powerpoint/2010/main" val="3456882152"/>
              </p:ext>
            </p:extLst>
          </p:nvPr>
        </p:nvGraphicFramePr>
        <p:xfrm>
          <a:off x="175008" y="1052513"/>
          <a:ext cx="11841983" cy="5699760"/>
        </p:xfrm>
        <a:graphic>
          <a:graphicData uri="http://schemas.openxmlformats.org/drawingml/2006/table">
            <a:tbl>
              <a:tblPr firstRow="1" bandRow="1">
                <a:tableStyleId>{5C22544A-7EE6-4342-B048-85BDC9FD1C3A}</a:tableStyleId>
              </a:tblPr>
              <a:tblGrid>
                <a:gridCol w="5321620">
                  <a:extLst>
                    <a:ext uri="{9D8B030D-6E8A-4147-A177-3AD203B41FA5}">
                      <a16:colId xmlns:a16="http://schemas.microsoft.com/office/drawing/2014/main" val="700442346"/>
                    </a:ext>
                  </a:extLst>
                </a:gridCol>
                <a:gridCol w="6520363">
                  <a:extLst>
                    <a:ext uri="{9D8B030D-6E8A-4147-A177-3AD203B41FA5}">
                      <a16:colId xmlns:a16="http://schemas.microsoft.com/office/drawing/2014/main" val="3979844280"/>
                    </a:ext>
                  </a:extLst>
                </a:gridCol>
              </a:tblGrid>
              <a:tr h="3864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schemeClr val="bg1"/>
                          </a:solidFill>
                          <a:effectLst/>
                          <a:uLnTx/>
                          <a:uFillTx/>
                          <a:latin typeface="+mn-lt"/>
                          <a:ea typeface="+mn-ea"/>
                          <a:cs typeface="+mn-cs"/>
                        </a:rPr>
                        <a:t>Miško veisimo veiklai:</a:t>
                      </a:r>
                      <a:endParaRPr kumimoji="0" lang="pt-BR" sz="2000" b="1" i="0" u="none" strike="noStrike" kern="1200" cap="none" spc="0" normalizeH="0" baseline="0" noProof="0" dirty="0">
                        <a:ln>
                          <a:noFill/>
                        </a:ln>
                        <a:solidFill>
                          <a:schemeClr val="bg1"/>
                        </a:solidFill>
                        <a:effectLst/>
                        <a:uLnTx/>
                        <a:uFillTx/>
                        <a:latin typeface="+mn-lt"/>
                        <a:ea typeface="+mn-ea"/>
                        <a:cs typeface="+mn-cs"/>
                      </a:endParaRP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000" b="1" i="0" u="none" strike="noStrike" kern="1200" cap="none" spc="0" normalizeH="0" baseline="0" noProof="0" dirty="0">
                          <a:ln>
                            <a:noFill/>
                          </a:ln>
                          <a:solidFill>
                            <a:schemeClr val="bg1"/>
                          </a:solidFill>
                          <a:effectLst/>
                          <a:uLnTx/>
                          <a:uFillTx/>
                          <a:latin typeface="+mn-lt"/>
                          <a:ea typeface="+mn-ea"/>
                          <a:cs typeface="+mn-cs"/>
                        </a:rPr>
                        <a:t>Stichinės nelaimės pažeisto miško atkūrimo veiklai:</a:t>
                      </a:r>
                      <a:endParaRPr kumimoji="0" lang="pt-BR" sz="2000" b="1" i="0" u="none" strike="noStrike" kern="1200" cap="none" spc="0" normalizeH="0" baseline="0" noProof="0" dirty="0">
                        <a:ln>
                          <a:noFill/>
                        </a:ln>
                        <a:solidFill>
                          <a:schemeClr val="bg1"/>
                        </a:solidFill>
                        <a:effectLst/>
                        <a:uLnTx/>
                        <a:uFillTx/>
                        <a:latin typeface="+mn-lt"/>
                        <a:ea typeface="+mn-ea"/>
                        <a:cs typeface="+mn-cs"/>
                      </a:endParaRP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952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628965369"/>
                  </a:ext>
                </a:extLst>
              </a:tr>
              <a:tr h="1165479">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1800" dirty="0">
                          <a:solidFill>
                            <a:schemeClr val="tx1"/>
                          </a:solidFill>
                        </a:rPr>
                        <a:t>parama teikiama veisiant mišką pirmą kartą žemėje, kurioje jis prieš tai neaugo;</a:t>
                      </a: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1800" dirty="0">
                          <a:solidFill>
                            <a:schemeClr val="tx1"/>
                          </a:solidFill>
                        </a:rPr>
                        <a:t>stichinės nelaimės pažeisto miško plotas iki paramos paraiškos pateikimo </a:t>
                      </a:r>
                      <a:r>
                        <a:rPr lang="fi-FI" sz="1800" dirty="0">
                          <a:solidFill>
                            <a:schemeClr val="tx1"/>
                          </a:solidFill>
                        </a:rPr>
                        <a:t>ne anksčiau kaip prieš 2 metus </a:t>
                      </a:r>
                      <a:r>
                        <a:rPr lang="lt-LT" sz="1800" dirty="0">
                          <a:solidFill>
                            <a:schemeClr val="tx1"/>
                          </a:solidFill>
                        </a:rPr>
                        <a:t>turi būti užregistruotas </a:t>
                      </a:r>
                      <a:r>
                        <a:rPr lang="lt-LT" sz="1800" dirty="0" err="1">
                          <a:solidFill>
                            <a:schemeClr val="tx1"/>
                          </a:solidFill>
                        </a:rPr>
                        <a:t>Abiotinių</a:t>
                      </a:r>
                      <a:r>
                        <a:rPr lang="lt-LT" sz="1800" dirty="0">
                          <a:solidFill>
                            <a:schemeClr val="tx1"/>
                          </a:solidFill>
                        </a:rPr>
                        <a:t> veiksnių, ligų, vabzdžių ir gyvūnų padarytų pažeidimų miškui registracijos žurnale;</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7050210"/>
                  </a:ext>
                </a:extLst>
              </a:tr>
              <a:tr h="624188">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1800" dirty="0">
                          <a:solidFill>
                            <a:schemeClr val="tx1"/>
                          </a:solidFill>
                        </a:rPr>
                        <a:t>vientiso veisiamo miško plotas turi būti ne mažesnis kaip 0,5 ha;</a:t>
                      </a: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EBDB"/>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1800" dirty="0">
                          <a:solidFill>
                            <a:schemeClr val="tx1"/>
                          </a:solidFill>
                        </a:rPr>
                        <a:t>turi būti pažeistas ne mažesnis nei 0,5 ha miško plotas ir pažeista daugiau kaip 20 proc. medžių;</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EBDB"/>
                    </a:solidFill>
                  </a:tcPr>
                </a:tc>
                <a:extLst>
                  <a:ext uri="{0D108BD9-81ED-4DB2-BD59-A6C34878D82A}">
                    <a16:rowId xmlns:a16="http://schemas.microsoft.com/office/drawing/2014/main" val="469233606"/>
                  </a:ext>
                </a:extLst>
              </a:tr>
              <a:tr h="1675167">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1800" dirty="0">
                          <a:solidFill>
                            <a:schemeClr val="tx1"/>
                          </a:solidFill>
                        </a:rPr>
                        <a:t>turi būti pateiktas Nacionalinės žemės tarnybos prie Aplinkos ministerijos išduotas leidimas įveisti mišką ne miško žemėje (arba teigiamas sprendimas dėl miško įveisimo ne miško žemėje); prie šių dokumentų turi būti pridėtas žemės sklypo planas su pažymėtu plotu, kuriame leidžiama veisti mišką; </a:t>
                      </a: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lt-LT" sz="1800" dirty="0">
                          <a:solidFill>
                            <a:schemeClr val="tx1"/>
                          </a:solidFill>
                        </a:rPr>
                        <a:t>kai valstybinis miškas kertamas sanitariniais miško kirtimais arba privatus miškas kertamas plynaisiais sanitariniais miško kirtimais, kartu su paramos paraiška pateikiamas leidimas kirsti mišką sanitariniais miško kirtimais, išduotas per Valstybinės miškų tarnybos Aplinkosaugos leidimų informacinę sistemą (toliau – ALIS);</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0450913"/>
                  </a:ext>
                </a:extLst>
              </a:tr>
              <a:tr h="1426715">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it-IT" sz="1800" dirty="0">
                          <a:solidFill>
                            <a:schemeClr val="tx1"/>
                          </a:solidFill>
                        </a:rPr>
                        <a:t>veisiant mišką </a:t>
                      </a:r>
                      <a:r>
                        <a:rPr lang="it-IT" sz="1800" i="1" dirty="0">
                          <a:solidFill>
                            <a:schemeClr val="tx1"/>
                          </a:solidFill>
                        </a:rPr>
                        <a:t>Natura 2000 </a:t>
                      </a:r>
                      <a:r>
                        <a:rPr lang="it-IT" sz="1800" dirty="0">
                          <a:solidFill>
                            <a:schemeClr val="tx1"/>
                          </a:solidFill>
                        </a:rPr>
                        <a:t>teritorijoje </a:t>
                      </a:r>
                      <a:r>
                        <a:rPr lang="lt-LT" sz="1800" dirty="0">
                          <a:solidFill>
                            <a:schemeClr val="tx1"/>
                          </a:solidFill>
                        </a:rPr>
                        <a:t>miško žemėje, kurioje miškas prieš tai neaugo, turi būti pateikta saugomos teritorijos direkcijos išduota </a:t>
                      </a:r>
                      <a:r>
                        <a:rPr lang="lt-LT" sz="1800" kern="1200" dirty="0">
                          <a:solidFill>
                            <a:schemeClr val="tx1"/>
                          </a:solidFill>
                          <a:latin typeface="+mn-lt"/>
                          <a:ea typeface="+mn-ea"/>
                          <a:cs typeface="+mn-cs"/>
                        </a:rPr>
                        <a:t>išvada / pažyma, kuri leidžia įveisti mišką </a:t>
                      </a:r>
                      <a:r>
                        <a:rPr lang="lt-LT" sz="1800" i="1" kern="1200" dirty="0" err="1">
                          <a:solidFill>
                            <a:schemeClr val="tx1"/>
                          </a:solidFill>
                          <a:latin typeface="+mn-lt"/>
                          <a:ea typeface="+mn-ea"/>
                          <a:cs typeface="+mn-cs"/>
                        </a:rPr>
                        <a:t>Natura</a:t>
                      </a:r>
                      <a:r>
                        <a:rPr lang="lt-LT" sz="1800" i="1" kern="1200" dirty="0">
                          <a:solidFill>
                            <a:schemeClr val="tx1"/>
                          </a:solidFill>
                          <a:latin typeface="+mn-lt"/>
                          <a:ea typeface="+mn-ea"/>
                          <a:cs typeface="+mn-cs"/>
                        </a:rPr>
                        <a:t> 2000 </a:t>
                      </a:r>
                      <a:r>
                        <a:rPr lang="lt-LT" sz="1800" kern="1200" dirty="0">
                          <a:solidFill>
                            <a:schemeClr val="tx1"/>
                          </a:solidFill>
                          <a:latin typeface="+mn-lt"/>
                          <a:ea typeface="+mn-ea"/>
                          <a:cs typeface="+mn-cs"/>
                        </a:rPr>
                        <a:t>teritorijose.</a:t>
                      </a: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EBDB"/>
                    </a:solidFill>
                  </a:tcPr>
                </a:tc>
                <a:tc>
                  <a:txBody>
                    <a:bodyPr/>
                    <a:lstStyle/>
                    <a:p>
                      <a:pPr marL="342900" indent="-342900" algn="l">
                        <a:buFont typeface="Wingdings" panose="05000000000000000000" pitchFamily="2" charset="2"/>
                        <a:buChar char="ü"/>
                      </a:pPr>
                      <a:r>
                        <a:rPr lang="lt-LT" sz="1800" dirty="0">
                          <a:solidFill>
                            <a:schemeClr val="tx1"/>
                          </a:solidFill>
                        </a:rPr>
                        <a:t>kai privatus miškas kertamas atrankiniais sanitariniais miško kirtimais, kartu su paramos paraiška pateikiamas ALIS registruotas pranešimas apie ketinimą kirsti mišką sanitariniais miško kirtimais.</a:t>
                      </a:r>
                    </a:p>
                  </a:txBody>
                  <a:tcPr>
                    <a:lnL w="6350" cap="flat" cmpd="sng" algn="ctr">
                      <a:solidFill>
                        <a:srgbClr val="999999"/>
                      </a:solid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CEEBDB"/>
                    </a:solidFill>
                  </a:tcPr>
                </a:tc>
                <a:extLst>
                  <a:ext uri="{0D108BD9-81ED-4DB2-BD59-A6C34878D82A}">
                    <a16:rowId xmlns:a16="http://schemas.microsoft.com/office/drawing/2014/main" val="561208639"/>
                  </a:ext>
                </a:extLst>
              </a:tr>
            </a:tbl>
          </a:graphicData>
        </a:graphic>
      </p:graphicFrame>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609600" y="211138"/>
            <a:ext cx="8845899" cy="841375"/>
          </a:xfrm>
        </p:spPr>
        <p:txBody>
          <a:bodyPr>
            <a:normAutofit fontScale="90000"/>
          </a:bodyPr>
          <a:lstStyle/>
          <a:p>
            <a:r>
              <a:rPr lang="lt-LT" dirty="0"/>
              <a:t>Tinkamumo gauti paramą sąlygos ir reikalavimai (III)</a:t>
            </a:r>
            <a:endParaRPr lang="en-LT" sz="3200" dirty="0">
              <a:solidFill>
                <a:srgbClr val="009650"/>
              </a:solidFill>
            </a:endParaRPr>
          </a:p>
        </p:txBody>
      </p:sp>
    </p:spTree>
    <p:extLst>
      <p:ext uri="{BB962C8B-B14F-4D97-AF65-F5344CB8AC3E}">
        <p14:creationId xmlns:p14="http://schemas.microsoft.com/office/powerpoint/2010/main" val="118718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12">
            <a:extLst>
              <a:ext uri="{FF2B5EF4-FFF2-40B4-BE49-F238E27FC236}">
                <a16:creationId xmlns:a16="http://schemas.microsoft.com/office/drawing/2014/main" id="{0E834FE6-659F-4A5C-AFFE-C6FF507FB7E0}"/>
              </a:ext>
            </a:extLst>
          </p:cNvPr>
          <p:cNvGraphicFramePr>
            <a:graphicFrameLocks noGrp="1"/>
          </p:cNvGraphicFramePr>
          <p:nvPr>
            <p:ph type="tbl" sz="quarter" idx="10"/>
            <p:extLst>
              <p:ext uri="{D42A27DB-BD31-4B8C-83A1-F6EECF244321}">
                <p14:modId xmlns:p14="http://schemas.microsoft.com/office/powerpoint/2010/main" val="649304161"/>
              </p:ext>
            </p:extLst>
          </p:nvPr>
        </p:nvGraphicFramePr>
        <p:xfrm>
          <a:off x="3114989" y="1052513"/>
          <a:ext cx="8814951" cy="5852160"/>
        </p:xfrm>
        <a:graphic>
          <a:graphicData uri="http://schemas.openxmlformats.org/drawingml/2006/table">
            <a:tbl>
              <a:tblPr firstRow="1" bandRow="1">
                <a:tableStyleId>{5C22544A-7EE6-4342-B048-85BDC9FD1C3A}</a:tableStyleId>
              </a:tblPr>
              <a:tblGrid>
                <a:gridCol w="8814951">
                  <a:extLst>
                    <a:ext uri="{9D8B030D-6E8A-4147-A177-3AD203B41FA5}">
                      <a16:colId xmlns:a16="http://schemas.microsoft.com/office/drawing/2014/main" val="3979844280"/>
                    </a:ext>
                  </a:extLst>
                </a:gridCol>
              </a:tblGrid>
              <a:tr h="5594349">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lt-LT" sz="2400" b="1" kern="1200" dirty="0">
                          <a:solidFill>
                            <a:srgbClr val="006837"/>
                          </a:solidFill>
                          <a:effectLst/>
                          <a:latin typeface="+mn-lt"/>
                          <a:ea typeface="+mn-ea"/>
                          <a:cs typeface="+mn-cs"/>
                        </a:rPr>
                        <a:t>Kartu su paramos paraiška pateikiamas miško želdinimo ir žėlimo projektas (-ai):</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lt-LT" sz="2000" b="0" kern="1200" dirty="0">
                          <a:solidFill>
                            <a:schemeClr val="tx1"/>
                          </a:solidFill>
                          <a:effectLst/>
                          <a:latin typeface="+mn-lt"/>
                          <a:ea typeface="+mn-ea"/>
                          <a:cs typeface="+mn-cs"/>
                        </a:rPr>
                        <a:t>parengtas (-i) vadovaujantis Miško atkūrimo ir įveisimo nuostatų reikalavimais;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lt-LT" sz="2000" b="0" kern="1200" dirty="0">
                          <a:solidFill>
                            <a:schemeClr val="tx1"/>
                          </a:solidFill>
                          <a:effectLst/>
                          <a:latin typeface="+mn-lt"/>
                          <a:ea typeface="+mn-ea"/>
                          <a:cs typeface="+mn-cs"/>
                        </a:rPr>
                        <a:t>patvirtintas (-i) Valstybinės miškų tarnybos direktoriaus įgalioto asmens (kai miškas veisiamas arba atkuriamas privačioje žemėje) arba valstybinių miškų valdytojo įgalioto asmens (kai miškas veisiamas arba atkuriamas valstybinėje žemėje);</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lt-LT" sz="2000" b="0" kern="1200" dirty="0">
                          <a:solidFill>
                            <a:schemeClr val="tx1"/>
                          </a:solidFill>
                          <a:effectLst/>
                          <a:latin typeface="+mn-lt"/>
                          <a:ea typeface="+mn-ea"/>
                          <a:cs typeface="+mn-cs"/>
                        </a:rPr>
                        <a:t>suprojektuotas taip, kad veisiamo ir (arba) atkuriamo miško rūšinėje sudėtyje būtų ne mažiau kaip 20 proc. lapuočių medžių rūšių;</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lt-LT" sz="2000" b="0" kern="1200" dirty="0">
                          <a:solidFill>
                            <a:schemeClr val="dk1"/>
                          </a:solidFill>
                          <a:effectLst/>
                          <a:latin typeface="+mn-lt"/>
                          <a:ea typeface="+mn-ea"/>
                          <a:cs typeface="+mn-cs"/>
                        </a:rPr>
                        <a:t>parengtas vienai veisiamo arba atkuriamo miško rūšinei sudėčiai;</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lt-LT" sz="2000" b="0" kern="1200" dirty="0">
                          <a:solidFill>
                            <a:schemeClr val="tx1"/>
                          </a:solidFill>
                          <a:effectLst/>
                          <a:latin typeface="+mn-lt"/>
                          <a:ea typeface="+mn-ea"/>
                          <a:cs typeface="+mn-cs"/>
                        </a:rPr>
                        <a:t>parengtas vienam kadastriniam ir (arba) </a:t>
                      </a:r>
                      <a:r>
                        <a:rPr lang="lt-LT" sz="2000" b="0" kern="1200" dirty="0" err="1">
                          <a:solidFill>
                            <a:schemeClr val="tx1"/>
                          </a:solidFill>
                          <a:effectLst/>
                          <a:latin typeface="+mn-lt"/>
                          <a:ea typeface="+mn-ea"/>
                          <a:cs typeface="+mn-cs"/>
                        </a:rPr>
                        <a:t>taksaciniam</a:t>
                      </a:r>
                      <a:r>
                        <a:rPr lang="lt-LT" sz="2000" b="0" kern="1200" dirty="0">
                          <a:solidFill>
                            <a:schemeClr val="tx1"/>
                          </a:solidFill>
                          <a:effectLst/>
                          <a:latin typeface="+mn-lt"/>
                          <a:ea typeface="+mn-ea"/>
                          <a:cs typeface="+mn-cs"/>
                        </a:rPr>
                        <a:t> miško sklypui ar jo daliai (išskyrus atvejį, kai miškas veisiamas arba atkuriamas keliuose kadastriniuose ir (arba) </a:t>
                      </a:r>
                      <a:r>
                        <a:rPr lang="lt-LT" sz="2000" b="0" kern="1200" dirty="0" err="1">
                          <a:solidFill>
                            <a:schemeClr val="tx1"/>
                          </a:solidFill>
                          <a:effectLst/>
                          <a:latin typeface="+mn-lt"/>
                          <a:ea typeface="+mn-ea"/>
                          <a:cs typeface="+mn-cs"/>
                        </a:rPr>
                        <a:t>taksaciniuose</a:t>
                      </a:r>
                      <a:r>
                        <a:rPr lang="lt-LT" sz="2000" b="0" kern="1200" dirty="0">
                          <a:solidFill>
                            <a:schemeClr val="tx1"/>
                          </a:solidFill>
                          <a:effectLst/>
                          <a:latin typeface="+mn-lt"/>
                          <a:ea typeface="+mn-ea"/>
                          <a:cs typeface="+mn-cs"/>
                        </a:rPr>
                        <a:t> miško sklypuose, besiribojančiuose vienas su kitu);</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ü"/>
                        <a:tabLst/>
                        <a:defRPr/>
                      </a:pPr>
                      <a:r>
                        <a:rPr lang="lt-LT" sz="2000" b="0" kern="1200" dirty="0">
                          <a:solidFill>
                            <a:schemeClr val="tx1"/>
                          </a:solidFill>
                          <a:effectLst/>
                          <a:latin typeface="+mn-lt"/>
                          <a:ea typeface="+mn-ea"/>
                          <a:cs typeface="+mn-cs"/>
                        </a:rPr>
                        <a:t>veisiamo miško ploto (-ų) erdviniai vektoriniai duomenys skaitmeniniu SHAPE formatu.</a:t>
                      </a:r>
                    </a:p>
                  </a:txBody>
                  <a:tcPr>
                    <a:lnL w="9525" cap="flat" cmpd="sng" algn="ctr">
                      <a:noFill/>
                      <a:prstDash val="solid"/>
                      <a:round/>
                      <a:headEnd type="none" w="med" len="med"/>
                      <a:tailEnd type="none" w="med" len="med"/>
                    </a:lnL>
                    <a:lnR w="6350" cap="flat" cmpd="sng" algn="ctr">
                      <a:solidFill>
                        <a:srgbClr val="999999"/>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61208639"/>
                  </a:ext>
                </a:extLst>
              </a:tr>
            </a:tbl>
          </a:graphicData>
        </a:graphic>
      </p:graphicFrame>
      <p:sp>
        <p:nvSpPr>
          <p:cNvPr id="11" name="Title 11">
            <a:extLst>
              <a:ext uri="{FF2B5EF4-FFF2-40B4-BE49-F238E27FC236}">
                <a16:creationId xmlns:a16="http://schemas.microsoft.com/office/drawing/2014/main" id="{2FEEE8A5-31BC-4916-87F2-CDB9DB99485C}"/>
              </a:ext>
            </a:extLst>
          </p:cNvPr>
          <p:cNvSpPr>
            <a:spLocks noGrp="1"/>
          </p:cNvSpPr>
          <p:nvPr>
            <p:ph type="title"/>
          </p:nvPr>
        </p:nvSpPr>
        <p:spPr>
          <a:xfrm>
            <a:off x="609600" y="211138"/>
            <a:ext cx="9036818" cy="841375"/>
          </a:xfrm>
        </p:spPr>
        <p:txBody>
          <a:bodyPr>
            <a:normAutofit fontScale="90000"/>
          </a:bodyPr>
          <a:lstStyle/>
          <a:p>
            <a:r>
              <a:rPr lang="lt-LT" dirty="0"/>
              <a:t>Tinkamumo gauti paramą sąlygos ir reikalavimai (IV)</a:t>
            </a:r>
            <a:endParaRPr lang="en-LT" sz="3200" dirty="0">
              <a:solidFill>
                <a:srgbClr val="009650"/>
              </a:solidFill>
            </a:endParaRPr>
          </a:p>
        </p:txBody>
      </p:sp>
      <p:sp>
        <p:nvSpPr>
          <p:cNvPr id="4" name="Text Placeholder 12">
            <a:extLst>
              <a:ext uri="{FF2B5EF4-FFF2-40B4-BE49-F238E27FC236}">
                <a16:creationId xmlns:a16="http://schemas.microsoft.com/office/drawing/2014/main" id="{458F4E55-2466-4587-BB70-7C6A5C963117}"/>
              </a:ext>
            </a:extLst>
          </p:cNvPr>
          <p:cNvSpPr txBox="1">
            <a:spLocks/>
          </p:cNvSpPr>
          <p:nvPr/>
        </p:nvSpPr>
        <p:spPr>
          <a:xfrm>
            <a:off x="1246798" y="4524019"/>
            <a:ext cx="4849202" cy="1336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lt-LT" sz="2400" dirty="0">
              <a:latin typeface="+mj-lt"/>
            </a:endParaRPr>
          </a:p>
        </p:txBody>
      </p:sp>
      <p:pic>
        <p:nvPicPr>
          <p:cNvPr id="1030" name="Picture 6" descr="Generated image">
            <a:extLst>
              <a:ext uri="{FF2B5EF4-FFF2-40B4-BE49-F238E27FC236}">
                <a16:creationId xmlns:a16="http://schemas.microsoft.com/office/drawing/2014/main" id="{9BEB2D80-08A4-46B0-96C0-18E704ED27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841" t="10549" r="19182" b="11795"/>
          <a:stretch/>
        </p:blipFill>
        <p:spPr bwMode="auto">
          <a:xfrm>
            <a:off x="367000" y="1152993"/>
            <a:ext cx="2516877" cy="315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74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a:xfrm>
            <a:off x="609600" y="210840"/>
            <a:ext cx="8546275" cy="841025"/>
          </a:xfrm>
        </p:spPr>
        <p:txBody>
          <a:bodyPr>
            <a:normAutofit/>
          </a:bodyPr>
          <a:lstStyle/>
          <a:p>
            <a:r>
              <a:rPr lang="lt-LT" dirty="0"/>
              <a:t>Parama neskiriama (I) </a:t>
            </a:r>
            <a:endParaRPr lang="en-LT" sz="3200" dirty="0">
              <a:solidFill>
                <a:srgbClr val="009650"/>
              </a:solidFill>
            </a:endParaRPr>
          </a:p>
        </p:txBody>
      </p:sp>
      <p:sp>
        <p:nvSpPr>
          <p:cNvPr id="7" name="Text Placeholder 12">
            <a:extLst>
              <a:ext uri="{FF2B5EF4-FFF2-40B4-BE49-F238E27FC236}">
                <a16:creationId xmlns:a16="http://schemas.microsoft.com/office/drawing/2014/main" id="{3A092FEC-5269-4CD0-A1CE-901BF73B51FC}"/>
              </a:ext>
            </a:extLst>
          </p:cNvPr>
          <p:cNvSpPr txBox="1">
            <a:spLocks/>
          </p:cNvSpPr>
          <p:nvPr/>
        </p:nvSpPr>
        <p:spPr>
          <a:xfrm>
            <a:off x="431838" y="4557226"/>
            <a:ext cx="10781570" cy="1485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000" dirty="0">
              <a:latin typeface="+mj-lt"/>
            </a:endParaRPr>
          </a:p>
        </p:txBody>
      </p:sp>
      <p:sp>
        <p:nvSpPr>
          <p:cNvPr id="8" name="Text Placeholder 12">
            <a:extLst>
              <a:ext uri="{FF2B5EF4-FFF2-40B4-BE49-F238E27FC236}">
                <a16:creationId xmlns:a16="http://schemas.microsoft.com/office/drawing/2014/main" id="{AB56C00A-EEA3-4527-B3F9-3A3A2C1F8865}"/>
              </a:ext>
            </a:extLst>
          </p:cNvPr>
          <p:cNvSpPr txBox="1">
            <a:spLocks/>
          </p:cNvSpPr>
          <p:nvPr/>
        </p:nvSpPr>
        <p:spPr>
          <a:xfrm>
            <a:off x="3891959" y="1318079"/>
            <a:ext cx="4849202" cy="1336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400" dirty="0">
              <a:latin typeface="+mj-lt"/>
            </a:endParaRPr>
          </a:p>
        </p:txBody>
      </p:sp>
      <p:sp>
        <p:nvSpPr>
          <p:cNvPr id="2" name="Rectangle 1">
            <a:extLst>
              <a:ext uri="{FF2B5EF4-FFF2-40B4-BE49-F238E27FC236}">
                <a16:creationId xmlns:a16="http://schemas.microsoft.com/office/drawing/2014/main" id="{364034F7-CDD0-476D-8912-DBC8675D5342}"/>
              </a:ext>
            </a:extLst>
          </p:cNvPr>
          <p:cNvSpPr/>
          <p:nvPr/>
        </p:nvSpPr>
        <p:spPr>
          <a:xfrm>
            <a:off x="4009052" y="1228702"/>
            <a:ext cx="7767616" cy="861774"/>
          </a:xfrm>
          <a:prstGeom prst="rect">
            <a:avLst/>
          </a:prstGeom>
        </p:spPr>
        <p:txBody>
          <a:bodyPr wrap="square">
            <a:spAutoFit/>
          </a:bodyPr>
          <a:lstStyle/>
          <a:p>
            <a:pPr marL="342900" indent="-342900">
              <a:spcAft>
                <a:spcPts val="1200"/>
              </a:spcAft>
              <a:buFont typeface="Wingdings" panose="05000000000000000000" pitchFamily="2" charset="2"/>
              <a:buChar char="ü"/>
            </a:pPr>
            <a:endParaRPr lang="lt-LT" sz="2000" dirty="0"/>
          </a:p>
          <a:p>
            <a:pPr marL="342900" indent="-342900">
              <a:spcAft>
                <a:spcPts val="1200"/>
              </a:spcAft>
              <a:buFont typeface="Wingdings" panose="05000000000000000000" pitchFamily="2" charset="2"/>
              <a:buChar char="ü"/>
            </a:pPr>
            <a:endParaRPr lang="lt-LT" sz="2000" dirty="0"/>
          </a:p>
        </p:txBody>
      </p:sp>
      <p:pic>
        <p:nvPicPr>
          <p:cNvPr id="1036" name="Picture 12" descr="Generated image">
            <a:extLst>
              <a:ext uri="{FF2B5EF4-FFF2-40B4-BE49-F238E27FC236}">
                <a16:creationId xmlns:a16="http://schemas.microsoft.com/office/drawing/2014/main" id="{B8F67FED-73A6-4A08-9BC0-AA14F4232E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7" t="6370" r="9148" b="14291"/>
          <a:stretch/>
        </p:blipFill>
        <p:spPr bwMode="auto">
          <a:xfrm>
            <a:off x="309729" y="1758462"/>
            <a:ext cx="3208325" cy="30848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BCC251F-467D-45F4-B49F-97B080F97B6E}"/>
              </a:ext>
            </a:extLst>
          </p:cNvPr>
          <p:cNvSpPr/>
          <p:nvPr/>
        </p:nvSpPr>
        <p:spPr>
          <a:xfrm>
            <a:off x="3518054" y="1228702"/>
            <a:ext cx="8546275" cy="6109365"/>
          </a:xfrm>
          <a:prstGeom prst="rect">
            <a:avLst/>
          </a:prstGeom>
        </p:spPr>
        <p:txBody>
          <a:bodyPr wrap="square">
            <a:spAutoFit/>
          </a:bodyPr>
          <a:lstStyle/>
          <a:p>
            <a:pPr marL="285750" lvl="0" indent="-285750">
              <a:spcBef>
                <a:spcPts val="600"/>
              </a:spcBef>
              <a:buFont typeface="Wingdings" panose="05000000000000000000" pitchFamily="2" charset="2"/>
              <a:buChar char="Ø"/>
            </a:pPr>
            <a:r>
              <a:rPr lang="lt-LT" sz="2000" dirty="0"/>
              <a:t>Kai pareiškėjas arba paramos gavėjas dirbtinai sukūrė gauti paramą reikalingas sąlygas. </a:t>
            </a:r>
          </a:p>
          <a:p>
            <a:pPr marL="285750" indent="-285750">
              <a:spcBef>
                <a:spcPts val="600"/>
              </a:spcBef>
              <a:buFont typeface="Wingdings" panose="05000000000000000000" pitchFamily="2" charset="2"/>
              <a:buChar char="Ø"/>
            </a:pPr>
            <a:r>
              <a:rPr lang="lt-LT" sz="2000" dirty="0"/>
              <a:t>Kai pareiškėjas bankrutuoja arba yra likviduojamas.</a:t>
            </a:r>
          </a:p>
          <a:p>
            <a:pPr marL="285750" indent="-285750">
              <a:spcBef>
                <a:spcPts val="600"/>
              </a:spcBef>
              <a:buFont typeface="Wingdings" panose="05000000000000000000" pitchFamily="2" charset="2"/>
              <a:buChar char="Ø"/>
            </a:pPr>
            <a:r>
              <a:rPr lang="lt-LT" sz="2000" dirty="0"/>
              <a:t>Kai pareiškėjas ar jo sutuoktinis yra / buvo paramos gavėjas pagal Kaimo plėtros 2004–2006 metų plano priemonę „Ankstyvo pasitraukimo iš prekinės žemės ūkio gamybos rėmimas“ arba pagal Lietuvos kaimo plėtros 2007–2013 metų programos priemonę „Ankstyvas pasitraukimas iš prekinės žemės ūkio gamybos“. </a:t>
            </a:r>
          </a:p>
          <a:p>
            <a:pPr marL="285750" indent="-285750">
              <a:spcBef>
                <a:spcPts val="600"/>
              </a:spcBef>
              <a:buFont typeface="Wingdings" panose="05000000000000000000" pitchFamily="2" charset="2"/>
              <a:buChar char="Ø"/>
            </a:pPr>
            <a:r>
              <a:rPr lang="lt-LT" sz="2000" dirty="0"/>
              <a:t>Kai žemė apsodinama </a:t>
            </a:r>
            <a:r>
              <a:rPr lang="lt-LT" sz="2000" dirty="0" err="1"/>
              <a:t>plantaciniais</a:t>
            </a:r>
            <a:r>
              <a:rPr lang="lt-LT" sz="2000" dirty="0"/>
              <a:t> miško želdiniais, žaliavinėmis medžių ir krūmų plantacijomis ir Kalėdų medeliais.</a:t>
            </a:r>
          </a:p>
          <a:p>
            <a:pPr marL="285750" indent="-285750">
              <a:spcBef>
                <a:spcPts val="600"/>
              </a:spcBef>
              <a:buFont typeface="Wingdings" panose="05000000000000000000" pitchFamily="2" charset="2"/>
              <a:buChar char="Ø"/>
            </a:pPr>
            <a:r>
              <a:rPr lang="lt-LT" sz="2000" dirty="0"/>
              <a:t>Už plotą, kuriam įveisti arba atkurti jau buvo skirta parama (t. y. parama neskiriama tai pačiai veiklai antrą kartą).</a:t>
            </a:r>
          </a:p>
          <a:p>
            <a:pPr marL="285750" indent="-285750">
              <a:spcBef>
                <a:spcPts val="600"/>
              </a:spcBef>
              <a:buFont typeface="Wingdings" panose="05000000000000000000" pitchFamily="2" charset="2"/>
              <a:buChar char="Ø"/>
            </a:pPr>
            <a:r>
              <a:rPr lang="lt-LT" sz="2000" dirty="0"/>
              <a:t> Už stichinės nelaimės pažeisto miško atkūrimą plotuose, kuriuose miškas įveistas ir įsipareigojimų laikotarpis nėra pasibaigęs.</a:t>
            </a:r>
          </a:p>
          <a:p>
            <a:pPr marL="285750" indent="-285750">
              <a:spcBef>
                <a:spcPts val="600"/>
              </a:spcBef>
              <a:buFont typeface="Wingdings" panose="05000000000000000000" pitchFamily="2" charset="2"/>
              <a:buChar char="Ø"/>
            </a:pPr>
            <a:endParaRPr lang="lt-LT" sz="2000" dirty="0"/>
          </a:p>
          <a:p>
            <a:pPr marL="285750" indent="-285750">
              <a:spcBef>
                <a:spcPts val="600"/>
              </a:spcBef>
              <a:buFont typeface="Wingdings" panose="05000000000000000000" pitchFamily="2" charset="2"/>
              <a:buChar char="Ø"/>
            </a:pPr>
            <a:endParaRPr lang="lt-LT" sz="2000" dirty="0"/>
          </a:p>
          <a:p>
            <a:pPr marL="285750" indent="-285750">
              <a:buFont typeface="Wingdings" panose="05000000000000000000" pitchFamily="2" charset="2"/>
              <a:buChar char="Ø"/>
            </a:pPr>
            <a:endParaRPr lang="lt-LT" dirty="0"/>
          </a:p>
          <a:p>
            <a:pPr marL="285750" lvl="0" indent="-285750">
              <a:buFont typeface="Wingdings" panose="05000000000000000000" pitchFamily="2" charset="2"/>
              <a:buChar char="Ø"/>
            </a:pPr>
            <a:endParaRPr lang="lt-LT" dirty="0"/>
          </a:p>
        </p:txBody>
      </p:sp>
    </p:spTree>
    <p:extLst>
      <p:ext uri="{BB962C8B-B14F-4D97-AF65-F5344CB8AC3E}">
        <p14:creationId xmlns:p14="http://schemas.microsoft.com/office/powerpoint/2010/main" val="898790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ACD82749-F939-B90F-393B-BE57028BBE58}"/>
              </a:ext>
            </a:extLst>
          </p:cNvPr>
          <p:cNvSpPr>
            <a:spLocks noGrp="1"/>
          </p:cNvSpPr>
          <p:nvPr>
            <p:ph type="title"/>
          </p:nvPr>
        </p:nvSpPr>
        <p:spPr>
          <a:xfrm>
            <a:off x="609600" y="210840"/>
            <a:ext cx="8546275" cy="841025"/>
          </a:xfrm>
        </p:spPr>
        <p:txBody>
          <a:bodyPr>
            <a:normAutofit/>
          </a:bodyPr>
          <a:lstStyle/>
          <a:p>
            <a:r>
              <a:rPr lang="lt-LT" dirty="0"/>
              <a:t>Parama neskiriama (II)</a:t>
            </a:r>
            <a:endParaRPr lang="en-LT" sz="3200" dirty="0">
              <a:solidFill>
                <a:srgbClr val="009650"/>
              </a:solidFill>
            </a:endParaRPr>
          </a:p>
        </p:txBody>
      </p:sp>
      <p:sp>
        <p:nvSpPr>
          <p:cNvPr id="7" name="Text Placeholder 12">
            <a:extLst>
              <a:ext uri="{FF2B5EF4-FFF2-40B4-BE49-F238E27FC236}">
                <a16:creationId xmlns:a16="http://schemas.microsoft.com/office/drawing/2014/main" id="{3A092FEC-5269-4CD0-A1CE-901BF73B51FC}"/>
              </a:ext>
            </a:extLst>
          </p:cNvPr>
          <p:cNvSpPr txBox="1">
            <a:spLocks/>
          </p:cNvSpPr>
          <p:nvPr/>
        </p:nvSpPr>
        <p:spPr>
          <a:xfrm>
            <a:off x="431838" y="4540970"/>
            <a:ext cx="10781570" cy="1485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000" dirty="0">
              <a:latin typeface="+mj-lt"/>
            </a:endParaRPr>
          </a:p>
        </p:txBody>
      </p:sp>
      <p:sp>
        <p:nvSpPr>
          <p:cNvPr id="8" name="Text Placeholder 12">
            <a:extLst>
              <a:ext uri="{FF2B5EF4-FFF2-40B4-BE49-F238E27FC236}">
                <a16:creationId xmlns:a16="http://schemas.microsoft.com/office/drawing/2014/main" id="{AB56C00A-EEA3-4527-B3F9-3A3A2C1F8865}"/>
              </a:ext>
            </a:extLst>
          </p:cNvPr>
          <p:cNvSpPr txBox="1">
            <a:spLocks/>
          </p:cNvSpPr>
          <p:nvPr/>
        </p:nvSpPr>
        <p:spPr>
          <a:xfrm>
            <a:off x="3891959" y="1318079"/>
            <a:ext cx="4849202" cy="13367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lt-LT" sz="2400" dirty="0">
              <a:latin typeface="+mj-lt"/>
            </a:endParaRPr>
          </a:p>
        </p:txBody>
      </p:sp>
      <p:sp>
        <p:nvSpPr>
          <p:cNvPr id="2" name="Rectangle 1">
            <a:extLst>
              <a:ext uri="{FF2B5EF4-FFF2-40B4-BE49-F238E27FC236}">
                <a16:creationId xmlns:a16="http://schemas.microsoft.com/office/drawing/2014/main" id="{364034F7-CDD0-476D-8912-DBC8675D5342}"/>
              </a:ext>
            </a:extLst>
          </p:cNvPr>
          <p:cNvSpPr/>
          <p:nvPr/>
        </p:nvSpPr>
        <p:spPr>
          <a:xfrm>
            <a:off x="4009052" y="1228702"/>
            <a:ext cx="7767616" cy="861774"/>
          </a:xfrm>
          <a:prstGeom prst="rect">
            <a:avLst/>
          </a:prstGeom>
        </p:spPr>
        <p:txBody>
          <a:bodyPr wrap="square">
            <a:spAutoFit/>
          </a:bodyPr>
          <a:lstStyle/>
          <a:p>
            <a:pPr marL="342900" indent="-342900">
              <a:spcAft>
                <a:spcPts val="1200"/>
              </a:spcAft>
              <a:buFont typeface="Wingdings" panose="05000000000000000000" pitchFamily="2" charset="2"/>
              <a:buChar char="ü"/>
            </a:pPr>
            <a:endParaRPr lang="lt-LT" sz="2000" dirty="0"/>
          </a:p>
          <a:p>
            <a:pPr marL="342900" indent="-342900">
              <a:spcAft>
                <a:spcPts val="1200"/>
              </a:spcAft>
              <a:buFont typeface="Wingdings" panose="05000000000000000000" pitchFamily="2" charset="2"/>
              <a:buChar char="ü"/>
            </a:pPr>
            <a:endParaRPr lang="lt-LT" sz="2000" dirty="0"/>
          </a:p>
        </p:txBody>
      </p:sp>
      <p:pic>
        <p:nvPicPr>
          <p:cNvPr id="1036" name="Picture 12" descr="Generated image">
            <a:extLst>
              <a:ext uri="{FF2B5EF4-FFF2-40B4-BE49-F238E27FC236}">
                <a16:creationId xmlns:a16="http://schemas.microsoft.com/office/drawing/2014/main" id="{B8F67FED-73A6-4A08-9BC0-AA14F4232E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337" t="6370" r="9148" b="14291"/>
          <a:stretch/>
        </p:blipFill>
        <p:spPr bwMode="auto">
          <a:xfrm>
            <a:off x="309729" y="1758462"/>
            <a:ext cx="3208325" cy="30848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BCC251F-467D-45F4-B49F-97B080F97B6E}"/>
              </a:ext>
            </a:extLst>
          </p:cNvPr>
          <p:cNvSpPr/>
          <p:nvPr/>
        </p:nvSpPr>
        <p:spPr>
          <a:xfrm>
            <a:off x="3518054" y="1318079"/>
            <a:ext cx="8546275" cy="3985706"/>
          </a:xfrm>
          <a:prstGeom prst="rect">
            <a:avLst/>
          </a:prstGeom>
        </p:spPr>
        <p:txBody>
          <a:bodyPr wrap="square">
            <a:spAutoFit/>
          </a:bodyPr>
          <a:lstStyle/>
          <a:p>
            <a:pPr marL="285750" indent="-285750">
              <a:spcBef>
                <a:spcPts val="600"/>
              </a:spcBef>
              <a:buFont typeface="Wingdings" panose="05000000000000000000" pitchFamily="2" charset="2"/>
              <a:buChar char="Ø"/>
            </a:pPr>
            <a:r>
              <a:rPr lang="lt-LT" sz="2000" dirty="0"/>
              <a:t>Jeigu pagal su paramos paraiška pateiktą projektą miškas jau buvo pradėtas želdinti ar apželdintas iki paramos paraiškos pateikimo dienos.</a:t>
            </a:r>
          </a:p>
          <a:p>
            <a:pPr marL="285750" indent="-285750">
              <a:spcBef>
                <a:spcPts val="600"/>
              </a:spcBef>
              <a:buFont typeface="Wingdings" panose="05000000000000000000" pitchFamily="2" charset="2"/>
              <a:buChar char="Ø"/>
            </a:pPr>
            <a:r>
              <a:rPr lang="lt-LT" sz="2000" dirty="0"/>
              <a:t>Jeigu miškas veisiamas plote, kuriame plynai iškirsti savaime mišku apaugantys ar apaugę plotai yra įrašyti į Lietuvos Respublikos miškų valstybės kadastrą arba Valstybinės miškų tarnybos duomenų bazę kaip miškas arba žemė, apauganti mišku (netaikoma plotui, kuriame atkuriamas stichinės nelaimės pažeistas miškas).</a:t>
            </a:r>
          </a:p>
          <a:p>
            <a:pPr marL="285750" indent="-285750">
              <a:spcBef>
                <a:spcPts val="600"/>
              </a:spcBef>
              <a:buFont typeface="Wingdings" panose="05000000000000000000" pitchFamily="2" charset="2"/>
              <a:buChar char="Ø"/>
            </a:pPr>
            <a:r>
              <a:rPr lang="lt-LT" sz="2000" dirty="0"/>
              <a:t>Jeigu veisiant mišką projekte suprojektuotas želdinimo ir (jei yra) žėlimo plotas sudaro mažiau nei 70 procentų viso veisiamo ploto.</a:t>
            </a:r>
          </a:p>
          <a:p>
            <a:pPr marL="285750" indent="-285750">
              <a:spcBef>
                <a:spcPts val="600"/>
              </a:spcBef>
              <a:buFont typeface="Wingdings" panose="05000000000000000000" pitchFamily="2" charset="2"/>
              <a:buChar char="Ø"/>
            </a:pPr>
            <a:r>
              <a:rPr lang="lt-LT" sz="2000" dirty="0"/>
              <a:t>Jeigu miškas veisiamas kaip kompensacija už verčiamą kitomis naudmenomis miško žemės plotą pagal Miškų įstatymo 11 straipsnį.</a:t>
            </a:r>
          </a:p>
          <a:p>
            <a:pPr lvl="0"/>
            <a:endParaRPr lang="lt-LT" dirty="0"/>
          </a:p>
        </p:txBody>
      </p:sp>
    </p:spTree>
    <p:extLst>
      <p:ext uri="{BB962C8B-B14F-4D97-AF65-F5344CB8AC3E}">
        <p14:creationId xmlns:p14="http://schemas.microsoft.com/office/powerpoint/2010/main" val="1123813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8756</TotalTime>
  <Words>2180</Words>
  <Application>Microsoft Office PowerPoint</Application>
  <PresentationFormat>Widescreen</PresentationFormat>
  <Paragraphs>161</Paragraphs>
  <Slides>16</Slides>
  <Notes>15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Times New Roman</vt:lpstr>
      <vt:lpstr>Wingdings</vt:lpstr>
      <vt:lpstr>Office Theme</vt:lpstr>
      <vt:lpstr>1_Office Theme</vt:lpstr>
      <vt:lpstr>PowerPoint Presentation</vt:lpstr>
      <vt:lpstr>Paramos paraiškų priėmimas (I)</vt:lpstr>
      <vt:lpstr>Paramos paraiškų priėmimas (II)</vt:lpstr>
      <vt:lpstr>Tinkamumo gauti paramą sąlygos ir reikalavimai (I)</vt:lpstr>
      <vt:lpstr>Tinkamumo gauti paramą sąlygos ir reikalavimai (II)</vt:lpstr>
      <vt:lpstr>Tinkamumo gauti paramą sąlygos ir reikalavimai (III)</vt:lpstr>
      <vt:lpstr>Tinkamumo gauti paramą sąlygos ir reikalavimai (IV)</vt:lpstr>
      <vt:lpstr>Parama neskiriama (I) </vt:lpstr>
      <vt:lpstr>Parama neskiriama (II)</vt:lpstr>
      <vt:lpstr>Išlaidos</vt:lpstr>
      <vt:lpstr>Išmokos dydis (I) (vienkartinė išmoka apskaičiuojama kiekvienam projektui atskirai, priklausomai nuo rūšinės sudėties ir ploto)</vt:lpstr>
      <vt:lpstr>Išmokos dydis (II)</vt:lpstr>
      <vt:lpstr>Pagrindiniai įsipareigojimai (I)</vt:lpstr>
      <vt:lpstr>Pagrindiniai įsipareigojimai (II)</vt:lpstr>
      <vt:lpstr>Pagrindiniai įsipareigojimai (III)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Marius Malaiska</dc:creator>
  <cp:lastModifiedBy>Benedikta Ratkevičienė</cp:lastModifiedBy>
  <cp:revision>297</cp:revision>
  <dcterms:created xsi:type="dcterms:W3CDTF">2023-05-25T06:26:20Z</dcterms:created>
  <dcterms:modified xsi:type="dcterms:W3CDTF">2025-04-29T09:18:44Z</dcterms:modified>
</cp:coreProperties>
</file>