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2"/>
  </p:notesMasterIdLst>
  <p:sldIdLst>
    <p:sldId id="303" r:id="rId2"/>
    <p:sldId id="256" r:id="rId3"/>
    <p:sldId id="257" r:id="rId4"/>
    <p:sldId id="259" r:id="rId5"/>
    <p:sldId id="258" r:id="rId6"/>
    <p:sldId id="325" r:id="rId7"/>
    <p:sldId id="317" r:id="rId8"/>
    <p:sldId id="318" r:id="rId9"/>
    <p:sldId id="319" r:id="rId10"/>
    <p:sldId id="320" r:id="rId11"/>
    <p:sldId id="260" r:id="rId12"/>
    <p:sldId id="338" r:id="rId13"/>
    <p:sldId id="321" r:id="rId14"/>
    <p:sldId id="261" r:id="rId15"/>
    <p:sldId id="322" r:id="rId16"/>
    <p:sldId id="327" r:id="rId17"/>
    <p:sldId id="323" r:id="rId18"/>
    <p:sldId id="328" r:id="rId19"/>
    <p:sldId id="329" r:id="rId20"/>
    <p:sldId id="335" r:id="rId21"/>
    <p:sldId id="336" r:id="rId22"/>
    <p:sldId id="339" r:id="rId23"/>
    <p:sldId id="341" r:id="rId24"/>
    <p:sldId id="342" r:id="rId25"/>
    <p:sldId id="340" r:id="rId26"/>
    <p:sldId id="344" r:id="rId27"/>
    <p:sldId id="343" r:id="rId28"/>
    <p:sldId id="345" r:id="rId29"/>
    <p:sldId id="332" r:id="rId30"/>
    <p:sldId id="307" r:id="rId31"/>
  </p:sldIdLst>
  <p:sldSz cx="14630400" cy="8229600"/>
  <p:notesSz cx="8229600" cy="14630400"/>
  <p:embeddedFontLst>
    <p:embeddedFont>
      <p:font typeface="Arimo" panose="020B0604020202020204" charset="0"/>
      <p:regular r:id="rId33"/>
    </p:embeddedFont>
    <p:embeddedFont>
      <p:font typeface="Calibri" panose="020F0502020204030204" pitchFamily="34" charset="0"/>
      <p:regular r:id="rId34"/>
      <p:bold r:id="rId35"/>
      <p:italic r:id="rId36"/>
      <p:boldItalic r:id="rId37"/>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ta Šinkūnaitė" initials="BŠ" lastIdx="16" clrIdx="0">
    <p:extLst>
      <p:ext uri="{19B8F6BF-5375-455C-9EA6-DF929625EA0E}">
        <p15:presenceInfo xmlns:p15="http://schemas.microsoft.com/office/powerpoint/2012/main" userId="S::berta.sinkunaite@nma.lt::02ecb176-6020-45b4-82d5-4ac649cb4a1e" providerId="AD"/>
      </p:ext>
    </p:extLst>
  </p:cmAuthor>
  <p:cmAuthor id="2" name="Vaiva Kovaliūnienė" initials="VK" lastIdx="12" clrIdx="1">
    <p:extLst>
      <p:ext uri="{19B8F6BF-5375-455C-9EA6-DF929625EA0E}">
        <p15:presenceInfo xmlns:p15="http://schemas.microsoft.com/office/powerpoint/2012/main" userId="S::vaiva.kovaliuniene@nma.lt::13944de4-050e-4e78-8e34-bf719bbe31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6666"/>
    <a:srgbClr val="00965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10"/>
  </p:normalViewPr>
  <p:slideViewPr>
    <p:cSldViewPr snapToGrid="0" snapToObjects="1">
      <p:cViewPr varScale="1">
        <p:scale>
          <a:sx n="42" d="100"/>
          <a:sy n="42" d="100"/>
        </p:scale>
        <p:origin x="48" y="4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ta Šinkūnaitė" userId="02ecb176-6020-45b4-82d5-4ac649cb4a1e" providerId="ADAL" clId="{325722E2-CF4D-47ED-AB5D-F65F343F51E3}"/>
    <pc:docChg chg="undo custSel modSld">
      <pc:chgData name="Berta Šinkūnaitė" userId="02ecb176-6020-45b4-82d5-4ac649cb4a1e" providerId="ADAL" clId="{325722E2-CF4D-47ED-AB5D-F65F343F51E3}" dt="2025-04-15T12:26:13.730" v="408" actId="1076"/>
      <pc:docMkLst>
        <pc:docMk/>
      </pc:docMkLst>
      <pc:sldChg chg="addSp delSp modSp mod">
        <pc:chgData name="Berta Šinkūnaitė" userId="02ecb176-6020-45b4-82d5-4ac649cb4a1e" providerId="ADAL" clId="{325722E2-CF4D-47ED-AB5D-F65F343F51E3}" dt="2025-04-15T12:24:00.781" v="396"/>
        <pc:sldMkLst>
          <pc:docMk/>
          <pc:sldMk cId="3598341311" sldId="335"/>
        </pc:sldMkLst>
        <pc:spChg chg="mod">
          <ac:chgData name="Berta Šinkūnaitė" userId="02ecb176-6020-45b4-82d5-4ac649cb4a1e" providerId="ADAL" clId="{325722E2-CF4D-47ED-AB5D-F65F343F51E3}" dt="2025-04-15T12:11:06.138" v="302" actId="1076"/>
          <ac:spMkLst>
            <pc:docMk/>
            <pc:sldMk cId="3598341311" sldId="335"/>
            <ac:spMk id="2" creationId="{00000000-0000-0000-0000-000000000000}"/>
          </ac:spMkLst>
        </pc:spChg>
        <pc:graphicFrameChg chg="add mod">
          <ac:chgData name="Berta Šinkūnaitė" userId="02ecb176-6020-45b4-82d5-4ac649cb4a1e" providerId="ADAL" clId="{325722E2-CF4D-47ED-AB5D-F65F343F51E3}" dt="2025-04-15T12:24:00.781" v="396"/>
          <ac:graphicFrameMkLst>
            <pc:docMk/>
            <pc:sldMk cId="3598341311" sldId="335"/>
            <ac:graphicFrameMk id="7" creationId="{C576C03F-9C3B-4D40-994A-D48AC21C871A}"/>
          </ac:graphicFrameMkLst>
        </pc:graphicFrameChg>
        <pc:graphicFrameChg chg="add del mod">
          <ac:chgData name="Berta Šinkūnaitė" userId="02ecb176-6020-45b4-82d5-4ac649cb4a1e" providerId="ADAL" clId="{325722E2-CF4D-47ED-AB5D-F65F343F51E3}" dt="2025-04-15T10:57:46.132" v="19" actId="478"/>
          <ac:graphicFrameMkLst>
            <pc:docMk/>
            <pc:sldMk cId="3598341311" sldId="335"/>
            <ac:graphicFrameMk id="7" creationId="{E26AE421-FAB1-43BF-B448-C7FC4D43779D}"/>
          </ac:graphicFrameMkLst>
        </pc:graphicFrameChg>
        <pc:graphicFrameChg chg="add del mod">
          <ac:chgData name="Berta Šinkūnaitė" userId="02ecb176-6020-45b4-82d5-4ac649cb4a1e" providerId="ADAL" clId="{325722E2-CF4D-47ED-AB5D-F65F343F51E3}" dt="2025-04-15T10:58:26.517" v="28" actId="478"/>
          <ac:graphicFrameMkLst>
            <pc:docMk/>
            <pc:sldMk cId="3598341311" sldId="335"/>
            <ac:graphicFrameMk id="8" creationId="{E26AE421-FAB1-43BF-B448-C7FC4D43779D}"/>
          </ac:graphicFrameMkLst>
        </pc:graphicFrameChg>
        <pc:graphicFrameChg chg="add del mod">
          <ac:chgData name="Berta Šinkūnaitė" userId="02ecb176-6020-45b4-82d5-4ac649cb4a1e" providerId="ADAL" clId="{325722E2-CF4D-47ED-AB5D-F65F343F51E3}" dt="2025-04-15T12:02:31.709" v="194" actId="478"/>
          <ac:graphicFrameMkLst>
            <pc:docMk/>
            <pc:sldMk cId="3598341311" sldId="335"/>
            <ac:graphicFrameMk id="9" creationId="{E26AE421-FAB1-43BF-B448-C7FC4D43779D}"/>
          </ac:graphicFrameMkLst>
        </pc:graphicFrameChg>
        <pc:picChg chg="del">
          <ac:chgData name="Berta Šinkūnaitė" userId="02ecb176-6020-45b4-82d5-4ac649cb4a1e" providerId="ADAL" clId="{325722E2-CF4D-47ED-AB5D-F65F343F51E3}" dt="2025-04-15T10:50:46.110" v="0" actId="478"/>
          <ac:picMkLst>
            <pc:docMk/>
            <pc:sldMk cId="3598341311" sldId="335"/>
            <ac:picMk id="16" creationId="{283F59E2-3105-4E5F-A9C7-A3F64568FDCC}"/>
          </ac:picMkLst>
        </pc:picChg>
      </pc:sldChg>
      <pc:sldChg chg="addSp delSp modSp mod">
        <pc:chgData name="Berta Šinkūnaitė" userId="02ecb176-6020-45b4-82d5-4ac649cb4a1e" providerId="ADAL" clId="{325722E2-CF4D-47ED-AB5D-F65F343F51E3}" dt="2025-04-15T12:10:03.010" v="300" actId="207"/>
        <pc:sldMkLst>
          <pc:docMk/>
          <pc:sldMk cId="2927253928" sldId="336"/>
        </pc:sldMkLst>
        <pc:spChg chg="mod">
          <ac:chgData name="Berta Šinkūnaitė" userId="02ecb176-6020-45b4-82d5-4ac649cb4a1e" providerId="ADAL" clId="{325722E2-CF4D-47ED-AB5D-F65F343F51E3}" dt="2025-04-15T12:05:15.468" v="249" actId="1076"/>
          <ac:spMkLst>
            <pc:docMk/>
            <pc:sldMk cId="2927253928" sldId="336"/>
            <ac:spMk id="2" creationId="{00000000-0000-0000-0000-000000000000}"/>
          </ac:spMkLst>
        </pc:spChg>
        <pc:graphicFrameChg chg="add del mod">
          <ac:chgData name="Berta Šinkūnaitė" userId="02ecb176-6020-45b4-82d5-4ac649cb4a1e" providerId="ADAL" clId="{325722E2-CF4D-47ED-AB5D-F65F343F51E3}" dt="2025-04-15T11:58:13.323" v="120" actId="478"/>
          <ac:graphicFrameMkLst>
            <pc:docMk/>
            <pc:sldMk cId="2927253928" sldId="336"/>
            <ac:graphicFrameMk id="7" creationId="{63BB6D95-FD86-4446-9171-CA2F7D91B9D9}"/>
          </ac:graphicFrameMkLst>
        </pc:graphicFrameChg>
        <pc:graphicFrameChg chg="add mod">
          <ac:chgData name="Berta Šinkūnaitė" userId="02ecb176-6020-45b4-82d5-4ac649cb4a1e" providerId="ADAL" clId="{325722E2-CF4D-47ED-AB5D-F65F343F51E3}" dt="2025-04-15T12:10:03.010" v="300" actId="207"/>
          <ac:graphicFrameMkLst>
            <pc:docMk/>
            <pc:sldMk cId="2927253928" sldId="336"/>
            <ac:graphicFrameMk id="8" creationId="{63BB6D95-FD86-4446-9171-CA2F7D91B9D9}"/>
          </ac:graphicFrameMkLst>
        </pc:graphicFrameChg>
        <pc:picChg chg="add del">
          <ac:chgData name="Berta Šinkūnaitė" userId="02ecb176-6020-45b4-82d5-4ac649cb4a1e" providerId="ADAL" clId="{325722E2-CF4D-47ED-AB5D-F65F343F51E3}" dt="2025-04-15T11:55:11.437" v="97" actId="478"/>
          <ac:picMkLst>
            <pc:docMk/>
            <pc:sldMk cId="2927253928" sldId="336"/>
            <ac:picMk id="17" creationId="{93007076-DEB4-45B6-ACE9-A211086EF0D5}"/>
          </ac:picMkLst>
        </pc:picChg>
      </pc:sldChg>
      <pc:sldChg chg="modSp">
        <pc:chgData name="Berta Šinkūnaitė" userId="02ecb176-6020-45b4-82d5-4ac649cb4a1e" providerId="ADAL" clId="{325722E2-CF4D-47ED-AB5D-F65F343F51E3}" dt="2025-04-15T12:20:19.262" v="360" actId="2711"/>
        <pc:sldMkLst>
          <pc:docMk/>
          <pc:sldMk cId="1135799561" sldId="339"/>
        </pc:sldMkLst>
        <pc:graphicFrameChg chg="mod">
          <ac:chgData name="Berta Šinkūnaitė" userId="02ecb176-6020-45b4-82d5-4ac649cb4a1e" providerId="ADAL" clId="{325722E2-CF4D-47ED-AB5D-F65F343F51E3}" dt="2025-04-15T12:20:19.262" v="360" actId="2711"/>
          <ac:graphicFrameMkLst>
            <pc:docMk/>
            <pc:sldMk cId="1135799561" sldId="339"/>
            <ac:graphicFrameMk id="5" creationId="{06BE61C5-D9A2-3A64-7DF4-730C6692BD78}"/>
          </ac:graphicFrameMkLst>
        </pc:graphicFrameChg>
      </pc:sldChg>
      <pc:sldChg chg="modSp">
        <pc:chgData name="Berta Šinkūnaitė" userId="02ecb176-6020-45b4-82d5-4ac649cb4a1e" providerId="ADAL" clId="{325722E2-CF4D-47ED-AB5D-F65F343F51E3}" dt="2025-04-15T12:25:42.991" v="405" actId="403"/>
        <pc:sldMkLst>
          <pc:docMk/>
          <pc:sldMk cId="664863217" sldId="340"/>
        </pc:sldMkLst>
        <pc:graphicFrameChg chg="mod">
          <ac:chgData name="Berta Šinkūnaitė" userId="02ecb176-6020-45b4-82d5-4ac649cb4a1e" providerId="ADAL" clId="{325722E2-CF4D-47ED-AB5D-F65F343F51E3}" dt="2025-04-15T12:25:42.991" v="405" actId="403"/>
          <ac:graphicFrameMkLst>
            <pc:docMk/>
            <pc:sldMk cId="664863217" sldId="340"/>
            <ac:graphicFrameMk id="5" creationId="{0D14A3DA-02AA-8DC7-C06E-5707C0B70E59}"/>
          </ac:graphicFrameMkLst>
        </pc:graphicFrameChg>
      </pc:sldChg>
      <pc:sldChg chg="modSp">
        <pc:chgData name="Berta Šinkūnaitė" userId="02ecb176-6020-45b4-82d5-4ac649cb4a1e" providerId="ADAL" clId="{325722E2-CF4D-47ED-AB5D-F65F343F51E3}" dt="2025-04-15T12:24:22.494" v="399" actId="404"/>
        <pc:sldMkLst>
          <pc:docMk/>
          <pc:sldMk cId="980334121" sldId="341"/>
        </pc:sldMkLst>
        <pc:graphicFrameChg chg="mod">
          <ac:chgData name="Berta Šinkūnaitė" userId="02ecb176-6020-45b4-82d5-4ac649cb4a1e" providerId="ADAL" clId="{325722E2-CF4D-47ED-AB5D-F65F343F51E3}" dt="2025-04-15T12:24:22.494" v="399" actId="404"/>
          <ac:graphicFrameMkLst>
            <pc:docMk/>
            <pc:sldMk cId="980334121" sldId="341"/>
            <ac:graphicFrameMk id="5" creationId="{423D18BE-6685-09A8-927E-68BC5CFB5EBA}"/>
          </ac:graphicFrameMkLst>
        </pc:graphicFrameChg>
      </pc:sldChg>
      <pc:sldChg chg="modSp">
        <pc:chgData name="Berta Šinkūnaitė" userId="02ecb176-6020-45b4-82d5-4ac649cb4a1e" providerId="ADAL" clId="{325722E2-CF4D-47ED-AB5D-F65F343F51E3}" dt="2025-04-15T12:25:50.913" v="407" actId="403"/>
        <pc:sldMkLst>
          <pc:docMk/>
          <pc:sldMk cId="2168392461" sldId="342"/>
        </pc:sldMkLst>
        <pc:graphicFrameChg chg="mod">
          <ac:chgData name="Berta Šinkūnaitė" userId="02ecb176-6020-45b4-82d5-4ac649cb4a1e" providerId="ADAL" clId="{325722E2-CF4D-47ED-AB5D-F65F343F51E3}" dt="2025-04-15T12:25:50.913" v="407" actId="403"/>
          <ac:graphicFrameMkLst>
            <pc:docMk/>
            <pc:sldMk cId="2168392461" sldId="342"/>
            <ac:graphicFrameMk id="4" creationId="{2BEDB7DC-C8D1-CFB2-F37A-D610381812F2}"/>
          </ac:graphicFrameMkLst>
        </pc:graphicFrameChg>
        <pc:graphicFrameChg chg="mod">
          <ac:chgData name="Berta Šinkūnaitė" userId="02ecb176-6020-45b4-82d5-4ac649cb4a1e" providerId="ADAL" clId="{325722E2-CF4D-47ED-AB5D-F65F343F51E3}" dt="2025-04-15T12:24:35.614" v="402" actId="14100"/>
          <ac:graphicFrameMkLst>
            <pc:docMk/>
            <pc:sldMk cId="2168392461" sldId="342"/>
            <ac:graphicFrameMk id="5" creationId="{C6906714-40A0-324D-7904-4D8069CD8071}"/>
          </ac:graphicFrameMkLst>
        </pc:graphicFrameChg>
      </pc:sldChg>
      <pc:sldChg chg="modSp">
        <pc:chgData name="Berta Šinkūnaitė" userId="02ecb176-6020-45b4-82d5-4ac649cb4a1e" providerId="ADAL" clId="{325722E2-CF4D-47ED-AB5D-F65F343F51E3}" dt="2025-04-15T12:23:29.726" v="391" actId="2711"/>
        <pc:sldMkLst>
          <pc:docMk/>
          <pc:sldMk cId="2165931795" sldId="343"/>
        </pc:sldMkLst>
        <pc:graphicFrameChg chg="mod">
          <ac:chgData name="Berta Šinkūnaitė" userId="02ecb176-6020-45b4-82d5-4ac649cb4a1e" providerId="ADAL" clId="{325722E2-CF4D-47ED-AB5D-F65F343F51E3}" dt="2025-04-15T12:22:50.760" v="387" actId="2711"/>
          <ac:graphicFrameMkLst>
            <pc:docMk/>
            <pc:sldMk cId="2165931795" sldId="343"/>
            <ac:graphicFrameMk id="11" creationId="{9B006068-EA26-24B5-7170-6B8C9B628CBB}"/>
          </ac:graphicFrameMkLst>
        </pc:graphicFrameChg>
        <pc:graphicFrameChg chg="mod">
          <ac:chgData name="Berta Šinkūnaitė" userId="02ecb176-6020-45b4-82d5-4ac649cb4a1e" providerId="ADAL" clId="{325722E2-CF4D-47ED-AB5D-F65F343F51E3}" dt="2025-04-15T12:23:29.726" v="391" actId="2711"/>
          <ac:graphicFrameMkLst>
            <pc:docMk/>
            <pc:sldMk cId="2165931795" sldId="343"/>
            <ac:graphicFrameMk id="12" creationId="{0F4176DD-03CD-00AC-0406-7CF3DD6383B8}"/>
          </ac:graphicFrameMkLst>
        </pc:graphicFrameChg>
      </pc:sldChg>
      <pc:sldChg chg="modSp mod">
        <pc:chgData name="Berta Šinkūnaitė" userId="02ecb176-6020-45b4-82d5-4ac649cb4a1e" providerId="ADAL" clId="{325722E2-CF4D-47ED-AB5D-F65F343F51E3}" dt="2025-04-15T12:26:13.730" v="408" actId="1076"/>
        <pc:sldMkLst>
          <pc:docMk/>
          <pc:sldMk cId="3146874301" sldId="344"/>
        </pc:sldMkLst>
        <pc:spChg chg="mod">
          <ac:chgData name="Berta Šinkūnaitė" userId="02ecb176-6020-45b4-82d5-4ac649cb4a1e" providerId="ADAL" clId="{325722E2-CF4D-47ED-AB5D-F65F343F51E3}" dt="2025-04-15T12:26:13.730" v="408" actId="1076"/>
          <ac:spMkLst>
            <pc:docMk/>
            <pc:sldMk cId="3146874301" sldId="344"/>
            <ac:spMk id="9" creationId="{45E40D83-126C-CF21-6A73-EC0B78BE8633}"/>
          </ac:spMkLst>
        </pc:spChg>
        <pc:graphicFrameChg chg="mod">
          <ac:chgData name="Berta Šinkūnaitė" userId="02ecb176-6020-45b4-82d5-4ac649cb4a1e" providerId="ADAL" clId="{325722E2-CF4D-47ED-AB5D-F65F343F51E3}" dt="2025-04-15T12:22:36.040" v="386" actId="2711"/>
          <ac:graphicFrameMkLst>
            <pc:docMk/>
            <pc:sldMk cId="3146874301" sldId="344"/>
            <ac:graphicFrameMk id="4" creationId="{2E4A62FE-08B5-2730-16BC-0A9E475B317E}"/>
          </ac:graphicFrameMkLst>
        </pc:graphicFrameChg>
      </pc:sldChg>
      <pc:sldChg chg="modSp mod">
        <pc:chgData name="Berta Šinkūnaitė" userId="02ecb176-6020-45b4-82d5-4ac649cb4a1e" providerId="ADAL" clId="{325722E2-CF4D-47ED-AB5D-F65F343F51E3}" dt="2025-04-15T12:18:05.176" v="354" actId="20577"/>
        <pc:sldMkLst>
          <pc:docMk/>
          <pc:sldMk cId="468580266" sldId="345"/>
        </pc:sldMkLst>
        <pc:spChg chg="mod">
          <ac:chgData name="Berta Šinkūnaitė" userId="02ecb176-6020-45b4-82d5-4ac649cb4a1e" providerId="ADAL" clId="{325722E2-CF4D-47ED-AB5D-F65F343F51E3}" dt="2025-04-15T12:18:05.176" v="354" actId="20577"/>
          <ac:spMkLst>
            <pc:docMk/>
            <pc:sldMk cId="468580266" sldId="345"/>
            <ac:spMk id="6" creationId="{783BB623-1719-A217-07F5-AC1B1DE63007}"/>
          </ac:spMkLst>
        </pc:spChg>
        <pc:graphicFrameChg chg="mod">
          <ac:chgData name="Berta Šinkūnaitė" userId="02ecb176-6020-45b4-82d5-4ac649cb4a1e" providerId="ADAL" clId="{325722E2-CF4D-47ED-AB5D-F65F343F51E3}" dt="2025-04-15T12:17:53.756" v="353" actId="207"/>
          <ac:graphicFrameMkLst>
            <pc:docMk/>
            <pc:sldMk cId="468580266" sldId="345"/>
            <ac:graphicFrameMk id="8" creationId="{19BB757F-84B3-98CF-A9D2-70014C4978A1}"/>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simpas3\AppData\Local\Microsoft\Windows\INetCache\Content.Outlook\XDG1FXJA\Book5.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https://nmalt-my.sharepoint.com/personal/berta_sinkunaite_nma_lt/Documents/Desktop/Visi%20patvirtinti%20paramos%20gav&#279;ja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impas3\AppData\Local\Microsoft\Windows\INetCache\Content.Outlook\XDG1FXJA\Book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impas3\AppData\Local\Microsoft\Windows\INetCache\Content.Outlook\XDG1FXJA\Book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impas3\AppData\Local\Microsoft\Windows\INetCache\Content.Outlook\XDG1FXJA\Book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impas3\AppData\Local\Microsoft\Windows\INetCache\Content.Outlook\XDG1FXJA\Book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simpas3\AppData\Local\Microsoft\Windows\INetCache\Content.Outlook\XDG1FXJA\Book5.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simpas3\AppData\Local\Microsoft\Windows\INetCache\Content.Outlook\XDG1FXJA\Book5.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simpas3\AppData\Local\Microsoft\Windows\INetCache\Content.Outlook\XDG1FXJA\Book5.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4C3D-46EE-9D61-B34D12B268FF}"/>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4C3D-46EE-9D61-B34D12B268FF}"/>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4C3D-46EE-9D61-B34D12B268FF}"/>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4C3D-46EE-9D61-B34D12B268FF}"/>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4C3D-46EE-9D61-B34D12B268FF}"/>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Arimo" panose="020B0604020202020204" charset="0"/>
                    <a:ea typeface="Arimo" panose="020B0604020202020204" charset="0"/>
                    <a:cs typeface="Arimo" panose="020B0604020202020204" charset="0"/>
                  </a:defRPr>
                </a:pPr>
                <a:endParaRPr lang="lt-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KPP 2014–2020</c:v>
                </c:pt>
                <c:pt idx="1">
                  <c:v>KPP 2007–2013</c:v>
                </c:pt>
                <c:pt idx="2">
                  <c:v>Strateginis planas 2023–2027</c:v>
                </c:pt>
                <c:pt idx="3">
                  <c:v>BPD</c:v>
                </c:pt>
                <c:pt idx="4">
                  <c:v>SAPARD</c:v>
                </c:pt>
              </c:strCache>
            </c:strRef>
          </c:cat>
          <c:val>
            <c:numRef>
              <c:f>Sheet1!$B$2:$B$6</c:f>
              <c:numCache>
                <c:formatCode>0.00%</c:formatCode>
                <c:ptCount val="5"/>
                <c:pt idx="0">
                  <c:v>0.53420000000000001</c:v>
                </c:pt>
                <c:pt idx="1">
                  <c:v>0.29949999999999999</c:v>
                </c:pt>
                <c:pt idx="2">
                  <c:v>6.5699999999999995E-2</c:v>
                </c:pt>
                <c:pt idx="3">
                  <c:v>6.2300000000000001E-2</c:v>
                </c:pt>
                <c:pt idx="4">
                  <c:v>3.8399999999999997E-2</c:v>
                </c:pt>
              </c:numCache>
            </c:numRef>
          </c:val>
          <c:extLst>
            <c:ext xmlns:c16="http://schemas.microsoft.com/office/drawing/2014/chart" uri="{C3380CC4-5D6E-409C-BE32-E72D297353CC}">
              <c16:uniqueId val="{0000000A-4C3D-46EE-9D61-B34D12B268FF}"/>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2022228077027308"/>
          <c:y val="0.16715929070537983"/>
          <c:w val="0.32264174512137728"/>
          <c:h val="0.66760881701534325"/>
        </c:manualLayout>
      </c:layout>
      <c:overlay val="0"/>
      <c:spPr>
        <a:noFill/>
        <a:ln>
          <a:noFill/>
        </a:ln>
        <a:effectLst/>
      </c:spPr>
      <c:txPr>
        <a:bodyPr rot="0" spcFirstLastPara="1" vertOverflow="ellipsis" vert="horz" wrap="square" anchor="ctr" anchorCtr="1"/>
        <a:lstStyle/>
        <a:p>
          <a:pPr>
            <a:defRPr sz="2400" b="0" i="0" u="none" strike="noStrike" kern="1200" baseline="0">
              <a:solidFill>
                <a:srgbClr val="666666"/>
              </a:solidFill>
              <a:latin typeface="Arimo" panose="020B0604020202020204" charset="0"/>
              <a:ea typeface="Arimo" panose="020B0604020202020204" charset="0"/>
              <a:cs typeface="Arimo" panose="020B0604020202020204" charset="0"/>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'SP plotinės'!$C$1</c:f>
              <c:strCache>
                <c:ptCount val="1"/>
                <c:pt idx="0">
                  <c:v>Išmokėta paramos suma, EUR</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 plotinės'!$A$2:$A$4</c:f>
              <c:strCache>
                <c:ptCount val="3"/>
                <c:pt idx="0">
                  <c:v> Laukinių paukščių apsauga už Natura 2000 teritorijos ribų</c:v>
                </c:pt>
                <c:pt idx="1">
                  <c:v>Vietovės su gamtinėmis ar kitomis specifinėmis kliūtimis</c:v>
                </c:pt>
                <c:pt idx="2">
                  <c:v>Ekologinis ūkininkavimas. Ekologinio ūkininkavimo tęstiniai įsipareigojimai* </c:v>
                </c:pt>
              </c:strCache>
            </c:strRef>
          </c:cat>
          <c:val>
            <c:numRef>
              <c:f>'SP plotinės'!$C$2:$C$4</c:f>
              <c:numCache>
                <c:formatCode>_(* #,##0.00_);_(* \(#,##0.00\);_(* "-"??_);_(@_)</c:formatCode>
                <c:ptCount val="3"/>
                <c:pt idx="0">
                  <c:v>1770490.9800000002</c:v>
                </c:pt>
                <c:pt idx="1">
                  <c:v>27971867.889999997</c:v>
                </c:pt>
                <c:pt idx="2">
                  <c:v>100735856.59999999</c:v>
                </c:pt>
              </c:numCache>
            </c:numRef>
          </c:val>
          <c:extLst>
            <c:ext xmlns:c16="http://schemas.microsoft.com/office/drawing/2014/chart" uri="{C3380CC4-5D6E-409C-BE32-E72D297353CC}">
              <c16:uniqueId val="{00000000-4394-4385-ABD3-4B8686EA8C8E}"/>
            </c:ext>
          </c:extLst>
        </c:ser>
        <c:ser>
          <c:idx val="1"/>
          <c:order val="1"/>
          <c:tx>
            <c:strRef>
              <c:f>'SP plotinės'!$D$1</c:f>
              <c:strCache>
                <c:ptCount val="1"/>
                <c:pt idx="0">
                  <c:v>Prašoma paramos suma, EUR</c:v>
                </c:pt>
              </c:strCache>
            </c:strRef>
          </c:tx>
          <c:spPr>
            <a:solidFill>
              <a:srgbClr val="0096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 plotinės'!$A$2:$A$4</c:f>
              <c:strCache>
                <c:ptCount val="3"/>
                <c:pt idx="0">
                  <c:v> Laukinių paukščių apsauga už Natura 2000 teritorijos ribų</c:v>
                </c:pt>
                <c:pt idx="1">
                  <c:v>Vietovės su gamtinėmis ar kitomis specifinėmis kliūtimis</c:v>
                </c:pt>
                <c:pt idx="2">
                  <c:v>Ekologinis ūkininkavimas. Ekologinio ūkininkavimo tęstiniai įsipareigojimai* </c:v>
                </c:pt>
              </c:strCache>
            </c:strRef>
          </c:cat>
          <c:val>
            <c:numRef>
              <c:f>'SP plotinės'!$D$2:$D$4</c:f>
              <c:numCache>
                <c:formatCode>_(* #,##0.00_);_(* \(#,##0.00\);_(* "-"??_);_(@_)</c:formatCode>
                <c:ptCount val="3"/>
                <c:pt idx="0">
                  <c:v>1854389.7699999998</c:v>
                </c:pt>
                <c:pt idx="1">
                  <c:v>28255705.52</c:v>
                </c:pt>
                <c:pt idx="2">
                  <c:v>103467412.57500009</c:v>
                </c:pt>
              </c:numCache>
            </c:numRef>
          </c:val>
          <c:extLst>
            <c:ext xmlns:c16="http://schemas.microsoft.com/office/drawing/2014/chart" uri="{C3380CC4-5D6E-409C-BE32-E72D297353CC}">
              <c16:uniqueId val="{00000001-4394-4385-ABD3-4B8686EA8C8E}"/>
            </c:ext>
          </c:extLst>
        </c:ser>
        <c:dLbls>
          <c:dLblPos val="outEnd"/>
          <c:showLegendKey val="0"/>
          <c:showVal val="1"/>
          <c:showCatName val="0"/>
          <c:showSerName val="0"/>
          <c:showPercent val="0"/>
          <c:showBubbleSize val="0"/>
        </c:dLbls>
        <c:gapWidth val="182"/>
        <c:axId val="1541978751"/>
        <c:axId val="1541981631"/>
      </c:barChart>
      <c:catAx>
        <c:axId val="15419787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mo" panose="020B0604020202020204" charset="0"/>
                <a:ea typeface="Arimo" panose="020B0604020202020204" charset="0"/>
                <a:cs typeface="Arimo" panose="020B0604020202020204" charset="0"/>
              </a:defRPr>
            </a:pPr>
            <a:endParaRPr lang="lt-LT"/>
          </a:p>
        </c:txPr>
        <c:crossAx val="1541981631"/>
        <c:crosses val="autoZero"/>
        <c:auto val="1"/>
        <c:lblAlgn val="ctr"/>
        <c:lblOffset val="100"/>
        <c:noMultiLvlLbl val="0"/>
      </c:catAx>
      <c:valAx>
        <c:axId val="1541981631"/>
        <c:scaling>
          <c:orientation val="minMax"/>
        </c:scaling>
        <c:delete val="0"/>
        <c:axPos val="b"/>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5419787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mo" panose="020B0604020202020204" charset="0"/>
              <a:ea typeface="Arimo" panose="020B0604020202020204" charset="0"/>
              <a:cs typeface="Arimo" panose="020B060402020202020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1F55-4C1B-B595-05A5A29C8B21}"/>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1F55-4C1B-B595-05A5A29C8B21}"/>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Sheet1!$A$1:$A$2</c:f>
              <c:strCache>
                <c:ptCount val="2"/>
                <c:pt idx="0">
                  <c:v>NMA išmokėta parama 2024 m., mlrd. Eur</c:v>
                </c:pt>
                <c:pt idx="1">
                  <c:v>Bendroji žemės ūkio produkcija be NMA išmokėtos paramos 2024 m., mlrd. Eur</c:v>
                </c:pt>
              </c:strCache>
            </c:strRef>
          </c:cat>
          <c:val>
            <c:numRef>
              <c:f>Sheet1!$B$1:$B$2</c:f>
              <c:numCache>
                <c:formatCode>General</c:formatCode>
                <c:ptCount val="2"/>
                <c:pt idx="0">
                  <c:v>1.024</c:v>
                </c:pt>
                <c:pt idx="1">
                  <c:v>2.7839999999999998</c:v>
                </c:pt>
              </c:numCache>
            </c:numRef>
          </c:val>
          <c:extLst>
            <c:ext xmlns:c16="http://schemas.microsoft.com/office/drawing/2014/chart" uri="{C3380CC4-5D6E-409C-BE32-E72D297353CC}">
              <c16:uniqueId val="{00000004-1F55-4C1B-B595-05A5A29C8B21}"/>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9340372999939628"/>
          <c:y val="0.3437426198811836"/>
          <c:w val="0.39987322800811836"/>
          <c:h val="0.3125145902132972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mo" panose="020B0604020202020204" charset="0"/>
              <a:ea typeface="Arimo" panose="020B0604020202020204" charset="0"/>
              <a:cs typeface="Arimo" panose="020B0604020202020204" charset="0"/>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50931777816425"/>
          <c:y val="8.6072985931378396E-2"/>
          <c:w val="0.43037382966081256"/>
          <c:h val="0.89857342887680181"/>
        </c:manualLayout>
      </c:layout>
      <c:pieChart>
        <c:varyColors val="1"/>
        <c:ser>
          <c:idx val="0"/>
          <c:order val="0"/>
          <c:cat>
            <c:strRef>
              <c:f>Sheet1!$A$2:$A$12</c:f>
              <c:strCache>
                <c:ptCount val="11"/>
                <c:pt idx="0">
                  <c:v>Augalininkystė</c:v>
                </c:pt>
                <c:pt idx="1">
                  <c:v>Pieninė galvijininkystė</c:v>
                </c:pt>
                <c:pt idx="2">
                  <c:v>Mėsinė galvijininkystė</c:v>
                </c:pt>
                <c:pt idx="3">
                  <c:v>Daržininkystė</c:v>
                </c:pt>
                <c:pt idx="4">
                  <c:v>Kitos gyvulininkystės šakos</c:v>
                </c:pt>
                <c:pt idx="5">
                  <c:v>Mišri žemės ūkio veikla</c:v>
                </c:pt>
                <c:pt idx="6">
                  <c:v>Paukštininkystė</c:v>
                </c:pt>
                <c:pt idx="7">
                  <c:v>Uogininkystė</c:v>
                </c:pt>
                <c:pt idx="8">
                  <c:v>Kiaulininkystė</c:v>
                </c:pt>
                <c:pt idx="9">
                  <c:v>Sodininkystė</c:v>
                </c:pt>
                <c:pt idx="10">
                  <c:v>Paslaugų teikimas</c:v>
                </c:pt>
              </c:strCache>
            </c:strRef>
          </c:cat>
          <c:val>
            <c:numRef>
              <c:f>Sheet1!$B$2:$B$12</c:f>
            </c:numRef>
          </c:val>
          <c:extLst>
            <c:ext xmlns:c16="http://schemas.microsoft.com/office/drawing/2014/chart" uri="{C3380CC4-5D6E-409C-BE32-E72D297353CC}">
              <c16:uniqueId val="{00000000-B8C6-4356-B68B-75E97D09B382}"/>
            </c:ext>
          </c:extLst>
        </c:ser>
        <c:ser>
          <c:idx val="1"/>
          <c:order val="1"/>
          <c:cat>
            <c:strRef>
              <c:f>Sheet1!$A$2:$A$12</c:f>
              <c:strCache>
                <c:ptCount val="11"/>
                <c:pt idx="0">
                  <c:v>Augalininkystė</c:v>
                </c:pt>
                <c:pt idx="1">
                  <c:v>Pieninė galvijininkystė</c:v>
                </c:pt>
                <c:pt idx="2">
                  <c:v>Mėsinė galvijininkystė</c:v>
                </c:pt>
                <c:pt idx="3">
                  <c:v>Daržininkystė</c:v>
                </c:pt>
                <c:pt idx="4">
                  <c:v>Kitos gyvulininkystės šakos</c:v>
                </c:pt>
                <c:pt idx="5">
                  <c:v>Mišri žemės ūkio veikla</c:v>
                </c:pt>
                <c:pt idx="6">
                  <c:v>Paukštininkystė</c:v>
                </c:pt>
                <c:pt idx="7">
                  <c:v>Uogininkystė</c:v>
                </c:pt>
                <c:pt idx="8">
                  <c:v>Kiaulininkystė</c:v>
                </c:pt>
                <c:pt idx="9">
                  <c:v>Sodininkystė</c:v>
                </c:pt>
                <c:pt idx="10">
                  <c:v>Paslaugų teikimas</c:v>
                </c:pt>
              </c:strCache>
            </c:strRef>
          </c:cat>
          <c:val>
            <c:numRef>
              <c:f>Sheet1!$C$2:$C$12</c:f>
            </c:numRef>
          </c:val>
          <c:extLst>
            <c:ext xmlns:c16="http://schemas.microsoft.com/office/drawing/2014/chart" uri="{C3380CC4-5D6E-409C-BE32-E72D297353CC}">
              <c16:uniqueId val="{00000001-B8C6-4356-B68B-75E97D09B382}"/>
            </c:ext>
          </c:extLst>
        </c:ser>
        <c:ser>
          <c:idx val="2"/>
          <c:order val="2"/>
          <c:dPt>
            <c:idx val="0"/>
            <c:bubble3D val="0"/>
            <c:spPr>
              <a:solidFill>
                <a:schemeClr val="accent6"/>
              </a:solidFill>
              <a:ln w="19050">
                <a:solidFill>
                  <a:schemeClr val="lt1"/>
                </a:solidFill>
              </a:ln>
              <a:effectLst/>
            </c:spPr>
            <c:extLst>
              <c:ext xmlns:c16="http://schemas.microsoft.com/office/drawing/2014/chart" uri="{C3380CC4-5D6E-409C-BE32-E72D297353CC}">
                <c16:uniqueId val="{00000003-B8C6-4356-B68B-75E97D09B382}"/>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5-B8C6-4356-B68B-75E97D09B382}"/>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7-B8C6-4356-B68B-75E97D09B382}"/>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9-B8C6-4356-B68B-75E97D09B382}"/>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B8C6-4356-B68B-75E97D09B382}"/>
              </c:ext>
            </c:extLst>
          </c:dPt>
          <c:dPt>
            <c:idx val="5"/>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D-B8C6-4356-B68B-75E97D09B382}"/>
              </c:ext>
            </c:extLst>
          </c:dPt>
          <c:dPt>
            <c:idx val="6"/>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0F-B8C6-4356-B68B-75E97D09B382}"/>
              </c:ext>
            </c:extLst>
          </c:dPt>
          <c:dPt>
            <c:idx val="7"/>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11-B8C6-4356-B68B-75E97D09B382}"/>
              </c:ext>
            </c:extLst>
          </c:dPt>
          <c:dPt>
            <c:idx val="8"/>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3-B8C6-4356-B68B-75E97D09B382}"/>
              </c:ext>
            </c:extLst>
          </c:dPt>
          <c:dPt>
            <c:idx val="9"/>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15-B8C6-4356-B68B-75E97D09B382}"/>
              </c:ext>
            </c:extLst>
          </c:dPt>
          <c:dPt>
            <c:idx val="10"/>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17-B8C6-4356-B68B-75E97D09B382}"/>
              </c:ext>
            </c:extLst>
          </c:dPt>
          <c:dLbls>
            <c:dLbl>
              <c:idx val="0"/>
              <c:tx>
                <c:rich>
                  <a:bodyPr/>
                  <a:lstStyle/>
                  <a:p>
                    <a:fld id="{64CD6064-6464-400B-8E47-0F9F05F09921}" type="VALUE">
                      <a:rPr lang="en-US" sz="1400" smtClean="0">
                        <a:solidFill>
                          <a:schemeClr val="bg1"/>
                        </a:solidFill>
                      </a:rPr>
                      <a:pPr/>
                      <a:t>[VALUE]</a:t>
                    </a:fld>
                    <a:r>
                      <a:rPr lang="en-US" sz="1400" dirty="0">
                        <a:solidFill>
                          <a:schemeClr val="bg1"/>
                        </a:solidFill>
                      </a:rPr>
                      <a:t> %</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8C6-4356-B68B-75E97D09B382}"/>
                </c:ext>
              </c:extLst>
            </c:dLbl>
            <c:dLbl>
              <c:idx val="1"/>
              <c:tx>
                <c:rich>
                  <a:bodyPr/>
                  <a:lstStyle/>
                  <a:p>
                    <a:fld id="{8BF58ABC-5759-43BD-B483-36016D6761C9}" type="VALUE">
                      <a:rPr lang="en-US" sz="1400" smtClean="0">
                        <a:solidFill>
                          <a:schemeClr val="bg1"/>
                        </a:solidFill>
                      </a:rPr>
                      <a:pPr/>
                      <a:t>[VALUE]</a:t>
                    </a:fld>
                    <a:r>
                      <a:rPr lang="en-US" sz="1400" dirty="0">
                        <a:solidFill>
                          <a:schemeClr val="bg1"/>
                        </a:solidFill>
                      </a:rPr>
                      <a:t> %</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8C6-4356-B68B-75E97D09B382}"/>
                </c:ext>
              </c:extLst>
            </c:dLbl>
            <c:dLbl>
              <c:idx val="2"/>
              <c:tx>
                <c:rich>
                  <a:bodyPr/>
                  <a:lstStyle/>
                  <a:p>
                    <a:fld id="{63807EBA-4A37-41DA-B87E-A1FE2162B891}" type="VALUE">
                      <a:rPr lang="en-US" sz="1400" smtClean="0">
                        <a:solidFill>
                          <a:schemeClr val="bg1"/>
                        </a:solidFill>
                      </a:rPr>
                      <a:pPr/>
                      <a:t>[VALUE]</a:t>
                    </a:fld>
                    <a:r>
                      <a:rPr lang="en-US" sz="1400" dirty="0">
                        <a:solidFill>
                          <a:schemeClr val="bg1"/>
                        </a:solidFill>
                      </a:rPr>
                      <a:t> %</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8C6-4356-B68B-75E97D09B382}"/>
                </c:ext>
              </c:extLst>
            </c:dLbl>
            <c:dLbl>
              <c:idx val="3"/>
              <c:tx>
                <c:rich>
                  <a:bodyPr/>
                  <a:lstStyle/>
                  <a:p>
                    <a:fld id="{00AA9F8D-990B-4C75-B76C-975F750B3EE5}" type="VALUE">
                      <a:rPr lang="en-US" sz="1400" smtClean="0">
                        <a:solidFill>
                          <a:schemeClr val="bg1"/>
                        </a:solidFill>
                      </a:rPr>
                      <a:pPr/>
                      <a:t>[VALUE]</a:t>
                    </a:fld>
                    <a:r>
                      <a:rPr lang="en-US" sz="1400" dirty="0">
                        <a:solidFill>
                          <a:schemeClr val="bg1"/>
                        </a:solidFill>
                      </a:rPr>
                      <a:t> %</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8C6-4356-B68B-75E97D09B382}"/>
                </c:ext>
              </c:extLst>
            </c:dLbl>
            <c:dLbl>
              <c:idx val="4"/>
              <c:tx>
                <c:rich>
                  <a:bodyPr/>
                  <a:lstStyle/>
                  <a:p>
                    <a:fld id="{FC467A6D-9BCB-48D1-ABFF-37DD4281BD69}" type="VALUE">
                      <a:rPr lang="en-US" smtClean="0">
                        <a:solidFill>
                          <a:schemeClr val="bg1"/>
                        </a:solidFill>
                      </a:rPr>
                      <a:pPr/>
                      <a:t>[VALUE]</a:t>
                    </a:fld>
                    <a:r>
                      <a:rPr lang="en-US" dirty="0">
                        <a:solidFill>
                          <a:schemeClr val="bg1"/>
                        </a:solidFill>
                      </a:rPr>
                      <a:t> %</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8C6-4356-B68B-75E97D09B382}"/>
                </c:ext>
              </c:extLst>
            </c:dLbl>
            <c:dLbl>
              <c:idx val="5"/>
              <c:tx>
                <c:rich>
                  <a:bodyPr/>
                  <a:lstStyle/>
                  <a:p>
                    <a:fld id="{53B6F5AD-4EB2-4263-BAB5-CC82BB55E547}" type="VALUE">
                      <a:rPr lang="en-US" smtClean="0">
                        <a:solidFill>
                          <a:schemeClr val="bg1"/>
                        </a:solidFill>
                      </a:rPr>
                      <a:pPr/>
                      <a:t>[VALUE]</a:t>
                    </a:fld>
                    <a:r>
                      <a:rPr lang="en-US" dirty="0">
                        <a:solidFill>
                          <a:schemeClr val="bg1"/>
                        </a:solidFill>
                      </a:rPr>
                      <a:t> %</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8C6-4356-B68B-75E97D09B382}"/>
                </c:ext>
              </c:extLst>
            </c:dLbl>
            <c:dLbl>
              <c:idx val="6"/>
              <c:tx>
                <c:rich>
                  <a:bodyPr/>
                  <a:lstStyle/>
                  <a:p>
                    <a:fld id="{5AAE563A-FF6B-464A-91EB-8BDF899A9C2A}" type="VALUE">
                      <a:rPr lang="en-US" smtClean="0"/>
                      <a:pPr/>
                      <a:t>[VALUE]</a:t>
                    </a:fld>
                    <a:r>
                      <a:rPr lang="en-US"/>
                      <a:t> %</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B8C6-4356-B68B-75E97D09B382}"/>
                </c:ext>
              </c:extLst>
            </c:dLbl>
            <c:dLbl>
              <c:idx val="7"/>
              <c:tx>
                <c:rich>
                  <a:bodyPr/>
                  <a:lstStyle/>
                  <a:p>
                    <a:fld id="{5BDFC917-FA01-4260-8097-8E6A44296BE7}" type="VALUE">
                      <a:rPr lang="en-US" smtClean="0"/>
                      <a:pPr/>
                      <a:t>[VALUE]</a:t>
                    </a:fld>
                    <a:r>
                      <a:rPr lang="en-US"/>
                      <a:t> %</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B8C6-4356-B68B-75E97D09B382}"/>
                </c:ext>
              </c:extLst>
            </c:dLbl>
            <c:dLbl>
              <c:idx val="8"/>
              <c:tx>
                <c:rich>
                  <a:bodyPr/>
                  <a:lstStyle/>
                  <a:p>
                    <a:fld id="{82744AE4-8533-43B7-B878-0123B054B74D}" type="VALUE">
                      <a:rPr lang="en-US" smtClean="0"/>
                      <a:pPr/>
                      <a:t>[VALUE]</a:t>
                    </a:fld>
                    <a:r>
                      <a:rPr lang="en-US"/>
                      <a:t> %</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B8C6-4356-B68B-75E97D09B382}"/>
                </c:ext>
              </c:extLst>
            </c:dLbl>
            <c:dLbl>
              <c:idx val="9"/>
              <c:tx>
                <c:rich>
                  <a:bodyPr/>
                  <a:lstStyle/>
                  <a:p>
                    <a:fld id="{64D09900-502A-41EF-A123-2EFE6EFF17B6}" type="VALUE">
                      <a:rPr lang="en-US" smtClean="0"/>
                      <a:pPr/>
                      <a:t>[VALUE]</a:t>
                    </a:fld>
                    <a:r>
                      <a:rPr lang="en-US"/>
                      <a:t> %</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B8C6-4356-B68B-75E97D09B382}"/>
                </c:ext>
              </c:extLst>
            </c:dLbl>
            <c:dLbl>
              <c:idx val="10"/>
              <c:tx>
                <c:rich>
                  <a:bodyPr/>
                  <a:lstStyle/>
                  <a:p>
                    <a:fld id="{977EFD51-0029-4E00-BC82-543F58EAFCDF}" type="VALUE">
                      <a:rPr lang="en-US" smtClean="0"/>
                      <a:pPr/>
                      <a:t>[VALUE]</a:t>
                    </a:fld>
                    <a:r>
                      <a:rPr lang="en-US"/>
                      <a:t> %</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B8C6-4356-B68B-75E97D09B38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666666"/>
                    </a:solidFill>
                    <a:latin typeface="Arimo" panose="020B0604020202020204" charset="0"/>
                    <a:ea typeface="Arimo" panose="020B0604020202020204" charset="0"/>
                    <a:cs typeface="Arimo" panose="020B0604020202020204" charset="0"/>
                  </a:defRPr>
                </a:pPr>
                <a:endParaRPr lang="lt-LT"/>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Sheet1!$A$2:$A$12</c:f>
              <c:strCache>
                <c:ptCount val="11"/>
                <c:pt idx="0">
                  <c:v>Augalininkystė</c:v>
                </c:pt>
                <c:pt idx="1">
                  <c:v>Pieninė galvijininkystė</c:v>
                </c:pt>
                <c:pt idx="2">
                  <c:v>Mėsinė galvijininkystė</c:v>
                </c:pt>
                <c:pt idx="3">
                  <c:v>Daržininkystė</c:v>
                </c:pt>
                <c:pt idx="4">
                  <c:v>Kitos gyvulininkystės šakos</c:v>
                </c:pt>
                <c:pt idx="5">
                  <c:v>Mišri žemės ūkio veikla</c:v>
                </c:pt>
                <c:pt idx="6">
                  <c:v>Paukštininkystė</c:v>
                </c:pt>
                <c:pt idx="7">
                  <c:v>Uogininkystė</c:v>
                </c:pt>
                <c:pt idx="8">
                  <c:v>Kiaulininkystė</c:v>
                </c:pt>
                <c:pt idx="9">
                  <c:v>Sodininkystė</c:v>
                </c:pt>
                <c:pt idx="10">
                  <c:v>Paslaugų teikimas</c:v>
                </c:pt>
              </c:strCache>
            </c:strRef>
          </c:cat>
          <c:val>
            <c:numRef>
              <c:f>Sheet1!$D$2:$D$12</c:f>
              <c:numCache>
                <c:formatCode>0.00</c:formatCode>
                <c:ptCount val="11"/>
                <c:pt idx="0">
                  <c:v>35.786576769604153</c:v>
                </c:pt>
                <c:pt idx="1">
                  <c:v>24.001982409077964</c:v>
                </c:pt>
                <c:pt idx="2">
                  <c:v>15.811902703521302</c:v>
                </c:pt>
                <c:pt idx="3">
                  <c:v>9.8130197868319531</c:v>
                </c:pt>
                <c:pt idx="4">
                  <c:v>4.570953849791433</c:v>
                </c:pt>
                <c:pt idx="5">
                  <c:v>3.9358191409263519</c:v>
                </c:pt>
                <c:pt idx="6">
                  <c:v>2.3556813101688743</c:v>
                </c:pt>
                <c:pt idx="7">
                  <c:v>1.8664077581113816</c:v>
                </c:pt>
                <c:pt idx="8">
                  <c:v>0.86065160224962844</c:v>
                </c:pt>
                <c:pt idx="9">
                  <c:v>0.82373577082421123</c:v>
                </c:pt>
                <c:pt idx="10">
                  <c:v>0.17326889889277672</c:v>
                </c:pt>
              </c:numCache>
            </c:numRef>
          </c:val>
          <c:extLst>
            <c:ext xmlns:c16="http://schemas.microsoft.com/office/drawing/2014/chart" uri="{C3380CC4-5D6E-409C-BE32-E72D297353CC}">
              <c16:uniqueId val="{00000018-B8C6-4356-B68B-75E97D09B382}"/>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0253001527224246"/>
          <c:y val="6.6365043354407197E-2"/>
          <c:w val="0.27854081152677312"/>
          <c:h val="0.87631957525242798"/>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666666"/>
              </a:solidFill>
              <a:latin typeface="Arimo" panose="020B0604020202020204" charset="0"/>
              <a:ea typeface="Arimo" panose="020B0604020202020204" charset="0"/>
              <a:cs typeface="Arimo" panose="020B0604020202020204" charset="0"/>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bar"/>
        <c:grouping val="clustered"/>
        <c:varyColors val="0"/>
        <c:ser>
          <c:idx val="0"/>
          <c:order val="0"/>
          <c:tx>
            <c:strRef>
              <c:f>'KPP investicinės'!$E$1</c:f>
              <c:strCache>
                <c:ptCount val="1"/>
                <c:pt idx="0">
                  <c:v>Patvirtinti projektai, vnt.</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('KPP investicinės'!$A$2:$A$3,'KPP investicinės'!$A$5,'KPP investicinės'!$A$7:$A$8)</c:f>
              <c:strCache>
                <c:ptCount val="5"/>
                <c:pt idx="0">
                  <c:v>Parama asbestinių stogų dangos keitimui</c:v>
                </c:pt>
                <c:pt idx="1">
                  <c:v>Parama ekonominės veiklos pradžiai kaimo vietovėse</c:v>
                </c:pt>
                <c:pt idx="2">
                  <c:v>Parama jaunųjų ūkininkų įsikūrimui</c:v>
                </c:pt>
                <c:pt idx="3">
                  <c:v>Parama smulkiesiems ūkiams</c:v>
                </c:pt>
                <c:pt idx="4">
                  <c:v>Parama investicijoms į žemės ūkio valdas</c:v>
                </c:pt>
              </c:strCache>
              <c:extLst/>
            </c:strRef>
          </c:cat>
          <c:val>
            <c:numRef>
              <c:f>('KPP investicinės'!$E$2:$E$3,'KPP investicinės'!$E$5,'KPP investicinės'!$E$7:$E$8)</c:f>
              <c:numCache>
                <c:formatCode>#,##0</c:formatCode>
                <c:ptCount val="5"/>
                <c:pt idx="0">
                  <c:v>7817</c:v>
                </c:pt>
                <c:pt idx="1">
                  <c:v>1896</c:v>
                </c:pt>
                <c:pt idx="2">
                  <c:v>2637</c:v>
                </c:pt>
                <c:pt idx="3">
                  <c:v>9162</c:v>
                </c:pt>
                <c:pt idx="4">
                  <c:v>7317</c:v>
                </c:pt>
              </c:numCache>
              <c:extLst/>
            </c:numRef>
          </c:val>
          <c:extLst>
            <c:ext xmlns:c16="http://schemas.microsoft.com/office/drawing/2014/chart" uri="{C3380CC4-5D6E-409C-BE32-E72D297353CC}">
              <c16:uniqueId val="{00000000-6074-4DBF-AE60-8C9C3E4BB6F8}"/>
            </c:ext>
          </c:extLst>
        </c:ser>
        <c:ser>
          <c:idx val="1"/>
          <c:order val="1"/>
          <c:tx>
            <c:strRef>
              <c:f>'KPP investicinės'!$F$1</c:f>
              <c:strCache>
                <c:ptCount val="1"/>
                <c:pt idx="0">
                  <c:v>Gauta paraiškų, vnt.</c:v>
                </c:pt>
              </c:strCache>
            </c:strRef>
          </c:tx>
          <c:spPr>
            <a:solidFill>
              <a:srgbClr val="0096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('KPP investicinės'!$A$2:$A$3,'KPP investicinės'!$A$5,'KPP investicinės'!$A$7:$A$8)</c:f>
              <c:strCache>
                <c:ptCount val="5"/>
                <c:pt idx="0">
                  <c:v>Parama asbestinių stogų dangos keitimui</c:v>
                </c:pt>
                <c:pt idx="1">
                  <c:v>Parama ekonominės veiklos pradžiai kaimo vietovėse</c:v>
                </c:pt>
                <c:pt idx="2">
                  <c:v>Parama jaunųjų ūkininkų įsikūrimui</c:v>
                </c:pt>
                <c:pt idx="3">
                  <c:v>Parama smulkiesiems ūkiams</c:v>
                </c:pt>
                <c:pt idx="4">
                  <c:v>Parama investicijoms į žemės ūkio valdas</c:v>
                </c:pt>
              </c:strCache>
              <c:extLst/>
            </c:strRef>
          </c:cat>
          <c:val>
            <c:numRef>
              <c:f>('KPP investicinės'!$F$2:$F$3,'KPP investicinės'!$F$5,'KPP investicinės'!$F$7:$F$8)</c:f>
              <c:numCache>
                <c:formatCode>#,##0</c:formatCode>
                <c:ptCount val="5"/>
                <c:pt idx="0">
                  <c:v>11636</c:v>
                </c:pt>
                <c:pt idx="1">
                  <c:v>5167</c:v>
                </c:pt>
                <c:pt idx="2">
                  <c:v>4637</c:v>
                </c:pt>
                <c:pt idx="3">
                  <c:v>13479</c:v>
                </c:pt>
                <c:pt idx="4">
                  <c:v>11643</c:v>
                </c:pt>
              </c:numCache>
              <c:extLst/>
            </c:numRef>
          </c:val>
          <c:extLst>
            <c:ext xmlns:c16="http://schemas.microsoft.com/office/drawing/2014/chart" uri="{C3380CC4-5D6E-409C-BE32-E72D297353CC}">
              <c16:uniqueId val="{00000001-6074-4DBF-AE60-8C9C3E4BB6F8}"/>
            </c:ext>
          </c:extLst>
        </c:ser>
        <c:dLbls>
          <c:dLblPos val="outEnd"/>
          <c:showLegendKey val="0"/>
          <c:showVal val="1"/>
          <c:showCatName val="0"/>
          <c:showSerName val="0"/>
          <c:showPercent val="0"/>
          <c:showBubbleSize val="0"/>
        </c:dLbls>
        <c:gapWidth val="182"/>
        <c:axId val="1461578607"/>
        <c:axId val="1461577647"/>
      </c:barChart>
      <c:catAx>
        <c:axId val="14615786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mo" panose="020B0604020202020204" charset="0"/>
                <a:ea typeface="Arimo" panose="020B0604020202020204" charset="0"/>
                <a:cs typeface="Arimo" panose="020B0604020202020204" charset="0"/>
              </a:defRPr>
            </a:pPr>
            <a:endParaRPr lang="lt-LT"/>
          </a:p>
        </c:txPr>
        <c:crossAx val="1461577647"/>
        <c:crosses val="autoZero"/>
        <c:auto val="1"/>
        <c:lblAlgn val="ctr"/>
        <c:lblOffset val="100"/>
        <c:noMultiLvlLbl val="0"/>
      </c:catAx>
      <c:valAx>
        <c:axId val="146157764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4615786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mo" panose="020B0604020202020204" charset="0"/>
              <a:ea typeface="Arimo" panose="020B0604020202020204" charset="0"/>
              <a:cs typeface="Arimo" panose="020B060402020202020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bar"/>
        <c:grouping val="clustered"/>
        <c:varyColors val="0"/>
        <c:ser>
          <c:idx val="0"/>
          <c:order val="0"/>
          <c:tx>
            <c:strRef>
              <c:f>'KPP investicinės'!$B$1</c:f>
              <c:strCache>
                <c:ptCount val="1"/>
                <c:pt idx="0">
                  <c:v>Išmokėta paramos suma, Eur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'KPP investicinės'!$A$4:$A$8</c:f>
              <c:strCache>
                <c:ptCount val="5"/>
                <c:pt idx="0">
                  <c:v>Parama investicijoms į žemės ūkio produktų perdirbimą, rinkodarą ir (arba) plėtrą</c:v>
                </c:pt>
                <c:pt idx="1">
                  <c:v>Parama jaunųjų ūkininkų įsikūrimui</c:v>
                </c:pt>
                <c:pt idx="2">
                  <c:v>Parama žemės ūkio vandentvarkai</c:v>
                </c:pt>
                <c:pt idx="3">
                  <c:v>Parama smulkiesiems ūkiams</c:v>
                </c:pt>
                <c:pt idx="4">
                  <c:v>Parama investicijoms į žemės ūkio valdas</c:v>
                </c:pt>
              </c:strCache>
              <c:extLst/>
            </c:strRef>
          </c:cat>
          <c:val>
            <c:numRef>
              <c:f>'KPP investicinės'!$B$4:$B$8</c:f>
              <c:numCache>
                <c:formatCode>#,##0</c:formatCode>
                <c:ptCount val="5"/>
                <c:pt idx="0">
                  <c:v>82921096.239999995</c:v>
                </c:pt>
                <c:pt idx="1">
                  <c:v>99509134.799999982</c:v>
                </c:pt>
                <c:pt idx="2">
                  <c:v>124464031.05000001</c:v>
                </c:pt>
                <c:pt idx="3">
                  <c:v>137795231.13</c:v>
                </c:pt>
                <c:pt idx="4">
                  <c:v>586919050.38</c:v>
                </c:pt>
              </c:numCache>
              <c:extLst/>
            </c:numRef>
          </c:val>
          <c:extLst>
            <c:ext xmlns:c16="http://schemas.microsoft.com/office/drawing/2014/chart" uri="{C3380CC4-5D6E-409C-BE32-E72D297353CC}">
              <c16:uniqueId val="{00000000-57E6-4985-8393-38F5AE438887}"/>
            </c:ext>
          </c:extLst>
        </c:ser>
        <c:ser>
          <c:idx val="1"/>
          <c:order val="1"/>
          <c:tx>
            <c:strRef>
              <c:f>'KPP investicinės'!$C$1</c:f>
              <c:strCache>
                <c:ptCount val="1"/>
                <c:pt idx="0">
                  <c:v>Patvirtinta paramos suma, Eur</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'KPP investicinės'!$A$4:$A$8</c:f>
              <c:strCache>
                <c:ptCount val="5"/>
                <c:pt idx="0">
                  <c:v>Parama investicijoms į žemės ūkio produktų perdirbimą, rinkodarą ir (arba) plėtrą</c:v>
                </c:pt>
                <c:pt idx="1">
                  <c:v>Parama jaunųjų ūkininkų įsikūrimui</c:v>
                </c:pt>
                <c:pt idx="2">
                  <c:v>Parama žemės ūkio vandentvarkai</c:v>
                </c:pt>
                <c:pt idx="3">
                  <c:v>Parama smulkiesiems ūkiams</c:v>
                </c:pt>
                <c:pt idx="4">
                  <c:v>Parama investicijoms į žemės ūkio valdas</c:v>
                </c:pt>
              </c:strCache>
              <c:extLst/>
            </c:strRef>
          </c:cat>
          <c:val>
            <c:numRef>
              <c:f>'KPP investicinės'!$C$4:$C$8</c:f>
              <c:numCache>
                <c:formatCode>#,##0</c:formatCode>
                <c:ptCount val="5"/>
                <c:pt idx="0">
                  <c:v>133831027</c:v>
                </c:pt>
                <c:pt idx="1">
                  <c:v>104488294.7</c:v>
                </c:pt>
                <c:pt idx="2">
                  <c:v>133057275.65255792</c:v>
                </c:pt>
                <c:pt idx="3">
                  <c:v>136976545.93000001</c:v>
                </c:pt>
                <c:pt idx="4">
                  <c:v>738280027.20000005</c:v>
                </c:pt>
              </c:numCache>
              <c:extLst/>
            </c:numRef>
          </c:val>
          <c:extLst>
            <c:ext xmlns:c16="http://schemas.microsoft.com/office/drawing/2014/chart" uri="{C3380CC4-5D6E-409C-BE32-E72D297353CC}">
              <c16:uniqueId val="{00000001-57E6-4985-8393-38F5AE438887}"/>
            </c:ext>
          </c:extLst>
        </c:ser>
        <c:ser>
          <c:idx val="2"/>
          <c:order val="2"/>
          <c:tx>
            <c:strRef>
              <c:f>'KPP investicinės'!$D$1</c:f>
              <c:strCache>
                <c:ptCount val="1"/>
                <c:pt idx="0">
                  <c:v>Prašoma paramos suma, Eur</c:v>
                </c:pt>
              </c:strCache>
            </c:strRef>
          </c:tx>
          <c:spPr>
            <a:solidFill>
              <a:srgbClr val="0096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'KPP investicinės'!$A$4:$A$8</c:f>
              <c:strCache>
                <c:ptCount val="5"/>
                <c:pt idx="0">
                  <c:v>Parama investicijoms į žemės ūkio produktų perdirbimą, rinkodarą ir (arba) plėtrą</c:v>
                </c:pt>
                <c:pt idx="1">
                  <c:v>Parama jaunųjų ūkininkų įsikūrimui</c:v>
                </c:pt>
                <c:pt idx="2">
                  <c:v>Parama žemės ūkio vandentvarkai</c:v>
                </c:pt>
                <c:pt idx="3">
                  <c:v>Parama smulkiesiems ūkiams</c:v>
                </c:pt>
                <c:pt idx="4">
                  <c:v>Parama investicijoms į žemės ūkio valdas</c:v>
                </c:pt>
              </c:strCache>
              <c:extLst/>
            </c:strRef>
          </c:cat>
          <c:val>
            <c:numRef>
              <c:f>'KPP investicinės'!$D$4:$D$8</c:f>
              <c:numCache>
                <c:formatCode>#,##0</c:formatCode>
                <c:ptCount val="5"/>
                <c:pt idx="0">
                  <c:v>214271308.84</c:v>
                </c:pt>
                <c:pt idx="1">
                  <c:v>196774894.98000002</c:v>
                </c:pt>
                <c:pt idx="2">
                  <c:v>167454922.98300278</c:v>
                </c:pt>
                <c:pt idx="3">
                  <c:v>201633420.5</c:v>
                </c:pt>
                <c:pt idx="4">
                  <c:v>1340375330.5900002</c:v>
                </c:pt>
              </c:numCache>
              <c:extLst/>
            </c:numRef>
          </c:val>
          <c:extLst>
            <c:ext xmlns:c16="http://schemas.microsoft.com/office/drawing/2014/chart" uri="{C3380CC4-5D6E-409C-BE32-E72D297353CC}">
              <c16:uniqueId val="{00000002-57E6-4985-8393-38F5AE438887}"/>
            </c:ext>
          </c:extLst>
        </c:ser>
        <c:dLbls>
          <c:dLblPos val="outEnd"/>
          <c:showLegendKey val="0"/>
          <c:showVal val="1"/>
          <c:showCatName val="0"/>
          <c:showSerName val="0"/>
          <c:showPercent val="0"/>
          <c:showBubbleSize val="0"/>
        </c:dLbls>
        <c:gapWidth val="182"/>
        <c:axId val="1549374639"/>
        <c:axId val="1549372239"/>
      </c:barChart>
      <c:catAx>
        <c:axId val="15493746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mo" panose="020B0604020202020204" charset="0"/>
                <a:ea typeface="Arimo" panose="020B0604020202020204" charset="0"/>
                <a:cs typeface="Arimo" panose="020B0604020202020204" charset="0"/>
              </a:defRPr>
            </a:pPr>
            <a:endParaRPr lang="lt-LT"/>
          </a:p>
        </c:txPr>
        <c:crossAx val="1549372239"/>
        <c:crosses val="autoZero"/>
        <c:auto val="1"/>
        <c:lblAlgn val="ctr"/>
        <c:lblOffset val="100"/>
        <c:noMultiLvlLbl val="0"/>
      </c:catAx>
      <c:valAx>
        <c:axId val="154937223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5493746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mo" panose="020B0604020202020204" charset="0"/>
              <a:ea typeface="Arimo" panose="020B0604020202020204" charset="0"/>
              <a:cs typeface="Arimo" panose="020B060402020202020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'KPP Plotinės'!$B$1</c:f>
              <c:strCache>
                <c:ptCount val="1"/>
                <c:pt idx="0">
                  <c:v>Surinkta paraiškų vnt.</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5E71-40D5-BBD0-4A20FA492220}"/>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5E71-40D5-BBD0-4A20FA492220}"/>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E71-40D5-BBD0-4A20FA492220}"/>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5E71-40D5-BBD0-4A20FA492220}"/>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5E71-40D5-BBD0-4A20FA492220}"/>
              </c:ext>
            </c:extLst>
          </c:dPt>
          <c:dLbls>
            <c:dLbl>
              <c:idx val="0"/>
              <c:layout>
                <c:manualLayout>
                  <c:x val="-0.12093724477648775"/>
                  <c:y val="-0.2483777591050930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71-40D5-BBD0-4A20FA492220}"/>
                </c:ext>
              </c:extLst>
            </c:dLbl>
            <c:dLbl>
              <c:idx val="1"/>
              <c:layout>
                <c:manualLayout>
                  <c:x val="-1.4835236941536155E-2"/>
                  <c:y val="-1.913726002791329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71-40D5-BBD0-4A20FA492220}"/>
                </c:ext>
              </c:extLst>
            </c:dLbl>
            <c:dLbl>
              <c:idx val="2"/>
              <c:layout>
                <c:manualLayout>
                  <c:x val="4.8109611741038987E-3"/>
                  <c:y val="6.207639431281024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71-40D5-BBD0-4A20FA492220}"/>
                </c:ext>
              </c:extLst>
            </c:dLbl>
            <c:dLbl>
              <c:idx val="3"/>
              <c:layout>
                <c:manualLayout>
                  <c:x val="-8.3826540913155088E-3"/>
                  <c:y val="-2.224609234998713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E71-40D5-BBD0-4A20FA492220}"/>
                </c:ext>
              </c:extLst>
            </c:dLbl>
            <c:dLbl>
              <c:idx val="4"/>
              <c:layout>
                <c:manualLayout>
                  <c:x val="0.10635105707940354"/>
                  <c:y val="-0.1965371917204623"/>
                </c:manualLayout>
              </c:layout>
              <c:tx>
                <c:rich>
                  <a:bodyPr/>
                  <a:lstStyle/>
                  <a:p>
                    <a:fld id="{93E41FE6-B2EA-4976-8CD9-91E8E5BB65DD}" type="VALUE">
                      <a:rPr lang="en-US">
                        <a:solidFill>
                          <a:schemeClr val="bg1"/>
                        </a:solidFill>
                      </a:rPr>
                      <a:pPr/>
                      <a:t>[VALUE]</a:t>
                    </a:fld>
                    <a:endParaRPr lang="lt-LT"/>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E71-40D5-BBD0-4A20FA49222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'KPP Plotinės'!$A$2:$A$6</c:f>
              <c:strCache>
                <c:ptCount val="5"/>
                <c:pt idx="0">
                  <c:v>Miško veisimas (2014-2020 paraiškos)</c:v>
                </c:pt>
                <c:pt idx="1">
                  <c:v>Natura 2000 išmokos ir su Bendrąja vandens pagrindų direktyva susijusios išmokos</c:v>
                </c:pt>
                <c:pt idx="2">
                  <c:v>Agrarinė aplinkosauga ir klimatas*</c:v>
                </c:pt>
                <c:pt idx="3">
                  <c:v>Ekologinis ūkininkavimas*</c:v>
                </c:pt>
                <c:pt idx="4">
                  <c:v>Išmokos už vietoves, kuriose esama gamtinių ar kitokių specifinių kliūčių*</c:v>
                </c:pt>
              </c:strCache>
            </c:strRef>
          </c:cat>
          <c:val>
            <c:numRef>
              <c:f>'KPP Plotinės'!$B$2:$B$6</c:f>
              <c:numCache>
                <c:formatCode>#,##0</c:formatCode>
                <c:ptCount val="5"/>
                <c:pt idx="0">
                  <c:v>1165</c:v>
                </c:pt>
                <c:pt idx="1">
                  <c:v>43573</c:v>
                </c:pt>
                <c:pt idx="2">
                  <c:v>66399</c:v>
                </c:pt>
                <c:pt idx="3">
                  <c:v>24018</c:v>
                </c:pt>
                <c:pt idx="4">
                  <c:v>622965</c:v>
                </c:pt>
              </c:numCache>
            </c:numRef>
          </c:val>
          <c:extLst>
            <c:ext xmlns:c16="http://schemas.microsoft.com/office/drawing/2014/chart" uri="{C3380CC4-5D6E-409C-BE32-E72D297353CC}">
              <c16:uniqueId val="{0000000A-5E71-40D5-BBD0-4A20FA492220}"/>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5157235153298143"/>
          <c:y val="4.517863241736695E-2"/>
          <c:w val="0.33743863747800756"/>
          <c:h val="0.9337400859324599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mo" panose="020B0604020202020204" charset="0"/>
              <a:ea typeface="Arimo" panose="020B0604020202020204" charset="0"/>
              <a:cs typeface="Arimo" panose="020B060402020202020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bar"/>
        <c:grouping val="clustered"/>
        <c:varyColors val="0"/>
        <c:ser>
          <c:idx val="0"/>
          <c:order val="0"/>
          <c:tx>
            <c:strRef>
              <c:f>'KPP Plotinės'!$C$1</c:f>
              <c:strCache>
                <c:ptCount val="1"/>
                <c:pt idx="0">
                  <c:v>Išmokėta paramos suma, EUR</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'KPP Plotinės'!$A$2:$A$6</c:f>
              <c:strCache>
                <c:ptCount val="5"/>
                <c:pt idx="0">
                  <c:v>Miško veisimas (2014-2020 paraiškos)</c:v>
                </c:pt>
                <c:pt idx="1">
                  <c:v>Natura 2000 išmokos ir su Bendrąja vandens pagrindų direktyva susijusios išmokos</c:v>
                </c:pt>
                <c:pt idx="2">
                  <c:v>Agrarinė aplinkosauga ir klimatas*</c:v>
                </c:pt>
                <c:pt idx="3">
                  <c:v>Ekologinis ūkininkavimas*</c:v>
                </c:pt>
                <c:pt idx="4">
                  <c:v>Išmokos už vietoves, kuriose esama gamtinių ar kitokių specifinių kliūčių*</c:v>
                </c:pt>
              </c:strCache>
            </c:strRef>
          </c:cat>
          <c:val>
            <c:numRef>
              <c:f>'KPP Plotinės'!$C$2:$C$6</c:f>
              <c:numCache>
                <c:formatCode>#,##0</c:formatCode>
                <c:ptCount val="5"/>
                <c:pt idx="0">
                  <c:v>11870174.43</c:v>
                </c:pt>
                <c:pt idx="1">
                  <c:v>30672021.68</c:v>
                </c:pt>
                <c:pt idx="2">
                  <c:v>128946069.63000001</c:v>
                </c:pt>
                <c:pt idx="3">
                  <c:v>293945586.73000002</c:v>
                </c:pt>
                <c:pt idx="4">
                  <c:v>486804015.60999995</c:v>
                </c:pt>
              </c:numCache>
            </c:numRef>
          </c:val>
          <c:extLst>
            <c:ext xmlns:c16="http://schemas.microsoft.com/office/drawing/2014/chart" uri="{C3380CC4-5D6E-409C-BE32-E72D297353CC}">
              <c16:uniqueId val="{00000000-62C4-42AC-8259-9ABFA3C4A6EE}"/>
            </c:ext>
          </c:extLst>
        </c:ser>
        <c:ser>
          <c:idx val="1"/>
          <c:order val="1"/>
          <c:tx>
            <c:strRef>
              <c:f>'KPP Plotinės'!$D$1</c:f>
              <c:strCache>
                <c:ptCount val="1"/>
                <c:pt idx="0">
                  <c:v>Prašoma paramos suma, EUR</c:v>
                </c:pt>
              </c:strCache>
            </c:strRef>
          </c:tx>
          <c:spPr>
            <a:solidFill>
              <a:srgbClr val="009650"/>
            </a:solidFill>
            <a:ln>
              <a:noFill/>
            </a:ln>
            <a:effectLst/>
          </c:spPr>
          <c:invertIfNegative val="0"/>
          <c:dLbls>
            <c:dLbl>
              <c:idx val="4"/>
              <c:layout>
                <c:manualLayout>
                  <c:x val="0"/>
                  <c:y val="-7.44325688789419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78-4189-A5B8-3D5A0732B22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'KPP Plotinės'!$A$2:$A$6</c:f>
              <c:strCache>
                <c:ptCount val="5"/>
                <c:pt idx="0">
                  <c:v>Miško veisimas (2014-2020 paraiškos)</c:v>
                </c:pt>
                <c:pt idx="1">
                  <c:v>Natura 2000 išmokos ir su Bendrąja vandens pagrindų direktyva susijusios išmokos</c:v>
                </c:pt>
                <c:pt idx="2">
                  <c:v>Agrarinė aplinkosauga ir klimatas*</c:v>
                </c:pt>
                <c:pt idx="3">
                  <c:v>Ekologinis ūkininkavimas*</c:v>
                </c:pt>
                <c:pt idx="4">
                  <c:v>Išmokos už vietoves, kuriose esama gamtinių ar kitokių specifinių kliūčių*</c:v>
                </c:pt>
              </c:strCache>
            </c:strRef>
          </c:cat>
          <c:val>
            <c:numRef>
              <c:f>'KPP Plotinės'!$D$2:$D$6</c:f>
              <c:numCache>
                <c:formatCode>#,##0</c:formatCode>
                <c:ptCount val="5"/>
                <c:pt idx="0">
                  <c:v>23806675.340000004</c:v>
                </c:pt>
                <c:pt idx="1">
                  <c:v>32962649.27</c:v>
                </c:pt>
                <c:pt idx="2">
                  <c:v>139550071.72999999</c:v>
                </c:pt>
                <c:pt idx="3">
                  <c:v>353403124.00550002</c:v>
                </c:pt>
                <c:pt idx="4">
                  <c:v>535839567.51793188</c:v>
                </c:pt>
              </c:numCache>
            </c:numRef>
          </c:val>
          <c:extLst>
            <c:ext xmlns:c16="http://schemas.microsoft.com/office/drawing/2014/chart" uri="{C3380CC4-5D6E-409C-BE32-E72D297353CC}">
              <c16:uniqueId val="{00000001-62C4-42AC-8259-9ABFA3C4A6EE}"/>
            </c:ext>
          </c:extLst>
        </c:ser>
        <c:dLbls>
          <c:dLblPos val="outEnd"/>
          <c:showLegendKey val="0"/>
          <c:showVal val="1"/>
          <c:showCatName val="0"/>
          <c:showSerName val="0"/>
          <c:showPercent val="0"/>
          <c:showBubbleSize val="0"/>
        </c:dLbls>
        <c:gapWidth val="182"/>
        <c:axId val="1542584527"/>
        <c:axId val="1542585487"/>
      </c:barChart>
      <c:catAx>
        <c:axId val="15425845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mo" panose="020B0604020202020204" charset="0"/>
                <a:ea typeface="Arimo" panose="020B0604020202020204" charset="0"/>
                <a:cs typeface="Arimo" panose="020B0604020202020204" charset="0"/>
              </a:defRPr>
            </a:pPr>
            <a:endParaRPr lang="lt-LT"/>
          </a:p>
        </c:txPr>
        <c:crossAx val="1542585487"/>
        <c:crosses val="autoZero"/>
        <c:auto val="1"/>
        <c:lblAlgn val="ctr"/>
        <c:lblOffset val="100"/>
        <c:noMultiLvlLbl val="0"/>
      </c:catAx>
      <c:valAx>
        <c:axId val="154258548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5425845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mo" panose="020B0604020202020204" charset="0"/>
              <a:ea typeface="Arimo" panose="020B0604020202020204" charset="0"/>
              <a:cs typeface="Arimo" panose="020B060402020202020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'SP investicinės'!$E$1</c:f>
              <c:strCache>
                <c:ptCount val="1"/>
                <c:pt idx="0">
                  <c:v>Patvirtinta paraiškų/ pasirašyta sutarčių vnt.</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 investicinės'!$A$4:$A$8</c:f>
              <c:strCache>
                <c:ptCount val="5"/>
                <c:pt idx="0">
                  <c:v>Investicijos į prevencinę veiklą, kuria siekiama sumažinti galimų gaivalinių nelaimių, nepalankių klimato reiškinių ir katastrofinių įvykių padarinius</c:v>
                </c:pt>
                <c:pt idx="1">
                  <c:v>Labai smulkių ūkių plėtra</c:v>
                </c:pt>
                <c:pt idx="2">
                  <c:v>Smulkių-vidutinių ūkių plėtra</c:v>
                </c:pt>
                <c:pt idx="3">
                  <c:v>Jaunųjų ūkininkų įsikūrimas </c:v>
                </c:pt>
                <c:pt idx="4">
                  <c:v>Investicijos į žemės ūkio valdas </c:v>
                </c:pt>
              </c:strCache>
              <c:extLst/>
            </c:strRef>
          </c:cat>
          <c:val>
            <c:numRef>
              <c:f>'SP investicinės'!$E$4:$E$8</c:f>
              <c:numCache>
                <c:formatCode>General</c:formatCode>
                <c:ptCount val="5"/>
                <c:pt idx="0">
                  <c:v>73</c:v>
                </c:pt>
                <c:pt idx="1">
                  <c:v>81</c:v>
                </c:pt>
                <c:pt idx="2">
                  <c:v>141</c:v>
                </c:pt>
                <c:pt idx="3">
                  <c:v>368</c:v>
                </c:pt>
                <c:pt idx="4">
                  <c:v>899</c:v>
                </c:pt>
              </c:numCache>
              <c:extLst/>
            </c:numRef>
          </c:val>
          <c:extLst>
            <c:ext xmlns:c16="http://schemas.microsoft.com/office/drawing/2014/chart" uri="{C3380CC4-5D6E-409C-BE32-E72D297353CC}">
              <c16:uniqueId val="{00000000-A596-45FF-B1F3-65406D5A65E9}"/>
            </c:ext>
          </c:extLst>
        </c:ser>
        <c:ser>
          <c:idx val="1"/>
          <c:order val="1"/>
          <c:tx>
            <c:strRef>
              <c:f>'SP investicinės'!$F$1</c:f>
              <c:strCache>
                <c:ptCount val="1"/>
                <c:pt idx="0">
                  <c:v>Gauta paraiškų vnt.</c:v>
                </c:pt>
              </c:strCache>
            </c:strRef>
          </c:tx>
          <c:spPr>
            <a:solidFill>
              <a:srgbClr val="0096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 investicinės'!$A$4:$A$8</c:f>
              <c:strCache>
                <c:ptCount val="5"/>
                <c:pt idx="0">
                  <c:v>Investicijos į prevencinę veiklą, kuria siekiama sumažinti galimų gaivalinių nelaimių, nepalankių klimato reiškinių ir katastrofinių įvykių padarinius</c:v>
                </c:pt>
                <c:pt idx="1">
                  <c:v>Labai smulkių ūkių plėtra</c:v>
                </c:pt>
                <c:pt idx="2">
                  <c:v>Smulkių-vidutinių ūkių plėtra</c:v>
                </c:pt>
                <c:pt idx="3">
                  <c:v>Jaunųjų ūkininkų įsikūrimas </c:v>
                </c:pt>
                <c:pt idx="4">
                  <c:v>Investicijos į žemės ūkio valdas </c:v>
                </c:pt>
              </c:strCache>
              <c:extLst/>
            </c:strRef>
          </c:cat>
          <c:val>
            <c:numRef>
              <c:f>'SP investicinės'!$F$4:$F$8</c:f>
              <c:numCache>
                <c:formatCode>General</c:formatCode>
                <c:ptCount val="5"/>
                <c:pt idx="0">
                  <c:v>88</c:v>
                </c:pt>
                <c:pt idx="1">
                  <c:v>219</c:v>
                </c:pt>
                <c:pt idx="2">
                  <c:v>221</c:v>
                </c:pt>
                <c:pt idx="3">
                  <c:v>1628</c:v>
                </c:pt>
                <c:pt idx="4">
                  <c:v>1183</c:v>
                </c:pt>
              </c:numCache>
              <c:extLst/>
            </c:numRef>
          </c:val>
          <c:extLst>
            <c:ext xmlns:c16="http://schemas.microsoft.com/office/drawing/2014/chart" uri="{C3380CC4-5D6E-409C-BE32-E72D297353CC}">
              <c16:uniqueId val="{00000001-A596-45FF-B1F3-65406D5A65E9}"/>
            </c:ext>
          </c:extLst>
        </c:ser>
        <c:dLbls>
          <c:dLblPos val="outEnd"/>
          <c:showLegendKey val="0"/>
          <c:showVal val="1"/>
          <c:showCatName val="0"/>
          <c:showSerName val="0"/>
          <c:showPercent val="0"/>
          <c:showBubbleSize val="0"/>
        </c:dLbls>
        <c:gapWidth val="182"/>
        <c:axId val="1554680895"/>
        <c:axId val="1554672735"/>
      </c:barChart>
      <c:catAx>
        <c:axId val="15546808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mo" panose="020B0604020202020204" charset="0"/>
                <a:ea typeface="Arimo" panose="020B0604020202020204" charset="0"/>
                <a:cs typeface="Arimo" panose="020B0604020202020204" charset="0"/>
              </a:defRPr>
            </a:pPr>
            <a:endParaRPr lang="lt-LT"/>
          </a:p>
        </c:txPr>
        <c:crossAx val="1554672735"/>
        <c:crosses val="autoZero"/>
        <c:auto val="1"/>
        <c:lblAlgn val="ctr"/>
        <c:lblOffset val="100"/>
        <c:noMultiLvlLbl val="0"/>
      </c:catAx>
      <c:valAx>
        <c:axId val="155467273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554680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mo" panose="020B0604020202020204" charset="0"/>
              <a:ea typeface="Arimo" panose="020B0604020202020204" charset="0"/>
              <a:cs typeface="Arimo" panose="020B060402020202020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'SP investicinės'!$B$1</c:f>
              <c:strCache>
                <c:ptCount val="1"/>
                <c:pt idx="0">
                  <c:v>Išmokėta paramos suma, EUR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 investicinės'!$A$2:$A$3,'SP investicinės'!$A$6:$A$8)</c:f>
              <c:strCache>
                <c:ptCount val="5"/>
                <c:pt idx="0">
                  <c:v>Tvarios investicijos į žemės ūkio valdas </c:v>
                </c:pt>
                <c:pt idx="1">
                  <c:v>Investicijos į melioracijos sistemas</c:v>
                </c:pt>
                <c:pt idx="2">
                  <c:v>Smulkių-vidutinių ūkių plėtra</c:v>
                </c:pt>
                <c:pt idx="3">
                  <c:v>Jaunųjų ūkininkų įsikūrimas </c:v>
                </c:pt>
                <c:pt idx="4">
                  <c:v>Investicijos į žemės ūkio valdas </c:v>
                </c:pt>
              </c:strCache>
              <c:extLst/>
            </c:strRef>
          </c:cat>
          <c:val>
            <c:numRef>
              <c:f>('SP investicinės'!$B$2:$B$3,'SP investicinės'!$B$6:$B$8)</c:f>
              <c:numCache>
                <c:formatCode>_(* #,##0.00_);_(* \(#,##0.00\);_(* "-"??_);_(@_)</c:formatCode>
                <c:ptCount val="5"/>
                <c:pt idx="0">
                  <c:v>4056364.49</c:v>
                </c:pt>
                <c:pt idx="1">
                  <c:v>2509331.21</c:v>
                </c:pt>
                <c:pt idx="2">
                  <c:v>6115705.0799999991</c:v>
                </c:pt>
                <c:pt idx="3">
                  <c:v>17327348.59</c:v>
                </c:pt>
                <c:pt idx="4">
                  <c:v>10250236.619999999</c:v>
                </c:pt>
              </c:numCache>
              <c:extLst/>
            </c:numRef>
          </c:val>
          <c:extLst>
            <c:ext xmlns:c16="http://schemas.microsoft.com/office/drawing/2014/chart" uri="{C3380CC4-5D6E-409C-BE32-E72D297353CC}">
              <c16:uniqueId val="{00000000-E2BB-4776-ABE5-82ACE9FAF6DF}"/>
            </c:ext>
          </c:extLst>
        </c:ser>
        <c:ser>
          <c:idx val="1"/>
          <c:order val="1"/>
          <c:tx>
            <c:strRef>
              <c:f>'SP investicinės'!$C$1</c:f>
              <c:strCache>
                <c:ptCount val="1"/>
                <c:pt idx="0">
                  <c:v>Patvirtinta paramos suma, EUR</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 investicinės'!$A$2:$A$3,'SP investicinės'!$A$6:$A$8)</c:f>
              <c:strCache>
                <c:ptCount val="5"/>
                <c:pt idx="0">
                  <c:v>Tvarios investicijos į žemės ūkio valdas </c:v>
                </c:pt>
                <c:pt idx="1">
                  <c:v>Investicijos į melioracijos sistemas</c:v>
                </c:pt>
                <c:pt idx="2">
                  <c:v>Smulkių-vidutinių ūkių plėtra</c:v>
                </c:pt>
                <c:pt idx="3">
                  <c:v>Jaunųjų ūkininkų įsikūrimas </c:v>
                </c:pt>
                <c:pt idx="4">
                  <c:v>Investicijos į žemės ūkio valdas </c:v>
                </c:pt>
              </c:strCache>
              <c:extLst/>
            </c:strRef>
          </c:cat>
          <c:val>
            <c:numRef>
              <c:f>('SP investicinės'!$C$2:$C$3,'SP investicinės'!$C$6:$C$8)</c:f>
              <c:numCache>
                <c:formatCode>_(* #,##0.00_);_(* \(#,##0.00\);_(* "-"??_);_(@_)</c:formatCode>
                <c:ptCount val="5"/>
                <c:pt idx="0">
                  <c:v>24408361</c:v>
                </c:pt>
                <c:pt idx="1">
                  <c:v>19500243</c:v>
                </c:pt>
                <c:pt idx="2">
                  <c:v>24101103</c:v>
                </c:pt>
                <c:pt idx="3">
                  <c:v>21748832</c:v>
                </c:pt>
                <c:pt idx="4">
                  <c:v>107055901</c:v>
                </c:pt>
              </c:numCache>
              <c:extLst/>
            </c:numRef>
          </c:val>
          <c:extLst>
            <c:ext xmlns:c16="http://schemas.microsoft.com/office/drawing/2014/chart" uri="{C3380CC4-5D6E-409C-BE32-E72D297353CC}">
              <c16:uniqueId val="{00000001-E2BB-4776-ABE5-82ACE9FAF6DF}"/>
            </c:ext>
          </c:extLst>
        </c:ser>
        <c:ser>
          <c:idx val="2"/>
          <c:order val="2"/>
          <c:tx>
            <c:strRef>
              <c:f>'SP investicinės'!$D$1</c:f>
              <c:strCache>
                <c:ptCount val="1"/>
                <c:pt idx="0">
                  <c:v>Prašoma paramos suma, EUR</c:v>
                </c:pt>
              </c:strCache>
            </c:strRef>
          </c:tx>
          <c:spPr>
            <a:solidFill>
              <a:srgbClr val="0096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mo" panose="020B0604020202020204" charset="0"/>
                    <a:ea typeface="Arimo" panose="020B0604020202020204" charset="0"/>
                    <a:cs typeface="Arimo" panose="020B0604020202020204"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 investicinės'!$A$2:$A$3,'SP investicinės'!$A$6:$A$8)</c:f>
              <c:strCache>
                <c:ptCount val="5"/>
                <c:pt idx="0">
                  <c:v>Tvarios investicijos į žemės ūkio valdas </c:v>
                </c:pt>
                <c:pt idx="1">
                  <c:v>Investicijos į melioracijos sistemas</c:v>
                </c:pt>
                <c:pt idx="2">
                  <c:v>Smulkių-vidutinių ūkių plėtra</c:v>
                </c:pt>
                <c:pt idx="3">
                  <c:v>Jaunųjų ūkininkų įsikūrimas </c:v>
                </c:pt>
                <c:pt idx="4">
                  <c:v>Investicijos į žemės ūkio valdas </c:v>
                </c:pt>
              </c:strCache>
              <c:extLst/>
            </c:strRef>
          </c:cat>
          <c:val>
            <c:numRef>
              <c:f>('SP investicinės'!$D$2:$D$3,'SP investicinės'!$D$6:$D$8)</c:f>
              <c:numCache>
                <c:formatCode>_(* #,##0.00_);_(* \(#,##0.00\);_(* "-"??_);_(@_)</c:formatCode>
                <c:ptCount val="5"/>
                <c:pt idx="0">
                  <c:v>39748219.439999998</c:v>
                </c:pt>
                <c:pt idx="1">
                  <c:v>22478232.920000002</c:v>
                </c:pt>
                <c:pt idx="2">
                  <c:v>37510906.690000005</c:v>
                </c:pt>
                <c:pt idx="3">
                  <c:v>97073415.75</c:v>
                </c:pt>
                <c:pt idx="4">
                  <c:v>156210844.96999994</c:v>
                </c:pt>
              </c:numCache>
              <c:extLst/>
            </c:numRef>
          </c:val>
          <c:extLst>
            <c:ext xmlns:c16="http://schemas.microsoft.com/office/drawing/2014/chart" uri="{C3380CC4-5D6E-409C-BE32-E72D297353CC}">
              <c16:uniqueId val="{00000002-E2BB-4776-ABE5-82ACE9FAF6DF}"/>
            </c:ext>
          </c:extLst>
        </c:ser>
        <c:dLbls>
          <c:dLblPos val="outEnd"/>
          <c:showLegendKey val="0"/>
          <c:showVal val="1"/>
          <c:showCatName val="0"/>
          <c:showSerName val="0"/>
          <c:showPercent val="0"/>
          <c:showBubbleSize val="0"/>
        </c:dLbls>
        <c:gapWidth val="182"/>
        <c:axId val="1257591375"/>
        <c:axId val="1208666175"/>
      </c:barChart>
      <c:catAx>
        <c:axId val="12575913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mo" panose="020B0604020202020204" charset="0"/>
                <a:ea typeface="Arimo" panose="020B0604020202020204" charset="0"/>
                <a:cs typeface="Arimo" panose="020B0604020202020204" charset="0"/>
              </a:defRPr>
            </a:pPr>
            <a:endParaRPr lang="lt-LT"/>
          </a:p>
        </c:txPr>
        <c:crossAx val="1208666175"/>
        <c:crosses val="autoZero"/>
        <c:auto val="1"/>
        <c:lblAlgn val="ctr"/>
        <c:lblOffset val="100"/>
        <c:noMultiLvlLbl val="0"/>
      </c:catAx>
      <c:valAx>
        <c:axId val="1208666175"/>
        <c:scaling>
          <c:orientation val="minMax"/>
        </c:scaling>
        <c:delete val="0"/>
        <c:axPos val="b"/>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257591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mo" panose="020B0604020202020204" charset="0"/>
              <a:ea typeface="Arimo" panose="020B0604020202020204" charset="0"/>
              <a:cs typeface="Arimo" panose="020B060402020202020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'SP plotinės'!$B$1</c:f>
              <c:strCache>
                <c:ptCount val="1"/>
                <c:pt idx="0">
                  <c:v>Gauta paraiškų, vnt.</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5DD6-4776-BD2F-E7CB01BAF33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5DD6-4776-BD2F-E7CB01BAF33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DD6-4776-BD2F-E7CB01BAF33D}"/>
              </c:ext>
            </c:extLst>
          </c:dPt>
          <c:dLbls>
            <c:dLbl>
              <c:idx val="0"/>
              <c:layout>
                <c:manualLayout>
                  <c:x val="-5.4342423298782638E-2"/>
                  <c:y val="8.39750248837394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D6-4776-BD2F-E7CB01BAF33D}"/>
                </c:ext>
              </c:extLst>
            </c:dLbl>
            <c:dLbl>
              <c:idx val="1"/>
              <c:layout>
                <c:manualLayout>
                  <c:x val="-3.4380532941856876E-2"/>
                  <c:y val="-0.1003887266367209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DD6-4776-BD2F-E7CB01BAF33D}"/>
                </c:ext>
              </c:extLst>
            </c:dLbl>
            <c:dLbl>
              <c:idx val="2"/>
              <c:layout>
                <c:manualLayout>
                  <c:x val="4.8448477838575262E-2"/>
                  <c:y val="8.352640584518004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DD6-4776-BD2F-E7CB01BAF33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666666"/>
                    </a:solidFill>
                    <a:latin typeface="Arimo" panose="020B0604020202020204" charset="0"/>
                    <a:ea typeface="Arimo" panose="020B0604020202020204" charset="0"/>
                    <a:cs typeface="Arimo" panose="020B0604020202020204" charset="0"/>
                  </a:defRPr>
                </a:pPr>
                <a:endParaRPr lang="lt-LT"/>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'SP plotinės'!$A$2:$A$4</c:f>
              <c:strCache>
                <c:ptCount val="3"/>
                <c:pt idx="0">
                  <c:v> Laukinių paukščių apsauga už Natura 2000 teritorijos ribų</c:v>
                </c:pt>
                <c:pt idx="1">
                  <c:v>Vietovės su gamtinėmis ar kitomis specifinėmis kliūtimis</c:v>
                </c:pt>
                <c:pt idx="2">
                  <c:v>Ekologinis ūkininkavimas. Ekologinio ūkininkavimo tęstiniai įsipareigojimai* </c:v>
                </c:pt>
              </c:strCache>
            </c:strRef>
          </c:cat>
          <c:val>
            <c:numRef>
              <c:f>'SP plotinės'!$B$2:$B$4</c:f>
              <c:numCache>
                <c:formatCode>General</c:formatCode>
                <c:ptCount val="3"/>
                <c:pt idx="0">
                  <c:v>3553</c:v>
                </c:pt>
                <c:pt idx="1">
                  <c:v>32780</c:v>
                </c:pt>
                <c:pt idx="2">
                  <c:v>4850</c:v>
                </c:pt>
              </c:numCache>
            </c:numRef>
          </c:val>
          <c:extLst>
            <c:ext xmlns:c16="http://schemas.microsoft.com/office/drawing/2014/chart" uri="{C3380CC4-5D6E-409C-BE32-E72D297353CC}">
              <c16:uniqueId val="{00000006-5DD6-4776-BD2F-E7CB01BAF33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5346946038524845"/>
          <c:y val="0.17771375105362719"/>
          <c:w val="0.33523110458650296"/>
          <c:h val="0.7553725229333715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mo" panose="020B0604020202020204" charset="0"/>
              <a:ea typeface="Arimo" panose="020B0604020202020204" charset="0"/>
              <a:cs typeface="Arimo" panose="020B060402020202020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withinLinearReversed" id="26">
  <a:schemeClr val="accent6"/>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6">
  <a:schemeClr val="accent6"/>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137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30215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123178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62615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fld id="{8A66B443-908F-A545-B0E5-A9A2481DD133}" type="slidenum">
              <a:rPr lang="en-LT" smtClean="0"/>
              <a:t>30</a:t>
            </a:fld>
            <a:endParaRPr lang="en-LT"/>
          </a:p>
        </p:txBody>
      </p:sp>
    </p:spTree>
    <p:extLst>
      <p:ext uri="{BB962C8B-B14F-4D97-AF65-F5344CB8AC3E}">
        <p14:creationId xmlns:p14="http://schemas.microsoft.com/office/powerpoint/2010/main" val="1324334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779702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4630400" cy="82296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2160"/>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5535168" y="4012301"/>
            <a:ext cx="9095232" cy="4217299"/>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1" y="3427121"/>
            <a:ext cx="7419263" cy="4802479"/>
          </a:xfrm>
          <a:prstGeom prst="rect">
            <a:avLst/>
          </a:prstGeom>
        </p:spPr>
      </p:pic>
    </p:spTree>
    <p:extLst>
      <p:ext uri="{BB962C8B-B14F-4D97-AF65-F5344CB8AC3E}">
        <p14:creationId xmlns:p14="http://schemas.microsoft.com/office/powerpoint/2010/main" val="4187393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9044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0.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6.xml"/><Relationship Id="rId1" Type="http://schemas.openxmlformats.org/officeDocument/2006/relationships/video" Target="https://www.youtube.com/embed/DkScQkl7s9w?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8.emf"/><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notesSlide" Target="../notesSlides/notesSlide15.xml"/><Relationship Id="rId16" Type="http://schemas.openxmlformats.org/officeDocument/2006/relationships/hyperlink" Target="http://www.nma.lt/" TargetMode="Externa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cionalinės mokėjimo agentūros logotipas">
            <a:extLst>
              <a:ext uri="{FF2B5EF4-FFF2-40B4-BE49-F238E27FC236}">
                <a16:creationId xmlns:a16="http://schemas.microsoft.com/office/drawing/2014/main" id="{40465956-851F-F4EE-CA10-ECEA1840D2D8}"/>
              </a:ext>
            </a:extLst>
          </p:cNvPr>
          <p:cNvPicPr>
            <a:picLocks noChangeAspect="1"/>
          </p:cNvPicPr>
          <p:nvPr/>
        </p:nvPicPr>
        <p:blipFill>
          <a:blip r:embed="rId2"/>
          <a:stretch>
            <a:fillRect/>
          </a:stretch>
        </p:blipFill>
        <p:spPr>
          <a:xfrm>
            <a:off x="5608868" y="699959"/>
            <a:ext cx="3412667" cy="1119090"/>
          </a:xfrm>
          <a:prstGeom prst="rect">
            <a:avLst/>
          </a:prstGeom>
        </p:spPr>
      </p:pic>
      <p:sp>
        <p:nvSpPr>
          <p:cNvPr id="7" name="Title 9">
            <a:extLst>
              <a:ext uri="{FF2B5EF4-FFF2-40B4-BE49-F238E27FC236}">
                <a16:creationId xmlns:a16="http://schemas.microsoft.com/office/drawing/2014/main" id="{2A8E4421-C323-9E4B-046C-76B4F91E41CD}"/>
              </a:ext>
            </a:extLst>
          </p:cNvPr>
          <p:cNvSpPr txBox="1">
            <a:spLocks/>
          </p:cNvSpPr>
          <p:nvPr/>
        </p:nvSpPr>
        <p:spPr>
          <a:xfrm>
            <a:off x="2097024" y="2218684"/>
            <a:ext cx="10436352" cy="1671673"/>
          </a:xfrm>
          <a:prstGeom prst="rect">
            <a:avLst/>
          </a:prstGeom>
        </p:spPr>
        <p:txBody>
          <a:bodyPr anchor="ctr">
            <a:normAutofit/>
          </a:bodyPr>
          <a:lstStyle>
            <a:lvl1pPr algn="ctr" defTabSz="914400" rtl="0" eaLnBrk="1" latinLnBrk="0" hangingPunct="1">
              <a:lnSpc>
                <a:spcPct val="90000"/>
              </a:lnSpc>
              <a:spcBef>
                <a:spcPct val="0"/>
              </a:spcBef>
              <a:buNone/>
              <a:defRPr sz="3200" kern="1200">
                <a:solidFill>
                  <a:srgbClr val="009650"/>
                </a:solidFill>
                <a:latin typeface="+mj-lt"/>
                <a:ea typeface="+mj-ea"/>
                <a:cs typeface="+mj-cs"/>
              </a:defRPr>
            </a:lvl1pPr>
          </a:lstStyle>
          <a:p>
            <a:r>
              <a:rPr lang="lt-LT" sz="3840" b="1" dirty="0">
                <a:latin typeface="Arimo" panose="020B0604020202020204" charset="0"/>
                <a:ea typeface="Arimo" panose="020B0604020202020204" charset="0"/>
                <a:cs typeface="Arimo" panose="020B0604020202020204" charset="0"/>
              </a:rPr>
              <a:t>NMA: 2024 m. pasiekimai ir ateities tikslai</a:t>
            </a:r>
            <a:endParaRPr lang="en-LT" sz="3840" b="1" dirty="0">
              <a:latin typeface="Arimo" panose="020B0604020202020204" charset="0"/>
              <a:ea typeface="Arimo" panose="020B0604020202020204" charset="0"/>
              <a:cs typeface="Arimo" panose="020B0604020202020204" charset="0"/>
            </a:endParaRPr>
          </a:p>
        </p:txBody>
      </p:sp>
      <p:sp>
        <p:nvSpPr>
          <p:cNvPr id="4" name="TextBox 3">
            <a:extLst>
              <a:ext uri="{FF2B5EF4-FFF2-40B4-BE49-F238E27FC236}">
                <a16:creationId xmlns:a16="http://schemas.microsoft.com/office/drawing/2014/main" id="{3562E9AA-7031-FD9D-70BB-CC3216549E0A}"/>
              </a:ext>
            </a:extLst>
          </p:cNvPr>
          <p:cNvSpPr txBox="1"/>
          <p:nvPr/>
        </p:nvSpPr>
        <p:spPr>
          <a:xfrm>
            <a:off x="5144495" y="4114800"/>
            <a:ext cx="4341412" cy="1052596"/>
          </a:xfrm>
          <a:prstGeom prst="rect">
            <a:avLst/>
          </a:prstGeom>
          <a:noFill/>
        </p:spPr>
        <p:txBody>
          <a:bodyPr wrap="square" rtlCol="0">
            <a:spAutoFit/>
          </a:bodyPr>
          <a:lstStyle/>
          <a:p>
            <a:pPr algn="ctr"/>
            <a:r>
              <a:rPr lang="lt-LT" sz="3360" b="1" dirty="0">
                <a:solidFill>
                  <a:srgbClr val="666666"/>
                </a:solidFill>
                <a:latin typeface="Arimo" panose="020B0604020202020204" charset="0"/>
                <a:ea typeface="Arimo" panose="020B0604020202020204" charset="0"/>
                <a:cs typeface="Arimo" panose="020B0604020202020204" charset="0"/>
              </a:rPr>
              <a:t>Fortunatas </a:t>
            </a:r>
            <a:r>
              <a:rPr lang="lt-LT" sz="3360" b="1" dirty="0" err="1">
                <a:solidFill>
                  <a:srgbClr val="666666"/>
                </a:solidFill>
                <a:latin typeface="Arimo" panose="020B0604020202020204" charset="0"/>
                <a:ea typeface="Arimo" panose="020B0604020202020204" charset="0"/>
                <a:cs typeface="Arimo" panose="020B0604020202020204" charset="0"/>
              </a:rPr>
              <a:t>Dirginčius</a:t>
            </a:r>
            <a:endParaRPr lang="en-LT" sz="3360" b="1" dirty="0">
              <a:solidFill>
                <a:srgbClr val="666666"/>
              </a:solidFill>
              <a:latin typeface="Arimo" panose="020B0604020202020204" charset="0"/>
              <a:ea typeface="Arimo" panose="020B0604020202020204" charset="0"/>
              <a:cs typeface="Arimo" panose="020B0604020202020204" charset="0"/>
            </a:endParaRPr>
          </a:p>
          <a:p>
            <a:pPr algn="ctr"/>
            <a:r>
              <a:rPr lang="lt-LT" sz="2880" dirty="0">
                <a:solidFill>
                  <a:srgbClr val="666666"/>
                </a:solidFill>
                <a:latin typeface="Arimo" panose="020B0604020202020204" charset="0"/>
                <a:ea typeface="Arimo" panose="020B0604020202020204" charset="0"/>
                <a:cs typeface="Arimo" panose="020B0604020202020204" charset="0"/>
              </a:rPr>
              <a:t>Direktorius</a:t>
            </a:r>
            <a:endParaRPr lang="en-LT" sz="2880" dirty="0">
              <a:solidFill>
                <a:srgbClr val="666666"/>
              </a:solidFill>
              <a:latin typeface="Arimo" panose="020B0604020202020204" charset="0"/>
              <a:ea typeface="Arimo" panose="020B0604020202020204" charset="0"/>
              <a:cs typeface="Arimo" panose="020B0604020202020204" charset="0"/>
            </a:endParaRPr>
          </a:p>
        </p:txBody>
      </p:sp>
    </p:spTree>
    <p:extLst>
      <p:ext uri="{BB962C8B-B14F-4D97-AF65-F5344CB8AC3E}">
        <p14:creationId xmlns:p14="http://schemas.microsoft.com/office/powerpoint/2010/main" val="378498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565831"/>
            <a:ext cx="8758595" cy="708779"/>
          </a:xfrm>
          <a:prstGeom prst="rect">
            <a:avLst/>
          </a:prstGeom>
          <a:noFill/>
          <a:ln/>
        </p:spPr>
        <p:txBody>
          <a:bodyPr wrap="none" lIns="0" tIns="0" rIns="0" bIns="0" rtlCol="0" anchor="t"/>
          <a:lstStyle/>
          <a:p>
            <a:pPr marL="0" indent="0" algn="l">
              <a:lnSpc>
                <a:spcPts val="5550"/>
              </a:lnSpc>
              <a:buNone/>
            </a:pPr>
            <a:r>
              <a:rPr lang="en-US" sz="4450" b="1" dirty="0">
                <a:solidFill>
                  <a:srgbClr val="009650"/>
                </a:solidFill>
                <a:latin typeface="Arimo" panose="020B0604020202020204" charset="0"/>
                <a:ea typeface="Arimo" panose="020B0604020202020204" charset="0"/>
                <a:cs typeface="Arimo" panose="020B0604020202020204" charset="0"/>
              </a:rPr>
              <a:t>Greičiau: IT </a:t>
            </a:r>
            <a:r>
              <a:rPr lang="en-US" sz="4450" b="1" dirty="0" err="1">
                <a:solidFill>
                  <a:srgbClr val="009650"/>
                </a:solidFill>
                <a:latin typeface="Arimo" panose="020B0604020202020204" charset="0"/>
                <a:ea typeface="Arimo" panose="020B0604020202020204" charset="0"/>
                <a:cs typeface="Arimo" panose="020B0604020202020204" charset="0"/>
              </a:rPr>
              <a:t>sistemų</a:t>
            </a:r>
            <a:r>
              <a:rPr lang="en-US" sz="4450" b="1" dirty="0">
                <a:solidFill>
                  <a:srgbClr val="009650"/>
                </a:solidFill>
                <a:latin typeface="Arimo" panose="020B0604020202020204" charset="0"/>
                <a:ea typeface="Arimo" panose="020B0604020202020204" charset="0"/>
                <a:cs typeface="Arimo" panose="020B0604020202020204" charset="0"/>
              </a:rPr>
              <a:t> </a:t>
            </a:r>
            <a:r>
              <a:rPr lang="en-US" sz="4450" b="1" dirty="0" err="1">
                <a:solidFill>
                  <a:srgbClr val="009650"/>
                </a:solidFill>
                <a:latin typeface="Arimo" panose="020B0604020202020204" charset="0"/>
                <a:ea typeface="Arimo" panose="020B0604020202020204" charset="0"/>
                <a:cs typeface="Arimo" panose="020B0604020202020204" charset="0"/>
              </a:rPr>
              <a:t>tobulinimas</a:t>
            </a:r>
            <a:r>
              <a:rPr lang="lt-LT" sz="4450" b="1" dirty="0">
                <a:solidFill>
                  <a:srgbClr val="009650"/>
                </a:solidFill>
                <a:latin typeface="Arimo" panose="020B0604020202020204" charset="0"/>
                <a:ea typeface="Arimo" panose="020B0604020202020204" charset="0"/>
                <a:cs typeface="Arimo" panose="020B0604020202020204" charset="0"/>
              </a:rPr>
              <a:t> </a:t>
            </a:r>
          </a:p>
          <a:p>
            <a:pPr marL="0" indent="0" algn="l">
              <a:lnSpc>
                <a:spcPts val="5550"/>
              </a:lnSpc>
              <a:buNone/>
            </a:pPr>
            <a:r>
              <a:rPr lang="lt-LT" sz="4450" b="1" dirty="0">
                <a:solidFill>
                  <a:srgbClr val="009650"/>
                </a:solidFill>
                <a:latin typeface="Arimo" panose="020B0604020202020204" charset="0"/>
                <a:ea typeface="Arimo" panose="020B0604020202020204" charset="0"/>
                <a:cs typeface="Arimo" panose="020B0604020202020204" charset="0"/>
              </a:rPr>
              <a:t>ir optimizavimas</a:t>
            </a:r>
            <a:endParaRPr lang="en-US" sz="4450" dirty="0">
              <a:latin typeface="Arimo" panose="020B0604020202020204" charset="0"/>
              <a:ea typeface="Arimo" panose="020B0604020202020204" charset="0"/>
              <a:cs typeface="Arimo" panose="020B0604020202020204" charset="0"/>
            </a:endParaRPr>
          </a:p>
        </p:txBody>
      </p:sp>
      <p:sp>
        <p:nvSpPr>
          <p:cNvPr id="3" name="Shape 1"/>
          <p:cNvSpPr/>
          <p:nvPr/>
        </p:nvSpPr>
        <p:spPr>
          <a:xfrm>
            <a:off x="793790" y="2622233"/>
            <a:ext cx="2031682" cy="1306949"/>
          </a:xfrm>
          <a:prstGeom prst="roundRect">
            <a:avLst>
              <a:gd name="adj" fmla="val 700"/>
            </a:avLst>
          </a:prstGeom>
          <a:solidFill>
            <a:srgbClr val="F2EEEE"/>
          </a:solidFill>
          <a:ln w="7620">
            <a:solidFill>
              <a:srgbClr val="D8D4D4"/>
            </a:solidFill>
            <a:prstDash val="solid"/>
          </a:ln>
        </p:spPr>
        <p:txBody>
          <a:bodyPr/>
          <a:lstStyle/>
          <a:p>
            <a:endParaRPr lang="lt-LT"/>
          </a:p>
        </p:txBody>
      </p:sp>
      <p:sp>
        <p:nvSpPr>
          <p:cNvPr id="5" name="Text 2"/>
          <p:cNvSpPr/>
          <p:nvPr/>
        </p:nvSpPr>
        <p:spPr>
          <a:xfrm>
            <a:off x="5108437" y="4289802"/>
            <a:ext cx="3149798" cy="354330"/>
          </a:xfrm>
          <a:prstGeom prst="rect">
            <a:avLst/>
          </a:prstGeom>
          <a:noFill/>
          <a:ln/>
        </p:spPr>
        <p:txBody>
          <a:bodyPr wrap="none" lIns="0" tIns="0" rIns="0" bIns="0" rtlCol="0" anchor="t"/>
          <a:lstStyle/>
          <a:p>
            <a:pPr marL="0" indent="0" algn="l">
              <a:lnSpc>
                <a:spcPts val="2750"/>
              </a:lnSpc>
              <a:buNone/>
            </a:pPr>
            <a:r>
              <a:rPr lang="en-US" sz="4000" b="1" dirty="0">
                <a:solidFill>
                  <a:srgbClr val="666666"/>
                </a:solidFill>
                <a:latin typeface="Arimo" panose="020B0604020202020204" charset="0"/>
                <a:ea typeface="Arimo" panose="020B0604020202020204" charset="0"/>
                <a:cs typeface="Arimo" panose="020B0604020202020204" charset="0"/>
              </a:rPr>
              <a:t>Procesų optimizavimas</a:t>
            </a:r>
            <a:endParaRPr lang="en-US" sz="4000" dirty="0">
              <a:latin typeface="Arimo" panose="020B0604020202020204" charset="0"/>
              <a:ea typeface="Arimo" panose="020B0604020202020204" charset="0"/>
              <a:cs typeface="Arimo" panose="020B0604020202020204" charset="0"/>
            </a:endParaRPr>
          </a:p>
        </p:txBody>
      </p:sp>
      <p:sp>
        <p:nvSpPr>
          <p:cNvPr id="6" name="Text 3"/>
          <p:cNvSpPr/>
          <p:nvPr/>
        </p:nvSpPr>
        <p:spPr>
          <a:xfrm>
            <a:off x="5108437" y="4698426"/>
            <a:ext cx="8104643" cy="771168"/>
          </a:xfrm>
          <a:prstGeom prst="rect">
            <a:avLst/>
          </a:prstGeom>
          <a:noFill/>
          <a:ln/>
        </p:spPr>
        <p:txBody>
          <a:bodyPr wrap="none" lIns="0" tIns="0" rIns="0" bIns="0" rtlCol="0" anchor="t"/>
          <a:lstStyle/>
          <a:p>
            <a:pPr marL="0" indent="0" algn="l">
              <a:lnSpc>
                <a:spcPts val="2850"/>
              </a:lnSpc>
              <a:buNone/>
            </a:pPr>
            <a:r>
              <a:rPr lang="en-US" sz="2800" dirty="0">
                <a:solidFill>
                  <a:srgbClr val="666666"/>
                </a:solidFill>
                <a:latin typeface="Arimo" pitchFamily="34" charset="0"/>
                <a:ea typeface="Arimo" pitchFamily="34" charset="-122"/>
                <a:cs typeface="Arimo" pitchFamily="34" charset="-120"/>
              </a:rPr>
              <a:t>Sutrumpinome terminus </a:t>
            </a:r>
            <a:r>
              <a:rPr lang="en-US" sz="2800" dirty="0" err="1">
                <a:solidFill>
                  <a:srgbClr val="666666"/>
                </a:solidFill>
                <a:latin typeface="Arimo" pitchFamily="34" charset="0"/>
                <a:ea typeface="Arimo" pitchFamily="34" charset="-122"/>
                <a:cs typeface="Arimo" pitchFamily="34" charset="-120"/>
              </a:rPr>
              <a:t>ir</a:t>
            </a:r>
            <a:r>
              <a:rPr lang="en-US" sz="2800" dirty="0">
                <a:solidFill>
                  <a:srgbClr val="666666"/>
                </a:solidFill>
                <a:latin typeface="Arimo" pitchFamily="34" charset="0"/>
                <a:ea typeface="Arimo" pitchFamily="34" charset="-122"/>
                <a:cs typeface="Arimo" pitchFamily="34" charset="-120"/>
              </a:rPr>
              <a:t> </a:t>
            </a:r>
            <a:r>
              <a:rPr lang="lt-LT" sz="2800" dirty="0">
                <a:solidFill>
                  <a:srgbClr val="666666"/>
                </a:solidFill>
                <a:latin typeface="Arimo" pitchFamily="34" charset="0"/>
                <a:ea typeface="Arimo" pitchFamily="34" charset="-122"/>
                <a:cs typeface="Arimo" pitchFamily="34" charset="-120"/>
              </a:rPr>
              <a:t>sutaupėme daugiau kaip </a:t>
            </a:r>
          </a:p>
          <a:p>
            <a:pPr marL="0" indent="0" algn="l">
              <a:lnSpc>
                <a:spcPts val="2850"/>
              </a:lnSpc>
              <a:buNone/>
            </a:pPr>
            <a:r>
              <a:rPr lang="lt-LT" sz="2800" dirty="0">
                <a:solidFill>
                  <a:srgbClr val="666666"/>
                </a:solidFill>
                <a:latin typeface="Arimo" pitchFamily="34" charset="0"/>
                <a:ea typeface="Arimo" pitchFamily="34" charset="-122"/>
                <a:cs typeface="Arimo" pitchFamily="34" charset="-120"/>
              </a:rPr>
              <a:t>6,5 </a:t>
            </a:r>
            <a:r>
              <a:rPr lang="lt-LT" sz="2800" dirty="0" err="1">
                <a:solidFill>
                  <a:srgbClr val="666666"/>
                </a:solidFill>
                <a:latin typeface="Arimo" pitchFamily="34" charset="0"/>
                <a:ea typeface="Arimo" pitchFamily="34" charset="-122"/>
                <a:cs typeface="Arimo" pitchFamily="34" charset="-120"/>
              </a:rPr>
              <a:t>tūkst</a:t>
            </a:r>
            <a:r>
              <a:rPr lang="en-US" sz="2800" dirty="0">
                <a:solidFill>
                  <a:srgbClr val="666666"/>
                </a:solidFill>
                <a:latin typeface="Arimo" pitchFamily="34" charset="0"/>
                <a:ea typeface="Arimo" pitchFamily="34" charset="-122"/>
                <a:cs typeface="Arimo" pitchFamily="34" charset="-120"/>
              </a:rPr>
              <a:t>.</a:t>
            </a:r>
            <a:r>
              <a:rPr lang="lt-LT" sz="2800" dirty="0">
                <a:solidFill>
                  <a:srgbClr val="666666"/>
                </a:solidFill>
                <a:latin typeface="Arimo" pitchFamily="34" charset="0"/>
                <a:ea typeface="Arimo" pitchFamily="34" charset="-122"/>
                <a:cs typeface="Arimo" pitchFamily="34" charset="-120"/>
              </a:rPr>
              <a:t> darbo val.</a:t>
            </a:r>
            <a:endParaRPr lang="en-US" sz="2800" dirty="0"/>
          </a:p>
        </p:txBody>
      </p:sp>
      <p:sp>
        <p:nvSpPr>
          <p:cNvPr id="7" name="Shape 4"/>
          <p:cNvSpPr/>
          <p:nvPr/>
        </p:nvSpPr>
        <p:spPr>
          <a:xfrm>
            <a:off x="2938820" y="3913942"/>
            <a:ext cx="9932432" cy="15240"/>
          </a:xfrm>
          <a:prstGeom prst="roundRect">
            <a:avLst>
              <a:gd name="adj" fmla="val 60000"/>
            </a:avLst>
          </a:prstGeom>
          <a:solidFill>
            <a:srgbClr val="D8D4D4"/>
          </a:solidFill>
          <a:ln/>
        </p:spPr>
        <p:txBody>
          <a:bodyPr/>
          <a:lstStyle/>
          <a:p>
            <a:endParaRPr lang="lt-LT"/>
          </a:p>
        </p:txBody>
      </p:sp>
      <p:sp>
        <p:nvSpPr>
          <p:cNvPr id="8" name="Shape 5"/>
          <p:cNvSpPr/>
          <p:nvPr/>
        </p:nvSpPr>
        <p:spPr>
          <a:xfrm>
            <a:off x="793790" y="4162645"/>
            <a:ext cx="4063484" cy="1306949"/>
          </a:xfrm>
          <a:prstGeom prst="roundRect">
            <a:avLst>
              <a:gd name="adj" fmla="val 700"/>
            </a:avLst>
          </a:prstGeom>
          <a:solidFill>
            <a:srgbClr val="F2EEEE"/>
          </a:solidFill>
          <a:ln w="7620">
            <a:solidFill>
              <a:srgbClr val="D8D4D4"/>
            </a:solidFill>
            <a:prstDash val="solid"/>
          </a:ln>
        </p:spPr>
        <p:txBody>
          <a:bodyPr/>
          <a:lstStyle/>
          <a:p>
            <a:endParaRPr lang="lt-LT"/>
          </a:p>
        </p:txBody>
      </p:sp>
      <p:sp>
        <p:nvSpPr>
          <p:cNvPr id="12" name="Shape 8"/>
          <p:cNvSpPr/>
          <p:nvPr/>
        </p:nvSpPr>
        <p:spPr>
          <a:xfrm>
            <a:off x="4970621" y="5454354"/>
            <a:ext cx="7900630" cy="15240"/>
          </a:xfrm>
          <a:prstGeom prst="roundRect">
            <a:avLst>
              <a:gd name="adj" fmla="val 60000"/>
            </a:avLst>
          </a:prstGeom>
          <a:solidFill>
            <a:srgbClr val="D8D4D4"/>
          </a:solidFill>
          <a:ln/>
        </p:spPr>
        <p:txBody>
          <a:bodyPr/>
          <a:lstStyle/>
          <a:p>
            <a:endParaRPr lang="lt-LT"/>
          </a:p>
        </p:txBody>
      </p:sp>
      <p:sp>
        <p:nvSpPr>
          <p:cNvPr id="13" name="Shape 9"/>
          <p:cNvSpPr/>
          <p:nvPr/>
        </p:nvSpPr>
        <p:spPr>
          <a:xfrm>
            <a:off x="793790" y="5687817"/>
            <a:ext cx="6095405" cy="1306949"/>
          </a:xfrm>
          <a:prstGeom prst="roundRect">
            <a:avLst>
              <a:gd name="adj" fmla="val 700"/>
            </a:avLst>
          </a:prstGeom>
          <a:solidFill>
            <a:srgbClr val="F2EEEE"/>
          </a:solidFill>
          <a:ln w="7620">
            <a:solidFill>
              <a:srgbClr val="D8D4D4"/>
            </a:solidFill>
            <a:prstDash val="solid"/>
          </a:ln>
        </p:spPr>
        <p:txBody>
          <a:bodyPr/>
          <a:lstStyle/>
          <a:p>
            <a:endParaRPr lang="lt-LT"/>
          </a:p>
        </p:txBody>
      </p:sp>
      <p:pic>
        <p:nvPicPr>
          <p:cNvPr id="14" name="Image 2" descr="preencoded.png"/>
          <p:cNvPicPr>
            <a:picLocks noChangeAspect="1"/>
          </p:cNvPicPr>
          <p:nvPr/>
        </p:nvPicPr>
        <p:blipFill>
          <a:blip r:embed="rId3"/>
          <a:stretch>
            <a:fillRect/>
          </a:stretch>
        </p:blipFill>
        <p:spPr>
          <a:xfrm>
            <a:off x="3682008" y="6141921"/>
            <a:ext cx="318968" cy="398621"/>
          </a:xfrm>
          <a:prstGeom prst="rect">
            <a:avLst/>
          </a:prstGeom>
        </p:spPr>
      </p:pic>
      <p:sp>
        <p:nvSpPr>
          <p:cNvPr id="15" name="Text 10"/>
          <p:cNvSpPr/>
          <p:nvPr/>
        </p:nvSpPr>
        <p:spPr>
          <a:xfrm>
            <a:off x="7116008" y="5815332"/>
            <a:ext cx="4514493" cy="354330"/>
          </a:xfrm>
          <a:prstGeom prst="rect">
            <a:avLst/>
          </a:prstGeom>
          <a:noFill/>
          <a:ln/>
        </p:spPr>
        <p:txBody>
          <a:bodyPr wrap="none" lIns="0" tIns="0" rIns="0" bIns="0" rtlCol="0" anchor="t"/>
          <a:lstStyle/>
          <a:p>
            <a:pPr marL="0" indent="0" algn="l">
              <a:lnSpc>
                <a:spcPts val="2750"/>
              </a:lnSpc>
              <a:buNone/>
            </a:pPr>
            <a:r>
              <a:rPr lang="en-US" sz="4000" b="1" dirty="0">
                <a:solidFill>
                  <a:srgbClr val="666666"/>
                </a:solidFill>
                <a:latin typeface="Arimo" panose="020B0604020202020204" charset="0"/>
                <a:ea typeface="Arimo" panose="020B0604020202020204" charset="0"/>
                <a:cs typeface="Arimo" panose="020B0604020202020204" charset="0"/>
              </a:rPr>
              <a:t>ŽŪPAIS sistemos kūrimas</a:t>
            </a:r>
            <a:endParaRPr lang="en-US" sz="4000" dirty="0">
              <a:latin typeface="Arimo" panose="020B0604020202020204" charset="0"/>
              <a:ea typeface="Arimo" panose="020B0604020202020204" charset="0"/>
              <a:cs typeface="Arimo" panose="020B0604020202020204" charset="0"/>
            </a:endParaRPr>
          </a:p>
        </p:txBody>
      </p:sp>
      <p:sp>
        <p:nvSpPr>
          <p:cNvPr id="16" name="Text 11"/>
          <p:cNvSpPr/>
          <p:nvPr/>
        </p:nvSpPr>
        <p:spPr>
          <a:xfrm>
            <a:off x="7116007" y="6305750"/>
            <a:ext cx="5627719" cy="826808"/>
          </a:xfrm>
          <a:prstGeom prst="rect">
            <a:avLst/>
          </a:prstGeom>
          <a:noFill/>
          <a:ln/>
        </p:spPr>
        <p:txBody>
          <a:bodyPr wrap="none" lIns="0" tIns="0" rIns="0" bIns="0" rtlCol="0" anchor="t"/>
          <a:lstStyle/>
          <a:p>
            <a:pPr marL="0" indent="0" algn="l">
              <a:lnSpc>
                <a:spcPts val="2850"/>
              </a:lnSpc>
              <a:buNone/>
            </a:pPr>
            <a:r>
              <a:rPr lang="en-US" sz="2800" dirty="0">
                <a:solidFill>
                  <a:srgbClr val="666666"/>
                </a:solidFill>
                <a:latin typeface="Arimo" pitchFamily="34" charset="0"/>
                <a:ea typeface="Arimo" pitchFamily="34" charset="-122"/>
                <a:cs typeface="Arimo" pitchFamily="34" charset="-120"/>
              </a:rPr>
              <a:t>Didinsime procesų efektyvumą ir </a:t>
            </a:r>
            <a:endParaRPr lang="lt-LT" sz="2800" dirty="0">
              <a:solidFill>
                <a:srgbClr val="666666"/>
              </a:solidFill>
              <a:latin typeface="Arimo" pitchFamily="34" charset="0"/>
              <a:ea typeface="Arimo" pitchFamily="34" charset="-122"/>
              <a:cs typeface="Arimo" pitchFamily="34" charset="-120"/>
            </a:endParaRPr>
          </a:p>
          <a:p>
            <a:pPr marL="0" indent="0" algn="l">
              <a:lnSpc>
                <a:spcPts val="2850"/>
              </a:lnSpc>
              <a:buNone/>
            </a:pPr>
            <a:r>
              <a:rPr lang="en-US" sz="2800" dirty="0" err="1">
                <a:solidFill>
                  <a:srgbClr val="666666"/>
                </a:solidFill>
                <a:latin typeface="Arimo" pitchFamily="34" charset="0"/>
                <a:ea typeface="Arimo" pitchFamily="34" charset="-122"/>
                <a:cs typeface="Arimo" pitchFamily="34" charset="-120"/>
              </a:rPr>
              <a:t>paslaugų</a:t>
            </a:r>
            <a:r>
              <a:rPr lang="en-US" sz="2800" dirty="0">
                <a:solidFill>
                  <a:srgbClr val="666666"/>
                </a:solidFill>
                <a:latin typeface="Arimo" pitchFamily="34" charset="0"/>
                <a:ea typeface="Arimo" pitchFamily="34" charset="-122"/>
                <a:cs typeface="Arimo" pitchFamily="34" charset="-120"/>
              </a:rPr>
              <a:t> </a:t>
            </a:r>
            <a:r>
              <a:rPr lang="en-US" sz="2800" dirty="0" err="1">
                <a:solidFill>
                  <a:srgbClr val="666666"/>
                </a:solidFill>
                <a:latin typeface="Arimo" pitchFamily="34" charset="0"/>
                <a:ea typeface="Arimo" pitchFamily="34" charset="-122"/>
                <a:cs typeface="Arimo" pitchFamily="34" charset="-120"/>
              </a:rPr>
              <a:t>kokybę</a:t>
            </a:r>
            <a:endParaRPr lang="en-US" sz="2800" dirty="0"/>
          </a:p>
        </p:txBody>
      </p:sp>
      <p:pic>
        <p:nvPicPr>
          <p:cNvPr id="17" name="Image 3" descr="preencoded.png"/>
          <p:cNvPicPr>
            <a:picLocks noChangeAspect="1"/>
          </p:cNvPicPr>
          <p:nvPr/>
        </p:nvPicPr>
        <p:blipFill>
          <a:blip r:embed="rId4"/>
          <a:stretch>
            <a:fillRect/>
          </a:stretch>
        </p:blipFill>
        <p:spPr>
          <a:xfrm>
            <a:off x="13213080" y="228600"/>
            <a:ext cx="1188720" cy="393978"/>
          </a:xfrm>
          <a:prstGeom prst="rect">
            <a:avLst/>
          </a:prstGeom>
        </p:spPr>
      </p:pic>
      <p:pic>
        <p:nvPicPr>
          <p:cNvPr id="18" name="Image 1" descr="preencoded.png">
            <a:extLst>
              <a:ext uri="{FF2B5EF4-FFF2-40B4-BE49-F238E27FC236}">
                <a16:creationId xmlns:a16="http://schemas.microsoft.com/office/drawing/2014/main" id="{17FEA70C-6D8E-4F6A-ADB4-B5DA856E1408}"/>
              </a:ext>
            </a:extLst>
          </p:cNvPr>
          <p:cNvPicPr>
            <a:picLocks noChangeAspect="1"/>
          </p:cNvPicPr>
          <p:nvPr/>
        </p:nvPicPr>
        <p:blipFill>
          <a:blip r:embed="rId5"/>
          <a:stretch>
            <a:fillRect/>
          </a:stretch>
        </p:blipFill>
        <p:spPr>
          <a:xfrm>
            <a:off x="1650147" y="3079413"/>
            <a:ext cx="318968" cy="398621"/>
          </a:xfrm>
          <a:prstGeom prst="rect">
            <a:avLst/>
          </a:prstGeom>
        </p:spPr>
      </p:pic>
      <p:pic>
        <p:nvPicPr>
          <p:cNvPr id="4" name="Image 0" descr="preencoded.png"/>
          <p:cNvPicPr>
            <a:picLocks noChangeAspect="1"/>
          </p:cNvPicPr>
          <p:nvPr/>
        </p:nvPicPr>
        <p:blipFill>
          <a:blip r:embed="rId6"/>
          <a:stretch>
            <a:fillRect/>
          </a:stretch>
        </p:blipFill>
        <p:spPr>
          <a:xfrm>
            <a:off x="2619852" y="4662708"/>
            <a:ext cx="318968" cy="398621"/>
          </a:xfrm>
          <a:prstGeom prst="rect">
            <a:avLst/>
          </a:prstGeom>
        </p:spPr>
      </p:pic>
      <p:sp>
        <p:nvSpPr>
          <p:cNvPr id="19" name="Text 6">
            <a:extLst>
              <a:ext uri="{FF2B5EF4-FFF2-40B4-BE49-F238E27FC236}">
                <a16:creationId xmlns:a16="http://schemas.microsoft.com/office/drawing/2014/main" id="{668CA7C5-4570-446A-8F8E-82BC02DEFF3D}"/>
              </a:ext>
            </a:extLst>
          </p:cNvPr>
          <p:cNvSpPr/>
          <p:nvPr/>
        </p:nvSpPr>
        <p:spPr>
          <a:xfrm>
            <a:off x="3052286" y="2875001"/>
            <a:ext cx="4518898" cy="354330"/>
          </a:xfrm>
          <a:prstGeom prst="rect">
            <a:avLst/>
          </a:prstGeom>
          <a:noFill/>
          <a:ln/>
        </p:spPr>
        <p:txBody>
          <a:bodyPr wrap="none" lIns="0" tIns="0" rIns="0" bIns="0" rtlCol="0" anchor="t"/>
          <a:lstStyle/>
          <a:p>
            <a:pPr marL="0" indent="0" algn="l">
              <a:lnSpc>
                <a:spcPts val="2750"/>
              </a:lnSpc>
              <a:buNone/>
            </a:pPr>
            <a:r>
              <a:rPr lang="en-US" sz="4000" b="1" dirty="0">
                <a:solidFill>
                  <a:srgbClr val="666666"/>
                </a:solidFill>
                <a:latin typeface="Arimo" panose="020B0604020202020204" charset="0"/>
                <a:ea typeface="Arimo" panose="020B0604020202020204" charset="0"/>
                <a:cs typeface="Arimo" panose="020B0604020202020204" charset="0"/>
              </a:rPr>
              <a:t>Informacinių sistemų tobulinimas</a:t>
            </a:r>
            <a:endParaRPr lang="en-US" sz="4000" dirty="0">
              <a:latin typeface="Arimo" panose="020B0604020202020204" charset="0"/>
              <a:ea typeface="Arimo" panose="020B0604020202020204" charset="0"/>
              <a:cs typeface="Arimo" panose="020B0604020202020204" charset="0"/>
            </a:endParaRPr>
          </a:p>
        </p:txBody>
      </p:sp>
      <p:sp>
        <p:nvSpPr>
          <p:cNvPr id="20" name="Text 7">
            <a:extLst>
              <a:ext uri="{FF2B5EF4-FFF2-40B4-BE49-F238E27FC236}">
                <a16:creationId xmlns:a16="http://schemas.microsoft.com/office/drawing/2014/main" id="{A903548D-8CC6-4F11-89A2-5FF575EF2918}"/>
              </a:ext>
            </a:extLst>
          </p:cNvPr>
          <p:cNvSpPr/>
          <p:nvPr/>
        </p:nvSpPr>
        <p:spPr>
          <a:xfrm>
            <a:off x="3052286" y="3286601"/>
            <a:ext cx="6091714" cy="421820"/>
          </a:xfrm>
          <a:prstGeom prst="rect">
            <a:avLst/>
          </a:prstGeom>
          <a:noFill/>
          <a:ln/>
        </p:spPr>
        <p:txBody>
          <a:bodyPr wrap="none" lIns="0" tIns="0" rIns="0" bIns="0" rtlCol="0" anchor="t"/>
          <a:lstStyle/>
          <a:p>
            <a:pPr marL="0" indent="0" algn="l">
              <a:lnSpc>
                <a:spcPts val="2850"/>
              </a:lnSpc>
              <a:buNone/>
            </a:pPr>
            <a:r>
              <a:rPr lang="en-US" sz="2800" dirty="0">
                <a:solidFill>
                  <a:srgbClr val="666666"/>
                </a:solidFill>
                <a:latin typeface="Arimo" pitchFamily="34" charset="0"/>
                <a:ea typeface="Arimo" pitchFamily="34" charset="-122"/>
                <a:cs typeface="Arimo" pitchFamily="34" charset="-120"/>
              </a:rPr>
              <a:t>Nuolat atnaujiname </a:t>
            </a:r>
            <a:r>
              <a:rPr lang="en-US" sz="2800" dirty="0" err="1">
                <a:solidFill>
                  <a:srgbClr val="666666"/>
                </a:solidFill>
                <a:latin typeface="Arimo" pitchFamily="34" charset="0"/>
                <a:ea typeface="Arimo" pitchFamily="34" charset="-122"/>
                <a:cs typeface="Arimo" pitchFamily="34" charset="-120"/>
              </a:rPr>
              <a:t>esamas</a:t>
            </a:r>
            <a:r>
              <a:rPr lang="en-US" sz="2800" dirty="0">
                <a:solidFill>
                  <a:srgbClr val="666666"/>
                </a:solidFill>
                <a:latin typeface="Arimo" pitchFamily="34" charset="0"/>
                <a:ea typeface="Arimo" pitchFamily="34" charset="-122"/>
                <a:cs typeface="Arimo" pitchFamily="34" charset="-120"/>
              </a:rPr>
              <a:t> </a:t>
            </a:r>
            <a:r>
              <a:rPr lang="en-US" sz="2800" dirty="0" err="1">
                <a:solidFill>
                  <a:srgbClr val="666666"/>
                </a:solidFill>
                <a:latin typeface="Arimo" pitchFamily="34" charset="0"/>
                <a:ea typeface="Arimo" pitchFamily="34" charset="-122"/>
                <a:cs typeface="Arimo" pitchFamily="34" charset="-120"/>
              </a:rPr>
              <a:t>sistemas</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 descr="preencoded.png"/>
          <p:cNvPicPr>
            <a:picLocks noChangeAspect="1"/>
          </p:cNvPicPr>
          <p:nvPr/>
        </p:nvPicPr>
        <p:blipFill>
          <a:blip r:embed="rId3"/>
          <a:stretch>
            <a:fillRect/>
          </a:stretch>
        </p:blipFill>
        <p:spPr>
          <a:xfrm>
            <a:off x="13213080" y="228600"/>
            <a:ext cx="1188720" cy="393978"/>
          </a:xfrm>
          <a:prstGeom prst="rect">
            <a:avLst/>
          </a:prstGeom>
        </p:spPr>
      </p:pic>
      <p:pic>
        <p:nvPicPr>
          <p:cNvPr id="8" name="Picture 7" descr="A person holding a phone&#10;&#10;Description automatically generated">
            <a:extLst>
              <a:ext uri="{FF2B5EF4-FFF2-40B4-BE49-F238E27FC236}">
                <a16:creationId xmlns:a16="http://schemas.microsoft.com/office/drawing/2014/main" id="{1F8AE2D9-5932-448A-B4B6-76FC59A53376}"/>
              </a:ext>
            </a:extLst>
          </p:cNvPr>
          <p:cNvPicPr>
            <a:picLocks noChangeAspect="1"/>
          </p:cNvPicPr>
          <p:nvPr/>
        </p:nvPicPr>
        <p:blipFill>
          <a:blip r:embed="rId4"/>
          <a:stretch>
            <a:fillRect/>
          </a:stretch>
        </p:blipFill>
        <p:spPr>
          <a:xfrm>
            <a:off x="0" y="0"/>
            <a:ext cx="5818327" cy="8229600"/>
          </a:xfrm>
          <a:prstGeom prst="rect">
            <a:avLst/>
          </a:prstGeom>
        </p:spPr>
      </p:pic>
      <p:sp>
        <p:nvSpPr>
          <p:cNvPr id="10" name="Rectangle 9">
            <a:extLst>
              <a:ext uri="{FF2B5EF4-FFF2-40B4-BE49-F238E27FC236}">
                <a16:creationId xmlns:a16="http://schemas.microsoft.com/office/drawing/2014/main" id="{204FCD7E-A25E-4A81-9659-E4E51703A641}"/>
              </a:ext>
            </a:extLst>
          </p:cNvPr>
          <p:cNvSpPr/>
          <p:nvPr/>
        </p:nvSpPr>
        <p:spPr>
          <a:xfrm rot="609759">
            <a:off x="5003691" y="296659"/>
            <a:ext cx="4107551" cy="8377169"/>
          </a:xfrm>
          <a:custGeom>
            <a:avLst/>
            <a:gdLst>
              <a:gd name="connsiteX0" fmla="*/ 0 w 4032985"/>
              <a:gd name="connsiteY0" fmla="*/ 0 h 8377169"/>
              <a:gd name="connsiteX1" fmla="*/ 4032985 w 4032985"/>
              <a:gd name="connsiteY1" fmla="*/ 0 h 8377169"/>
              <a:gd name="connsiteX2" fmla="*/ 4032985 w 4032985"/>
              <a:gd name="connsiteY2" fmla="*/ 8377169 h 8377169"/>
              <a:gd name="connsiteX3" fmla="*/ 0 w 4032985"/>
              <a:gd name="connsiteY3" fmla="*/ 8377169 h 8377169"/>
              <a:gd name="connsiteX4" fmla="*/ 0 w 4032985"/>
              <a:gd name="connsiteY4" fmla="*/ 0 h 8377169"/>
              <a:gd name="connsiteX0" fmla="*/ 0 w 4032985"/>
              <a:gd name="connsiteY0" fmla="*/ 0 h 8377169"/>
              <a:gd name="connsiteX1" fmla="*/ 4032985 w 4032985"/>
              <a:gd name="connsiteY1" fmla="*/ 0 h 8377169"/>
              <a:gd name="connsiteX2" fmla="*/ 4014923 w 4032985"/>
              <a:gd name="connsiteY2" fmla="*/ 7676341 h 8377169"/>
              <a:gd name="connsiteX3" fmla="*/ 0 w 4032985"/>
              <a:gd name="connsiteY3" fmla="*/ 8377169 h 8377169"/>
              <a:gd name="connsiteX4" fmla="*/ 0 w 4032985"/>
              <a:gd name="connsiteY4" fmla="*/ 0 h 8377169"/>
              <a:gd name="connsiteX0" fmla="*/ 0 w 4061220"/>
              <a:gd name="connsiteY0" fmla="*/ 0 h 8377169"/>
              <a:gd name="connsiteX1" fmla="*/ 4032985 w 4061220"/>
              <a:gd name="connsiteY1" fmla="*/ 0 h 8377169"/>
              <a:gd name="connsiteX2" fmla="*/ 4060596 w 4061220"/>
              <a:gd name="connsiteY2" fmla="*/ 7658376 h 8377169"/>
              <a:gd name="connsiteX3" fmla="*/ 0 w 4061220"/>
              <a:gd name="connsiteY3" fmla="*/ 8377169 h 8377169"/>
              <a:gd name="connsiteX4" fmla="*/ 0 w 4061220"/>
              <a:gd name="connsiteY4" fmla="*/ 0 h 8377169"/>
              <a:gd name="connsiteX0" fmla="*/ 0 w 4079532"/>
              <a:gd name="connsiteY0" fmla="*/ 0 h 8377169"/>
              <a:gd name="connsiteX1" fmla="*/ 4032985 w 4079532"/>
              <a:gd name="connsiteY1" fmla="*/ 0 h 8377169"/>
              <a:gd name="connsiteX2" fmla="*/ 4079095 w 4079532"/>
              <a:gd name="connsiteY2" fmla="*/ 7488823 h 8377169"/>
              <a:gd name="connsiteX3" fmla="*/ 0 w 4079532"/>
              <a:gd name="connsiteY3" fmla="*/ 8377169 h 8377169"/>
              <a:gd name="connsiteX4" fmla="*/ 0 w 4079532"/>
              <a:gd name="connsiteY4" fmla="*/ 0 h 8377169"/>
              <a:gd name="connsiteX0" fmla="*/ 0 w 4107551"/>
              <a:gd name="connsiteY0" fmla="*/ 0 h 8377169"/>
              <a:gd name="connsiteX1" fmla="*/ 4032985 w 4107551"/>
              <a:gd name="connsiteY1" fmla="*/ 0 h 8377169"/>
              <a:gd name="connsiteX2" fmla="*/ 4107250 w 4107551"/>
              <a:gd name="connsiteY2" fmla="*/ 7591341 h 8377169"/>
              <a:gd name="connsiteX3" fmla="*/ 0 w 4107551"/>
              <a:gd name="connsiteY3" fmla="*/ 8377169 h 8377169"/>
              <a:gd name="connsiteX4" fmla="*/ 0 w 4107551"/>
              <a:gd name="connsiteY4" fmla="*/ 0 h 837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551" h="8377169">
                <a:moveTo>
                  <a:pt x="0" y="0"/>
                </a:moveTo>
                <a:lnTo>
                  <a:pt x="4032985" y="0"/>
                </a:lnTo>
                <a:cubicBezTo>
                  <a:pt x="4026964" y="2558780"/>
                  <a:pt x="4113271" y="5032561"/>
                  <a:pt x="4107250" y="7591341"/>
                </a:cubicBezTo>
                <a:lnTo>
                  <a:pt x="0" y="837716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ysClr val="windowText" lastClr="000000"/>
              </a:solidFill>
            </a:endParaRPr>
          </a:p>
        </p:txBody>
      </p:sp>
      <p:sp>
        <p:nvSpPr>
          <p:cNvPr id="4" name="Shape 1"/>
          <p:cNvSpPr/>
          <p:nvPr/>
        </p:nvSpPr>
        <p:spPr>
          <a:xfrm>
            <a:off x="5955393" y="2305336"/>
            <a:ext cx="7853204" cy="1190030"/>
          </a:xfrm>
          <a:prstGeom prst="roundRect">
            <a:avLst>
              <a:gd name="adj" fmla="val 768"/>
            </a:avLst>
          </a:prstGeom>
          <a:solidFill>
            <a:srgbClr val="F2EEEE"/>
          </a:solidFill>
          <a:ln w="7620">
            <a:solidFill>
              <a:srgbClr val="D8D4D4"/>
            </a:solidFill>
            <a:prstDash val="solid"/>
          </a:ln>
        </p:spPr>
        <p:txBody>
          <a:bodyPr/>
          <a:lstStyle/>
          <a:p>
            <a:endParaRPr lang="lt-LT"/>
          </a:p>
        </p:txBody>
      </p:sp>
      <p:sp>
        <p:nvSpPr>
          <p:cNvPr id="5" name="Text 2"/>
          <p:cNvSpPr/>
          <p:nvPr/>
        </p:nvSpPr>
        <p:spPr>
          <a:xfrm>
            <a:off x="6113685" y="2545832"/>
            <a:ext cx="4286250" cy="318611"/>
          </a:xfrm>
          <a:prstGeom prst="rect">
            <a:avLst/>
          </a:prstGeom>
          <a:noFill/>
          <a:ln/>
        </p:spPr>
        <p:txBody>
          <a:bodyPr wrap="none" lIns="0" tIns="0" rIns="0" bIns="0" rtlCol="0" anchor="t"/>
          <a:lstStyle/>
          <a:p>
            <a:pPr marL="0" indent="0" algn="l">
              <a:lnSpc>
                <a:spcPts val="2500"/>
              </a:lnSpc>
              <a:buNone/>
            </a:pPr>
            <a:r>
              <a:rPr lang="en-US" sz="4000" b="1" dirty="0">
                <a:solidFill>
                  <a:srgbClr val="666666"/>
                </a:solidFill>
                <a:latin typeface="Arimo" panose="020B0604020202020204" charset="0"/>
                <a:ea typeface="Arimo" panose="020B0604020202020204" charset="0"/>
                <a:cs typeface="Arimo" panose="020B0604020202020204" charset="0"/>
              </a:rPr>
              <a:t>Virtualusis </a:t>
            </a:r>
            <a:r>
              <a:rPr lang="en-US" sz="4000" b="1" dirty="0" err="1">
                <a:solidFill>
                  <a:srgbClr val="666666"/>
                </a:solidFill>
                <a:latin typeface="Arimo" panose="020B0604020202020204" charset="0"/>
                <a:ea typeface="Arimo" panose="020B0604020202020204" charset="0"/>
                <a:cs typeface="Arimo" panose="020B0604020202020204" charset="0"/>
              </a:rPr>
              <a:t>asistentas</a:t>
            </a:r>
            <a:r>
              <a:rPr lang="en-US" sz="4000" b="1" dirty="0">
                <a:solidFill>
                  <a:srgbClr val="666666"/>
                </a:solidFill>
                <a:latin typeface="Arimo" panose="020B0604020202020204" charset="0"/>
                <a:ea typeface="Arimo" panose="020B0604020202020204" charset="0"/>
                <a:cs typeface="Arimo" panose="020B0604020202020204" charset="0"/>
              </a:rPr>
              <a:t> Joris</a:t>
            </a:r>
            <a:endParaRPr lang="en-US" sz="4000" dirty="0">
              <a:latin typeface="Arimo" panose="020B0604020202020204" charset="0"/>
              <a:ea typeface="Arimo" panose="020B0604020202020204" charset="0"/>
              <a:cs typeface="Arimo" panose="020B0604020202020204" charset="0"/>
            </a:endParaRPr>
          </a:p>
        </p:txBody>
      </p:sp>
      <p:sp>
        <p:nvSpPr>
          <p:cNvPr id="6" name="Text 3"/>
          <p:cNvSpPr/>
          <p:nvPr/>
        </p:nvSpPr>
        <p:spPr>
          <a:xfrm>
            <a:off x="6113685" y="2986720"/>
            <a:ext cx="6361748" cy="326231"/>
          </a:xfrm>
          <a:prstGeom prst="rect">
            <a:avLst/>
          </a:prstGeom>
          <a:noFill/>
          <a:ln/>
        </p:spPr>
        <p:txBody>
          <a:bodyPr wrap="none" lIns="0" tIns="0" rIns="0" bIns="0" rtlCol="0" anchor="t"/>
          <a:lstStyle/>
          <a:p>
            <a:pPr marL="0" indent="0" algn="l">
              <a:lnSpc>
                <a:spcPts val="2550"/>
              </a:lnSpc>
              <a:buNone/>
            </a:pPr>
            <a:r>
              <a:rPr lang="en-US" sz="2800" dirty="0">
                <a:solidFill>
                  <a:srgbClr val="666666"/>
                </a:solidFill>
                <a:latin typeface="Arimo" pitchFamily="34" charset="0"/>
                <a:ea typeface="Arimo" pitchFamily="34" charset="-122"/>
                <a:cs typeface="Arimo" pitchFamily="34" charset="-120"/>
              </a:rPr>
              <a:t>Sukūrėme inovatyvią </a:t>
            </a:r>
            <a:r>
              <a:rPr lang="en-US" sz="2800" dirty="0" err="1">
                <a:solidFill>
                  <a:srgbClr val="666666"/>
                </a:solidFill>
                <a:latin typeface="Arimo" pitchFamily="34" charset="0"/>
                <a:ea typeface="Arimo" pitchFamily="34" charset="-122"/>
                <a:cs typeface="Arimo" pitchFamily="34" charset="-120"/>
              </a:rPr>
              <a:t>konsultavimosi</a:t>
            </a:r>
            <a:r>
              <a:rPr lang="en-US" sz="2800" dirty="0">
                <a:solidFill>
                  <a:srgbClr val="666666"/>
                </a:solidFill>
                <a:latin typeface="Arimo" pitchFamily="34" charset="0"/>
                <a:ea typeface="Arimo" pitchFamily="34" charset="-122"/>
                <a:cs typeface="Arimo" pitchFamily="34" charset="-120"/>
              </a:rPr>
              <a:t> </a:t>
            </a:r>
            <a:r>
              <a:rPr lang="en-US" sz="2800" dirty="0" err="1">
                <a:solidFill>
                  <a:srgbClr val="666666"/>
                </a:solidFill>
                <a:latin typeface="Arimo" pitchFamily="34" charset="0"/>
                <a:ea typeface="Arimo" pitchFamily="34" charset="-122"/>
                <a:cs typeface="Arimo" pitchFamily="34" charset="-120"/>
              </a:rPr>
              <a:t>galimybę</a:t>
            </a:r>
            <a:endParaRPr lang="en-US" sz="2800" dirty="0"/>
          </a:p>
        </p:txBody>
      </p:sp>
      <p:sp>
        <p:nvSpPr>
          <p:cNvPr id="3" name="Text 0"/>
          <p:cNvSpPr/>
          <p:nvPr/>
        </p:nvSpPr>
        <p:spPr>
          <a:xfrm>
            <a:off x="5955393" y="611299"/>
            <a:ext cx="6784657" cy="1274207"/>
          </a:xfrm>
          <a:prstGeom prst="rect">
            <a:avLst/>
          </a:prstGeom>
          <a:noFill/>
          <a:ln/>
        </p:spPr>
        <p:txBody>
          <a:bodyPr wrap="square" lIns="0" tIns="0" rIns="0" bIns="0" rtlCol="0" anchor="t"/>
          <a:lstStyle/>
          <a:p>
            <a:pPr marL="0" indent="0" algn="l">
              <a:lnSpc>
                <a:spcPts val="5000"/>
              </a:lnSpc>
              <a:buNone/>
            </a:pPr>
            <a:r>
              <a:rPr lang="en-US" sz="4450" b="1" dirty="0">
                <a:solidFill>
                  <a:srgbClr val="009650"/>
                </a:solidFill>
                <a:latin typeface="Arimo" panose="020B0604020202020204" charset="0"/>
                <a:ea typeface="Arimo" panose="020B0604020202020204" charset="0"/>
                <a:cs typeface="Arimo" panose="020B0604020202020204" charset="0"/>
              </a:rPr>
              <a:t>Paprasčiau: </a:t>
            </a:r>
            <a:r>
              <a:rPr lang="lt-LT" sz="4450" b="1" dirty="0">
                <a:solidFill>
                  <a:srgbClr val="009650"/>
                </a:solidFill>
                <a:latin typeface="Arimo" panose="020B0604020202020204" charset="0"/>
                <a:ea typeface="Arimo" panose="020B0604020202020204" charset="0"/>
                <a:cs typeface="Arimo" panose="020B0604020202020204" charset="0"/>
              </a:rPr>
              <a:t>i</a:t>
            </a:r>
            <a:r>
              <a:rPr lang="en-US" sz="4450" b="1" dirty="0" err="1">
                <a:solidFill>
                  <a:srgbClr val="009650"/>
                </a:solidFill>
                <a:latin typeface="Arimo" panose="020B0604020202020204" charset="0"/>
                <a:ea typeface="Arimo" panose="020B0604020202020204" charset="0"/>
                <a:cs typeface="Arimo" panose="020B0604020202020204" charset="0"/>
              </a:rPr>
              <a:t>novatyvios</a:t>
            </a:r>
            <a:r>
              <a:rPr lang="en-US" sz="4450" b="1" dirty="0">
                <a:solidFill>
                  <a:srgbClr val="009650"/>
                </a:solidFill>
                <a:latin typeface="Arimo" panose="020B0604020202020204" charset="0"/>
                <a:ea typeface="Arimo" panose="020B0604020202020204" charset="0"/>
                <a:cs typeface="Arimo" panose="020B0604020202020204" charset="0"/>
              </a:rPr>
              <a:t> paslaugos</a:t>
            </a:r>
            <a:endParaRPr lang="en-US" sz="4450" dirty="0">
              <a:latin typeface="Arimo" panose="020B0604020202020204" charset="0"/>
              <a:ea typeface="Arimo" panose="020B0604020202020204" charset="0"/>
              <a:cs typeface="Arimo" panose="020B0604020202020204" charset="0"/>
            </a:endParaRPr>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144B6982-3E7C-4771-B33C-0BD990A156FE}"/>
                  </a:ext>
                </a:extLst>
              </p:cNvPr>
              <p:cNvGraphicFramePr>
                <a:graphicFrameLocks noChangeAspect="1"/>
              </p:cNvGraphicFramePr>
              <p:nvPr>
                <p:extLst>
                  <p:ext uri="{D42A27DB-BD31-4B8C-83A1-F6EECF244321}">
                    <p14:modId xmlns:p14="http://schemas.microsoft.com/office/powerpoint/2010/main" val="2048119463"/>
                  </p:ext>
                </p:extLst>
              </p:nvPr>
            </p:nvGraphicFramePr>
            <p:xfrm>
              <a:off x="6778264" y="3915196"/>
              <a:ext cx="6079605" cy="3419778"/>
            </p:xfrm>
            <a:graphic>
              <a:graphicData uri="http://schemas.microsoft.com/office/powerpoint/2016/slidezoom">
                <pslz:sldZm>
                  <pslz:sldZmObj sldId="338" cId="3363842709">
                    <pslz:zmPr id="{20DD7916-FAE6-4614-80C7-A28D6D6FF498}" returnToParent="0" transitionDur="1000">
                      <p166:blipFill xmlns:p166="http://schemas.microsoft.com/office/powerpoint/2016/6/main">
                        <a:blip r:embed="rId5"/>
                        <a:stretch>
                          <a:fillRect/>
                        </a:stretch>
                      </p166:blipFill>
                      <p166:spPr xmlns:p166="http://schemas.microsoft.com/office/powerpoint/2016/6/main">
                        <a:xfrm>
                          <a:off x="0" y="0"/>
                          <a:ext cx="6079605" cy="3419778"/>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144B6982-3E7C-4771-B33C-0BD990A156FE}"/>
                  </a:ext>
                </a:extLst>
              </p:cNvPr>
              <p:cNvPicPr>
                <a:picLocks noGrp="1" noRot="1" noChangeAspect="1" noMove="1" noResize="1" noEditPoints="1" noAdjustHandles="1" noChangeArrowheads="1" noChangeShapeType="1"/>
              </p:cNvPicPr>
              <p:nvPr/>
            </p:nvPicPr>
            <p:blipFill>
              <a:blip r:embed="rId6"/>
              <a:stretch>
                <a:fillRect/>
              </a:stretch>
            </p:blipFill>
            <p:spPr>
              <a:xfrm>
                <a:off x="6778264" y="3915196"/>
                <a:ext cx="6079605" cy="3419778"/>
              </a:xfrm>
              <a:prstGeom prst="rect">
                <a:avLst/>
              </a:prstGeom>
              <a:ln w="3175">
                <a:solidFill>
                  <a:prstClr val="ltGray"/>
                </a:solidFill>
              </a:ln>
            </p:spPr>
          </p:pic>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Virtualus asistentas Joris Nemiga!">
            <a:hlinkClick r:id="" action="ppaction://media"/>
            <a:extLst>
              <a:ext uri="{FF2B5EF4-FFF2-40B4-BE49-F238E27FC236}">
                <a16:creationId xmlns:a16="http://schemas.microsoft.com/office/drawing/2014/main" id="{6CBE62FD-33C3-4C24-B061-69FDCE350979}"/>
              </a:ext>
            </a:extLst>
          </p:cNvPr>
          <p:cNvPicPr>
            <a:picLocks noRot="1" noChangeAspect="1"/>
          </p:cNvPicPr>
          <p:nvPr>
            <a:videoFile r:link="rId1"/>
          </p:nvPr>
        </p:nvPicPr>
        <p:blipFill>
          <a:blip r:embed="rId3"/>
          <a:stretch>
            <a:fillRect/>
          </a:stretch>
        </p:blipFill>
        <p:spPr>
          <a:xfrm>
            <a:off x="0" y="0"/>
            <a:ext cx="14630400" cy="8266176"/>
          </a:xfrm>
          <a:prstGeom prst="rect">
            <a:avLst/>
          </a:prstGeom>
        </p:spPr>
      </p:pic>
    </p:spTree>
    <p:extLst>
      <p:ext uri="{BB962C8B-B14F-4D97-AF65-F5344CB8AC3E}">
        <p14:creationId xmlns:p14="http://schemas.microsoft.com/office/powerpoint/2010/main" val="336384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5929680" y="589783"/>
            <a:ext cx="7283400" cy="1274207"/>
          </a:xfrm>
          <a:prstGeom prst="rect">
            <a:avLst/>
          </a:prstGeom>
          <a:noFill/>
          <a:ln/>
        </p:spPr>
        <p:txBody>
          <a:bodyPr wrap="square" lIns="0" tIns="0" rIns="0" bIns="0" rtlCol="0" anchor="t"/>
          <a:lstStyle/>
          <a:p>
            <a:pPr marL="0" indent="0" algn="l">
              <a:lnSpc>
                <a:spcPts val="5000"/>
              </a:lnSpc>
              <a:buNone/>
            </a:pPr>
            <a:r>
              <a:rPr lang="en-US" sz="4450" b="1" dirty="0" err="1">
                <a:solidFill>
                  <a:srgbClr val="009650"/>
                </a:solidFill>
                <a:latin typeface="Arimo" panose="020B0604020202020204" charset="0"/>
                <a:ea typeface="Arimo" panose="020B0604020202020204" charset="0"/>
                <a:cs typeface="Arimo" panose="020B0604020202020204" charset="0"/>
              </a:rPr>
              <a:t>Paprasčiau</a:t>
            </a:r>
            <a:r>
              <a:rPr lang="lt-LT" sz="4450" b="1" dirty="0">
                <a:solidFill>
                  <a:srgbClr val="009650"/>
                </a:solidFill>
                <a:latin typeface="Arimo" panose="020B0604020202020204" charset="0"/>
                <a:ea typeface="Arimo" panose="020B0604020202020204" charset="0"/>
                <a:cs typeface="Arimo" panose="020B0604020202020204" charset="0"/>
              </a:rPr>
              <a:t>: mažiau naštos, daugiau nuotolinių duomenų</a:t>
            </a:r>
            <a:endParaRPr lang="en-US" sz="4450" dirty="0">
              <a:solidFill>
                <a:srgbClr val="FF0000"/>
              </a:solidFill>
              <a:latin typeface="Arimo" panose="020B0604020202020204" charset="0"/>
              <a:ea typeface="Arimo" panose="020B0604020202020204" charset="0"/>
              <a:cs typeface="Arimo" panose="020B0604020202020204" charset="0"/>
            </a:endParaRPr>
          </a:p>
        </p:txBody>
      </p:sp>
      <p:sp>
        <p:nvSpPr>
          <p:cNvPr id="7" name="Shape 4"/>
          <p:cNvSpPr/>
          <p:nvPr/>
        </p:nvSpPr>
        <p:spPr>
          <a:xfrm>
            <a:off x="5929680" y="2347160"/>
            <a:ext cx="8201858" cy="2315448"/>
          </a:xfrm>
          <a:prstGeom prst="roundRect">
            <a:avLst>
              <a:gd name="adj" fmla="val 768"/>
            </a:avLst>
          </a:prstGeom>
          <a:solidFill>
            <a:srgbClr val="F2EEEE"/>
          </a:solidFill>
          <a:ln w="7620">
            <a:solidFill>
              <a:srgbClr val="D8D4D4"/>
            </a:solidFill>
            <a:prstDash val="solid"/>
          </a:ln>
        </p:spPr>
        <p:txBody>
          <a:bodyPr/>
          <a:lstStyle/>
          <a:p>
            <a:endParaRPr lang="lt-LT" dirty="0"/>
          </a:p>
        </p:txBody>
      </p:sp>
      <p:sp>
        <p:nvSpPr>
          <p:cNvPr id="8" name="Text 5"/>
          <p:cNvSpPr/>
          <p:nvPr/>
        </p:nvSpPr>
        <p:spPr>
          <a:xfrm>
            <a:off x="6141135" y="2670692"/>
            <a:ext cx="3492222" cy="318611"/>
          </a:xfrm>
          <a:prstGeom prst="rect">
            <a:avLst/>
          </a:prstGeom>
          <a:noFill/>
          <a:ln/>
        </p:spPr>
        <p:txBody>
          <a:bodyPr wrap="none" lIns="0" tIns="0" rIns="0" bIns="0" rtlCol="0" anchor="t"/>
          <a:lstStyle/>
          <a:p>
            <a:pPr marL="0" indent="0" algn="l">
              <a:lnSpc>
                <a:spcPts val="2500"/>
              </a:lnSpc>
              <a:buNone/>
            </a:pPr>
            <a:r>
              <a:rPr lang="lt-LT" sz="3600" b="1" dirty="0">
                <a:solidFill>
                  <a:srgbClr val="666666"/>
                </a:solidFill>
                <a:latin typeface="Arimo" panose="020B0604020202020204" charset="0"/>
                <a:ea typeface="Arimo" panose="020B0604020202020204" charset="0"/>
                <a:cs typeface="Arimo" panose="020B0604020202020204" charset="0"/>
              </a:rPr>
              <a:t>Administracinės naštos mažinimas</a:t>
            </a:r>
            <a:endParaRPr lang="en-US" sz="3600" dirty="0">
              <a:latin typeface="Arimo" panose="020B0604020202020204" charset="0"/>
              <a:ea typeface="Arimo" panose="020B0604020202020204" charset="0"/>
              <a:cs typeface="Arimo" panose="020B0604020202020204" charset="0"/>
            </a:endParaRPr>
          </a:p>
        </p:txBody>
      </p:sp>
      <p:sp>
        <p:nvSpPr>
          <p:cNvPr id="9" name="Text 6"/>
          <p:cNvSpPr/>
          <p:nvPr/>
        </p:nvSpPr>
        <p:spPr>
          <a:xfrm>
            <a:off x="6141135" y="3111580"/>
            <a:ext cx="6361748" cy="1386178"/>
          </a:xfrm>
          <a:prstGeom prst="rect">
            <a:avLst/>
          </a:prstGeom>
          <a:noFill/>
          <a:ln/>
        </p:spPr>
        <p:txBody>
          <a:bodyPr wrap="none" lIns="0" tIns="0" rIns="0" bIns="0" rtlCol="0" anchor="t"/>
          <a:lstStyle/>
          <a:p>
            <a:pPr marL="0" indent="0" algn="l">
              <a:buNone/>
            </a:pPr>
            <a:r>
              <a:rPr lang="lt-LT" sz="2400" dirty="0">
                <a:solidFill>
                  <a:srgbClr val="666666"/>
                </a:solidFill>
                <a:latin typeface="Arimo" pitchFamily="34" charset="0"/>
                <a:ea typeface="Arimo" pitchFamily="34" charset="-122"/>
                <a:cs typeface="Arimo" pitchFamily="34" charset="-120"/>
              </a:rPr>
              <a:t>Sutrumpinome MP patikrų klausimynus, parengėme ir </a:t>
            </a:r>
          </a:p>
          <a:p>
            <a:pPr marL="0" indent="0" algn="l">
              <a:buNone/>
            </a:pPr>
            <a:r>
              <a:rPr lang="en-US" sz="2400" dirty="0">
                <a:solidFill>
                  <a:srgbClr val="666666"/>
                </a:solidFill>
                <a:latin typeface="Arimo" pitchFamily="34" charset="0"/>
                <a:ea typeface="Arimo" pitchFamily="34" charset="-122"/>
                <a:cs typeface="Arimo" pitchFamily="34" charset="-120"/>
              </a:rPr>
              <a:t>v</a:t>
            </a:r>
            <a:r>
              <a:rPr lang="lt-LT" sz="2400" dirty="0" err="1">
                <a:solidFill>
                  <a:srgbClr val="666666"/>
                </a:solidFill>
                <a:latin typeface="Arimo" pitchFamily="34" charset="0"/>
                <a:ea typeface="Arimo" pitchFamily="34" charset="-122"/>
                <a:cs typeface="Arimo" pitchFamily="34" charset="-120"/>
              </a:rPr>
              <a:t>adovaujamės</a:t>
            </a:r>
            <a:r>
              <a:rPr lang="lt-LT" sz="2400" dirty="0">
                <a:solidFill>
                  <a:srgbClr val="666666"/>
                </a:solidFill>
                <a:latin typeface="Arimo" pitchFamily="34" charset="0"/>
                <a:ea typeface="Arimo" pitchFamily="34" charset="-122"/>
                <a:cs typeface="Arimo" pitchFamily="34" charset="-120"/>
              </a:rPr>
              <a:t> Žemės ūkio technikos ir įrangos parametrų</a:t>
            </a:r>
          </a:p>
          <a:p>
            <a:pPr marL="0" indent="0" algn="l">
              <a:buNone/>
            </a:pPr>
            <a:r>
              <a:rPr lang="en-US" sz="2400" dirty="0">
                <a:solidFill>
                  <a:srgbClr val="666666"/>
                </a:solidFill>
                <a:latin typeface="Arimo" pitchFamily="34" charset="0"/>
                <a:ea typeface="Arimo" pitchFamily="34" charset="-122"/>
                <a:cs typeface="Arimo" pitchFamily="34" charset="-120"/>
              </a:rPr>
              <a:t>n</a:t>
            </a:r>
            <a:r>
              <a:rPr lang="lt-LT" sz="2400" dirty="0" err="1">
                <a:solidFill>
                  <a:srgbClr val="666666"/>
                </a:solidFill>
                <a:latin typeface="Arimo" pitchFamily="34" charset="0"/>
                <a:ea typeface="Arimo" pitchFamily="34" charset="-122"/>
                <a:cs typeface="Arimo" pitchFamily="34" charset="-120"/>
              </a:rPr>
              <a:t>ašumo</a:t>
            </a:r>
            <a:r>
              <a:rPr lang="lt-LT" sz="2400" dirty="0">
                <a:solidFill>
                  <a:srgbClr val="666666"/>
                </a:solidFill>
                <a:latin typeface="Arimo" pitchFamily="34" charset="0"/>
                <a:ea typeface="Arimo" pitchFamily="34" charset="-122"/>
                <a:cs typeface="Arimo" pitchFamily="34" charset="-120"/>
              </a:rPr>
              <a:t> nustatymo metodika, nustatyti didžiausi įkainiai,</a:t>
            </a:r>
          </a:p>
          <a:p>
            <a:pPr marL="0" indent="0" algn="l">
              <a:buNone/>
            </a:pPr>
            <a:r>
              <a:rPr lang="lt-LT" sz="2400" dirty="0">
                <a:solidFill>
                  <a:srgbClr val="666666"/>
                </a:solidFill>
                <a:latin typeface="Arimo" pitchFamily="34" charset="0"/>
                <a:ea typeface="Arimo" pitchFamily="34" charset="-122"/>
                <a:cs typeface="Arimo" pitchFamily="34" charset="-120"/>
              </a:rPr>
              <a:t>panaikintas įsipareigojimas apdrausti turtą</a:t>
            </a:r>
            <a:endParaRPr lang="en-US" sz="2400" dirty="0"/>
          </a:p>
        </p:txBody>
      </p:sp>
      <p:sp>
        <p:nvSpPr>
          <p:cNvPr id="10" name="Shape 7"/>
          <p:cNvSpPr/>
          <p:nvPr/>
        </p:nvSpPr>
        <p:spPr>
          <a:xfrm>
            <a:off x="5929680" y="5145778"/>
            <a:ext cx="8201858" cy="2075172"/>
          </a:xfrm>
          <a:prstGeom prst="roundRect">
            <a:avLst>
              <a:gd name="adj" fmla="val 768"/>
            </a:avLst>
          </a:prstGeom>
          <a:solidFill>
            <a:srgbClr val="F2EEEE"/>
          </a:solidFill>
          <a:ln w="7620">
            <a:solidFill>
              <a:srgbClr val="D8D4D4"/>
            </a:solidFill>
            <a:prstDash val="solid"/>
          </a:ln>
        </p:spPr>
        <p:txBody>
          <a:bodyPr/>
          <a:lstStyle/>
          <a:p>
            <a:endParaRPr lang="lt-LT"/>
          </a:p>
        </p:txBody>
      </p:sp>
      <p:sp>
        <p:nvSpPr>
          <p:cNvPr id="11" name="Text 8"/>
          <p:cNvSpPr/>
          <p:nvPr/>
        </p:nvSpPr>
        <p:spPr>
          <a:xfrm>
            <a:off x="6141135" y="5357233"/>
            <a:ext cx="2548652" cy="318611"/>
          </a:xfrm>
          <a:prstGeom prst="rect">
            <a:avLst/>
          </a:prstGeom>
          <a:noFill/>
          <a:ln/>
        </p:spPr>
        <p:txBody>
          <a:bodyPr wrap="none" lIns="0" tIns="0" rIns="0" bIns="0" rtlCol="0" anchor="t"/>
          <a:lstStyle/>
          <a:p>
            <a:pPr marL="0" indent="0" algn="l">
              <a:lnSpc>
                <a:spcPts val="2500"/>
              </a:lnSpc>
              <a:buNone/>
            </a:pPr>
            <a:r>
              <a:rPr lang="en-US" sz="3600" b="1" dirty="0">
                <a:solidFill>
                  <a:srgbClr val="666666"/>
                </a:solidFill>
                <a:latin typeface="Arimo" panose="020B0604020202020204" charset="0"/>
                <a:ea typeface="Arimo" panose="020B0604020202020204" charset="0"/>
                <a:cs typeface="Arimo" panose="020B0604020202020204" charset="0"/>
              </a:rPr>
              <a:t>ALNSIS </a:t>
            </a:r>
            <a:r>
              <a:rPr lang="lt-LT" sz="3600" b="1" dirty="0">
                <a:solidFill>
                  <a:srgbClr val="666666"/>
                </a:solidFill>
                <a:latin typeface="Arimo" panose="020B0604020202020204" charset="0"/>
                <a:ea typeface="Arimo" panose="020B0604020202020204" charset="0"/>
                <a:cs typeface="Arimo" panose="020B0604020202020204" charset="0"/>
              </a:rPr>
              <a:t>ir „NMA </a:t>
            </a:r>
            <a:r>
              <a:rPr lang="lt-LT" sz="3600" b="1" dirty="0" err="1">
                <a:solidFill>
                  <a:srgbClr val="666666"/>
                </a:solidFill>
                <a:latin typeface="Arimo" panose="020B0604020202020204" charset="0"/>
                <a:ea typeface="Arimo" panose="020B0604020202020204" charset="0"/>
                <a:cs typeface="Arimo" panose="020B0604020202020204" charset="0"/>
              </a:rPr>
              <a:t>agro</a:t>
            </a:r>
            <a:r>
              <a:rPr lang="lt-LT" sz="3600" b="1" dirty="0">
                <a:solidFill>
                  <a:srgbClr val="666666"/>
                </a:solidFill>
                <a:latin typeface="Arimo" panose="020B0604020202020204" charset="0"/>
                <a:ea typeface="Arimo" panose="020B0604020202020204" charset="0"/>
                <a:cs typeface="Arimo" panose="020B0604020202020204" charset="0"/>
              </a:rPr>
              <a:t>“ </a:t>
            </a:r>
            <a:r>
              <a:rPr lang="en-US" sz="3600" b="1" dirty="0" err="1">
                <a:solidFill>
                  <a:srgbClr val="666666"/>
                </a:solidFill>
                <a:latin typeface="Arimo" panose="020B0604020202020204" charset="0"/>
                <a:ea typeface="Arimo" panose="020B0604020202020204" charset="0"/>
                <a:cs typeface="Arimo" panose="020B0604020202020204" charset="0"/>
              </a:rPr>
              <a:t>plėtra</a:t>
            </a:r>
            <a:endParaRPr lang="en-US" sz="3600" dirty="0">
              <a:latin typeface="Arimo" panose="020B0604020202020204" charset="0"/>
              <a:ea typeface="Arimo" panose="020B0604020202020204" charset="0"/>
              <a:cs typeface="Arimo" panose="020B0604020202020204" charset="0"/>
            </a:endParaRPr>
          </a:p>
        </p:txBody>
      </p:sp>
      <p:pic>
        <p:nvPicPr>
          <p:cNvPr id="16" name="Image 1" descr="preencoded.png"/>
          <p:cNvPicPr>
            <a:picLocks noChangeAspect="1"/>
          </p:cNvPicPr>
          <p:nvPr/>
        </p:nvPicPr>
        <p:blipFill>
          <a:blip r:embed="rId4"/>
          <a:stretch>
            <a:fillRect/>
          </a:stretch>
        </p:blipFill>
        <p:spPr>
          <a:xfrm>
            <a:off x="13213080" y="228600"/>
            <a:ext cx="1188720" cy="393978"/>
          </a:xfrm>
          <a:prstGeom prst="rect">
            <a:avLst/>
          </a:prstGeom>
        </p:spPr>
      </p:pic>
      <p:sp>
        <p:nvSpPr>
          <p:cNvPr id="18" name="Text 9">
            <a:extLst>
              <a:ext uri="{FF2B5EF4-FFF2-40B4-BE49-F238E27FC236}">
                <a16:creationId xmlns:a16="http://schemas.microsoft.com/office/drawing/2014/main" id="{EC5CA0F7-A87F-42E2-8627-29DEE5913916}"/>
              </a:ext>
            </a:extLst>
          </p:cNvPr>
          <p:cNvSpPr/>
          <p:nvPr/>
        </p:nvSpPr>
        <p:spPr>
          <a:xfrm>
            <a:off x="6583166" y="5950993"/>
            <a:ext cx="2608159" cy="1269957"/>
          </a:xfrm>
          <a:prstGeom prst="rect">
            <a:avLst/>
          </a:prstGeom>
          <a:noFill/>
          <a:ln/>
        </p:spPr>
        <p:txBody>
          <a:bodyPr wrap="none" lIns="0" tIns="0" rIns="0" bIns="0" rtlCol="0" anchor="t"/>
          <a:lstStyle/>
          <a:p>
            <a:pPr marL="0" indent="0">
              <a:lnSpc>
                <a:spcPts val="2550"/>
              </a:lnSpc>
              <a:buNone/>
            </a:pPr>
            <a:r>
              <a:rPr lang="lt-LT" sz="2400" dirty="0">
                <a:solidFill>
                  <a:srgbClr val="666666"/>
                </a:solidFill>
                <a:latin typeface="Arimo" pitchFamily="34" charset="0"/>
                <a:ea typeface="Arimo" pitchFamily="34" charset="-122"/>
                <a:cs typeface="Arimo" pitchFamily="34" charset="-120"/>
              </a:rPr>
              <a:t>ALNSIS algoritmai – </a:t>
            </a:r>
          </a:p>
          <a:p>
            <a:pPr marL="0" indent="0">
              <a:lnSpc>
                <a:spcPts val="2550"/>
              </a:lnSpc>
              <a:buNone/>
            </a:pPr>
            <a:r>
              <a:rPr lang="lt-LT" sz="2400" dirty="0">
                <a:solidFill>
                  <a:srgbClr val="666666"/>
                </a:solidFill>
                <a:latin typeface="Arimo" pitchFamily="34" charset="0"/>
                <a:ea typeface="Arimo" pitchFamily="34" charset="-122"/>
                <a:cs typeface="Arimo" pitchFamily="34" charset="-120"/>
              </a:rPr>
              <a:t>galimybė padidinti </a:t>
            </a:r>
          </a:p>
          <a:p>
            <a:pPr marL="0" indent="0">
              <a:lnSpc>
                <a:spcPts val="2550"/>
              </a:lnSpc>
              <a:buNone/>
            </a:pPr>
            <a:r>
              <a:rPr lang="lt-LT" sz="2400" dirty="0">
                <a:solidFill>
                  <a:srgbClr val="666666"/>
                </a:solidFill>
                <a:latin typeface="Arimo" pitchFamily="34" charset="0"/>
                <a:ea typeface="Arimo" pitchFamily="34" charset="-122"/>
                <a:cs typeface="Arimo" pitchFamily="34" charset="-120"/>
              </a:rPr>
              <a:t>ūkių efektyvumą</a:t>
            </a:r>
            <a:endParaRPr lang="en-US" sz="2400" dirty="0"/>
          </a:p>
        </p:txBody>
      </p:sp>
      <p:sp>
        <p:nvSpPr>
          <p:cNvPr id="19" name="Text 9">
            <a:extLst>
              <a:ext uri="{FF2B5EF4-FFF2-40B4-BE49-F238E27FC236}">
                <a16:creationId xmlns:a16="http://schemas.microsoft.com/office/drawing/2014/main" id="{077E81BB-EC68-4EED-A02E-3371FCEF68AE}"/>
              </a:ext>
            </a:extLst>
          </p:cNvPr>
          <p:cNvSpPr/>
          <p:nvPr/>
        </p:nvSpPr>
        <p:spPr>
          <a:xfrm>
            <a:off x="10392627" y="5952595"/>
            <a:ext cx="2608159" cy="326231"/>
          </a:xfrm>
          <a:prstGeom prst="rect">
            <a:avLst/>
          </a:prstGeom>
          <a:noFill/>
          <a:ln/>
        </p:spPr>
        <p:txBody>
          <a:bodyPr wrap="none" lIns="0" tIns="0" rIns="0" bIns="0" rtlCol="0" anchor="t"/>
          <a:lstStyle/>
          <a:p>
            <a:pPr marL="0" indent="0" algn="l">
              <a:lnSpc>
                <a:spcPts val="2550"/>
              </a:lnSpc>
              <a:buNone/>
            </a:pPr>
            <a:r>
              <a:rPr lang="lt-LT" sz="2400" dirty="0">
                <a:solidFill>
                  <a:srgbClr val="666666"/>
                </a:solidFill>
                <a:latin typeface="Arimo" pitchFamily="34" charset="0"/>
                <a:ea typeface="Arimo" pitchFamily="34" charset="-122"/>
                <a:cs typeface="Arimo" pitchFamily="34" charset="-120"/>
              </a:rPr>
              <a:t>Ūkininkams – platesnė </a:t>
            </a:r>
          </a:p>
          <a:p>
            <a:pPr marL="0" indent="0" algn="l">
              <a:lnSpc>
                <a:spcPts val="2550"/>
              </a:lnSpc>
              <a:buNone/>
            </a:pPr>
            <a:r>
              <a:rPr lang="lt-LT" sz="2400" dirty="0" err="1">
                <a:solidFill>
                  <a:srgbClr val="666666"/>
                </a:solidFill>
                <a:latin typeface="Arimo" pitchFamily="34" charset="0"/>
                <a:ea typeface="Arimo" pitchFamily="34" charset="-122"/>
                <a:cs typeface="Arimo" pitchFamily="34" charset="-120"/>
              </a:rPr>
              <a:t>priega</a:t>
            </a:r>
            <a:r>
              <a:rPr lang="lt-LT" sz="2400" dirty="0">
                <a:solidFill>
                  <a:srgbClr val="666666"/>
                </a:solidFill>
                <a:latin typeface="Arimo" pitchFamily="34" charset="0"/>
                <a:ea typeface="Arimo" pitchFamily="34" charset="-122"/>
                <a:cs typeface="Arimo" pitchFamily="34" charset="-120"/>
              </a:rPr>
              <a:t> prie nemokamų </a:t>
            </a:r>
          </a:p>
          <a:p>
            <a:pPr marL="0" indent="0" algn="l">
              <a:lnSpc>
                <a:spcPts val="2550"/>
              </a:lnSpc>
              <a:buNone/>
            </a:pPr>
            <a:r>
              <a:rPr lang="lt-LT" sz="2400" dirty="0">
                <a:solidFill>
                  <a:srgbClr val="666666"/>
                </a:solidFill>
                <a:latin typeface="Arimo" pitchFamily="34" charset="0"/>
                <a:ea typeface="Arimo" pitchFamily="34" charset="-122"/>
                <a:cs typeface="Arimo" pitchFamily="34" charset="-120"/>
              </a:rPr>
              <a:t>palydovinių duomenų</a:t>
            </a:r>
            <a:endParaRPr lang="en-US" sz="2400" dirty="0"/>
          </a:p>
        </p:txBody>
      </p:sp>
      <p:pic>
        <p:nvPicPr>
          <p:cNvPr id="20" name="Image 2" descr="preencoded.png">
            <a:extLst>
              <a:ext uri="{FF2B5EF4-FFF2-40B4-BE49-F238E27FC236}">
                <a16:creationId xmlns:a16="http://schemas.microsoft.com/office/drawing/2014/main" id="{55310BBA-932D-47DA-AA27-8C0BCD14156E}"/>
              </a:ext>
            </a:extLst>
          </p:cNvPr>
          <p:cNvPicPr>
            <a:picLocks noChangeAspect="1"/>
          </p:cNvPicPr>
          <p:nvPr/>
        </p:nvPicPr>
        <p:blipFill>
          <a:blip r:embed="rId5"/>
          <a:stretch>
            <a:fillRect/>
          </a:stretch>
        </p:blipFill>
        <p:spPr>
          <a:xfrm>
            <a:off x="6141135" y="5952594"/>
            <a:ext cx="318968" cy="398621"/>
          </a:xfrm>
          <a:prstGeom prst="rect">
            <a:avLst/>
          </a:prstGeom>
        </p:spPr>
      </p:pic>
      <p:pic>
        <p:nvPicPr>
          <p:cNvPr id="21" name="Image 1" descr="preencoded.png">
            <a:extLst>
              <a:ext uri="{FF2B5EF4-FFF2-40B4-BE49-F238E27FC236}">
                <a16:creationId xmlns:a16="http://schemas.microsoft.com/office/drawing/2014/main" id="{37AEEEF4-F7E8-4DFE-AAC4-38B29D79D135}"/>
              </a:ext>
            </a:extLst>
          </p:cNvPr>
          <p:cNvPicPr>
            <a:picLocks noChangeAspect="1"/>
          </p:cNvPicPr>
          <p:nvPr/>
        </p:nvPicPr>
        <p:blipFill>
          <a:blip r:embed="rId6"/>
          <a:stretch>
            <a:fillRect/>
          </a:stretch>
        </p:blipFill>
        <p:spPr>
          <a:xfrm>
            <a:off x="9844811" y="5954198"/>
            <a:ext cx="318968" cy="398621"/>
          </a:xfrm>
          <a:prstGeom prst="rect">
            <a:avLst/>
          </a:prstGeom>
        </p:spPr>
      </p:pic>
    </p:spTree>
    <p:extLst>
      <p:ext uri="{BB962C8B-B14F-4D97-AF65-F5344CB8AC3E}">
        <p14:creationId xmlns:p14="http://schemas.microsoft.com/office/powerpoint/2010/main" val="128914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17458" y="2381027"/>
            <a:ext cx="6960989" cy="551378"/>
          </a:xfrm>
          <a:prstGeom prst="rect">
            <a:avLst/>
          </a:prstGeom>
          <a:noFill/>
          <a:ln/>
        </p:spPr>
        <p:txBody>
          <a:bodyPr wrap="none" lIns="0" tIns="0" rIns="0" bIns="0" rtlCol="0" anchor="t"/>
          <a:lstStyle/>
          <a:p>
            <a:pPr marL="0" indent="0" algn="l">
              <a:lnSpc>
                <a:spcPts val="4300"/>
              </a:lnSpc>
              <a:buNone/>
            </a:pPr>
            <a:r>
              <a:rPr lang="en-US" sz="4450" b="1" dirty="0">
                <a:solidFill>
                  <a:srgbClr val="009650"/>
                </a:solidFill>
                <a:latin typeface="Arimo" panose="020B0604020202020204" charset="0"/>
                <a:ea typeface="Arimo" panose="020B0604020202020204" charset="0"/>
                <a:cs typeface="Arimo" panose="020B0604020202020204" charset="0"/>
              </a:rPr>
              <a:t>Efektyviau: </a:t>
            </a:r>
            <a:r>
              <a:rPr lang="lt-LT" sz="4450" b="1" dirty="0">
                <a:solidFill>
                  <a:srgbClr val="009650"/>
                </a:solidFill>
                <a:latin typeface="Arimo" panose="020B0604020202020204" charset="0"/>
                <a:ea typeface="Arimo" panose="020B0604020202020204" charset="0"/>
                <a:cs typeface="Arimo" panose="020B0604020202020204" charset="0"/>
              </a:rPr>
              <a:t>p</a:t>
            </a:r>
            <a:r>
              <a:rPr lang="en-US" sz="4450" b="1" dirty="0" err="1">
                <a:solidFill>
                  <a:srgbClr val="009650"/>
                </a:solidFill>
                <a:latin typeface="Arimo" panose="020B0604020202020204" charset="0"/>
                <a:ea typeface="Arimo" panose="020B0604020202020204" charset="0"/>
                <a:cs typeface="Arimo" panose="020B0604020202020204" charset="0"/>
              </a:rPr>
              <a:t>ažeidimų</a:t>
            </a:r>
            <a:r>
              <a:rPr lang="en-US" sz="4450" b="1" dirty="0">
                <a:solidFill>
                  <a:srgbClr val="009650"/>
                </a:solidFill>
                <a:latin typeface="Arimo" panose="020B0604020202020204" charset="0"/>
                <a:ea typeface="Arimo" panose="020B0604020202020204" charset="0"/>
                <a:cs typeface="Arimo" panose="020B0604020202020204" charset="0"/>
              </a:rPr>
              <a:t> prevencija</a:t>
            </a:r>
            <a:endParaRPr lang="en-US" sz="4450" dirty="0">
              <a:latin typeface="Arimo" panose="020B0604020202020204" charset="0"/>
              <a:ea typeface="Arimo" panose="020B0604020202020204" charset="0"/>
              <a:cs typeface="Arimo" panose="020B0604020202020204" charset="0"/>
            </a:endParaRPr>
          </a:p>
        </p:txBody>
      </p:sp>
      <p:pic>
        <p:nvPicPr>
          <p:cNvPr id="4" name="Image 1" descr="preencoded.png"/>
          <p:cNvPicPr>
            <a:picLocks noChangeAspect="1"/>
          </p:cNvPicPr>
          <p:nvPr/>
        </p:nvPicPr>
        <p:blipFill>
          <a:blip r:embed="rId3"/>
          <a:stretch>
            <a:fillRect/>
          </a:stretch>
        </p:blipFill>
        <p:spPr>
          <a:xfrm>
            <a:off x="617455" y="3300077"/>
            <a:ext cx="882134" cy="1058585"/>
          </a:xfrm>
          <a:prstGeom prst="rect">
            <a:avLst/>
          </a:prstGeom>
        </p:spPr>
      </p:pic>
      <p:sp>
        <p:nvSpPr>
          <p:cNvPr id="5" name="Text 1"/>
          <p:cNvSpPr/>
          <p:nvPr/>
        </p:nvSpPr>
        <p:spPr>
          <a:xfrm>
            <a:off x="1764146" y="3476408"/>
            <a:ext cx="2205514" cy="275630"/>
          </a:xfrm>
          <a:prstGeom prst="rect">
            <a:avLst/>
          </a:prstGeom>
          <a:noFill/>
          <a:ln/>
        </p:spPr>
        <p:txBody>
          <a:bodyPr wrap="none" lIns="0" tIns="0" rIns="0" bIns="0" rtlCol="0" anchor="t"/>
          <a:lstStyle/>
          <a:p>
            <a:pPr marL="0" indent="0" algn="l">
              <a:lnSpc>
                <a:spcPts val="2150"/>
              </a:lnSpc>
              <a:buNone/>
            </a:pPr>
            <a:r>
              <a:rPr lang="lt-LT" sz="3600" b="1" dirty="0">
                <a:solidFill>
                  <a:srgbClr val="666666"/>
                </a:solidFill>
                <a:latin typeface="Arimo" panose="020B0604020202020204" charset="0"/>
                <a:ea typeface="Arimo" panose="020B0604020202020204" charset="0"/>
                <a:cs typeface="Arimo" panose="020B0604020202020204" charset="0"/>
              </a:rPr>
              <a:t>Informacijos sklaida</a:t>
            </a:r>
            <a:endParaRPr lang="en-US" sz="3600" dirty="0">
              <a:latin typeface="Arimo" panose="020B0604020202020204" charset="0"/>
              <a:ea typeface="Arimo" panose="020B0604020202020204" charset="0"/>
              <a:cs typeface="Arimo" panose="020B0604020202020204" charset="0"/>
            </a:endParaRPr>
          </a:p>
        </p:txBody>
      </p:sp>
      <p:sp>
        <p:nvSpPr>
          <p:cNvPr id="6" name="Text 2"/>
          <p:cNvSpPr/>
          <p:nvPr/>
        </p:nvSpPr>
        <p:spPr>
          <a:xfrm>
            <a:off x="1764146" y="3857884"/>
            <a:ext cx="12248793" cy="282297"/>
          </a:xfrm>
          <a:prstGeom prst="rect">
            <a:avLst/>
          </a:prstGeom>
          <a:noFill/>
          <a:ln/>
        </p:spPr>
        <p:txBody>
          <a:bodyPr wrap="none" lIns="0" tIns="0" rIns="0" bIns="0" rtlCol="0" anchor="t"/>
          <a:lstStyle/>
          <a:p>
            <a:pPr marL="0" indent="0" algn="l">
              <a:lnSpc>
                <a:spcPts val="2200"/>
              </a:lnSpc>
              <a:buNone/>
            </a:pPr>
            <a:r>
              <a:rPr lang="lt-LT" sz="2400" dirty="0">
                <a:solidFill>
                  <a:srgbClr val="666666"/>
                </a:solidFill>
                <a:latin typeface="Arimo" pitchFamily="34" charset="0"/>
                <a:ea typeface="Arimo" pitchFamily="34" charset="-122"/>
                <a:cs typeface="Arimo" pitchFamily="34" charset="-120"/>
              </a:rPr>
              <a:t>Viešiname</a:t>
            </a:r>
            <a:r>
              <a:rPr lang="en-US" sz="2400" dirty="0">
                <a:solidFill>
                  <a:srgbClr val="666666"/>
                </a:solidFill>
                <a:latin typeface="Arimo" pitchFamily="34" charset="0"/>
                <a:ea typeface="Arimo" pitchFamily="34" charset="-122"/>
                <a:cs typeface="Arimo" pitchFamily="34" charset="-120"/>
              </a:rPr>
              <a:t> </a:t>
            </a:r>
            <a:r>
              <a:rPr lang="en-US" sz="2400" dirty="0" err="1">
                <a:solidFill>
                  <a:srgbClr val="666666"/>
                </a:solidFill>
                <a:latin typeface="Arimo" pitchFamily="34" charset="0"/>
                <a:ea typeface="Arimo" pitchFamily="34" charset="-122"/>
                <a:cs typeface="Arimo" pitchFamily="34" charset="-120"/>
              </a:rPr>
              <a:t>straipsnius</a:t>
            </a:r>
            <a:r>
              <a:rPr lang="lt-LT" sz="2400" dirty="0">
                <a:solidFill>
                  <a:srgbClr val="666666"/>
                </a:solidFill>
                <a:latin typeface="Arimo" pitchFamily="34" charset="0"/>
                <a:ea typeface="Arimo" pitchFamily="34" charset="-122"/>
                <a:cs typeface="Arimo" pitchFamily="34" charset="-120"/>
              </a:rPr>
              <a:t>, organizuojame renginius</a:t>
            </a:r>
            <a:r>
              <a:rPr lang="en-US" sz="2400" dirty="0">
                <a:solidFill>
                  <a:srgbClr val="666666"/>
                </a:solidFill>
                <a:latin typeface="Arimo" pitchFamily="34" charset="0"/>
                <a:ea typeface="Arimo" pitchFamily="34" charset="-122"/>
                <a:cs typeface="Arimo" pitchFamily="34" charset="-120"/>
              </a:rPr>
              <a:t> apie įsipareigojimus ir </a:t>
            </a:r>
            <a:r>
              <a:rPr lang="en-US" sz="2400" dirty="0" err="1">
                <a:solidFill>
                  <a:srgbClr val="666666"/>
                </a:solidFill>
                <a:latin typeface="Arimo" pitchFamily="34" charset="0"/>
                <a:ea typeface="Arimo" pitchFamily="34" charset="-122"/>
                <a:cs typeface="Arimo" pitchFamily="34" charset="-120"/>
              </a:rPr>
              <a:t>dažniausias</a:t>
            </a:r>
            <a:r>
              <a:rPr lang="en-US" sz="2400" dirty="0">
                <a:solidFill>
                  <a:srgbClr val="666666"/>
                </a:solidFill>
                <a:latin typeface="Arimo" pitchFamily="34" charset="0"/>
                <a:ea typeface="Arimo" pitchFamily="34" charset="-122"/>
                <a:cs typeface="Arimo" pitchFamily="34" charset="-120"/>
              </a:rPr>
              <a:t> </a:t>
            </a:r>
            <a:r>
              <a:rPr lang="en-US" sz="2400" dirty="0" err="1">
                <a:solidFill>
                  <a:srgbClr val="666666"/>
                </a:solidFill>
                <a:latin typeface="Arimo" pitchFamily="34" charset="0"/>
                <a:ea typeface="Arimo" pitchFamily="34" charset="-122"/>
                <a:cs typeface="Arimo" pitchFamily="34" charset="-120"/>
              </a:rPr>
              <a:t>klaidas</a:t>
            </a:r>
            <a:r>
              <a:rPr lang="lt-LT" sz="2400" dirty="0">
                <a:solidFill>
                  <a:srgbClr val="666666"/>
                </a:solidFill>
                <a:latin typeface="Arimo" pitchFamily="34" charset="0"/>
                <a:ea typeface="Arimo" pitchFamily="34" charset="-122"/>
                <a:cs typeface="Arimo" pitchFamily="34" charset="-120"/>
              </a:rPr>
              <a:t> </a:t>
            </a:r>
            <a:endParaRPr lang="en-US" sz="2400" dirty="0"/>
          </a:p>
        </p:txBody>
      </p:sp>
      <p:pic>
        <p:nvPicPr>
          <p:cNvPr id="7" name="Image 2" descr="preencoded.png"/>
          <p:cNvPicPr>
            <a:picLocks noChangeAspect="1"/>
          </p:cNvPicPr>
          <p:nvPr/>
        </p:nvPicPr>
        <p:blipFill>
          <a:blip r:embed="rId4"/>
          <a:stretch>
            <a:fillRect/>
          </a:stretch>
        </p:blipFill>
        <p:spPr>
          <a:xfrm>
            <a:off x="617454" y="5629061"/>
            <a:ext cx="882134" cy="1058585"/>
          </a:xfrm>
          <a:prstGeom prst="rect">
            <a:avLst/>
          </a:prstGeom>
        </p:spPr>
      </p:pic>
      <p:sp>
        <p:nvSpPr>
          <p:cNvPr id="8" name="Text 3"/>
          <p:cNvSpPr/>
          <p:nvPr/>
        </p:nvSpPr>
        <p:spPr>
          <a:xfrm>
            <a:off x="1764144" y="5884613"/>
            <a:ext cx="3708797" cy="275630"/>
          </a:xfrm>
          <a:prstGeom prst="rect">
            <a:avLst/>
          </a:prstGeom>
          <a:noFill/>
          <a:ln/>
        </p:spPr>
        <p:txBody>
          <a:bodyPr wrap="none" lIns="0" tIns="0" rIns="0" bIns="0" rtlCol="0" anchor="t"/>
          <a:lstStyle/>
          <a:p>
            <a:pPr marL="0" indent="0" algn="l">
              <a:lnSpc>
                <a:spcPts val="2150"/>
              </a:lnSpc>
              <a:buNone/>
            </a:pPr>
            <a:r>
              <a:rPr lang="lt-LT" sz="3600" b="1" dirty="0">
                <a:solidFill>
                  <a:srgbClr val="666666"/>
                </a:solidFill>
                <a:latin typeface="Arimo" panose="020B0604020202020204" charset="0"/>
                <a:ea typeface="Arimo" panose="020B0604020202020204" charset="0"/>
                <a:cs typeface="Arimo" panose="020B0604020202020204" charset="0"/>
              </a:rPr>
              <a:t>Mažiau dirbtinai sukurtų sąlygų</a:t>
            </a:r>
            <a:endParaRPr lang="en-US" sz="3600" dirty="0">
              <a:latin typeface="Arimo" panose="020B0604020202020204" charset="0"/>
              <a:ea typeface="Arimo" panose="020B0604020202020204" charset="0"/>
              <a:cs typeface="Arimo" panose="020B0604020202020204" charset="0"/>
            </a:endParaRPr>
          </a:p>
        </p:txBody>
      </p:sp>
      <p:sp>
        <p:nvSpPr>
          <p:cNvPr id="9" name="Text 4"/>
          <p:cNvSpPr/>
          <p:nvPr/>
        </p:nvSpPr>
        <p:spPr>
          <a:xfrm>
            <a:off x="1764143" y="6266089"/>
            <a:ext cx="12248793" cy="282297"/>
          </a:xfrm>
          <a:prstGeom prst="rect">
            <a:avLst/>
          </a:prstGeom>
          <a:noFill/>
          <a:ln/>
        </p:spPr>
        <p:txBody>
          <a:bodyPr wrap="none" lIns="0" tIns="0" rIns="0" bIns="0" rtlCol="0" anchor="t"/>
          <a:lstStyle/>
          <a:p>
            <a:pPr marL="0" indent="0" algn="l">
              <a:lnSpc>
                <a:spcPts val="2200"/>
              </a:lnSpc>
              <a:buNone/>
            </a:pPr>
            <a:r>
              <a:rPr lang="lt-LT" sz="2400" dirty="0">
                <a:solidFill>
                  <a:srgbClr val="666666"/>
                </a:solidFill>
                <a:latin typeface="Arimo" pitchFamily="34" charset="0"/>
                <a:ea typeface="Arimo" pitchFamily="34" charset="-122"/>
                <a:cs typeface="Arimo" pitchFamily="34" charset="-120"/>
              </a:rPr>
              <a:t>Sumažės tikrinamų atvejų dėl dirbtinai sukurtų sąlygų paramai gauti</a:t>
            </a:r>
            <a:endParaRPr lang="en-US" sz="2400" dirty="0"/>
          </a:p>
        </p:txBody>
      </p:sp>
      <p:pic>
        <p:nvPicPr>
          <p:cNvPr id="10" name="Image 3" descr="preencoded.png"/>
          <p:cNvPicPr>
            <a:picLocks noChangeAspect="1"/>
          </p:cNvPicPr>
          <p:nvPr/>
        </p:nvPicPr>
        <p:blipFill>
          <a:blip r:embed="rId5"/>
          <a:stretch>
            <a:fillRect/>
          </a:stretch>
        </p:blipFill>
        <p:spPr>
          <a:xfrm>
            <a:off x="617453" y="6766866"/>
            <a:ext cx="882134" cy="1058585"/>
          </a:xfrm>
          <a:prstGeom prst="rect">
            <a:avLst/>
          </a:prstGeom>
        </p:spPr>
      </p:pic>
      <p:sp>
        <p:nvSpPr>
          <p:cNvPr id="11" name="Text 5"/>
          <p:cNvSpPr/>
          <p:nvPr/>
        </p:nvSpPr>
        <p:spPr>
          <a:xfrm>
            <a:off x="1764144" y="6943198"/>
            <a:ext cx="2205514" cy="275630"/>
          </a:xfrm>
          <a:prstGeom prst="rect">
            <a:avLst/>
          </a:prstGeom>
          <a:noFill/>
          <a:ln/>
        </p:spPr>
        <p:txBody>
          <a:bodyPr wrap="none" lIns="0" tIns="0" rIns="0" bIns="0" rtlCol="0" anchor="t"/>
          <a:lstStyle/>
          <a:p>
            <a:pPr marL="0" indent="0" algn="l">
              <a:lnSpc>
                <a:spcPts val="2150"/>
              </a:lnSpc>
              <a:buNone/>
            </a:pPr>
            <a:r>
              <a:rPr lang="lt-LT" sz="3600" b="1" dirty="0">
                <a:solidFill>
                  <a:srgbClr val="666666"/>
                </a:solidFill>
                <a:latin typeface="Arimo" panose="020B0604020202020204" charset="0"/>
                <a:ea typeface="Arimo" panose="020B0604020202020204" charset="0"/>
                <a:cs typeface="Arimo" panose="020B0604020202020204" charset="0"/>
              </a:rPr>
              <a:t>Dar didesnis prevencinių priemonių taikymas</a:t>
            </a:r>
            <a:endParaRPr lang="en-US" sz="3600" dirty="0">
              <a:latin typeface="Arimo" panose="020B0604020202020204" charset="0"/>
              <a:ea typeface="Arimo" panose="020B0604020202020204" charset="0"/>
              <a:cs typeface="Arimo" panose="020B0604020202020204" charset="0"/>
            </a:endParaRPr>
          </a:p>
        </p:txBody>
      </p:sp>
      <p:sp>
        <p:nvSpPr>
          <p:cNvPr id="12" name="Text 6"/>
          <p:cNvSpPr/>
          <p:nvPr/>
        </p:nvSpPr>
        <p:spPr>
          <a:xfrm>
            <a:off x="1764144" y="7320018"/>
            <a:ext cx="12248793" cy="282297"/>
          </a:xfrm>
          <a:prstGeom prst="rect">
            <a:avLst/>
          </a:prstGeom>
          <a:noFill/>
          <a:ln/>
        </p:spPr>
        <p:txBody>
          <a:bodyPr wrap="none" lIns="0" tIns="0" rIns="0" bIns="0" rtlCol="0" anchor="t"/>
          <a:lstStyle/>
          <a:p>
            <a:pPr marL="0" indent="0" algn="l">
              <a:lnSpc>
                <a:spcPts val="2200"/>
              </a:lnSpc>
              <a:buNone/>
            </a:pPr>
            <a:r>
              <a:rPr lang="en-US" sz="2400" dirty="0">
                <a:solidFill>
                  <a:srgbClr val="666666"/>
                </a:solidFill>
                <a:latin typeface="Arimo" pitchFamily="34" charset="0"/>
                <a:ea typeface="Arimo" pitchFamily="34" charset="-122"/>
                <a:cs typeface="Arimo" pitchFamily="34" charset="-120"/>
              </a:rPr>
              <a:t>Sieksime, kad sankcijos </a:t>
            </a:r>
            <a:r>
              <a:rPr lang="en-US" sz="2400" dirty="0" err="1">
                <a:solidFill>
                  <a:srgbClr val="666666"/>
                </a:solidFill>
                <a:latin typeface="Arimo" pitchFamily="34" charset="0"/>
                <a:ea typeface="Arimo" pitchFamily="34" charset="-122"/>
                <a:cs typeface="Arimo" pitchFamily="34" charset="-120"/>
              </a:rPr>
              <a:t>neviršytų</a:t>
            </a:r>
            <a:r>
              <a:rPr lang="en-US" sz="2400" dirty="0">
                <a:solidFill>
                  <a:srgbClr val="666666"/>
                </a:solidFill>
                <a:latin typeface="Arimo" pitchFamily="34" charset="0"/>
                <a:ea typeface="Arimo" pitchFamily="34" charset="-122"/>
                <a:cs typeface="Arimo" pitchFamily="34" charset="-120"/>
              </a:rPr>
              <a:t> 1</a:t>
            </a:r>
            <a:r>
              <a:rPr lang="lt-LT" sz="2400" dirty="0">
                <a:solidFill>
                  <a:srgbClr val="666666"/>
                </a:solidFill>
                <a:latin typeface="Arimo" pitchFamily="34" charset="0"/>
                <a:ea typeface="Arimo" pitchFamily="34" charset="-122"/>
                <a:cs typeface="Arimo" pitchFamily="34" charset="-120"/>
              </a:rPr>
              <a:t> proc.</a:t>
            </a:r>
            <a:r>
              <a:rPr lang="en-US" sz="2400" dirty="0">
                <a:solidFill>
                  <a:srgbClr val="666666"/>
                </a:solidFill>
                <a:latin typeface="Arimo" pitchFamily="34" charset="0"/>
                <a:ea typeface="Arimo" pitchFamily="34" charset="-122"/>
                <a:cs typeface="Arimo" pitchFamily="34" charset="-120"/>
              </a:rPr>
              <a:t> nuo </a:t>
            </a:r>
            <a:r>
              <a:rPr lang="en-US" sz="2400" dirty="0" err="1">
                <a:solidFill>
                  <a:srgbClr val="666666"/>
                </a:solidFill>
                <a:latin typeface="Arimo" pitchFamily="34" charset="0"/>
                <a:ea typeface="Arimo" pitchFamily="34" charset="-122"/>
                <a:cs typeface="Arimo" pitchFamily="34" charset="-120"/>
              </a:rPr>
              <a:t>išmokėtos</a:t>
            </a:r>
            <a:r>
              <a:rPr lang="en-US" sz="2400" dirty="0">
                <a:solidFill>
                  <a:srgbClr val="666666"/>
                </a:solidFill>
                <a:latin typeface="Arimo" pitchFamily="34" charset="0"/>
                <a:ea typeface="Arimo" pitchFamily="34" charset="-122"/>
                <a:cs typeface="Arimo" pitchFamily="34" charset="-120"/>
              </a:rPr>
              <a:t> paramos</a:t>
            </a:r>
            <a:endParaRPr lang="en-US" sz="2400" dirty="0"/>
          </a:p>
        </p:txBody>
      </p:sp>
      <p:pic>
        <p:nvPicPr>
          <p:cNvPr id="13" name="Image 4" descr="preencoded.png"/>
          <p:cNvPicPr>
            <a:picLocks noChangeAspect="1"/>
          </p:cNvPicPr>
          <p:nvPr/>
        </p:nvPicPr>
        <p:blipFill>
          <a:blip r:embed="rId6"/>
          <a:stretch>
            <a:fillRect/>
          </a:stretch>
        </p:blipFill>
        <p:spPr>
          <a:xfrm>
            <a:off x="617458" y="4437882"/>
            <a:ext cx="882134" cy="1058585"/>
          </a:xfrm>
          <a:prstGeom prst="rect">
            <a:avLst/>
          </a:prstGeom>
        </p:spPr>
      </p:pic>
      <p:sp>
        <p:nvSpPr>
          <p:cNvPr id="14" name="Text 7"/>
          <p:cNvSpPr/>
          <p:nvPr/>
        </p:nvSpPr>
        <p:spPr>
          <a:xfrm>
            <a:off x="1764146" y="4534994"/>
            <a:ext cx="2499836" cy="275630"/>
          </a:xfrm>
          <a:prstGeom prst="rect">
            <a:avLst/>
          </a:prstGeom>
          <a:noFill/>
          <a:ln/>
        </p:spPr>
        <p:txBody>
          <a:bodyPr wrap="none" lIns="0" tIns="0" rIns="0" bIns="0" rtlCol="0" anchor="t"/>
          <a:lstStyle/>
          <a:p>
            <a:pPr marL="0" indent="0" algn="l">
              <a:lnSpc>
                <a:spcPts val="2150"/>
              </a:lnSpc>
              <a:buNone/>
            </a:pPr>
            <a:r>
              <a:rPr lang="lt-LT" sz="3600" b="1" dirty="0">
                <a:solidFill>
                  <a:srgbClr val="666666"/>
                </a:solidFill>
                <a:latin typeface="Arimo" panose="020B0604020202020204" charset="0"/>
                <a:ea typeface="Arimo" panose="020B0604020202020204" charset="0"/>
                <a:cs typeface="Arimo" panose="020B0604020202020204" charset="0"/>
              </a:rPr>
              <a:t>Mažiau pritaikytų sankcijų</a:t>
            </a:r>
            <a:endParaRPr lang="en-US" sz="3600" dirty="0">
              <a:latin typeface="Arimo" panose="020B0604020202020204" charset="0"/>
              <a:ea typeface="Arimo" panose="020B0604020202020204" charset="0"/>
              <a:cs typeface="Arimo" panose="020B0604020202020204" charset="0"/>
            </a:endParaRPr>
          </a:p>
        </p:txBody>
      </p:sp>
      <p:sp>
        <p:nvSpPr>
          <p:cNvPr id="15" name="Text 8"/>
          <p:cNvSpPr/>
          <p:nvPr/>
        </p:nvSpPr>
        <p:spPr>
          <a:xfrm>
            <a:off x="1764143" y="4826027"/>
            <a:ext cx="12248793" cy="282297"/>
          </a:xfrm>
          <a:prstGeom prst="rect">
            <a:avLst/>
          </a:prstGeom>
          <a:noFill/>
          <a:ln/>
        </p:spPr>
        <p:txBody>
          <a:bodyPr wrap="none" lIns="0" tIns="0" rIns="0" bIns="0" rtlCol="0" anchor="t"/>
          <a:lstStyle/>
          <a:p>
            <a:r>
              <a:rPr lang="lt-LT" sz="2400" dirty="0">
                <a:solidFill>
                  <a:srgbClr val="666666"/>
                </a:solidFill>
                <a:latin typeface="Arimo" panose="020B0604020202020204" charset="0"/>
                <a:ea typeface="Arimo" panose="020B0604020202020204" charset="0"/>
                <a:cs typeface="Arimo" panose="020B0604020202020204" charset="0"/>
              </a:rPr>
              <a:t>54 proc. mažiau sankcionuotų pareiškėjų ir 2,3 mln. Eur mažesnė sankcijų suma </a:t>
            </a:r>
          </a:p>
          <a:p>
            <a:r>
              <a:rPr lang="lt-LT" sz="2400" dirty="0">
                <a:solidFill>
                  <a:srgbClr val="666666"/>
                </a:solidFill>
                <a:latin typeface="Arimo" panose="020B0604020202020204" charset="0"/>
                <a:ea typeface="Arimo" panose="020B0604020202020204" charset="0"/>
                <a:cs typeface="Arimo" panose="020B0604020202020204" charset="0"/>
              </a:rPr>
              <a:t>(2024 m., lyginant su 2022 m.)</a:t>
            </a:r>
            <a:endParaRPr lang="en-US" sz="2400" dirty="0">
              <a:latin typeface="Arimo" panose="020B0604020202020204" charset="0"/>
              <a:ea typeface="Arimo" panose="020B0604020202020204" charset="0"/>
              <a:cs typeface="Arimo" panose="020B0604020202020204" charset="0"/>
            </a:endParaRPr>
          </a:p>
        </p:txBody>
      </p:sp>
      <p:pic>
        <p:nvPicPr>
          <p:cNvPr id="16" name="Image 0" descr="preencoded.png">
            <a:extLst>
              <a:ext uri="{FF2B5EF4-FFF2-40B4-BE49-F238E27FC236}">
                <a16:creationId xmlns:a16="http://schemas.microsoft.com/office/drawing/2014/main" id="{4B68D57F-11E8-4EFF-B467-6E71526F187D}"/>
              </a:ext>
            </a:extLst>
          </p:cNvPr>
          <p:cNvPicPr>
            <a:picLocks noChangeAspect="1"/>
          </p:cNvPicPr>
          <p:nvPr/>
        </p:nvPicPr>
        <p:blipFill>
          <a:blip r:embed="rId7"/>
          <a:stretch>
            <a:fillRect/>
          </a:stretch>
        </p:blipFill>
        <p:spPr>
          <a:xfrm>
            <a:off x="0" y="0"/>
            <a:ext cx="14630400" cy="23157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9"/>
          <p:cNvSpPr txBox="1"/>
          <p:nvPr/>
        </p:nvSpPr>
        <p:spPr>
          <a:xfrm>
            <a:off x="447899" y="3098229"/>
            <a:ext cx="5537995" cy="254237"/>
          </a:xfrm>
          <a:prstGeom prst="rect">
            <a:avLst/>
          </a:prstGeom>
        </p:spPr>
        <p:txBody>
          <a:bodyPr wrap="square" lIns="0" tIns="0" rIns="0" bIns="0" rtlCol="0" anchor="t">
            <a:spAutoFit/>
          </a:bodyPr>
          <a:lstStyle/>
          <a:p>
            <a:pPr>
              <a:lnSpc>
                <a:spcPts val="1724"/>
              </a:lnSpc>
              <a:spcBef>
                <a:spcPct val="0"/>
              </a:spcBef>
            </a:pPr>
            <a:r>
              <a:rPr lang="en-US" sz="3200" dirty="0">
                <a:solidFill>
                  <a:srgbClr val="1D6835"/>
                </a:solidFill>
                <a:latin typeface="Arimo" panose="020B0604020202020204" charset="0"/>
                <a:ea typeface="Arimo" panose="020B0604020202020204" charset="0"/>
                <a:cs typeface="Arimo" panose="020B0604020202020204" charset="0"/>
                <a:sym typeface="Arimo"/>
              </a:rPr>
              <a:t>Nuo 2016 m. </a:t>
            </a:r>
            <a:r>
              <a:rPr lang="en-US" sz="3200" dirty="0" err="1">
                <a:solidFill>
                  <a:srgbClr val="1D6835"/>
                </a:solidFill>
                <a:latin typeface="Arimo" panose="020B0604020202020204" charset="0"/>
                <a:ea typeface="Arimo" panose="020B0604020202020204" charset="0"/>
                <a:cs typeface="Arimo" panose="020B0604020202020204" charset="0"/>
                <a:sym typeface="Arimo"/>
              </a:rPr>
              <a:t>iki</a:t>
            </a:r>
            <a:r>
              <a:rPr lang="en-US" sz="3200" dirty="0">
                <a:solidFill>
                  <a:srgbClr val="1D6835"/>
                </a:solidFill>
                <a:latin typeface="Arimo" panose="020B0604020202020204" charset="0"/>
                <a:ea typeface="Arimo" panose="020B0604020202020204" charset="0"/>
                <a:cs typeface="Arimo" panose="020B0604020202020204" charset="0"/>
                <a:sym typeface="Arimo"/>
              </a:rPr>
              <a:t> 2025 m.:</a:t>
            </a:r>
          </a:p>
        </p:txBody>
      </p:sp>
      <p:sp>
        <p:nvSpPr>
          <p:cNvPr id="30" name="TextBox 30"/>
          <p:cNvSpPr txBox="1"/>
          <p:nvPr/>
        </p:nvSpPr>
        <p:spPr>
          <a:xfrm>
            <a:off x="1433805" y="3646188"/>
            <a:ext cx="11035285" cy="984885"/>
          </a:xfrm>
          <a:prstGeom prst="rect">
            <a:avLst/>
          </a:prstGeom>
        </p:spPr>
        <p:txBody>
          <a:bodyPr wrap="square" lIns="0" tIns="0" rIns="0" bIns="0" rtlCol="0" anchor="t">
            <a:spAutoFit/>
          </a:bodyPr>
          <a:lstStyle/>
          <a:p>
            <a:pPr>
              <a:spcBef>
                <a:spcPct val="0"/>
              </a:spcBef>
            </a:pPr>
            <a:r>
              <a:rPr lang="en-US" sz="3200" b="1" dirty="0">
                <a:solidFill>
                  <a:srgbClr val="666666"/>
                </a:solidFill>
                <a:latin typeface="Arimo" panose="020B0604020202020204" charset="0"/>
                <a:ea typeface="Arimo" panose="020B0604020202020204" charset="0"/>
                <a:cs typeface="Arimo" panose="020B0604020202020204" charset="0"/>
                <a:sym typeface="Arimo Bold"/>
              </a:rPr>
              <a:t>2 </a:t>
            </a:r>
            <a:r>
              <a:rPr lang="en-US" sz="3200" b="1" dirty="0" err="1">
                <a:solidFill>
                  <a:srgbClr val="666666"/>
                </a:solidFill>
                <a:latin typeface="Arimo" panose="020B0604020202020204" charset="0"/>
                <a:ea typeface="Arimo" panose="020B0604020202020204" charset="0"/>
                <a:cs typeface="Arimo" panose="020B0604020202020204" charset="0"/>
                <a:sym typeface="Arimo Bold"/>
              </a:rPr>
              <a:t>kartus</a:t>
            </a:r>
            <a:r>
              <a:rPr lang="en-US" sz="3200" b="1" dirty="0">
                <a:solidFill>
                  <a:srgbClr val="666666"/>
                </a:solidFill>
                <a:latin typeface="Arimo" panose="020B0604020202020204" charset="0"/>
                <a:ea typeface="Arimo" panose="020B0604020202020204" charset="0"/>
                <a:cs typeface="Arimo" panose="020B0604020202020204" charset="0"/>
                <a:sym typeface="Arimo Bold"/>
              </a:rPr>
              <a:t> </a:t>
            </a:r>
            <a:r>
              <a:rPr lang="en-US" sz="3200" b="1" dirty="0" err="1">
                <a:solidFill>
                  <a:srgbClr val="666666"/>
                </a:solidFill>
                <a:latin typeface="Arimo" panose="020B0604020202020204" charset="0"/>
                <a:ea typeface="Arimo" panose="020B0604020202020204" charset="0"/>
                <a:cs typeface="Arimo" panose="020B0604020202020204" charset="0"/>
                <a:sym typeface="Arimo Bold"/>
              </a:rPr>
              <a:t>mažiau</a:t>
            </a:r>
            <a:r>
              <a:rPr lang="en-US" sz="3200" dirty="0">
                <a:solidFill>
                  <a:srgbClr val="666666"/>
                </a:solidFill>
                <a:latin typeface="Arimo" panose="020B0604020202020204" charset="0"/>
                <a:ea typeface="Arimo" panose="020B0604020202020204" charset="0"/>
                <a:cs typeface="Arimo" panose="020B0604020202020204" charset="0"/>
                <a:sym typeface="Arimo Bold"/>
              </a:rPr>
              <a:t> </a:t>
            </a:r>
            <a:r>
              <a:rPr lang="en-US" sz="3200" dirty="0" err="1">
                <a:solidFill>
                  <a:srgbClr val="666666"/>
                </a:solidFill>
                <a:latin typeface="Arimo" panose="020B0604020202020204" charset="0"/>
                <a:ea typeface="Arimo" panose="020B0604020202020204" charset="0"/>
                <a:cs typeface="Arimo" panose="020B0604020202020204" charset="0"/>
                <a:sym typeface="Arimo Bold"/>
              </a:rPr>
              <a:t>patikras</a:t>
            </a:r>
            <a:r>
              <a:rPr lang="en-US" sz="3200" dirty="0">
                <a:solidFill>
                  <a:srgbClr val="666666"/>
                </a:solidFill>
                <a:latin typeface="Arimo" panose="020B0604020202020204" charset="0"/>
                <a:ea typeface="Arimo" panose="020B0604020202020204" charset="0"/>
                <a:cs typeface="Arimo" panose="020B0604020202020204" charset="0"/>
                <a:sym typeface="Arimo Bold"/>
              </a:rPr>
              <a:t> </a:t>
            </a:r>
            <a:r>
              <a:rPr lang="en-US" sz="3200" dirty="0" err="1">
                <a:solidFill>
                  <a:srgbClr val="666666"/>
                </a:solidFill>
                <a:latin typeface="Arimo" panose="020B0604020202020204" charset="0"/>
                <a:ea typeface="Arimo" panose="020B0604020202020204" charset="0"/>
                <a:cs typeface="Arimo" panose="020B0604020202020204" charset="0"/>
                <a:sym typeface="Arimo Bold"/>
              </a:rPr>
              <a:t>atliekančių</a:t>
            </a:r>
            <a:r>
              <a:rPr lang="en-US" sz="3200" dirty="0">
                <a:solidFill>
                  <a:srgbClr val="666666"/>
                </a:solidFill>
                <a:latin typeface="Arimo" panose="020B0604020202020204" charset="0"/>
                <a:ea typeface="Arimo" panose="020B0604020202020204" charset="0"/>
                <a:cs typeface="Arimo" panose="020B0604020202020204" charset="0"/>
                <a:sym typeface="Arimo Bold"/>
              </a:rPr>
              <a:t> </a:t>
            </a:r>
            <a:r>
              <a:rPr lang="en-US" sz="3200" dirty="0" err="1">
                <a:solidFill>
                  <a:srgbClr val="666666"/>
                </a:solidFill>
                <a:latin typeface="Arimo" panose="020B0604020202020204" charset="0"/>
                <a:ea typeface="Arimo" panose="020B0604020202020204" charset="0"/>
                <a:cs typeface="Arimo" panose="020B0604020202020204" charset="0"/>
                <a:sym typeface="Arimo Bold"/>
              </a:rPr>
              <a:t>darbuotojų</a:t>
            </a:r>
            <a:r>
              <a:rPr lang="en-US" sz="3200" dirty="0">
                <a:solidFill>
                  <a:srgbClr val="666666"/>
                </a:solidFill>
                <a:latin typeface="Arimo" panose="020B0604020202020204" charset="0"/>
                <a:ea typeface="Arimo" panose="020B0604020202020204" charset="0"/>
                <a:cs typeface="Arimo" panose="020B0604020202020204" charset="0"/>
                <a:sym typeface="Arimo Bold"/>
              </a:rPr>
              <a:t> ir </a:t>
            </a:r>
            <a:r>
              <a:rPr lang="en-US" sz="3200" dirty="0" err="1">
                <a:solidFill>
                  <a:srgbClr val="666666"/>
                </a:solidFill>
                <a:latin typeface="Arimo" panose="020B0604020202020204" charset="0"/>
                <a:ea typeface="Arimo" panose="020B0604020202020204" charset="0"/>
                <a:cs typeface="Arimo" panose="020B0604020202020204" charset="0"/>
                <a:sym typeface="Arimo Bold"/>
              </a:rPr>
              <a:t>visureigių</a:t>
            </a:r>
            <a:r>
              <a:rPr lang="en-US" sz="3200" dirty="0">
                <a:solidFill>
                  <a:srgbClr val="666666"/>
                </a:solidFill>
                <a:latin typeface="Arimo" panose="020B0604020202020204" charset="0"/>
                <a:ea typeface="Arimo" panose="020B0604020202020204" charset="0"/>
                <a:cs typeface="Arimo" panose="020B0604020202020204" charset="0"/>
                <a:sym typeface="Arimo Bold"/>
              </a:rPr>
              <a:t> </a:t>
            </a:r>
            <a:r>
              <a:rPr lang="en-US" sz="3200" dirty="0">
                <a:solidFill>
                  <a:srgbClr val="666666"/>
                </a:solidFill>
                <a:latin typeface="Arimo" panose="020B0604020202020204" charset="0"/>
                <a:ea typeface="Arimo" panose="020B0604020202020204" charset="0"/>
                <a:cs typeface="Arimo" panose="020B0604020202020204" charset="0"/>
                <a:sym typeface="Arimo"/>
              </a:rPr>
              <a:t>(</a:t>
            </a:r>
            <a:r>
              <a:rPr lang="en-US" sz="3200" dirty="0" err="1">
                <a:solidFill>
                  <a:srgbClr val="666666"/>
                </a:solidFill>
                <a:latin typeface="Arimo" panose="020B0604020202020204" charset="0"/>
                <a:ea typeface="Arimo" panose="020B0604020202020204" charset="0"/>
                <a:cs typeface="Arimo" panose="020B0604020202020204" charset="0"/>
                <a:sym typeface="Arimo"/>
              </a:rPr>
              <a:t>nuo</a:t>
            </a:r>
            <a:r>
              <a:rPr lang="en-US" sz="3200" dirty="0">
                <a:solidFill>
                  <a:srgbClr val="666666"/>
                </a:solidFill>
                <a:latin typeface="Arimo" panose="020B0604020202020204" charset="0"/>
                <a:ea typeface="Arimo" panose="020B0604020202020204" charset="0"/>
                <a:cs typeface="Arimo" panose="020B0604020202020204" charset="0"/>
                <a:sym typeface="Arimo"/>
              </a:rPr>
              <a:t> 160 </a:t>
            </a:r>
            <a:r>
              <a:rPr lang="en-US" sz="3200" dirty="0" err="1">
                <a:solidFill>
                  <a:srgbClr val="666666"/>
                </a:solidFill>
                <a:latin typeface="Arimo" panose="020B0604020202020204" charset="0"/>
                <a:ea typeface="Arimo" panose="020B0604020202020204" charset="0"/>
                <a:cs typeface="Arimo" panose="020B0604020202020204" charset="0"/>
                <a:sym typeface="Arimo"/>
              </a:rPr>
              <a:t>iki</a:t>
            </a:r>
            <a:r>
              <a:rPr lang="en-US" sz="3200" dirty="0">
                <a:solidFill>
                  <a:srgbClr val="666666"/>
                </a:solidFill>
                <a:latin typeface="Arimo" panose="020B0604020202020204" charset="0"/>
                <a:ea typeface="Arimo" panose="020B0604020202020204" charset="0"/>
                <a:cs typeface="Arimo" panose="020B0604020202020204" charset="0"/>
                <a:sym typeface="Arimo"/>
              </a:rPr>
              <a:t> 77)</a:t>
            </a:r>
          </a:p>
        </p:txBody>
      </p:sp>
      <p:sp>
        <p:nvSpPr>
          <p:cNvPr id="31" name="TextBox 31"/>
          <p:cNvSpPr txBox="1"/>
          <p:nvPr/>
        </p:nvSpPr>
        <p:spPr>
          <a:xfrm>
            <a:off x="1433805" y="4877135"/>
            <a:ext cx="10736028" cy="984885"/>
          </a:xfrm>
          <a:prstGeom prst="rect">
            <a:avLst/>
          </a:prstGeom>
        </p:spPr>
        <p:txBody>
          <a:bodyPr wrap="square" lIns="0" tIns="0" rIns="0" bIns="0" rtlCol="0" anchor="t">
            <a:spAutoFit/>
          </a:bodyPr>
          <a:lstStyle/>
          <a:p>
            <a:pPr>
              <a:spcBef>
                <a:spcPct val="0"/>
              </a:spcBef>
            </a:pPr>
            <a:r>
              <a:rPr lang="en-US" sz="3200" b="1" dirty="0">
                <a:solidFill>
                  <a:srgbClr val="666666"/>
                </a:solidFill>
                <a:latin typeface="Arimo" panose="020B0604020202020204" charset="0"/>
                <a:ea typeface="Arimo" panose="020B0604020202020204" charset="0"/>
                <a:cs typeface="Arimo" panose="020B0604020202020204" charset="0"/>
                <a:sym typeface="Arimo Bold"/>
              </a:rPr>
              <a:t>3,5 </a:t>
            </a:r>
            <a:r>
              <a:rPr lang="en-US" sz="3200" b="1" dirty="0" err="1">
                <a:solidFill>
                  <a:srgbClr val="666666"/>
                </a:solidFill>
                <a:latin typeface="Arimo" panose="020B0604020202020204" charset="0"/>
                <a:ea typeface="Arimo" panose="020B0604020202020204" charset="0"/>
                <a:cs typeface="Arimo" panose="020B0604020202020204" charset="0"/>
                <a:sym typeface="Arimo Bold"/>
              </a:rPr>
              <a:t>karto</a:t>
            </a:r>
            <a:r>
              <a:rPr lang="en-US" sz="3200" b="1" dirty="0">
                <a:solidFill>
                  <a:srgbClr val="666666"/>
                </a:solidFill>
                <a:latin typeface="Arimo" panose="020B0604020202020204" charset="0"/>
                <a:ea typeface="Arimo" panose="020B0604020202020204" charset="0"/>
                <a:cs typeface="Arimo" panose="020B0604020202020204" charset="0"/>
                <a:sym typeface="Arimo Bold"/>
              </a:rPr>
              <a:t> </a:t>
            </a:r>
            <a:r>
              <a:rPr lang="en-US" sz="3200" b="1" dirty="0" err="1">
                <a:solidFill>
                  <a:srgbClr val="666666"/>
                </a:solidFill>
                <a:latin typeface="Arimo" panose="020B0604020202020204" charset="0"/>
                <a:ea typeface="Arimo" panose="020B0604020202020204" charset="0"/>
                <a:cs typeface="Arimo" panose="020B0604020202020204" charset="0"/>
                <a:sym typeface="Arimo Bold"/>
              </a:rPr>
              <a:t>mažiau</a:t>
            </a:r>
            <a:r>
              <a:rPr lang="en-US" sz="3200" b="1" dirty="0">
                <a:solidFill>
                  <a:srgbClr val="666666"/>
                </a:solidFill>
                <a:latin typeface="Arimo" panose="020B0604020202020204" charset="0"/>
                <a:ea typeface="Arimo" panose="020B0604020202020204" charset="0"/>
                <a:cs typeface="Arimo" panose="020B0604020202020204" charset="0"/>
                <a:sym typeface="Arimo Bold"/>
              </a:rPr>
              <a:t> </a:t>
            </a:r>
            <a:r>
              <a:rPr lang="en-US" sz="3200" dirty="0" err="1">
                <a:solidFill>
                  <a:srgbClr val="666666"/>
                </a:solidFill>
                <a:latin typeface="Arimo" panose="020B0604020202020204" charset="0"/>
                <a:ea typeface="Arimo" panose="020B0604020202020204" charset="0"/>
                <a:cs typeface="Arimo" panose="020B0604020202020204" charset="0"/>
                <a:sym typeface="Arimo Bold"/>
              </a:rPr>
              <a:t>nuvažiuotų</a:t>
            </a:r>
            <a:r>
              <a:rPr lang="en-US" sz="3200" dirty="0">
                <a:solidFill>
                  <a:srgbClr val="666666"/>
                </a:solidFill>
                <a:latin typeface="Arimo" panose="020B0604020202020204" charset="0"/>
                <a:ea typeface="Arimo" panose="020B0604020202020204" charset="0"/>
                <a:cs typeface="Arimo" panose="020B0604020202020204" charset="0"/>
                <a:sym typeface="Arimo Bold"/>
              </a:rPr>
              <a:t> </a:t>
            </a:r>
            <a:r>
              <a:rPr lang="en-US" sz="3200" dirty="0" err="1">
                <a:solidFill>
                  <a:srgbClr val="666666"/>
                </a:solidFill>
                <a:latin typeface="Arimo" panose="020B0604020202020204" charset="0"/>
                <a:ea typeface="Arimo" panose="020B0604020202020204" charset="0"/>
                <a:cs typeface="Arimo" panose="020B0604020202020204" charset="0"/>
                <a:sym typeface="Arimo Bold"/>
              </a:rPr>
              <a:t>kilometrų</a:t>
            </a:r>
            <a:r>
              <a:rPr lang="en-US" sz="3200" dirty="0">
                <a:solidFill>
                  <a:srgbClr val="666666"/>
                </a:solidFill>
                <a:latin typeface="Arimo" panose="020B0604020202020204" charset="0"/>
                <a:ea typeface="Arimo" panose="020B0604020202020204" charset="0"/>
                <a:cs typeface="Arimo" panose="020B0604020202020204" charset="0"/>
                <a:sym typeface="Arimo Bold"/>
              </a:rPr>
              <a:t> </a:t>
            </a:r>
            <a:r>
              <a:rPr lang="en-US" sz="3200" dirty="0">
                <a:solidFill>
                  <a:srgbClr val="666666"/>
                </a:solidFill>
                <a:latin typeface="Arimo" panose="020B0604020202020204" charset="0"/>
                <a:ea typeface="Arimo" panose="020B0604020202020204" charset="0"/>
                <a:cs typeface="Arimo" panose="020B0604020202020204" charset="0"/>
                <a:sym typeface="Arimo"/>
              </a:rPr>
              <a:t>(</a:t>
            </a:r>
            <a:r>
              <a:rPr lang="en-US" sz="3200" dirty="0" err="1">
                <a:solidFill>
                  <a:srgbClr val="666666"/>
                </a:solidFill>
                <a:latin typeface="Arimo" panose="020B0604020202020204" charset="0"/>
                <a:ea typeface="Arimo" panose="020B0604020202020204" charset="0"/>
                <a:cs typeface="Arimo" panose="020B0604020202020204" charset="0"/>
                <a:sym typeface="Arimo"/>
              </a:rPr>
              <a:t>nuo</a:t>
            </a:r>
            <a:r>
              <a:rPr lang="en-US" sz="3200" dirty="0">
                <a:solidFill>
                  <a:srgbClr val="666666"/>
                </a:solidFill>
                <a:latin typeface="Arimo" panose="020B0604020202020204" charset="0"/>
                <a:ea typeface="Arimo" panose="020B0604020202020204" charset="0"/>
                <a:cs typeface="Arimo" panose="020B0604020202020204" charset="0"/>
                <a:sym typeface="Arimo"/>
              </a:rPr>
              <a:t> 3 205 916 km </a:t>
            </a:r>
            <a:r>
              <a:rPr lang="en-US" sz="3200" dirty="0" err="1">
                <a:solidFill>
                  <a:srgbClr val="666666"/>
                </a:solidFill>
                <a:latin typeface="Arimo" panose="020B0604020202020204" charset="0"/>
                <a:ea typeface="Arimo" panose="020B0604020202020204" charset="0"/>
                <a:cs typeface="Arimo" panose="020B0604020202020204" charset="0"/>
                <a:sym typeface="Arimo"/>
              </a:rPr>
              <a:t>iki</a:t>
            </a:r>
            <a:r>
              <a:rPr lang="en-US" sz="3200" dirty="0">
                <a:solidFill>
                  <a:srgbClr val="666666"/>
                </a:solidFill>
                <a:latin typeface="Arimo" panose="020B0604020202020204" charset="0"/>
                <a:ea typeface="Arimo" panose="020B0604020202020204" charset="0"/>
                <a:cs typeface="Arimo" panose="020B0604020202020204" charset="0"/>
                <a:sym typeface="Arimo"/>
              </a:rPr>
              <a:t> 910 544 km)</a:t>
            </a:r>
          </a:p>
        </p:txBody>
      </p:sp>
      <p:sp>
        <p:nvSpPr>
          <p:cNvPr id="43" name="TextBox 43"/>
          <p:cNvSpPr txBox="1"/>
          <p:nvPr/>
        </p:nvSpPr>
        <p:spPr>
          <a:xfrm>
            <a:off x="447900" y="1359602"/>
            <a:ext cx="13953902" cy="984885"/>
          </a:xfrm>
          <a:prstGeom prst="rect">
            <a:avLst/>
          </a:prstGeom>
        </p:spPr>
        <p:txBody>
          <a:bodyPr wrap="square" lIns="0" tIns="0" rIns="0" bIns="0" rtlCol="0" anchor="t">
            <a:spAutoFit/>
          </a:bodyPr>
          <a:lstStyle/>
          <a:p>
            <a:pPr>
              <a:spcBef>
                <a:spcPct val="0"/>
              </a:spcBef>
            </a:pPr>
            <a:r>
              <a:rPr lang="en-US" sz="3200" dirty="0" err="1">
                <a:solidFill>
                  <a:srgbClr val="666666"/>
                </a:solidFill>
                <a:latin typeface="Arimo" panose="020B0604020202020204" charset="0"/>
                <a:ea typeface="Arimo" panose="020B0604020202020204" charset="0"/>
                <a:cs typeface="Arimo" panose="020B0604020202020204" charset="0"/>
                <a:sym typeface="Arimo"/>
              </a:rPr>
              <a:t>Mažiname</a:t>
            </a:r>
            <a:r>
              <a:rPr lang="en-US" sz="3200" dirty="0">
                <a:solidFill>
                  <a:srgbClr val="666666"/>
                </a:solidFill>
                <a:latin typeface="Arimo" panose="020B0604020202020204" charset="0"/>
                <a:ea typeface="Arimo" panose="020B0604020202020204" charset="0"/>
                <a:cs typeface="Arimo" panose="020B0604020202020204" charset="0"/>
                <a:sym typeface="Arimo"/>
              </a:rPr>
              <a:t> </a:t>
            </a:r>
            <a:r>
              <a:rPr lang="en-US" sz="3200" dirty="0" err="1">
                <a:solidFill>
                  <a:srgbClr val="666666"/>
                </a:solidFill>
                <a:latin typeface="Arimo" panose="020B0604020202020204" charset="0"/>
                <a:ea typeface="Arimo" panose="020B0604020202020204" charset="0"/>
                <a:cs typeface="Arimo" panose="020B0604020202020204" charset="0"/>
                <a:sym typeface="Arimo"/>
              </a:rPr>
              <a:t>fizinių</a:t>
            </a:r>
            <a:r>
              <a:rPr lang="en-US" sz="3200" dirty="0">
                <a:solidFill>
                  <a:srgbClr val="666666"/>
                </a:solidFill>
                <a:latin typeface="Arimo" panose="020B0604020202020204" charset="0"/>
                <a:ea typeface="Arimo" panose="020B0604020202020204" charset="0"/>
                <a:cs typeface="Arimo" panose="020B0604020202020204" charset="0"/>
                <a:sym typeface="Arimo"/>
              </a:rPr>
              <a:t> </a:t>
            </a:r>
            <a:r>
              <a:rPr lang="en-US" sz="3200" dirty="0" err="1">
                <a:solidFill>
                  <a:srgbClr val="666666"/>
                </a:solidFill>
                <a:latin typeface="Arimo" panose="020B0604020202020204" charset="0"/>
                <a:ea typeface="Arimo" panose="020B0604020202020204" charset="0"/>
                <a:cs typeface="Arimo" panose="020B0604020202020204" charset="0"/>
                <a:sym typeface="Arimo"/>
              </a:rPr>
              <a:t>patikrų</a:t>
            </a:r>
            <a:r>
              <a:rPr lang="en-US" sz="3200" dirty="0">
                <a:solidFill>
                  <a:srgbClr val="666666"/>
                </a:solidFill>
                <a:latin typeface="Arimo" panose="020B0604020202020204" charset="0"/>
                <a:ea typeface="Arimo" panose="020B0604020202020204" charset="0"/>
                <a:cs typeface="Arimo" panose="020B0604020202020204" charset="0"/>
                <a:sym typeface="Arimo"/>
              </a:rPr>
              <a:t> </a:t>
            </a:r>
            <a:r>
              <a:rPr lang="en-US" sz="3200" dirty="0" err="1">
                <a:solidFill>
                  <a:srgbClr val="666666"/>
                </a:solidFill>
                <a:latin typeface="Arimo" panose="020B0604020202020204" charset="0"/>
                <a:ea typeface="Arimo" panose="020B0604020202020204" charset="0"/>
                <a:cs typeface="Arimo" panose="020B0604020202020204" charset="0"/>
                <a:sym typeface="Arimo"/>
              </a:rPr>
              <a:t>skaičių</a:t>
            </a:r>
            <a:r>
              <a:rPr lang="en-US" sz="3200" dirty="0">
                <a:solidFill>
                  <a:srgbClr val="666666"/>
                </a:solidFill>
                <a:latin typeface="Arimo" panose="020B0604020202020204" charset="0"/>
                <a:ea typeface="Arimo" panose="020B0604020202020204" charset="0"/>
                <a:cs typeface="Arimo" panose="020B0604020202020204" charset="0"/>
                <a:sym typeface="Arimo"/>
              </a:rPr>
              <a:t>, bet ne </a:t>
            </a:r>
            <a:r>
              <a:rPr lang="en-US" sz="3200" dirty="0" err="1">
                <a:solidFill>
                  <a:srgbClr val="666666"/>
                </a:solidFill>
                <a:latin typeface="Arimo" panose="020B0604020202020204" charset="0"/>
                <a:ea typeface="Arimo" panose="020B0604020202020204" charset="0"/>
                <a:cs typeface="Arimo" panose="020B0604020202020204" charset="0"/>
                <a:sym typeface="Arimo"/>
              </a:rPr>
              <a:t>kokybę</a:t>
            </a:r>
            <a:r>
              <a:rPr lang="en-US" sz="3200" dirty="0">
                <a:solidFill>
                  <a:srgbClr val="666666"/>
                </a:solidFill>
                <a:latin typeface="Arimo" panose="020B0604020202020204" charset="0"/>
                <a:ea typeface="Arimo" panose="020B0604020202020204" charset="0"/>
                <a:cs typeface="Arimo" panose="020B0604020202020204" charset="0"/>
                <a:sym typeface="Arimo"/>
              </a:rPr>
              <a:t> – </a:t>
            </a:r>
            <a:r>
              <a:rPr lang="en-US" sz="3200" dirty="0" err="1">
                <a:solidFill>
                  <a:srgbClr val="666666"/>
                </a:solidFill>
                <a:latin typeface="Arimo" panose="020B0604020202020204" charset="0"/>
                <a:ea typeface="Arimo" panose="020B0604020202020204" charset="0"/>
                <a:cs typeface="Arimo" panose="020B0604020202020204" charset="0"/>
                <a:sym typeface="Arimo"/>
              </a:rPr>
              <a:t>stipriname</a:t>
            </a:r>
            <a:r>
              <a:rPr lang="lt-LT" sz="3200" dirty="0">
                <a:solidFill>
                  <a:srgbClr val="666666"/>
                </a:solidFill>
                <a:latin typeface="Arimo" panose="020B0604020202020204" charset="0"/>
                <a:ea typeface="Arimo" panose="020B0604020202020204" charset="0"/>
                <a:cs typeface="Arimo" panose="020B0604020202020204" charset="0"/>
                <a:sym typeface="Arimo"/>
              </a:rPr>
              <a:t> </a:t>
            </a:r>
            <a:r>
              <a:rPr lang="en-US" sz="3200" dirty="0" err="1">
                <a:solidFill>
                  <a:srgbClr val="666666"/>
                </a:solidFill>
                <a:latin typeface="Arimo" panose="020B0604020202020204" charset="0"/>
                <a:ea typeface="Arimo" panose="020B0604020202020204" charset="0"/>
                <a:cs typeface="Arimo" panose="020B0604020202020204" charset="0"/>
                <a:sym typeface="Arimo"/>
              </a:rPr>
              <a:t>rizikų</a:t>
            </a:r>
            <a:r>
              <a:rPr lang="en-US" sz="3200" dirty="0">
                <a:solidFill>
                  <a:srgbClr val="666666"/>
                </a:solidFill>
                <a:latin typeface="Arimo" panose="020B0604020202020204" charset="0"/>
                <a:ea typeface="Arimo" panose="020B0604020202020204" charset="0"/>
                <a:cs typeface="Arimo" panose="020B0604020202020204" charset="0"/>
                <a:sym typeface="Arimo"/>
              </a:rPr>
              <a:t> </a:t>
            </a:r>
            <a:r>
              <a:rPr lang="en-US" sz="3200" dirty="0" err="1">
                <a:solidFill>
                  <a:srgbClr val="666666"/>
                </a:solidFill>
                <a:latin typeface="Arimo" panose="020B0604020202020204" charset="0"/>
                <a:ea typeface="Arimo" panose="020B0604020202020204" charset="0"/>
                <a:cs typeface="Arimo" panose="020B0604020202020204" charset="0"/>
                <a:sym typeface="Arimo"/>
              </a:rPr>
              <a:t>vertinimą</a:t>
            </a:r>
            <a:r>
              <a:rPr lang="en-US" sz="3200" dirty="0">
                <a:solidFill>
                  <a:srgbClr val="666666"/>
                </a:solidFill>
                <a:latin typeface="Arimo" panose="020B0604020202020204" charset="0"/>
                <a:ea typeface="Arimo" panose="020B0604020202020204" charset="0"/>
                <a:cs typeface="Arimo" panose="020B0604020202020204" charset="0"/>
                <a:sym typeface="Arimo"/>
              </a:rPr>
              <a:t>, </a:t>
            </a:r>
            <a:r>
              <a:rPr lang="en-US" sz="3200" dirty="0" err="1">
                <a:solidFill>
                  <a:srgbClr val="666666"/>
                </a:solidFill>
                <a:latin typeface="Arimo" panose="020B0604020202020204" charset="0"/>
                <a:ea typeface="Arimo" panose="020B0604020202020204" charset="0"/>
                <a:cs typeface="Arimo" panose="020B0604020202020204" charset="0"/>
                <a:sym typeface="Arimo"/>
              </a:rPr>
              <a:t>pasitikime</a:t>
            </a:r>
            <a:r>
              <a:rPr lang="en-US" sz="3200" dirty="0">
                <a:solidFill>
                  <a:srgbClr val="666666"/>
                </a:solidFill>
                <a:latin typeface="Arimo" panose="020B0604020202020204" charset="0"/>
                <a:ea typeface="Arimo" panose="020B0604020202020204" charset="0"/>
                <a:cs typeface="Arimo" panose="020B0604020202020204" charset="0"/>
                <a:sym typeface="Arimo"/>
              </a:rPr>
              <a:t> </a:t>
            </a:r>
            <a:r>
              <a:rPr lang="en-US" sz="3200" dirty="0" err="1">
                <a:solidFill>
                  <a:srgbClr val="666666"/>
                </a:solidFill>
                <a:latin typeface="Arimo" panose="020B0604020202020204" charset="0"/>
                <a:ea typeface="Arimo" panose="020B0604020202020204" charset="0"/>
                <a:cs typeface="Arimo" panose="020B0604020202020204" charset="0"/>
                <a:sym typeface="Arimo"/>
              </a:rPr>
              <a:t>sąžiningais</a:t>
            </a:r>
            <a:r>
              <a:rPr lang="en-US" sz="3200" dirty="0">
                <a:solidFill>
                  <a:srgbClr val="666666"/>
                </a:solidFill>
                <a:latin typeface="Arimo" panose="020B0604020202020204" charset="0"/>
                <a:ea typeface="Arimo" panose="020B0604020202020204" charset="0"/>
                <a:cs typeface="Arimo" panose="020B0604020202020204" charset="0"/>
                <a:sym typeface="Arimo"/>
              </a:rPr>
              <a:t> </a:t>
            </a:r>
            <a:r>
              <a:rPr lang="en-US" sz="3200" dirty="0" err="1">
                <a:solidFill>
                  <a:srgbClr val="666666"/>
                </a:solidFill>
                <a:latin typeface="Arimo" panose="020B0604020202020204" charset="0"/>
                <a:ea typeface="Arimo" panose="020B0604020202020204" charset="0"/>
                <a:cs typeface="Arimo" panose="020B0604020202020204" charset="0"/>
                <a:sym typeface="Arimo"/>
              </a:rPr>
              <a:t>pareiškėjais</a:t>
            </a:r>
            <a:r>
              <a:rPr lang="en-US" sz="3200" dirty="0">
                <a:solidFill>
                  <a:srgbClr val="666666"/>
                </a:solidFill>
                <a:latin typeface="Arimo" panose="020B0604020202020204" charset="0"/>
                <a:ea typeface="Arimo" panose="020B0604020202020204" charset="0"/>
                <a:cs typeface="Arimo" panose="020B0604020202020204" charset="0"/>
                <a:sym typeface="Arimo"/>
              </a:rPr>
              <a:t> ir </a:t>
            </a:r>
            <a:r>
              <a:rPr lang="en-US" sz="3200" dirty="0" err="1">
                <a:solidFill>
                  <a:srgbClr val="666666"/>
                </a:solidFill>
                <a:latin typeface="Arimo" panose="020B0604020202020204" charset="0"/>
                <a:ea typeface="Arimo" panose="020B0604020202020204" charset="0"/>
                <a:cs typeface="Arimo" panose="020B0604020202020204" charset="0"/>
                <a:sym typeface="Arimo"/>
              </a:rPr>
              <a:t>veikiame</a:t>
            </a:r>
            <a:r>
              <a:rPr lang="lt-LT" sz="3200" dirty="0">
                <a:solidFill>
                  <a:srgbClr val="666666"/>
                </a:solidFill>
                <a:latin typeface="Arimo" panose="020B0604020202020204" charset="0"/>
                <a:ea typeface="Arimo" panose="020B0604020202020204" charset="0"/>
                <a:cs typeface="Arimo" panose="020B0604020202020204" charset="0"/>
                <a:sym typeface="Arimo"/>
              </a:rPr>
              <a:t> </a:t>
            </a:r>
            <a:r>
              <a:rPr lang="en-US" sz="3200" dirty="0" err="1">
                <a:solidFill>
                  <a:srgbClr val="666666"/>
                </a:solidFill>
                <a:latin typeface="Arimo" panose="020B0604020202020204" charset="0"/>
                <a:ea typeface="Arimo" panose="020B0604020202020204" charset="0"/>
                <a:cs typeface="Arimo" panose="020B0604020202020204" charset="0"/>
                <a:sym typeface="Arimo"/>
              </a:rPr>
              <a:t>tiksliai</a:t>
            </a:r>
            <a:r>
              <a:rPr lang="en-US" sz="3200" dirty="0">
                <a:solidFill>
                  <a:srgbClr val="666666"/>
                </a:solidFill>
                <a:latin typeface="Arimo" panose="020B0604020202020204" charset="0"/>
                <a:ea typeface="Arimo" panose="020B0604020202020204" charset="0"/>
                <a:cs typeface="Arimo" panose="020B0604020202020204" charset="0"/>
                <a:sym typeface="Arimo"/>
              </a:rPr>
              <a:t> ten, </a:t>
            </a:r>
            <a:r>
              <a:rPr lang="en-US" sz="3200" dirty="0" err="1">
                <a:solidFill>
                  <a:srgbClr val="666666"/>
                </a:solidFill>
                <a:latin typeface="Arimo" panose="020B0604020202020204" charset="0"/>
                <a:ea typeface="Arimo" panose="020B0604020202020204" charset="0"/>
                <a:cs typeface="Arimo" panose="020B0604020202020204" charset="0"/>
                <a:sym typeface="Arimo"/>
              </a:rPr>
              <a:t>kur</a:t>
            </a:r>
            <a:r>
              <a:rPr lang="en-US" sz="3200" dirty="0">
                <a:solidFill>
                  <a:srgbClr val="666666"/>
                </a:solidFill>
                <a:latin typeface="Arimo" panose="020B0604020202020204" charset="0"/>
                <a:ea typeface="Arimo" panose="020B0604020202020204" charset="0"/>
                <a:cs typeface="Arimo" panose="020B0604020202020204" charset="0"/>
                <a:sym typeface="Arimo"/>
              </a:rPr>
              <a:t> </a:t>
            </a:r>
            <a:r>
              <a:rPr lang="en-US" sz="3200" dirty="0" err="1">
                <a:solidFill>
                  <a:srgbClr val="666666"/>
                </a:solidFill>
                <a:latin typeface="Arimo" panose="020B0604020202020204" charset="0"/>
                <a:ea typeface="Arimo" panose="020B0604020202020204" charset="0"/>
                <a:cs typeface="Arimo" panose="020B0604020202020204" charset="0"/>
                <a:sym typeface="Arimo"/>
              </a:rPr>
              <a:t>reikia</a:t>
            </a:r>
            <a:endParaRPr lang="en-US" sz="3200" dirty="0">
              <a:solidFill>
                <a:srgbClr val="666666"/>
              </a:solidFill>
              <a:latin typeface="Arimo" panose="020B0604020202020204" charset="0"/>
              <a:ea typeface="Arimo" panose="020B0604020202020204" charset="0"/>
              <a:cs typeface="Arimo" panose="020B0604020202020204" charset="0"/>
              <a:sym typeface="Arimo"/>
            </a:endParaRPr>
          </a:p>
        </p:txBody>
      </p:sp>
      <p:pic>
        <p:nvPicPr>
          <p:cNvPr id="99" name="Image 1" descr="preencoded.png">
            <a:extLst>
              <a:ext uri="{FF2B5EF4-FFF2-40B4-BE49-F238E27FC236}">
                <a16:creationId xmlns:a16="http://schemas.microsoft.com/office/drawing/2014/main" id="{C2756928-96D5-4FC4-AF39-A7D8B452DDDF}"/>
              </a:ext>
            </a:extLst>
          </p:cNvPr>
          <p:cNvPicPr>
            <a:picLocks noChangeAspect="1"/>
          </p:cNvPicPr>
          <p:nvPr/>
        </p:nvPicPr>
        <p:blipFill>
          <a:blip r:embed="rId2"/>
          <a:stretch>
            <a:fillRect/>
          </a:stretch>
        </p:blipFill>
        <p:spPr>
          <a:xfrm>
            <a:off x="13213080" y="228600"/>
            <a:ext cx="1188720" cy="393978"/>
          </a:xfrm>
          <a:prstGeom prst="rect">
            <a:avLst/>
          </a:prstGeom>
        </p:spPr>
      </p:pic>
      <p:sp>
        <p:nvSpPr>
          <p:cNvPr id="41" name="Shape 3">
            <a:extLst>
              <a:ext uri="{FF2B5EF4-FFF2-40B4-BE49-F238E27FC236}">
                <a16:creationId xmlns:a16="http://schemas.microsoft.com/office/drawing/2014/main" id="{CFFC9C50-0C42-45C2-B08D-DFF4F2AE656F}"/>
              </a:ext>
            </a:extLst>
          </p:cNvPr>
          <p:cNvSpPr/>
          <p:nvPr/>
        </p:nvSpPr>
        <p:spPr>
          <a:xfrm>
            <a:off x="447900" y="3849216"/>
            <a:ext cx="684056" cy="578831"/>
          </a:xfrm>
          <a:prstGeom prst="roundRect">
            <a:avLst>
              <a:gd name="adj" fmla="val 1941"/>
            </a:avLst>
          </a:prstGeom>
          <a:solidFill>
            <a:srgbClr val="F2EEEE"/>
          </a:solidFill>
          <a:ln w="7620">
            <a:solidFill>
              <a:srgbClr val="D8D4D4"/>
            </a:solidFill>
            <a:prstDash val="solid"/>
          </a:ln>
        </p:spPr>
        <p:txBody>
          <a:bodyPr/>
          <a:lstStyle/>
          <a:p>
            <a:pPr algn="ctr"/>
            <a:r>
              <a:rPr lang="en-US" sz="2800" b="1" dirty="0">
                <a:solidFill>
                  <a:srgbClr val="009650"/>
                </a:solidFill>
              </a:rPr>
              <a:t>1</a:t>
            </a:r>
            <a:endParaRPr lang="lt-LT" sz="2800" b="1" dirty="0">
              <a:solidFill>
                <a:srgbClr val="009650"/>
              </a:solidFill>
            </a:endParaRPr>
          </a:p>
        </p:txBody>
      </p:sp>
      <p:sp>
        <p:nvSpPr>
          <p:cNvPr id="42" name="Shape 3">
            <a:extLst>
              <a:ext uri="{FF2B5EF4-FFF2-40B4-BE49-F238E27FC236}">
                <a16:creationId xmlns:a16="http://schemas.microsoft.com/office/drawing/2014/main" id="{5083DA58-896B-4183-A45A-C84CD0087311}"/>
              </a:ext>
            </a:extLst>
          </p:cNvPr>
          <p:cNvSpPr/>
          <p:nvPr/>
        </p:nvSpPr>
        <p:spPr>
          <a:xfrm>
            <a:off x="447900" y="5080163"/>
            <a:ext cx="684056" cy="578831"/>
          </a:xfrm>
          <a:prstGeom prst="roundRect">
            <a:avLst>
              <a:gd name="adj" fmla="val 1941"/>
            </a:avLst>
          </a:prstGeom>
          <a:solidFill>
            <a:srgbClr val="F2EEEE"/>
          </a:solidFill>
          <a:ln w="7620">
            <a:solidFill>
              <a:srgbClr val="D8D4D4"/>
            </a:solidFill>
            <a:prstDash val="solid"/>
          </a:ln>
        </p:spPr>
        <p:txBody>
          <a:bodyPr/>
          <a:lstStyle/>
          <a:p>
            <a:pPr algn="ctr"/>
            <a:r>
              <a:rPr lang="en-US" sz="2800" b="1" dirty="0">
                <a:solidFill>
                  <a:srgbClr val="009650"/>
                </a:solidFill>
              </a:rPr>
              <a:t>2</a:t>
            </a:r>
            <a:endParaRPr lang="lt-LT" sz="2800" b="1" dirty="0">
              <a:solidFill>
                <a:srgbClr val="009650"/>
              </a:solidFill>
            </a:endParaRPr>
          </a:p>
        </p:txBody>
      </p:sp>
      <p:pic>
        <p:nvPicPr>
          <p:cNvPr id="24" name="Picture 23">
            <a:extLst>
              <a:ext uri="{FF2B5EF4-FFF2-40B4-BE49-F238E27FC236}">
                <a16:creationId xmlns:a16="http://schemas.microsoft.com/office/drawing/2014/main" id="{0D435B22-C637-4172-A175-54F1B734D479}"/>
              </a:ext>
            </a:extLst>
          </p:cNvPr>
          <p:cNvPicPr>
            <a:picLocks noChangeAspect="1"/>
          </p:cNvPicPr>
          <p:nvPr/>
        </p:nvPicPr>
        <p:blipFill rotWithShape="1">
          <a:blip r:embed="rId3"/>
          <a:srcRect l="5000" t="42449" r="5000" b="37644"/>
          <a:stretch/>
        </p:blipFill>
        <p:spPr>
          <a:xfrm>
            <a:off x="0" y="6615762"/>
            <a:ext cx="14630400" cy="1638302"/>
          </a:xfrm>
          <a:prstGeom prst="rect">
            <a:avLst/>
          </a:prstGeom>
        </p:spPr>
      </p:pic>
      <p:sp>
        <p:nvSpPr>
          <p:cNvPr id="44" name="TextBox 28">
            <a:extLst>
              <a:ext uri="{FF2B5EF4-FFF2-40B4-BE49-F238E27FC236}">
                <a16:creationId xmlns:a16="http://schemas.microsoft.com/office/drawing/2014/main" id="{CFA0484F-7533-4AAE-875B-8C5A349BF9A6}"/>
              </a:ext>
            </a:extLst>
          </p:cNvPr>
          <p:cNvSpPr txBox="1"/>
          <p:nvPr/>
        </p:nvSpPr>
        <p:spPr>
          <a:xfrm>
            <a:off x="447898" y="599939"/>
            <a:ext cx="13223813" cy="328167"/>
          </a:xfrm>
          <a:prstGeom prst="rect">
            <a:avLst/>
          </a:prstGeom>
        </p:spPr>
        <p:txBody>
          <a:bodyPr wrap="square" lIns="0" tIns="0" rIns="0" bIns="0" rtlCol="0" anchor="t">
            <a:spAutoFit/>
          </a:bodyPr>
          <a:lstStyle/>
          <a:p>
            <a:pPr>
              <a:lnSpc>
                <a:spcPts val="2140"/>
              </a:lnSpc>
            </a:pPr>
            <a:r>
              <a:rPr lang="en-US" sz="4450" b="1" dirty="0" err="1">
                <a:solidFill>
                  <a:srgbClr val="009650"/>
                </a:solidFill>
                <a:latin typeface="Arimo" panose="020B0604020202020204" charset="0"/>
                <a:ea typeface="Arimo" panose="020B0604020202020204" charset="0"/>
                <a:cs typeface="Arimo" panose="020B0604020202020204" charset="0"/>
                <a:sym typeface="Arimo Bold"/>
              </a:rPr>
              <a:t>Efektyvi</a:t>
            </a:r>
            <a:r>
              <a:rPr lang="lt-LT" sz="4450" b="1" dirty="0" err="1">
                <a:solidFill>
                  <a:srgbClr val="009650"/>
                </a:solidFill>
                <a:latin typeface="Arimo" panose="020B0604020202020204" charset="0"/>
                <a:ea typeface="Arimo" panose="020B0604020202020204" charset="0"/>
                <a:cs typeface="Arimo" panose="020B0604020202020204" charset="0"/>
                <a:sym typeface="Arimo Bold"/>
              </a:rPr>
              <a:t>au</a:t>
            </a:r>
            <a:r>
              <a:rPr lang="lt-LT" sz="4450" b="1" dirty="0">
                <a:solidFill>
                  <a:srgbClr val="009650"/>
                </a:solidFill>
                <a:latin typeface="Arimo" panose="020B0604020202020204" charset="0"/>
                <a:ea typeface="Arimo" panose="020B0604020202020204" charset="0"/>
                <a:cs typeface="Arimo" panose="020B0604020202020204" charset="0"/>
                <a:sym typeface="Arimo Bold"/>
              </a:rPr>
              <a:t>:</a:t>
            </a:r>
            <a:r>
              <a:rPr lang="en-US" sz="4450" b="1" dirty="0">
                <a:solidFill>
                  <a:srgbClr val="009650"/>
                </a:solidFill>
                <a:latin typeface="Arimo" panose="020B0604020202020204" charset="0"/>
                <a:ea typeface="Arimo" panose="020B0604020202020204" charset="0"/>
                <a:cs typeface="Arimo" panose="020B0604020202020204" charset="0"/>
                <a:sym typeface="Arimo Bold"/>
              </a:rPr>
              <a:t> </a:t>
            </a:r>
            <a:r>
              <a:rPr lang="en-US" sz="4450" b="1" dirty="0" err="1">
                <a:solidFill>
                  <a:srgbClr val="009650"/>
                </a:solidFill>
                <a:latin typeface="Arimo" panose="020B0604020202020204" charset="0"/>
                <a:ea typeface="Arimo" panose="020B0604020202020204" charset="0"/>
                <a:cs typeface="Arimo" panose="020B0604020202020204" charset="0"/>
                <a:sym typeface="Arimo Bold"/>
              </a:rPr>
              <a:t>kontrolė</a:t>
            </a:r>
            <a:r>
              <a:rPr lang="en-US" sz="4450" b="1" dirty="0">
                <a:solidFill>
                  <a:srgbClr val="009650"/>
                </a:solidFill>
                <a:latin typeface="Arimo" panose="020B0604020202020204" charset="0"/>
                <a:ea typeface="Arimo" panose="020B0604020202020204" charset="0"/>
                <a:cs typeface="Arimo" panose="020B0604020202020204" charset="0"/>
                <a:sym typeface="Arimo Bold"/>
              </a:rPr>
              <a:t> be </a:t>
            </a:r>
            <a:r>
              <a:rPr lang="en-US" sz="4450" b="1" dirty="0" err="1">
                <a:solidFill>
                  <a:srgbClr val="009650"/>
                </a:solidFill>
                <a:latin typeface="Arimo" panose="020B0604020202020204" charset="0"/>
                <a:ea typeface="Arimo" panose="020B0604020202020204" charset="0"/>
                <a:cs typeface="Arimo" panose="020B0604020202020204" charset="0"/>
                <a:sym typeface="Arimo Bold"/>
              </a:rPr>
              <a:t>perteklinių</a:t>
            </a:r>
            <a:r>
              <a:rPr lang="en-US" sz="4450" b="1" dirty="0">
                <a:solidFill>
                  <a:srgbClr val="009650"/>
                </a:solidFill>
                <a:latin typeface="Arimo" panose="020B0604020202020204" charset="0"/>
                <a:ea typeface="Arimo" panose="020B0604020202020204" charset="0"/>
                <a:cs typeface="Arimo" panose="020B0604020202020204" charset="0"/>
                <a:sym typeface="Arimo Bold"/>
              </a:rPr>
              <a:t> </a:t>
            </a:r>
            <a:r>
              <a:rPr lang="en-US" sz="4450" b="1" dirty="0" err="1">
                <a:solidFill>
                  <a:srgbClr val="009650"/>
                </a:solidFill>
                <a:latin typeface="Arimo" panose="020B0604020202020204" charset="0"/>
                <a:ea typeface="Arimo" panose="020B0604020202020204" charset="0"/>
                <a:cs typeface="Arimo" panose="020B0604020202020204" charset="0"/>
                <a:sym typeface="Arimo Bold"/>
              </a:rPr>
              <a:t>patikrinimų</a:t>
            </a:r>
            <a:endParaRPr lang="en-US" sz="4450" b="1" dirty="0">
              <a:solidFill>
                <a:srgbClr val="009650"/>
              </a:solidFill>
              <a:latin typeface="Arimo" panose="020B0604020202020204" charset="0"/>
              <a:ea typeface="Arimo" panose="020B0604020202020204" charset="0"/>
              <a:cs typeface="Arimo" panose="020B0604020202020204" charset="0"/>
              <a:sym typeface="Arimo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7"/>
          <p:cNvSpPr txBox="1"/>
          <p:nvPr/>
        </p:nvSpPr>
        <p:spPr>
          <a:xfrm>
            <a:off x="1387343" y="2275940"/>
            <a:ext cx="9426954" cy="223716"/>
          </a:xfrm>
          <a:prstGeom prst="rect">
            <a:avLst/>
          </a:prstGeom>
        </p:spPr>
        <p:txBody>
          <a:bodyPr wrap="square" lIns="0" tIns="0" rIns="0" bIns="0" rtlCol="0" anchor="t">
            <a:spAutoFit/>
          </a:bodyPr>
          <a:lstStyle/>
          <a:p>
            <a:pPr>
              <a:lnSpc>
                <a:spcPts val="1508"/>
              </a:lnSpc>
              <a:spcBef>
                <a:spcPct val="0"/>
              </a:spcBef>
            </a:pPr>
            <a:r>
              <a:rPr lang="en-US" sz="2800" b="1" dirty="0">
                <a:solidFill>
                  <a:srgbClr val="666666"/>
                </a:solidFill>
                <a:latin typeface="Arimo" panose="020B0604020202020204" charset="0"/>
                <a:ea typeface="Arimo" panose="020B0604020202020204" charset="0"/>
                <a:cs typeface="Arimo" panose="020B0604020202020204" charset="0"/>
                <a:sym typeface="Arimo Bold"/>
              </a:rPr>
              <a:t>10 proc.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mažiau</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patikrų</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a:solidFill>
                  <a:srgbClr val="666666"/>
                </a:solidFill>
                <a:latin typeface="Arimo" panose="020B0604020202020204" charset="0"/>
                <a:ea typeface="Arimo" panose="020B0604020202020204" charset="0"/>
                <a:cs typeface="Arimo" panose="020B0604020202020204" charset="0"/>
                <a:sym typeface="Arimo"/>
              </a:rPr>
              <a:t>(</a:t>
            </a:r>
            <a:r>
              <a:rPr lang="en-US" sz="2800" dirty="0" err="1">
                <a:solidFill>
                  <a:srgbClr val="666666"/>
                </a:solidFill>
                <a:latin typeface="Arimo" panose="020B0604020202020204" charset="0"/>
                <a:ea typeface="Arimo" panose="020B0604020202020204" charset="0"/>
                <a:cs typeface="Arimo" panose="020B0604020202020204" charset="0"/>
                <a:sym typeface="Arimo"/>
              </a:rPr>
              <a:t>nuo</a:t>
            </a:r>
            <a:r>
              <a:rPr lang="en-US" sz="2800" dirty="0">
                <a:solidFill>
                  <a:srgbClr val="666666"/>
                </a:solidFill>
                <a:latin typeface="Arimo" panose="020B0604020202020204" charset="0"/>
                <a:ea typeface="Arimo" panose="020B0604020202020204" charset="0"/>
                <a:cs typeface="Arimo" panose="020B0604020202020204" charset="0"/>
                <a:sym typeface="Arimo"/>
              </a:rPr>
              <a:t> 19 654 </a:t>
            </a:r>
            <a:r>
              <a:rPr lang="en-US" sz="2800" dirty="0" err="1">
                <a:solidFill>
                  <a:srgbClr val="666666"/>
                </a:solidFill>
                <a:latin typeface="Arimo" panose="020B0604020202020204" charset="0"/>
                <a:ea typeface="Arimo" panose="020B0604020202020204" charset="0"/>
                <a:cs typeface="Arimo" panose="020B0604020202020204" charset="0"/>
                <a:sym typeface="Arimo"/>
              </a:rPr>
              <a:t>iki</a:t>
            </a:r>
            <a:r>
              <a:rPr lang="en-US" sz="2800" dirty="0">
                <a:solidFill>
                  <a:srgbClr val="666666"/>
                </a:solidFill>
                <a:latin typeface="Arimo" panose="020B0604020202020204" charset="0"/>
                <a:ea typeface="Arimo" panose="020B0604020202020204" charset="0"/>
                <a:cs typeface="Arimo" panose="020B0604020202020204" charset="0"/>
                <a:sym typeface="Arimo"/>
              </a:rPr>
              <a:t> 17 768)</a:t>
            </a:r>
          </a:p>
        </p:txBody>
      </p:sp>
      <p:sp>
        <p:nvSpPr>
          <p:cNvPr id="28" name="TextBox 28"/>
          <p:cNvSpPr txBox="1"/>
          <p:nvPr/>
        </p:nvSpPr>
        <p:spPr>
          <a:xfrm>
            <a:off x="447898" y="599939"/>
            <a:ext cx="13223813" cy="328167"/>
          </a:xfrm>
          <a:prstGeom prst="rect">
            <a:avLst/>
          </a:prstGeom>
        </p:spPr>
        <p:txBody>
          <a:bodyPr wrap="square" lIns="0" tIns="0" rIns="0" bIns="0" rtlCol="0" anchor="t">
            <a:spAutoFit/>
          </a:bodyPr>
          <a:lstStyle/>
          <a:p>
            <a:pPr>
              <a:lnSpc>
                <a:spcPts val="2140"/>
              </a:lnSpc>
            </a:pPr>
            <a:r>
              <a:rPr lang="en-US" sz="4450" b="1" dirty="0" err="1">
                <a:solidFill>
                  <a:srgbClr val="009650"/>
                </a:solidFill>
                <a:latin typeface="Arimo" panose="020B0604020202020204" charset="0"/>
                <a:ea typeface="Arimo" panose="020B0604020202020204" charset="0"/>
                <a:cs typeface="Arimo" panose="020B0604020202020204" charset="0"/>
                <a:sym typeface="Arimo Bold"/>
              </a:rPr>
              <a:t>Efektyvi</a:t>
            </a:r>
            <a:r>
              <a:rPr lang="lt-LT" sz="4450" b="1" dirty="0" err="1">
                <a:solidFill>
                  <a:srgbClr val="009650"/>
                </a:solidFill>
                <a:latin typeface="Arimo" panose="020B0604020202020204" charset="0"/>
                <a:ea typeface="Arimo" panose="020B0604020202020204" charset="0"/>
                <a:cs typeface="Arimo" panose="020B0604020202020204" charset="0"/>
                <a:sym typeface="Arimo Bold"/>
              </a:rPr>
              <a:t>au</a:t>
            </a:r>
            <a:r>
              <a:rPr lang="lt-LT" sz="4450" b="1" dirty="0">
                <a:solidFill>
                  <a:srgbClr val="009650"/>
                </a:solidFill>
                <a:latin typeface="Arimo" panose="020B0604020202020204" charset="0"/>
                <a:ea typeface="Arimo" panose="020B0604020202020204" charset="0"/>
                <a:cs typeface="Arimo" panose="020B0604020202020204" charset="0"/>
                <a:sym typeface="Arimo Bold"/>
              </a:rPr>
              <a:t>:</a:t>
            </a:r>
            <a:r>
              <a:rPr lang="en-US" sz="4450" b="1" dirty="0">
                <a:solidFill>
                  <a:srgbClr val="009650"/>
                </a:solidFill>
                <a:latin typeface="Arimo" panose="020B0604020202020204" charset="0"/>
                <a:ea typeface="Arimo" panose="020B0604020202020204" charset="0"/>
                <a:cs typeface="Arimo" panose="020B0604020202020204" charset="0"/>
                <a:sym typeface="Arimo Bold"/>
              </a:rPr>
              <a:t> </a:t>
            </a:r>
            <a:r>
              <a:rPr lang="en-US" sz="4450" b="1" dirty="0" err="1">
                <a:solidFill>
                  <a:srgbClr val="009650"/>
                </a:solidFill>
                <a:latin typeface="Arimo" panose="020B0604020202020204" charset="0"/>
                <a:ea typeface="Arimo" panose="020B0604020202020204" charset="0"/>
                <a:cs typeface="Arimo" panose="020B0604020202020204" charset="0"/>
                <a:sym typeface="Arimo Bold"/>
              </a:rPr>
              <a:t>kontrolė</a:t>
            </a:r>
            <a:r>
              <a:rPr lang="en-US" sz="4450" b="1" dirty="0">
                <a:solidFill>
                  <a:srgbClr val="009650"/>
                </a:solidFill>
                <a:latin typeface="Arimo" panose="020B0604020202020204" charset="0"/>
                <a:ea typeface="Arimo" panose="020B0604020202020204" charset="0"/>
                <a:cs typeface="Arimo" panose="020B0604020202020204" charset="0"/>
                <a:sym typeface="Arimo Bold"/>
              </a:rPr>
              <a:t> be </a:t>
            </a:r>
            <a:r>
              <a:rPr lang="en-US" sz="4450" b="1" dirty="0" err="1">
                <a:solidFill>
                  <a:srgbClr val="009650"/>
                </a:solidFill>
                <a:latin typeface="Arimo" panose="020B0604020202020204" charset="0"/>
                <a:ea typeface="Arimo" panose="020B0604020202020204" charset="0"/>
                <a:cs typeface="Arimo" panose="020B0604020202020204" charset="0"/>
                <a:sym typeface="Arimo Bold"/>
              </a:rPr>
              <a:t>perteklinių</a:t>
            </a:r>
            <a:r>
              <a:rPr lang="en-US" sz="4450" b="1" dirty="0">
                <a:solidFill>
                  <a:srgbClr val="009650"/>
                </a:solidFill>
                <a:latin typeface="Arimo" panose="020B0604020202020204" charset="0"/>
                <a:ea typeface="Arimo" panose="020B0604020202020204" charset="0"/>
                <a:cs typeface="Arimo" panose="020B0604020202020204" charset="0"/>
                <a:sym typeface="Arimo Bold"/>
              </a:rPr>
              <a:t> </a:t>
            </a:r>
            <a:r>
              <a:rPr lang="en-US" sz="4450" b="1" dirty="0" err="1">
                <a:solidFill>
                  <a:srgbClr val="009650"/>
                </a:solidFill>
                <a:latin typeface="Arimo" panose="020B0604020202020204" charset="0"/>
                <a:ea typeface="Arimo" panose="020B0604020202020204" charset="0"/>
                <a:cs typeface="Arimo" panose="020B0604020202020204" charset="0"/>
                <a:sym typeface="Arimo Bold"/>
              </a:rPr>
              <a:t>patikrinimų</a:t>
            </a:r>
            <a:endParaRPr lang="en-US" sz="4450" b="1" dirty="0">
              <a:solidFill>
                <a:srgbClr val="009650"/>
              </a:solidFill>
              <a:latin typeface="Arimo" panose="020B0604020202020204" charset="0"/>
              <a:ea typeface="Arimo" panose="020B0604020202020204" charset="0"/>
              <a:cs typeface="Arimo" panose="020B0604020202020204" charset="0"/>
              <a:sym typeface="Arimo Bold"/>
            </a:endParaRPr>
          </a:p>
        </p:txBody>
      </p:sp>
      <p:sp>
        <p:nvSpPr>
          <p:cNvPr id="32" name="TextBox 32"/>
          <p:cNvSpPr txBox="1"/>
          <p:nvPr/>
        </p:nvSpPr>
        <p:spPr>
          <a:xfrm>
            <a:off x="1387343" y="3539505"/>
            <a:ext cx="12453130" cy="430887"/>
          </a:xfrm>
          <a:prstGeom prst="rect">
            <a:avLst/>
          </a:prstGeom>
        </p:spPr>
        <p:txBody>
          <a:bodyPr wrap="square" lIns="0" tIns="0" rIns="0" bIns="0" rtlCol="0" anchor="t">
            <a:spAutoFit/>
          </a:bodyPr>
          <a:lstStyle/>
          <a:p>
            <a:pPr>
              <a:spcBef>
                <a:spcPct val="0"/>
              </a:spcBef>
            </a:pPr>
            <a:r>
              <a:rPr lang="en-US" sz="2800" b="1" dirty="0">
                <a:solidFill>
                  <a:srgbClr val="666666"/>
                </a:solidFill>
                <a:latin typeface="Arimo" panose="020B0604020202020204" charset="0"/>
                <a:ea typeface="Arimo" panose="020B0604020202020204" charset="0"/>
                <a:cs typeface="Arimo" panose="020B0604020202020204" charset="0"/>
                <a:sym typeface="Arimo Bold"/>
              </a:rPr>
              <a:t>2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kartus</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mažiau</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gyvulininkystės</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ūkių</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patikrų</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a:solidFill>
                  <a:srgbClr val="666666"/>
                </a:solidFill>
                <a:latin typeface="Arimo" panose="020B0604020202020204" charset="0"/>
                <a:ea typeface="Arimo" panose="020B0604020202020204" charset="0"/>
                <a:cs typeface="Arimo" panose="020B0604020202020204" charset="0"/>
                <a:sym typeface="Arimo"/>
              </a:rPr>
              <a:t>(</a:t>
            </a:r>
            <a:r>
              <a:rPr lang="en-US" sz="2800" dirty="0" err="1">
                <a:solidFill>
                  <a:srgbClr val="666666"/>
                </a:solidFill>
                <a:latin typeface="Arimo" panose="020B0604020202020204" charset="0"/>
                <a:ea typeface="Arimo" panose="020B0604020202020204" charset="0"/>
                <a:cs typeface="Arimo" panose="020B0604020202020204" charset="0"/>
                <a:sym typeface="Arimo"/>
              </a:rPr>
              <a:t>nuo</a:t>
            </a:r>
            <a:r>
              <a:rPr lang="en-US" sz="2800" dirty="0">
                <a:solidFill>
                  <a:srgbClr val="666666"/>
                </a:solidFill>
                <a:latin typeface="Arimo" panose="020B0604020202020204" charset="0"/>
                <a:ea typeface="Arimo" panose="020B0604020202020204" charset="0"/>
                <a:cs typeface="Arimo" panose="020B0604020202020204" charset="0"/>
                <a:sym typeface="Arimo"/>
              </a:rPr>
              <a:t> 1 663 </a:t>
            </a:r>
            <a:r>
              <a:rPr lang="en-US" sz="2800" dirty="0" err="1">
                <a:solidFill>
                  <a:srgbClr val="666666"/>
                </a:solidFill>
                <a:latin typeface="Arimo" panose="020B0604020202020204" charset="0"/>
                <a:ea typeface="Arimo" panose="020B0604020202020204" charset="0"/>
                <a:cs typeface="Arimo" panose="020B0604020202020204" charset="0"/>
                <a:sym typeface="Arimo"/>
              </a:rPr>
              <a:t>iki</a:t>
            </a:r>
            <a:r>
              <a:rPr lang="en-US" sz="2800" dirty="0">
                <a:solidFill>
                  <a:srgbClr val="666666"/>
                </a:solidFill>
                <a:latin typeface="Arimo" panose="020B0604020202020204" charset="0"/>
                <a:ea typeface="Arimo" panose="020B0604020202020204" charset="0"/>
                <a:cs typeface="Arimo" panose="020B0604020202020204" charset="0"/>
                <a:sym typeface="Arimo"/>
              </a:rPr>
              <a:t> 738)</a:t>
            </a:r>
          </a:p>
        </p:txBody>
      </p:sp>
      <p:sp>
        <p:nvSpPr>
          <p:cNvPr id="34" name="TextBox 34"/>
          <p:cNvSpPr txBox="1"/>
          <p:nvPr/>
        </p:nvSpPr>
        <p:spPr>
          <a:xfrm>
            <a:off x="1387343" y="4508840"/>
            <a:ext cx="11018492" cy="223716"/>
          </a:xfrm>
          <a:prstGeom prst="rect">
            <a:avLst/>
          </a:prstGeom>
        </p:spPr>
        <p:txBody>
          <a:bodyPr wrap="square" lIns="0" tIns="0" rIns="0" bIns="0" rtlCol="0" anchor="t">
            <a:spAutoFit/>
          </a:bodyPr>
          <a:lstStyle/>
          <a:p>
            <a:pPr>
              <a:lnSpc>
                <a:spcPts val="1508"/>
              </a:lnSpc>
              <a:spcBef>
                <a:spcPct val="0"/>
              </a:spcBef>
            </a:pPr>
            <a:r>
              <a:rPr lang="en-US" sz="2800" b="1" dirty="0">
                <a:solidFill>
                  <a:srgbClr val="666666"/>
                </a:solidFill>
                <a:latin typeface="Arimo" panose="020B0604020202020204" charset="0"/>
                <a:ea typeface="Arimo" panose="020B0604020202020204" charset="0"/>
                <a:cs typeface="Arimo" panose="020B0604020202020204" charset="0"/>
                <a:sym typeface="Arimo Bold"/>
              </a:rPr>
              <a:t>3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kartus</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mažiau</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tikrinamų</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gyvulių</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a:solidFill>
                  <a:srgbClr val="666666"/>
                </a:solidFill>
                <a:latin typeface="Arimo" panose="020B0604020202020204" charset="0"/>
                <a:ea typeface="Arimo" panose="020B0604020202020204" charset="0"/>
                <a:cs typeface="Arimo" panose="020B0604020202020204" charset="0"/>
                <a:sym typeface="Arimo"/>
              </a:rPr>
              <a:t>(</a:t>
            </a:r>
            <a:r>
              <a:rPr lang="en-US" sz="2800" dirty="0" err="1">
                <a:solidFill>
                  <a:srgbClr val="666666"/>
                </a:solidFill>
                <a:latin typeface="Arimo" panose="020B0604020202020204" charset="0"/>
                <a:ea typeface="Arimo" panose="020B0604020202020204" charset="0"/>
                <a:cs typeface="Arimo" panose="020B0604020202020204" charset="0"/>
                <a:sym typeface="Arimo"/>
              </a:rPr>
              <a:t>nuo</a:t>
            </a:r>
            <a:r>
              <a:rPr lang="en-US" sz="2800" dirty="0">
                <a:solidFill>
                  <a:srgbClr val="666666"/>
                </a:solidFill>
                <a:latin typeface="Arimo" panose="020B0604020202020204" charset="0"/>
                <a:ea typeface="Arimo" panose="020B0604020202020204" charset="0"/>
                <a:cs typeface="Arimo" panose="020B0604020202020204" charset="0"/>
                <a:sym typeface="Arimo"/>
              </a:rPr>
              <a:t> 35 192 </a:t>
            </a:r>
            <a:r>
              <a:rPr lang="en-US" sz="2800" dirty="0" err="1">
                <a:solidFill>
                  <a:srgbClr val="666666"/>
                </a:solidFill>
                <a:latin typeface="Arimo" panose="020B0604020202020204" charset="0"/>
                <a:ea typeface="Arimo" panose="020B0604020202020204" charset="0"/>
                <a:cs typeface="Arimo" panose="020B0604020202020204" charset="0"/>
                <a:sym typeface="Arimo"/>
              </a:rPr>
              <a:t>iki</a:t>
            </a:r>
            <a:r>
              <a:rPr lang="en-US" sz="2800" dirty="0">
                <a:solidFill>
                  <a:srgbClr val="666666"/>
                </a:solidFill>
                <a:latin typeface="Arimo" panose="020B0604020202020204" charset="0"/>
                <a:ea typeface="Arimo" panose="020B0604020202020204" charset="0"/>
                <a:cs typeface="Arimo" panose="020B0604020202020204" charset="0"/>
                <a:sym typeface="Arimo"/>
              </a:rPr>
              <a:t> 11 364)</a:t>
            </a:r>
          </a:p>
        </p:txBody>
      </p:sp>
      <p:sp>
        <p:nvSpPr>
          <p:cNvPr id="35" name="TextBox 35"/>
          <p:cNvSpPr txBox="1"/>
          <p:nvPr/>
        </p:nvSpPr>
        <p:spPr>
          <a:xfrm>
            <a:off x="1387343" y="2779307"/>
            <a:ext cx="12317402" cy="430887"/>
          </a:xfrm>
          <a:prstGeom prst="rect">
            <a:avLst/>
          </a:prstGeom>
        </p:spPr>
        <p:txBody>
          <a:bodyPr wrap="square" lIns="0" tIns="0" rIns="0" bIns="0" rtlCol="0" anchor="t">
            <a:spAutoFit/>
          </a:bodyPr>
          <a:lstStyle/>
          <a:p>
            <a:pPr>
              <a:spcBef>
                <a:spcPct val="0"/>
              </a:spcBef>
            </a:pPr>
            <a:r>
              <a:rPr lang="en-US" sz="2800" b="1" dirty="0">
                <a:solidFill>
                  <a:srgbClr val="666666"/>
                </a:solidFill>
                <a:latin typeface="Arimo" panose="020B0604020202020204" charset="0"/>
                <a:ea typeface="Arimo" panose="020B0604020202020204" charset="0"/>
                <a:cs typeface="Arimo" panose="020B0604020202020204" charset="0"/>
                <a:sym typeface="Arimo Bold"/>
              </a:rPr>
              <a:t>3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kartus</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mažiau</a:t>
            </a:r>
            <a:r>
              <a:rPr lang="en-US" sz="2800" dirty="0">
                <a:solidFill>
                  <a:srgbClr val="666666"/>
                </a:solidFill>
                <a:latin typeface="Arimo" panose="020B0604020202020204" charset="0"/>
                <a:ea typeface="Arimo" panose="020B0604020202020204" charset="0"/>
                <a:cs typeface="Arimo" panose="020B0604020202020204" charset="0"/>
                <a:sym typeface="Arimo Bold"/>
              </a:rPr>
              <a:t> GAAB / VR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patikrų</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a:solidFill>
                  <a:srgbClr val="666666"/>
                </a:solidFill>
                <a:latin typeface="Arimo" panose="020B0604020202020204" charset="0"/>
                <a:ea typeface="Arimo" panose="020B0604020202020204" charset="0"/>
                <a:cs typeface="Arimo" panose="020B0604020202020204" charset="0"/>
                <a:sym typeface="Arimo"/>
              </a:rPr>
              <a:t>(</a:t>
            </a:r>
            <a:r>
              <a:rPr lang="en-US" sz="2800" dirty="0" err="1">
                <a:solidFill>
                  <a:srgbClr val="666666"/>
                </a:solidFill>
                <a:latin typeface="Arimo" panose="020B0604020202020204" charset="0"/>
                <a:ea typeface="Arimo" panose="020B0604020202020204" charset="0"/>
                <a:cs typeface="Arimo" panose="020B0604020202020204" charset="0"/>
                <a:sym typeface="Arimo"/>
              </a:rPr>
              <a:t>nuo</a:t>
            </a:r>
            <a:r>
              <a:rPr lang="en-US" sz="2800" dirty="0">
                <a:solidFill>
                  <a:srgbClr val="666666"/>
                </a:solidFill>
                <a:latin typeface="Arimo" panose="020B0604020202020204" charset="0"/>
                <a:ea typeface="Arimo" panose="020B0604020202020204" charset="0"/>
                <a:cs typeface="Arimo" panose="020B0604020202020204" charset="0"/>
                <a:sym typeface="Arimo"/>
              </a:rPr>
              <a:t> 1 364 </a:t>
            </a:r>
            <a:r>
              <a:rPr lang="en-US" sz="2800" dirty="0" err="1">
                <a:solidFill>
                  <a:srgbClr val="666666"/>
                </a:solidFill>
                <a:latin typeface="Arimo" panose="020B0604020202020204" charset="0"/>
                <a:ea typeface="Arimo" panose="020B0604020202020204" charset="0"/>
                <a:cs typeface="Arimo" panose="020B0604020202020204" charset="0"/>
                <a:sym typeface="Arimo"/>
              </a:rPr>
              <a:t>iki</a:t>
            </a:r>
            <a:r>
              <a:rPr lang="en-US" sz="2800" dirty="0">
                <a:solidFill>
                  <a:srgbClr val="666666"/>
                </a:solidFill>
                <a:latin typeface="Arimo" panose="020B0604020202020204" charset="0"/>
                <a:ea typeface="Arimo" panose="020B0604020202020204" charset="0"/>
                <a:cs typeface="Arimo" panose="020B0604020202020204" charset="0"/>
                <a:sym typeface="Arimo"/>
              </a:rPr>
              <a:t> 446)</a:t>
            </a:r>
          </a:p>
        </p:txBody>
      </p:sp>
      <p:sp>
        <p:nvSpPr>
          <p:cNvPr id="36" name="TextBox 36"/>
          <p:cNvSpPr txBox="1"/>
          <p:nvPr/>
        </p:nvSpPr>
        <p:spPr>
          <a:xfrm>
            <a:off x="447898" y="1397681"/>
            <a:ext cx="5593520" cy="254237"/>
          </a:xfrm>
          <a:prstGeom prst="rect">
            <a:avLst/>
          </a:prstGeom>
        </p:spPr>
        <p:txBody>
          <a:bodyPr wrap="square" lIns="0" tIns="0" rIns="0" bIns="0" rtlCol="0" anchor="t">
            <a:spAutoFit/>
          </a:bodyPr>
          <a:lstStyle/>
          <a:p>
            <a:pPr>
              <a:lnSpc>
                <a:spcPts val="1724"/>
              </a:lnSpc>
              <a:spcBef>
                <a:spcPct val="0"/>
              </a:spcBef>
            </a:pPr>
            <a:r>
              <a:rPr lang="en-US" sz="3200" dirty="0">
                <a:solidFill>
                  <a:srgbClr val="1D6835"/>
                </a:solidFill>
                <a:latin typeface="Arimo" panose="020B0604020202020204" charset="0"/>
                <a:ea typeface="Arimo" panose="020B0604020202020204" charset="0"/>
                <a:cs typeface="Arimo" panose="020B0604020202020204" charset="0"/>
                <a:sym typeface="Arimo"/>
              </a:rPr>
              <a:t>Nuo 2022 m. </a:t>
            </a:r>
            <a:r>
              <a:rPr lang="en-US" sz="3200" dirty="0" err="1">
                <a:solidFill>
                  <a:srgbClr val="1D6835"/>
                </a:solidFill>
                <a:latin typeface="Arimo" panose="020B0604020202020204" charset="0"/>
                <a:ea typeface="Arimo" panose="020B0604020202020204" charset="0"/>
                <a:cs typeface="Arimo" panose="020B0604020202020204" charset="0"/>
                <a:sym typeface="Arimo"/>
              </a:rPr>
              <a:t>iki</a:t>
            </a:r>
            <a:r>
              <a:rPr lang="en-US" sz="3200" dirty="0">
                <a:solidFill>
                  <a:srgbClr val="1D6835"/>
                </a:solidFill>
                <a:latin typeface="Arimo" panose="020B0604020202020204" charset="0"/>
                <a:ea typeface="Arimo" panose="020B0604020202020204" charset="0"/>
                <a:cs typeface="Arimo" panose="020B0604020202020204" charset="0"/>
                <a:sym typeface="Arimo"/>
              </a:rPr>
              <a:t> 2025 m.:</a:t>
            </a:r>
          </a:p>
        </p:txBody>
      </p:sp>
      <p:sp>
        <p:nvSpPr>
          <p:cNvPr id="37" name="TextBox 37"/>
          <p:cNvSpPr txBox="1"/>
          <p:nvPr/>
        </p:nvSpPr>
        <p:spPr>
          <a:xfrm>
            <a:off x="1387343" y="5026165"/>
            <a:ext cx="12085292" cy="430887"/>
          </a:xfrm>
          <a:prstGeom prst="rect">
            <a:avLst/>
          </a:prstGeom>
        </p:spPr>
        <p:txBody>
          <a:bodyPr wrap="square" lIns="0" tIns="0" rIns="0" bIns="0" rtlCol="0" anchor="t">
            <a:spAutoFit/>
          </a:bodyPr>
          <a:lstStyle/>
          <a:p>
            <a:pPr>
              <a:spcBef>
                <a:spcPct val="0"/>
              </a:spcBef>
            </a:pPr>
            <a:r>
              <a:rPr lang="en-US" sz="2800" b="1" dirty="0">
                <a:solidFill>
                  <a:srgbClr val="666666"/>
                </a:solidFill>
                <a:latin typeface="Arimo" panose="020B0604020202020204" charset="0"/>
                <a:ea typeface="Arimo" panose="020B0604020202020204" charset="0"/>
                <a:cs typeface="Arimo" panose="020B0604020202020204" charset="0"/>
                <a:sym typeface="Arimo Bold"/>
              </a:rPr>
              <a:t>2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kartus</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mažiau</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patikrų</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su</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pažeidimais</a:t>
            </a:r>
            <a:r>
              <a:rPr lang="en-US" sz="2800" dirty="0">
                <a:solidFill>
                  <a:srgbClr val="666666"/>
                </a:solidFill>
                <a:latin typeface="Arimo" panose="020B0604020202020204" charset="0"/>
                <a:ea typeface="Arimo" panose="020B0604020202020204" charset="0"/>
                <a:cs typeface="Arimo" panose="020B0604020202020204" charset="0"/>
                <a:sym typeface="Arimo"/>
              </a:rPr>
              <a:t> (</a:t>
            </a:r>
            <a:r>
              <a:rPr lang="en-US" sz="2800" dirty="0" err="1">
                <a:solidFill>
                  <a:srgbClr val="666666"/>
                </a:solidFill>
                <a:latin typeface="Arimo" panose="020B0604020202020204" charset="0"/>
                <a:ea typeface="Arimo" panose="020B0604020202020204" charset="0"/>
                <a:cs typeface="Arimo" panose="020B0604020202020204" charset="0"/>
                <a:sym typeface="Arimo"/>
              </a:rPr>
              <a:t>nuo</a:t>
            </a:r>
            <a:r>
              <a:rPr lang="en-US" sz="2800" dirty="0">
                <a:solidFill>
                  <a:srgbClr val="666666"/>
                </a:solidFill>
                <a:latin typeface="Arimo" panose="020B0604020202020204" charset="0"/>
                <a:ea typeface="Arimo" panose="020B0604020202020204" charset="0"/>
                <a:cs typeface="Arimo" panose="020B0604020202020204" charset="0"/>
                <a:sym typeface="Arimo"/>
              </a:rPr>
              <a:t> 33 proc. </a:t>
            </a:r>
            <a:r>
              <a:rPr lang="en-US" sz="2800" dirty="0" err="1">
                <a:solidFill>
                  <a:srgbClr val="666666"/>
                </a:solidFill>
                <a:latin typeface="Arimo" panose="020B0604020202020204" charset="0"/>
                <a:ea typeface="Arimo" panose="020B0604020202020204" charset="0"/>
                <a:cs typeface="Arimo" panose="020B0604020202020204" charset="0"/>
                <a:sym typeface="Arimo"/>
              </a:rPr>
              <a:t>iki</a:t>
            </a:r>
            <a:r>
              <a:rPr lang="en-US" sz="2800" dirty="0">
                <a:solidFill>
                  <a:srgbClr val="666666"/>
                </a:solidFill>
                <a:latin typeface="Arimo" panose="020B0604020202020204" charset="0"/>
                <a:ea typeface="Arimo" panose="020B0604020202020204" charset="0"/>
                <a:cs typeface="Arimo" panose="020B0604020202020204" charset="0"/>
                <a:sym typeface="Arimo"/>
              </a:rPr>
              <a:t> 15 proc.)</a:t>
            </a:r>
          </a:p>
        </p:txBody>
      </p:sp>
      <p:sp>
        <p:nvSpPr>
          <p:cNvPr id="38" name="TextBox 38"/>
          <p:cNvSpPr txBox="1"/>
          <p:nvPr/>
        </p:nvSpPr>
        <p:spPr>
          <a:xfrm>
            <a:off x="1387343" y="5764621"/>
            <a:ext cx="11521412" cy="430887"/>
          </a:xfrm>
          <a:prstGeom prst="rect">
            <a:avLst/>
          </a:prstGeom>
        </p:spPr>
        <p:txBody>
          <a:bodyPr wrap="square" lIns="0" tIns="0" rIns="0" bIns="0" rtlCol="0" anchor="t">
            <a:spAutoFit/>
          </a:bodyPr>
          <a:lstStyle/>
          <a:p>
            <a:pPr>
              <a:spcBef>
                <a:spcPct val="0"/>
              </a:spcBef>
            </a:pPr>
            <a:r>
              <a:rPr lang="en-US" sz="2800" b="1" dirty="0">
                <a:solidFill>
                  <a:srgbClr val="666666"/>
                </a:solidFill>
                <a:latin typeface="Arimo" panose="020B0604020202020204" charset="0"/>
                <a:ea typeface="Arimo" panose="020B0604020202020204" charset="0"/>
                <a:cs typeface="Arimo" panose="020B0604020202020204" charset="0"/>
                <a:sym typeface="Arimo Bold"/>
              </a:rPr>
              <a:t>5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kartus</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daugiau</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nuotolinių</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patikrų</a:t>
            </a:r>
            <a:r>
              <a:rPr lang="en-US" sz="2800" dirty="0">
                <a:solidFill>
                  <a:srgbClr val="666666"/>
                </a:solidFill>
                <a:latin typeface="Arimo" panose="020B0604020202020204" charset="0"/>
                <a:ea typeface="Arimo" panose="020B0604020202020204" charset="0"/>
                <a:cs typeface="Arimo" panose="020B0604020202020204" charset="0"/>
                <a:sym typeface="Arimo"/>
              </a:rPr>
              <a:t> (</a:t>
            </a:r>
            <a:r>
              <a:rPr lang="en-US" sz="2800" dirty="0" err="1">
                <a:solidFill>
                  <a:srgbClr val="666666"/>
                </a:solidFill>
                <a:latin typeface="Arimo" panose="020B0604020202020204" charset="0"/>
                <a:ea typeface="Arimo" panose="020B0604020202020204" charset="0"/>
                <a:cs typeface="Arimo" panose="020B0604020202020204" charset="0"/>
                <a:sym typeface="Arimo"/>
              </a:rPr>
              <a:t>nuo</a:t>
            </a:r>
            <a:r>
              <a:rPr lang="en-US" sz="2800" dirty="0">
                <a:solidFill>
                  <a:srgbClr val="666666"/>
                </a:solidFill>
                <a:latin typeface="Arimo" panose="020B0604020202020204" charset="0"/>
                <a:ea typeface="Arimo" panose="020B0604020202020204" charset="0"/>
                <a:cs typeface="Arimo" panose="020B0604020202020204" charset="0"/>
                <a:sym typeface="Arimo"/>
              </a:rPr>
              <a:t> 14 proc. </a:t>
            </a:r>
            <a:r>
              <a:rPr lang="en-US" sz="2800" dirty="0" err="1">
                <a:solidFill>
                  <a:srgbClr val="666666"/>
                </a:solidFill>
                <a:latin typeface="Arimo" panose="020B0604020202020204" charset="0"/>
                <a:ea typeface="Arimo" panose="020B0604020202020204" charset="0"/>
                <a:cs typeface="Arimo" panose="020B0604020202020204" charset="0"/>
                <a:sym typeface="Arimo"/>
              </a:rPr>
              <a:t>iki</a:t>
            </a:r>
            <a:r>
              <a:rPr lang="en-US" sz="2800" dirty="0">
                <a:solidFill>
                  <a:srgbClr val="666666"/>
                </a:solidFill>
                <a:latin typeface="Arimo" panose="020B0604020202020204" charset="0"/>
                <a:ea typeface="Arimo" panose="020B0604020202020204" charset="0"/>
                <a:cs typeface="Arimo" panose="020B0604020202020204" charset="0"/>
                <a:sym typeface="Arimo"/>
              </a:rPr>
              <a:t> 66 proc.)</a:t>
            </a:r>
          </a:p>
        </p:txBody>
      </p:sp>
      <p:pic>
        <p:nvPicPr>
          <p:cNvPr id="99" name="Image 1" descr="preencoded.png">
            <a:extLst>
              <a:ext uri="{FF2B5EF4-FFF2-40B4-BE49-F238E27FC236}">
                <a16:creationId xmlns:a16="http://schemas.microsoft.com/office/drawing/2014/main" id="{C2756928-96D5-4FC4-AF39-A7D8B452DDDF}"/>
              </a:ext>
            </a:extLst>
          </p:cNvPr>
          <p:cNvPicPr>
            <a:picLocks noChangeAspect="1"/>
          </p:cNvPicPr>
          <p:nvPr/>
        </p:nvPicPr>
        <p:blipFill>
          <a:blip r:embed="rId2"/>
          <a:stretch>
            <a:fillRect/>
          </a:stretch>
        </p:blipFill>
        <p:spPr>
          <a:xfrm>
            <a:off x="13213080" y="228600"/>
            <a:ext cx="1188720" cy="393978"/>
          </a:xfrm>
          <a:prstGeom prst="rect">
            <a:avLst/>
          </a:prstGeom>
        </p:spPr>
      </p:pic>
      <p:sp>
        <p:nvSpPr>
          <p:cNvPr id="40" name="Shape 3">
            <a:extLst>
              <a:ext uri="{FF2B5EF4-FFF2-40B4-BE49-F238E27FC236}">
                <a16:creationId xmlns:a16="http://schemas.microsoft.com/office/drawing/2014/main" id="{E1567698-8AE5-4967-8178-DCCA5CCE90FE}"/>
              </a:ext>
            </a:extLst>
          </p:cNvPr>
          <p:cNvSpPr/>
          <p:nvPr/>
        </p:nvSpPr>
        <p:spPr>
          <a:xfrm>
            <a:off x="480931" y="1985354"/>
            <a:ext cx="684056" cy="578831"/>
          </a:xfrm>
          <a:prstGeom prst="roundRect">
            <a:avLst>
              <a:gd name="adj" fmla="val 1941"/>
            </a:avLst>
          </a:prstGeom>
          <a:solidFill>
            <a:srgbClr val="F2EEEE"/>
          </a:solidFill>
          <a:ln w="7620">
            <a:solidFill>
              <a:srgbClr val="D8D4D4"/>
            </a:solidFill>
            <a:prstDash val="solid"/>
          </a:ln>
        </p:spPr>
        <p:txBody>
          <a:bodyPr/>
          <a:lstStyle/>
          <a:p>
            <a:pPr algn="ctr"/>
            <a:r>
              <a:rPr lang="en-US" sz="2800" b="1" dirty="0">
                <a:solidFill>
                  <a:srgbClr val="009650"/>
                </a:solidFill>
              </a:rPr>
              <a:t>3</a:t>
            </a:r>
            <a:endParaRPr lang="lt-LT" sz="2000" b="1" dirty="0">
              <a:solidFill>
                <a:srgbClr val="009650"/>
              </a:solidFill>
            </a:endParaRPr>
          </a:p>
        </p:txBody>
      </p:sp>
      <p:sp>
        <p:nvSpPr>
          <p:cNvPr id="41" name="Shape 3">
            <a:extLst>
              <a:ext uri="{FF2B5EF4-FFF2-40B4-BE49-F238E27FC236}">
                <a16:creationId xmlns:a16="http://schemas.microsoft.com/office/drawing/2014/main" id="{F1DEE087-D0C9-4839-8910-4E5BD62B1AE5}"/>
              </a:ext>
            </a:extLst>
          </p:cNvPr>
          <p:cNvSpPr/>
          <p:nvPr/>
        </p:nvSpPr>
        <p:spPr>
          <a:xfrm>
            <a:off x="480931" y="2709473"/>
            <a:ext cx="684056" cy="578831"/>
          </a:xfrm>
          <a:prstGeom prst="roundRect">
            <a:avLst>
              <a:gd name="adj" fmla="val 1941"/>
            </a:avLst>
          </a:prstGeom>
          <a:solidFill>
            <a:srgbClr val="F2EEEE"/>
          </a:solidFill>
          <a:ln w="7620">
            <a:solidFill>
              <a:srgbClr val="D8D4D4"/>
            </a:solidFill>
            <a:prstDash val="solid"/>
          </a:ln>
        </p:spPr>
        <p:txBody>
          <a:bodyPr/>
          <a:lstStyle/>
          <a:p>
            <a:pPr algn="ctr"/>
            <a:r>
              <a:rPr lang="en-US" sz="2800" b="1" dirty="0">
                <a:solidFill>
                  <a:srgbClr val="009650"/>
                </a:solidFill>
              </a:rPr>
              <a:t>4</a:t>
            </a:r>
            <a:endParaRPr lang="lt-LT" sz="2000" b="1" dirty="0">
              <a:solidFill>
                <a:srgbClr val="009650"/>
              </a:solidFill>
            </a:endParaRPr>
          </a:p>
        </p:txBody>
      </p:sp>
      <p:sp>
        <p:nvSpPr>
          <p:cNvPr id="42" name="Shape 3">
            <a:extLst>
              <a:ext uri="{FF2B5EF4-FFF2-40B4-BE49-F238E27FC236}">
                <a16:creationId xmlns:a16="http://schemas.microsoft.com/office/drawing/2014/main" id="{471AD866-E765-46CF-8643-6B0A6FB54D28}"/>
              </a:ext>
            </a:extLst>
          </p:cNvPr>
          <p:cNvSpPr/>
          <p:nvPr/>
        </p:nvSpPr>
        <p:spPr>
          <a:xfrm>
            <a:off x="480931" y="3465218"/>
            <a:ext cx="684056" cy="578831"/>
          </a:xfrm>
          <a:prstGeom prst="roundRect">
            <a:avLst>
              <a:gd name="adj" fmla="val 1941"/>
            </a:avLst>
          </a:prstGeom>
          <a:solidFill>
            <a:srgbClr val="F2EEEE"/>
          </a:solidFill>
          <a:ln w="7620">
            <a:solidFill>
              <a:srgbClr val="D8D4D4"/>
            </a:solidFill>
            <a:prstDash val="solid"/>
          </a:ln>
        </p:spPr>
        <p:txBody>
          <a:bodyPr/>
          <a:lstStyle/>
          <a:p>
            <a:pPr algn="ctr"/>
            <a:r>
              <a:rPr lang="en-US" sz="2800" b="1" dirty="0">
                <a:solidFill>
                  <a:srgbClr val="009650"/>
                </a:solidFill>
              </a:rPr>
              <a:t>5</a:t>
            </a:r>
            <a:endParaRPr lang="lt-LT" sz="2000" b="1" dirty="0">
              <a:solidFill>
                <a:srgbClr val="009650"/>
              </a:solidFill>
            </a:endParaRPr>
          </a:p>
        </p:txBody>
      </p:sp>
      <p:sp>
        <p:nvSpPr>
          <p:cNvPr id="44" name="Shape 3">
            <a:extLst>
              <a:ext uri="{FF2B5EF4-FFF2-40B4-BE49-F238E27FC236}">
                <a16:creationId xmlns:a16="http://schemas.microsoft.com/office/drawing/2014/main" id="{3B3F0446-9FFD-4545-91BC-322B2C8CF197}"/>
              </a:ext>
            </a:extLst>
          </p:cNvPr>
          <p:cNvSpPr/>
          <p:nvPr/>
        </p:nvSpPr>
        <p:spPr>
          <a:xfrm>
            <a:off x="480931" y="4220963"/>
            <a:ext cx="684056" cy="578831"/>
          </a:xfrm>
          <a:prstGeom prst="roundRect">
            <a:avLst>
              <a:gd name="adj" fmla="val 1941"/>
            </a:avLst>
          </a:prstGeom>
          <a:solidFill>
            <a:srgbClr val="F2EEEE"/>
          </a:solidFill>
          <a:ln w="7620">
            <a:solidFill>
              <a:srgbClr val="D8D4D4"/>
            </a:solidFill>
            <a:prstDash val="solid"/>
          </a:ln>
        </p:spPr>
        <p:txBody>
          <a:bodyPr/>
          <a:lstStyle/>
          <a:p>
            <a:pPr algn="ctr"/>
            <a:r>
              <a:rPr lang="en-US" sz="2800" b="1" dirty="0">
                <a:solidFill>
                  <a:srgbClr val="009650"/>
                </a:solidFill>
              </a:rPr>
              <a:t>6</a:t>
            </a:r>
            <a:endParaRPr lang="lt-LT" sz="2000" b="1" dirty="0">
              <a:solidFill>
                <a:srgbClr val="009650"/>
              </a:solidFill>
            </a:endParaRPr>
          </a:p>
        </p:txBody>
      </p:sp>
      <p:sp>
        <p:nvSpPr>
          <p:cNvPr id="45" name="Shape 3">
            <a:extLst>
              <a:ext uri="{FF2B5EF4-FFF2-40B4-BE49-F238E27FC236}">
                <a16:creationId xmlns:a16="http://schemas.microsoft.com/office/drawing/2014/main" id="{EDCAC8F3-365C-45FA-9516-A0D51F83F26E}"/>
              </a:ext>
            </a:extLst>
          </p:cNvPr>
          <p:cNvSpPr/>
          <p:nvPr/>
        </p:nvSpPr>
        <p:spPr>
          <a:xfrm>
            <a:off x="480931" y="4952194"/>
            <a:ext cx="684056" cy="578831"/>
          </a:xfrm>
          <a:prstGeom prst="roundRect">
            <a:avLst>
              <a:gd name="adj" fmla="val 1941"/>
            </a:avLst>
          </a:prstGeom>
          <a:solidFill>
            <a:srgbClr val="F2EEEE"/>
          </a:solidFill>
          <a:ln w="7620">
            <a:solidFill>
              <a:srgbClr val="D8D4D4"/>
            </a:solidFill>
            <a:prstDash val="solid"/>
          </a:ln>
        </p:spPr>
        <p:txBody>
          <a:bodyPr/>
          <a:lstStyle/>
          <a:p>
            <a:pPr algn="ctr"/>
            <a:r>
              <a:rPr lang="en-US" sz="2800" b="1" dirty="0">
                <a:solidFill>
                  <a:srgbClr val="009650"/>
                </a:solidFill>
              </a:rPr>
              <a:t>7</a:t>
            </a:r>
            <a:endParaRPr lang="lt-LT" sz="2000" b="1" dirty="0">
              <a:solidFill>
                <a:srgbClr val="009650"/>
              </a:solidFill>
            </a:endParaRPr>
          </a:p>
        </p:txBody>
      </p:sp>
      <p:sp>
        <p:nvSpPr>
          <p:cNvPr id="46" name="Shape 3">
            <a:extLst>
              <a:ext uri="{FF2B5EF4-FFF2-40B4-BE49-F238E27FC236}">
                <a16:creationId xmlns:a16="http://schemas.microsoft.com/office/drawing/2014/main" id="{6C78A54C-5BDD-480A-B8AA-B59EA64820CF}"/>
              </a:ext>
            </a:extLst>
          </p:cNvPr>
          <p:cNvSpPr/>
          <p:nvPr/>
        </p:nvSpPr>
        <p:spPr>
          <a:xfrm>
            <a:off x="480931" y="5677319"/>
            <a:ext cx="684056" cy="578831"/>
          </a:xfrm>
          <a:prstGeom prst="roundRect">
            <a:avLst>
              <a:gd name="adj" fmla="val 1941"/>
            </a:avLst>
          </a:prstGeom>
          <a:solidFill>
            <a:srgbClr val="F2EEEE"/>
          </a:solidFill>
          <a:ln w="7620">
            <a:solidFill>
              <a:srgbClr val="D8D4D4"/>
            </a:solidFill>
            <a:prstDash val="solid"/>
          </a:ln>
        </p:spPr>
        <p:txBody>
          <a:bodyPr/>
          <a:lstStyle/>
          <a:p>
            <a:pPr algn="ctr"/>
            <a:r>
              <a:rPr lang="en-US" sz="2800" b="1" dirty="0">
                <a:solidFill>
                  <a:srgbClr val="009650"/>
                </a:solidFill>
              </a:rPr>
              <a:t>8</a:t>
            </a:r>
            <a:endParaRPr lang="lt-LT" sz="2000" b="1" dirty="0">
              <a:solidFill>
                <a:srgbClr val="009650"/>
              </a:solidFill>
            </a:endParaRPr>
          </a:p>
        </p:txBody>
      </p:sp>
      <p:pic>
        <p:nvPicPr>
          <p:cNvPr id="47" name="Picture 46">
            <a:extLst>
              <a:ext uri="{FF2B5EF4-FFF2-40B4-BE49-F238E27FC236}">
                <a16:creationId xmlns:a16="http://schemas.microsoft.com/office/drawing/2014/main" id="{945F5A00-8B0A-4526-98ED-AF899FDA51E9}"/>
              </a:ext>
            </a:extLst>
          </p:cNvPr>
          <p:cNvPicPr>
            <a:picLocks noChangeAspect="1"/>
          </p:cNvPicPr>
          <p:nvPr/>
        </p:nvPicPr>
        <p:blipFill rotWithShape="1">
          <a:blip r:embed="rId3"/>
          <a:srcRect l="5000" t="42449" r="5000" b="37644"/>
          <a:stretch/>
        </p:blipFill>
        <p:spPr>
          <a:xfrm>
            <a:off x="0" y="6602748"/>
            <a:ext cx="14630400" cy="1638302"/>
          </a:xfrm>
          <a:prstGeom prst="rect">
            <a:avLst/>
          </a:prstGeom>
        </p:spPr>
      </p:pic>
    </p:spTree>
    <p:extLst>
      <p:ext uri="{BB962C8B-B14F-4D97-AF65-F5344CB8AC3E}">
        <p14:creationId xmlns:p14="http://schemas.microsoft.com/office/powerpoint/2010/main" val="104127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0"/>
          <p:cNvSpPr txBox="1"/>
          <p:nvPr/>
        </p:nvSpPr>
        <p:spPr>
          <a:xfrm>
            <a:off x="1399195" y="2176111"/>
            <a:ext cx="13013346" cy="861774"/>
          </a:xfrm>
          <a:prstGeom prst="rect">
            <a:avLst/>
          </a:prstGeom>
        </p:spPr>
        <p:txBody>
          <a:bodyPr wrap="square" lIns="0" tIns="0" rIns="0" bIns="0" rtlCol="0" anchor="t">
            <a:spAutoFit/>
          </a:bodyPr>
          <a:lstStyle/>
          <a:p>
            <a:pPr>
              <a:spcBef>
                <a:spcPct val="0"/>
              </a:spcBef>
            </a:pPr>
            <a:r>
              <a:rPr lang="en-US" sz="2800" b="1" dirty="0">
                <a:solidFill>
                  <a:srgbClr val="666666"/>
                </a:solidFill>
                <a:latin typeface="Arimo" panose="020B0604020202020204" charset="0"/>
                <a:ea typeface="Arimo" panose="020B0604020202020204" charset="0"/>
                <a:cs typeface="Arimo" panose="020B0604020202020204" charset="0"/>
                <a:sym typeface="Arimo Bold"/>
              </a:rPr>
              <a:t>Nuo 5 proc.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iki</a:t>
            </a:r>
            <a:r>
              <a:rPr lang="en-US" sz="2800" b="1" dirty="0">
                <a:solidFill>
                  <a:srgbClr val="666666"/>
                </a:solidFill>
                <a:latin typeface="Arimo" panose="020B0604020202020204" charset="0"/>
                <a:ea typeface="Arimo" panose="020B0604020202020204" charset="0"/>
                <a:cs typeface="Arimo" panose="020B0604020202020204" charset="0"/>
                <a:sym typeface="Arimo Bold"/>
              </a:rPr>
              <a:t> 1 proc.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sumažin</a:t>
            </a:r>
            <a:r>
              <a:rPr lang="lt-LT" sz="2800" b="1" dirty="0">
                <a:solidFill>
                  <a:srgbClr val="666666"/>
                </a:solidFill>
                <a:latin typeface="Arimo" panose="020B0604020202020204" charset="0"/>
                <a:ea typeface="Arimo" panose="020B0604020202020204" charset="0"/>
                <a:cs typeface="Arimo" panose="020B0604020202020204" charset="0"/>
                <a:sym typeface="Arimo Bold"/>
              </a:rPr>
              <a:t>ome</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minimali</a:t>
            </a:r>
            <a:r>
              <a:rPr lang="lt-LT" sz="2800" dirty="0">
                <a:solidFill>
                  <a:srgbClr val="666666"/>
                </a:solidFill>
                <a:latin typeface="Arimo" panose="020B0604020202020204" charset="0"/>
                <a:ea typeface="Arimo" panose="020B0604020202020204" charset="0"/>
                <a:cs typeface="Arimo" panose="020B0604020202020204" charset="0"/>
                <a:sym typeface="Arimo Bold"/>
              </a:rPr>
              <a:t>ą</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patikrų</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atrankos</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reikšm</a:t>
            </a:r>
            <a:r>
              <a:rPr lang="lt-LT" sz="2800" dirty="0">
                <a:solidFill>
                  <a:srgbClr val="666666"/>
                </a:solidFill>
                <a:latin typeface="Arimo" panose="020B0604020202020204" charset="0"/>
                <a:ea typeface="Arimo" panose="020B0604020202020204" charset="0"/>
                <a:cs typeface="Arimo" panose="020B0604020202020204" charset="0"/>
                <a:sym typeface="Arimo Bold"/>
              </a:rPr>
              <a:t>ę</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endParaRPr lang="lt-LT" sz="2800" dirty="0">
              <a:solidFill>
                <a:srgbClr val="666666"/>
              </a:solidFill>
              <a:latin typeface="Arimo" panose="020B0604020202020204" charset="0"/>
              <a:ea typeface="Arimo" panose="020B0604020202020204" charset="0"/>
              <a:cs typeface="Arimo" panose="020B0604020202020204" charset="0"/>
              <a:sym typeface="Arimo Bold"/>
            </a:endParaRPr>
          </a:p>
          <a:p>
            <a:pPr>
              <a:spcBef>
                <a:spcPct val="0"/>
              </a:spcBef>
            </a:pPr>
            <a:r>
              <a:rPr lang="en-US" sz="2800" dirty="0" err="1">
                <a:solidFill>
                  <a:srgbClr val="666666"/>
                </a:solidFill>
                <a:latin typeface="Arimo" panose="020B0604020202020204" charset="0"/>
                <a:ea typeface="Arimo" panose="020B0604020202020204" charset="0"/>
                <a:cs typeface="Arimo" panose="020B0604020202020204" charset="0"/>
                <a:sym typeface="Arimo"/>
              </a:rPr>
              <a:t>Strateginio</a:t>
            </a:r>
            <a:r>
              <a:rPr lang="en-US" sz="2800" dirty="0">
                <a:solidFill>
                  <a:srgbClr val="666666"/>
                </a:solidFill>
                <a:latin typeface="Arimo" panose="020B0604020202020204" charset="0"/>
                <a:ea typeface="Arimo" panose="020B0604020202020204" charset="0"/>
                <a:cs typeface="Arimo" panose="020B0604020202020204" charset="0"/>
                <a:sym typeface="Arimo"/>
              </a:rPr>
              <a:t> </a:t>
            </a:r>
            <a:r>
              <a:rPr lang="en-US" sz="2800" dirty="0" err="1">
                <a:solidFill>
                  <a:srgbClr val="666666"/>
                </a:solidFill>
                <a:latin typeface="Arimo" panose="020B0604020202020204" charset="0"/>
                <a:ea typeface="Arimo" panose="020B0604020202020204" charset="0"/>
                <a:cs typeface="Arimo" panose="020B0604020202020204" charset="0"/>
                <a:sym typeface="Arimo"/>
              </a:rPr>
              <a:t>plano</a:t>
            </a:r>
            <a:r>
              <a:rPr lang="en-US" sz="2800" dirty="0">
                <a:solidFill>
                  <a:srgbClr val="666666"/>
                </a:solidFill>
                <a:latin typeface="Arimo" panose="020B0604020202020204" charset="0"/>
                <a:ea typeface="Arimo" panose="020B0604020202020204" charset="0"/>
                <a:cs typeface="Arimo" panose="020B0604020202020204" charset="0"/>
                <a:sym typeface="Arimo"/>
              </a:rPr>
              <a:t> ir </a:t>
            </a:r>
            <a:r>
              <a:rPr lang="en-US" sz="2800" dirty="0" err="1">
                <a:solidFill>
                  <a:srgbClr val="666666"/>
                </a:solidFill>
                <a:latin typeface="Arimo" panose="020B0604020202020204" charset="0"/>
                <a:ea typeface="Arimo" panose="020B0604020202020204" charset="0"/>
                <a:cs typeface="Arimo" panose="020B0604020202020204" charset="0"/>
                <a:sym typeface="Arimo"/>
              </a:rPr>
              <a:t>nacionalinės</a:t>
            </a:r>
            <a:r>
              <a:rPr lang="en-US" sz="2800" dirty="0">
                <a:solidFill>
                  <a:srgbClr val="666666"/>
                </a:solidFill>
                <a:latin typeface="Arimo" panose="020B0604020202020204" charset="0"/>
                <a:ea typeface="Arimo" panose="020B0604020202020204" charset="0"/>
                <a:cs typeface="Arimo" panose="020B0604020202020204" charset="0"/>
                <a:sym typeface="Arimo"/>
              </a:rPr>
              <a:t> paramos </a:t>
            </a:r>
            <a:r>
              <a:rPr lang="en-US" sz="2800" dirty="0" err="1">
                <a:solidFill>
                  <a:srgbClr val="666666"/>
                </a:solidFill>
                <a:latin typeface="Arimo" panose="020B0604020202020204" charset="0"/>
                <a:ea typeface="Arimo" panose="020B0604020202020204" charset="0"/>
                <a:cs typeface="Arimo" panose="020B0604020202020204" charset="0"/>
                <a:sym typeface="Arimo"/>
              </a:rPr>
              <a:t>priemonėse</a:t>
            </a:r>
            <a:endParaRPr lang="en-US" sz="2800" dirty="0">
              <a:solidFill>
                <a:srgbClr val="666666"/>
              </a:solidFill>
              <a:latin typeface="Arimo" panose="020B0604020202020204" charset="0"/>
              <a:ea typeface="Arimo" panose="020B0604020202020204" charset="0"/>
              <a:cs typeface="Arimo" panose="020B0604020202020204" charset="0"/>
              <a:sym typeface="Arimo"/>
            </a:endParaRPr>
          </a:p>
        </p:txBody>
      </p:sp>
      <p:sp>
        <p:nvSpPr>
          <p:cNvPr id="33" name="TextBox 33"/>
          <p:cNvSpPr txBox="1"/>
          <p:nvPr/>
        </p:nvSpPr>
        <p:spPr>
          <a:xfrm>
            <a:off x="447898" y="1692594"/>
            <a:ext cx="4534733" cy="254237"/>
          </a:xfrm>
          <a:prstGeom prst="rect">
            <a:avLst/>
          </a:prstGeom>
        </p:spPr>
        <p:txBody>
          <a:bodyPr lIns="0" tIns="0" rIns="0" bIns="0" rtlCol="0" anchor="t">
            <a:spAutoFit/>
          </a:bodyPr>
          <a:lstStyle/>
          <a:p>
            <a:pPr>
              <a:lnSpc>
                <a:spcPts val="1724"/>
              </a:lnSpc>
              <a:spcBef>
                <a:spcPct val="0"/>
              </a:spcBef>
            </a:pPr>
            <a:r>
              <a:rPr lang="en-US" sz="3200" dirty="0">
                <a:solidFill>
                  <a:srgbClr val="1D6835"/>
                </a:solidFill>
                <a:latin typeface="Arimo" panose="020B0604020202020204" charset="0"/>
                <a:ea typeface="Arimo" panose="020B0604020202020204" charset="0"/>
                <a:cs typeface="Arimo" panose="020B0604020202020204" charset="0"/>
                <a:sym typeface="Arimo"/>
              </a:rPr>
              <a:t>2024 m.:</a:t>
            </a:r>
          </a:p>
        </p:txBody>
      </p:sp>
      <p:sp>
        <p:nvSpPr>
          <p:cNvPr id="39" name="TextBox 39"/>
          <p:cNvSpPr txBox="1"/>
          <p:nvPr/>
        </p:nvSpPr>
        <p:spPr>
          <a:xfrm>
            <a:off x="1388454" y="3263770"/>
            <a:ext cx="13013346" cy="861774"/>
          </a:xfrm>
          <a:prstGeom prst="rect">
            <a:avLst/>
          </a:prstGeom>
        </p:spPr>
        <p:txBody>
          <a:bodyPr wrap="square" lIns="0" tIns="0" rIns="0" bIns="0" rtlCol="0" anchor="t">
            <a:spAutoFit/>
          </a:bodyPr>
          <a:lstStyle/>
          <a:p>
            <a:pPr>
              <a:spcBef>
                <a:spcPct val="0"/>
              </a:spcBef>
            </a:pPr>
            <a:r>
              <a:rPr lang="en-US" sz="2800" b="1" dirty="0" err="1">
                <a:solidFill>
                  <a:srgbClr val="666666"/>
                </a:solidFill>
                <a:latin typeface="Arimo" panose="020B0604020202020204" charset="0"/>
                <a:ea typeface="Arimo" panose="020B0604020202020204" charset="0"/>
                <a:cs typeface="Arimo" panose="020B0604020202020204" charset="0"/>
                <a:sym typeface="Arimo Bold"/>
              </a:rPr>
              <a:t>Nebeatliekam</a:t>
            </a:r>
            <a:r>
              <a:rPr lang="lt-LT" sz="2800" b="1" dirty="0">
                <a:solidFill>
                  <a:srgbClr val="666666"/>
                </a:solidFill>
                <a:latin typeface="Arimo" panose="020B0604020202020204" charset="0"/>
                <a:ea typeface="Arimo" panose="020B0604020202020204" charset="0"/>
                <a:cs typeface="Arimo" panose="020B0604020202020204" charset="0"/>
                <a:sym typeface="Arimo Bold"/>
              </a:rPr>
              <a:t>e</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patikr</a:t>
            </a:r>
            <a:r>
              <a:rPr lang="lt-LT" sz="2800" b="1" dirty="0">
                <a:solidFill>
                  <a:srgbClr val="666666"/>
                </a:solidFill>
                <a:latin typeface="Arimo" panose="020B0604020202020204" charset="0"/>
                <a:ea typeface="Arimo" panose="020B0604020202020204" charset="0"/>
                <a:cs typeface="Arimo" panose="020B0604020202020204" charset="0"/>
                <a:sym typeface="Arimo Bold"/>
              </a:rPr>
              <a:t>ų</a:t>
            </a:r>
            <a:r>
              <a:rPr lang="en-US" sz="2800" dirty="0">
                <a:solidFill>
                  <a:srgbClr val="666666"/>
                </a:solidFill>
                <a:latin typeface="Arimo" panose="020B0604020202020204" charset="0"/>
                <a:ea typeface="Arimo" panose="020B0604020202020204" charset="0"/>
                <a:cs typeface="Arimo" panose="020B0604020202020204" charset="0"/>
                <a:sym typeface="Arimo"/>
              </a:rPr>
              <a:t>, </a:t>
            </a:r>
            <a:r>
              <a:rPr lang="en-US" sz="2800" dirty="0" err="1">
                <a:solidFill>
                  <a:srgbClr val="666666"/>
                </a:solidFill>
                <a:latin typeface="Arimo" panose="020B0604020202020204" charset="0"/>
                <a:ea typeface="Arimo" panose="020B0604020202020204" charset="0"/>
                <a:cs typeface="Arimo" panose="020B0604020202020204" charset="0"/>
                <a:sym typeface="Arimo"/>
              </a:rPr>
              <a:t>kaip</a:t>
            </a:r>
            <a:r>
              <a:rPr lang="en-US" sz="2800" dirty="0">
                <a:solidFill>
                  <a:srgbClr val="666666"/>
                </a:solidFill>
                <a:latin typeface="Arimo" panose="020B0604020202020204" charset="0"/>
                <a:ea typeface="Arimo" panose="020B0604020202020204" charset="0"/>
                <a:cs typeface="Arimo" panose="020B0604020202020204" charset="0"/>
                <a:sym typeface="Arimo"/>
              </a:rPr>
              <a:t> </a:t>
            </a:r>
            <a:r>
              <a:rPr lang="en-US" sz="2800" dirty="0" err="1">
                <a:solidFill>
                  <a:srgbClr val="666666"/>
                </a:solidFill>
                <a:latin typeface="Arimo" panose="020B0604020202020204" charset="0"/>
                <a:ea typeface="Arimo" panose="020B0604020202020204" charset="0"/>
                <a:cs typeface="Arimo" panose="020B0604020202020204" charset="0"/>
                <a:sym typeface="Arimo"/>
              </a:rPr>
              <a:t>ūkininkai</a:t>
            </a:r>
            <a:r>
              <a:rPr lang="en-US" sz="2800" dirty="0">
                <a:solidFill>
                  <a:srgbClr val="666666"/>
                </a:solidFill>
                <a:latin typeface="Arimo" panose="020B0604020202020204" charset="0"/>
                <a:ea typeface="Arimo" panose="020B0604020202020204" charset="0"/>
                <a:cs typeface="Arimo" panose="020B0604020202020204" charset="0"/>
                <a:sym typeface="Arimo"/>
              </a:rPr>
              <a:t> </a:t>
            </a:r>
            <a:r>
              <a:rPr lang="en-US" sz="2800" dirty="0" err="1">
                <a:solidFill>
                  <a:srgbClr val="666666"/>
                </a:solidFill>
                <a:latin typeface="Arimo" panose="020B0604020202020204" charset="0"/>
                <a:ea typeface="Arimo" panose="020B0604020202020204" charset="0"/>
                <a:cs typeface="Arimo" panose="020B0604020202020204" charset="0"/>
                <a:sym typeface="Arimo"/>
              </a:rPr>
              <a:t>laikosi</a:t>
            </a:r>
            <a:r>
              <a:rPr lang="en-US" sz="2800" dirty="0">
                <a:solidFill>
                  <a:srgbClr val="666666"/>
                </a:solidFill>
                <a:latin typeface="Arimo" panose="020B0604020202020204" charset="0"/>
                <a:ea typeface="Arimo" panose="020B0604020202020204" charset="0"/>
                <a:cs typeface="Arimo" panose="020B0604020202020204" charset="0"/>
                <a:sym typeface="Arimo"/>
              </a:rPr>
              <a:t> paramos </a:t>
            </a:r>
            <a:r>
              <a:rPr lang="en-US" sz="2800" dirty="0" err="1">
                <a:solidFill>
                  <a:srgbClr val="666666"/>
                </a:solidFill>
                <a:latin typeface="Arimo" panose="020B0604020202020204" charset="0"/>
                <a:ea typeface="Arimo" panose="020B0604020202020204" charset="0"/>
                <a:cs typeface="Arimo" panose="020B0604020202020204" charset="0"/>
                <a:sym typeface="Arimo"/>
              </a:rPr>
              <a:t>už</a:t>
            </a:r>
            <a:r>
              <a:rPr lang="en-US" sz="2800" dirty="0">
                <a:solidFill>
                  <a:srgbClr val="666666"/>
                </a:solidFill>
                <a:latin typeface="Arimo" panose="020B0604020202020204" charset="0"/>
                <a:ea typeface="Arimo" panose="020B0604020202020204" charset="0"/>
                <a:cs typeface="Arimo" panose="020B0604020202020204" charset="0"/>
                <a:sym typeface="Arimo"/>
              </a:rPr>
              <a:t> </a:t>
            </a:r>
            <a:r>
              <a:rPr lang="en-US" sz="2800" dirty="0" err="1">
                <a:solidFill>
                  <a:srgbClr val="666666"/>
                </a:solidFill>
                <a:latin typeface="Arimo" panose="020B0604020202020204" charset="0"/>
                <a:ea typeface="Arimo" panose="020B0604020202020204" charset="0"/>
                <a:cs typeface="Arimo" panose="020B0604020202020204" charset="0"/>
                <a:sym typeface="Arimo"/>
              </a:rPr>
              <a:t>plotus</a:t>
            </a:r>
            <a:r>
              <a:rPr lang="en-US" sz="2800" dirty="0">
                <a:solidFill>
                  <a:srgbClr val="666666"/>
                </a:solidFill>
                <a:latin typeface="Arimo" panose="020B0604020202020204" charset="0"/>
                <a:ea typeface="Arimo" panose="020B0604020202020204" charset="0"/>
                <a:cs typeface="Arimo" panose="020B0604020202020204" charset="0"/>
                <a:sym typeface="Arimo"/>
              </a:rPr>
              <a:t> ir </a:t>
            </a:r>
            <a:r>
              <a:rPr lang="en-US" sz="2800" dirty="0" err="1">
                <a:solidFill>
                  <a:srgbClr val="666666"/>
                </a:solidFill>
                <a:latin typeface="Arimo" panose="020B0604020202020204" charset="0"/>
                <a:ea typeface="Arimo" panose="020B0604020202020204" charset="0"/>
                <a:cs typeface="Arimo" panose="020B0604020202020204" charset="0"/>
                <a:sym typeface="Arimo"/>
              </a:rPr>
              <a:t>gyvulius</a:t>
            </a:r>
            <a:r>
              <a:rPr lang="en-US" sz="2800" dirty="0">
                <a:solidFill>
                  <a:srgbClr val="666666"/>
                </a:solidFill>
                <a:latin typeface="Arimo" panose="020B0604020202020204" charset="0"/>
                <a:ea typeface="Arimo" panose="020B0604020202020204" charset="0"/>
                <a:cs typeface="Arimo" panose="020B0604020202020204" charset="0"/>
                <a:sym typeface="Arimo"/>
              </a:rPr>
              <a:t> </a:t>
            </a:r>
            <a:r>
              <a:rPr lang="en-US" sz="2800" dirty="0" err="1">
                <a:solidFill>
                  <a:srgbClr val="666666"/>
                </a:solidFill>
                <a:latin typeface="Arimo" panose="020B0604020202020204" charset="0"/>
                <a:ea typeface="Arimo" panose="020B0604020202020204" charset="0"/>
                <a:cs typeface="Arimo" panose="020B0604020202020204" charset="0"/>
                <a:sym typeface="Arimo"/>
              </a:rPr>
              <a:t>sąlygų</a:t>
            </a:r>
            <a:r>
              <a:rPr lang="en-US" sz="2800" dirty="0">
                <a:solidFill>
                  <a:srgbClr val="666666"/>
                </a:solidFill>
                <a:latin typeface="Arimo" panose="020B0604020202020204" charset="0"/>
                <a:ea typeface="Arimo" panose="020B0604020202020204" charset="0"/>
                <a:cs typeface="Arimo" panose="020B0604020202020204" charset="0"/>
                <a:sym typeface="Arimo"/>
              </a:rPr>
              <a:t> </a:t>
            </a:r>
            <a:r>
              <a:rPr lang="en-US" sz="2800" dirty="0" err="1">
                <a:solidFill>
                  <a:srgbClr val="666666"/>
                </a:solidFill>
                <a:latin typeface="Arimo" panose="020B0604020202020204" charset="0"/>
                <a:ea typeface="Arimo" panose="020B0604020202020204" charset="0"/>
                <a:cs typeface="Arimo" panose="020B0604020202020204" charset="0"/>
                <a:sym typeface="Arimo"/>
              </a:rPr>
              <a:t>reikalavimų</a:t>
            </a:r>
            <a:r>
              <a:rPr lang="en-US" sz="2800" dirty="0">
                <a:solidFill>
                  <a:srgbClr val="666666"/>
                </a:solidFill>
                <a:latin typeface="Arimo" panose="020B0604020202020204" charset="0"/>
                <a:ea typeface="Arimo" panose="020B0604020202020204" charset="0"/>
                <a:cs typeface="Arimo" panose="020B0604020202020204" charset="0"/>
                <a:sym typeface="Arimo"/>
              </a:rPr>
              <a:t> </a:t>
            </a:r>
            <a:r>
              <a:rPr lang="lt-LT" sz="2800" dirty="0">
                <a:solidFill>
                  <a:srgbClr val="666666"/>
                </a:solidFill>
                <a:latin typeface="Arimo" panose="020B0604020202020204" charset="0"/>
                <a:ea typeface="Arimo" panose="020B0604020202020204" charset="0"/>
                <a:cs typeface="Arimo" panose="020B0604020202020204" charset="0"/>
                <a:sym typeface="Arimo"/>
              </a:rPr>
              <a:t>(GAAB, VR)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mažesniuose</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nei</a:t>
            </a:r>
            <a:r>
              <a:rPr lang="en-US" sz="2800" dirty="0">
                <a:solidFill>
                  <a:srgbClr val="666666"/>
                </a:solidFill>
                <a:latin typeface="Arimo" panose="020B0604020202020204" charset="0"/>
                <a:ea typeface="Arimo" panose="020B0604020202020204" charset="0"/>
                <a:cs typeface="Arimo" panose="020B0604020202020204" charset="0"/>
                <a:sym typeface="Arimo Bold"/>
              </a:rPr>
              <a:t> 10 ha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ūkiuose</a:t>
            </a:r>
            <a:endParaRPr lang="en-US" sz="2800" dirty="0">
              <a:solidFill>
                <a:srgbClr val="666666"/>
              </a:solidFill>
              <a:latin typeface="Arimo" panose="020B0604020202020204" charset="0"/>
              <a:ea typeface="Arimo" panose="020B0604020202020204" charset="0"/>
              <a:cs typeface="Arimo" panose="020B0604020202020204" charset="0"/>
              <a:sym typeface="Arimo Bold"/>
            </a:endParaRPr>
          </a:p>
        </p:txBody>
      </p:sp>
      <p:sp>
        <p:nvSpPr>
          <p:cNvPr id="40" name="TextBox 40"/>
          <p:cNvSpPr txBox="1"/>
          <p:nvPr/>
        </p:nvSpPr>
        <p:spPr>
          <a:xfrm>
            <a:off x="1388454" y="4555726"/>
            <a:ext cx="10809154" cy="430887"/>
          </a:xfrm>
          <a:prstGeom prst="rect">
            <a:avLst/>
          </a:prstGeom>
        </p:spPr>
        <p:txBody>
          <a:bodyPr wrap="square" lIns="0" tIns="0" rIns="0" bIns="0" rtlCol="0" anchor="t">
            <a:spAutoFit/>
          </a:bodyPr>
          <a:lstStyle/>
          <a:p>
            <a:pPr>
              <a:spcBef>
                <a:spcPct val="0"/>
              </a:spcBef>
            </a:pPr>
            <a:r>
              <a:rPr lang="en-US" sz="2800" b="1" dirty="0" err="1">
                <a:solidFill>
                  <a:srgbClr val="666666"/>
                </a:solidFill>
                <a:latin typeface="Arimo" panose="020B0604020202020204" charset="0"/>
                <a:ea typeface="Arimo" panose="020B0604020202020204" charset="0"/>
                <a:cs typeface="Arimo" panose="020B0604020202020204" charset="0"/>
                <a:sym typeface="Arimo Bold"/>
              </a:rPr>
              <a:t>Leidžiam</a:t>
            </a:r>
            <a:r>
              <a:rPr lang="lt-LT" sz="2800" b="1" dirty="0">
                <a:solidFill>
                  <a:srgbClr val="666666"/>
                </a:solidFill>
                <a:latin typeface="Arimo" panose="020B0604020202020204" charset="0"/>
                <a:ea typeface="Arimo" panose="020B0604020202020204" charset="0"/>
                <a:cs typeface="Arimo" panose="020B0604020202020204" charset="0"/>
                <a:sym typeface="Arimo Bold"/>
              </a:rPr>
              <a:t>e</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išsitaisyti</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mažareikšmius</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pažeidimus</a:t>
            </a:r>
            <a:r>
              <a:rPr lang="en-US" sz="2800" dirty="0">
                <a:solidFill>
                  <a:srgbClr val="666666"/>
                </a:solidFill>
                <a:latin typeface="Arimo" panose="020B0604020202020204" charset="0"/>
                <a:ea typeface="Arimo" panose="020B0604020202020204" charset="0"/>
                <a:cs typeface="Arimo" panose="020B0604020202020204" charset="0"/>
                <a:sym typeface="Arimo Bold"/>
              </a:rPr>
              <a:t> per 5 d. d.</a:t>
            </a:r>
          </a:p>
        </p:txBody>
      </p:sp>
      <p:sp>
        <p:nvSpPr>
          <p:cNvPr id="41" name="TextBox 41"/>
          <p:cNvSpPr txBox="1"/>
          <p:nvPr/>
        </p:nvSpPr>
        <p:spPr>
          <a:xfrm>
            <a:off x="1399195" y="5574226"/>
            <a:ext cx="13013346" cy="430887"/>
          </a:xfrm>
          <a:prstGeom prst="rect">
            <a:avLst/>
          </a:prstGeom>
        </p:spPr>
        <p:txBody>
          <a:bodyPr wrap="square" lIns="0" tIns="0" rIns="0" bIns="0" rtlCol="0" anchor="t">
            <a:spAutoFit/>
          </a:bodyPr>
          <a:lstStyle/>
          <a:p>
            <a:pPr>
              <a:spcBef>
                <a:spcPct val="0"/>
              </a:spcBef>
            </a:pPr>
            <a:r>
              <a:rPr lang="en-US" sz="2800" b="1" dirty="0" err="1">
                <a:solidFill>
                  <a:srgbClr val="666666"/>
                </a:solidFill>
                <a:latin typeface="Arimo" panose="020B0604020202020204" charset="0"/>
                <a:ea typeface="Arimo" panose="020B0604020202020204" charset="0"/>
                <a:cs typeface="Arimo" panose="020B0604020202020204" charset="0"/>
                <a:sym typeface="Arimo Bold"/>
              </a:rPr>
              <a:t>Sutrumpin</a:t>
            </a:r>
            <a:r>
              <a:rPr lang="lt-LT" sz="2800" b="1" dirty="0">
                <a:solidFill>
                  <a:srgbClr val="666666"/>
                </a:solidFill>
                <a:latin typeface="Arimo" panose="020B0604020202020204" charset="0"/>
                <a:ea typeface="Arimo" panose="020B0604020202020204" charset="0"/>
                <a:cs typeface="Arimo" panose="020B0604020202020204" charset="0"/>
                <a:sym typeface="Arimo Bold"/>
              </a:rPr>
              <a:t>ome</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projekto</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kontrolės</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laikotarpis</a:t>
            </a:r>
            <a:endParaRPr lang="en-US" sz="2800" dirty="0">
              <a:solidFill>
                <a:srgbClr val="666666"/>
              </a:solidFill>
              <a:latin typeface="Arimo" panose="020B0604020202020204" charset="0"/>
              <a:ea typeface="Arimo" panose="020B0604020202020204" charset="0"/>
              <a:cs typeface="Arimo" panose="020B0604020202020204" charset="0"/>
              <a:sym typeface="Arimo"/>
            </a:endParaRPr>
          </a:p>
        </p:txBody>
      </p:sp>
      <p:pic>
        <p:nvPicPr>
          <p:cNvPr id="44" name="Image 1" descr="preencoded.png">
            <a:extLst>
              <a:ext uri="{FF2B5EF4-FFF2-40B4-BE49-F238E27FC236}">
                <a16:creationId xmlns:a16="http://schemas.microsoft.com/office/drawing/2014/main" id="{6FDA22DF-7377-41D2-AB5F-C506CFCE63E9}"/>
              </a:ext>
            </a:extLst>
          </p:cNvPr>
          <p:cNvPicPr>
            <a:picLocks noChangeAspect="1"/>
          </p:cNvPicPr>
          <p:nvPr/>
        </p:nvPicPr>
        <p:blipFill>
          <a:blip r:embed="rId2"/>
          <a:stretch>
            <a:fillRect/>
          </a:stretch>
        </p:blipFill>
        <p:spPr>
          <a:xfrm>
            <a:off x="13213080" y="228600"/>
            <a:ext cx="1188720" cy="393978"/>
          </a:xfrm>
          <a:prstGeom prst="rect">
            <a:avLst/>
          </a:prstGeom>
        </p:spPr>
      </p:pic>
      <p:sp>
        <p:nvSpPr>
          <p:cNvPr id="30" name="Shape 3">
            <a:extLst>
              <a:ext uri="{FF2B5EF4-FFF2-40B4-BE49-F238E27FC236}">
                <a16:creationId xmlns:a16="http://schemas.microsoft.com/office/drawing/2014/main" id="{AFEE3A91-F3FC-497C-A98F-EA76486231B9}"/>
              </a:ext>
            </a:extLst>
          </p:cNvPr>
          <p:cNvSpPr/>
          <p:nvPr/>
        </p:nvSpPr>
        <p:spPr>
          <a:xfrm>
            <a:off x="447898" y="3404935"/>
            <a:ext cx="684056" cy="578831"/>
          </a:xfrm>
          <a:prstGeom prst="roundRect">
            <a:avLst>
              <a:gd name="adj" fmla="val 1941"/>
            </a:avLst>
          </a:prstGeom>
          <a:solidFill>
            <a:srgbClr val="F2EEEE"/>
          </a:solidFill>
          <a:ln w="7620">
            <a:solidFill>
              <a:srgbClr val="D8D4D4"/>
            </a:solidFill>
            <a:prstDash val="solid"/>
          </a:ln>
        </p:spPr>
        <p:txBody>
          <a:bodyPr/>
          <a:lstStyle/>
          <a:p>
            <a:pPr algn="ctr"/>
            <a:r>
              <a:rPr lang="lt-LT" sz="2800" b="1" dirty="0">
                <a:solidFill>
                  <a:srgbClr val="009650"/>
                </a:solidFill>
              </a:rPr>
              <a:t>10</a:t>
            </a:r>
            <a:endParaRPr lang="lt-LT" sz="2000" b="1" dirty="0">
              <a:solidFill>
                <a:srgbClr val="009650"/>
              </a:solidFill>
            </a:endParaRPr>
          </a:p>
        </p:txBody>
      </p:sp>
      <p:sp>
        <p:nvSpPr>
          <p:cNvPr id="35" name="Shape 3">
            <a:extLst>
              <a:ext uri="{FF2B5EF4-FFF2-40B4-BE49-F238E27FC236}">
                <a16:creationId xmlns:a16="http://schemas.microsoft.com/office/drawing/2014/main" id="{BA74C6DF-648B-4286-AD84-CFA1F1322394}"/>
              </a:ext>
            </a:extLst>
          </p:cNvPr>
          <p:cNvSpPr/>
          <p:nvPr/>
        </p:nvSpPr>
        <p:spPr>
          <a:xfrm>
            <a:off x="458639" y="2317583"/>
            <a:ext cx="684056" cy="578831"/>
          </a:xfrm>
          <a:prstGeom prst="roundRect">
            <a:avLst>
              <a:gd name="adj" fmla="val 1941"/>
            </a:avLst>
          </a:prstGeom>
          <a:solidFill>
            <a:srgbClr val="F2EEEE"/>
          </a:solidFill>
          <a:ln w="7620">
            <a:solidFill>
              <a:srgbClr val="D8D4D4"/>
            </a:solidFill>
            <a:prstDash val="solid"/>
          </a:ln>
        </p:spPr>
        <p:txBody>
          <a:bodyPr/>
          <a:lstStyle/>
          <a:p>
            <a:pPr algn="ctr"/>
            <a:r>
              <a:rPr lang="en-US" sz="2800" b="1" dirty="0">
                <a:solidFill>
                  <a:srgbClr val="009650"/>
                </a:solidFill>
              </a:rPr>
              <a:t>9</a:t>
            </a:r>
            <a:endParaRPr lang="lt-LT" sz="2000" b="1" dirty="0">
              <a:solidFill>
                <a:srgbClr val="009650"/>
              </a:solidFill>
            </a:endParaRPr>
          </a:p>
        </p:txBody>
      </p:sp>
      <p:sp>
        <p:nvSpPr>
          <p:cNvPr id="36" name="Shape 3">
            <a:extLst>
              <a:ext uri="{FF2B5EF4-FFF2-40B4-BE49-F238E27FC236}">
                <a16:creationId xmlns:a16="http://schemas.microsoft.com/office/drawing/2014/main" id="{60CA93D4-D3AE-44B4-B92F-0F3A8355CCB9}"/>
              </a:ext>
            </a:extLst>
          </p:cNvPr>
          <p:cNvSpPr/>
          <p:nvPr/>
        </p:nvSpPr>
        <p:spPr>
          <a:xfrm>
            <a:off x="447898" y="4487492"/>
            <a:ext cx="684056" cy="578831"/>
          </a:xfrm>
          <a:prstGeom prst="roundRect">
            <a:avLst>
              <a:gd name="adj" fmla="val 1941"/>
            </a:avLst>
          </a:prstGeom>
          <a:solidFill>
            <a:srgbClr val="F2EEEE"/>
          </a:solidFill>
          <a:ln w="7620">
            <a:solidFill>
              <a:srgbClr val="D8D4D4"/>
            </a:solidFill>
            <a:prstDash val="solid"/>
          </a:ln>
        </p:spPr>
        <p:txBody>
          <a:bodyPr/>
          <a:lstStyle/>
          <a:p>
            <a:pPr algn="ctr"/>
            <a:r>
              <a:rPr lang="lt-LT" sz="2800" b="1" dirty="0">
                <a:solidFill>
                  <a:srgbClr val="009650"/>
                </a:solidFill>
              </a:rPr>
              <a:t>1</a:t>
            </a:r>
            <a:r>
              <a:rPr lang="en-US" sz="2800" b="1" dirty="0">
                <a:solidFill>
                  <a:srgbClr val="009650"/>
                </a:solidFill>
              </a:rPr>
              <a:t>1</a:t>
            </a:r>
            <a:endParaRPr lang="lt-LT" sz="2000" b="1" dirty="0">
              <a:solidFill>
                <a:srgbClr val="009650"/>
              </a:solidFill>
            </a:endParaRPr>
          </a:p>
        </p:txBody>
      </p:sp>
      <p:sp>
        <p:nvSpPr>
          <p:cNvPr id="37" name="Shape 3">
            <a:extLst>
              <a:ext uri="{FF2B5EF4-FFF2-40B4-BE49-F238E27FC236}">
                <a16:creationId xmlns:a16="http://schemas.microsoft.com/office/drawing/2014/main" id="{C44E1E06-B0D1-4B60-9201-1E75D8C0F2CD}"/>
              </a:ext>
            </a:extLst>
          </p:cNvPr>
          <p:cNvSpPr/>
          <p:nvPr/>
        </p:nvSpPr>
        <p:spPr>
          <a:xfrm>
            <a:off x="447898" y="5500157"/>
            <a:ext cx="684056" cy="578831"/>
          </a:xfrm>
          <a:prstGeom prst="roundRect">
            <a:avLst>
              <a:gd name="adj" fmla="val 1941"/>
            </a:avLst>
          </a:prstGeom>
          <a:solidFill>
            <a:srgbClr val="F2EEEE"/>
          </a:solidFill>
          <a:ln w="7620">
            <a:solidFill>
              <a:srgbClr val="D8D4D4"/>
            </a:solidFill>
            <a:prstDash val="solid"/>
          </a:ln>
        </p:spPr>
        <p:txBody>
          <a:bodyPr/>
          <a:lstStyle/>
          <a:p>
            <a:pPr algn="ctr"/>
            <a:r>
              <a:rPr lang="lt-LT" sz="2800" b="1" dirty="0">
                <a:solidFill>
                  <a:srgbClr val="009650"/>
                </a:solidFill>
              </a:rPr>
              <a:t>1</a:t>
            </a:r>
            <a:r>
              <a:rPr lang="en-US" sz="2800" b="1" dirty="0">
                <a:solidFill>
                  <a:srgbClr val="009650"/>
                </a:solidFill>
              </a:rPr>
              <a:t>2</a:t>
            </a:r>
            <a:endParaRPr lang="lt-LT" sz="2000" b="1" dirty="0">
              <a:solidFill>
                <a:srgbClr val="009650"/>
              </a:solidFill>
            </a:endParaRPr>
          </a:p>
        </p:txBody>
      </p:sp>
      <p:sp>
        <p:nvSpPr>
          <p:cNvPr id="38" name="TextBox 28">
            <a:extLst>
              <a:ext uri="{FF2B5EF4-FFF2-40B4-BE49-F238E27FC236}">
                <a16:creationId xmlns:a16="http://schemas.microsoft.com/office/drawing/2014/main" id="{A1EF97D9-5654-40D1-B41C-674F8B97D916}"/>
              </a:ext>
            </a:extLst>
          </p:cNvPr>
          <p:cNvSpPr txBox="1"/>
          <p:nvPr/>
        </p:nvSpPr>
        <p:spPr>
          <a:xfrm>
            <a:off x="447898" y="599939"/>
            <a:ext cx="13223813" cy="328167"/>
          </a:xfrm>
          <a:prstGeom prst="rect">
            <a:avLst/>
          </a:prstGeom>
        </p:spPr>
        <p:txBody>
          <a:bodyPr wrap="square" lIns="0" tIns="0" rIns="0" bIns="0" rtlCol="0" anchor="t">
            <a:spAutoFit/>
          </a:bodyPr>
          <a:lstStyle/>
          <a:p>
            <a:pPr>
              <a:lnSpc>
                <a:spcPts val="2140"/>
              </a:lnSpc>
            </a:pPr>
            <a:r>
              <a:rPr lang="en-US" sz="4450" b="1" dirty="0" err="1">
                <a:solidFill>
                  <a:srgbClr val="009650"/>
                </a:solidFill>
                <a:latin typeface="Arimo" panose="020B0604020202020204" charset="0"/>
                <a:ea typeface="Arimo" panose="020B0604020202020204" charset="0"/>
                <a:cs typeface="Arimo" panose="020B0604020202020204" charset="0"/>
                <a:sym typeface="Arimo Bold"/>
              </a:rPr>
              <a:t>Efektyvi</a:t>
            </a:r>
            <a:r>
              <a:rPr lang="lt-LT" sz="4450" b="1" dirty="0" err="1">
                <a:solidFill>
                  <a:srgbClr val="009650"/>
                </a:solidFill>
                <a:latin typeface="Arimo" panose="020B0604020202020204" charset="0"/>
                <a:ea typeface="Arimo" panose="020B0604020202020204" charset="0"/>
                <a:cs typeface="Arimo" panose="020B0604020202020204" charset="0"/>
                <a:sym typeface="Arimo Bold"/>
              </a:rPr>
              <a:t>au</a:t>
            </a:r>
            <a:r>
              <a:rPr lang="lt-LT" sz="4450" b="1" dirty="0">
                <a:solidFill>
                  <a:srgbClr val="009650"/>
                </a:solidFill>
                <a:latin typeface="Arimo" panose="020B0604020202020204" charset="0"/>
                <a:ea typeface="Arimo" panose="020B0604020202020204" charset="0"/>
                <a:cs typeface="Arimo" panose="020B0604020202020204" charset="0"/>
                <a:sym typeface="Arimo Bold"/>
              </a:rPr>
              <a:t>:</a:t>
            </a:r>
            <a:r>
              <a:rPr lang="en-US" sz="4450" b="1" dirty="0">
                <a:solidFill>
                  <a:srgbClr val="009650"/>
                </a:solidFill>
                <a:latin typeface="Arimo" panose="020B0604020202020204" charset="0"/>
                <a:ea typeface="Arimo" panose="020B0604020202020204" charset="0"/>
                <a:cs typeface="Arimo" panose="020B0604020202020204" charset="0"/>
                <a:sym typeface="Arimo Bold"/>
              </a:rPr>
              <a:t> </a:t>
            </a:r>
            <a:r>
              <a:rPr lang="en-US" sz="4450" b="1" dirty="0" err="1">
                <a:solidFill>
                  <a:srgbClr val="009650"/>
                </a:solidFill>
                <a:latin typeface="Arimo" panose="020B0604020202020204" charset="0"/>
                <a:ea typeface="Arimo" panose="020B0604020202020204" charset="0"/>
                <a:cs typeface="Arimo" panose="020B0604020202020204" charset="0"/>
                <a:sym typeface="Arimo Bold"/>
              </a:rPr>
              <a:t>kontrolė</a:t>
            </a:r>
            <a:r>
              <a:rPr lang="en-US" sz="4450" b="1" dirty="0">
                <a:solidFill>
                  <a:srgbClr val="009650"/>
                </a:solidFill>
                <a:latin typeface="Arimo" panose="020B0604020202020204" charset="0"/>
                <a:ea typeface="Arimo" panose="020B0604020202020204" charset="0"/>
                <a:cs typeface="Arimo" panose="020B0604020202020204" charset="0"/>
                <a:sym typeface="Arimo Bold"/>
              </a:rPr>
              <a:t> be </a:t>
            </a:r>
            <a:r>
              <a:rPr lang="en-US" sz="4450" b="1" dirty="0" err="1">
                <a:solidFill>
                  <a:srgbClr val="009650"/>
                </a:solidFill>
                <a:latin typeface="Arimo" panose="020B0604020202020204" charset="0"/>
                <a:ea typeface="Arimo" panose="020B0604020202020204" charset="0"/>
                <a:cs typeface="Arimo" panose="020B0604020202020204" charset="0"/>
                <a:sym typeface="Arimo Bold"/>
              </a:rPr>
              <a:t>perteklinių</a:t>
            </a:r>
            <a:r>
              <a:rPr lang="en-US" sz="4450" b="1" dirty="0">
                <a:solidFill>
                  <a:srgbClr val="009650"/>
                </a:solidFill>
                <a:latin typeface="Arimo" panose="020B0604020202020204" charset="0"/>
                <a:ea typeface="Arimo" panose="020B0604020202020204" charset="0"/>
                <a:cs typeface="Arimo" panose="020B0604020202020204" charset="0"/>
                <a:sym typeface="Arimo Bold"/>
              </a:rPr>
              <a:t> </a:t>
            </a:r>
            <a:r>
              <a:rPr lang="en-US" sz="4450" b="1" dirty="0" err="1">
                <a:solidFill>
                  <a:srgbClr val="009650"/>
                </a:solidFill>
                <a:latin typeface="Arimo" panose="020B0604020202020204" charset="0"/>
                <a:ea typeface="Arimo" panose="020B0604020202020204" charset="0"/>
                <a:cs typeface="Arimo" panose="020B0604020202020204" charset="0"/>
                <a:sym typeface="Arimo Bold"/>
              </a:rPr>
              <a:t>patikrinimų</a:t>
            </a:r>
            <a:endParaRPr lang="en-US" sz="4450" b="1" dirty="0">
              <a:solidFill>
                <a:srgbClr val="009650"/>
              </a:solidFill>
              <a:latin typeface="Arimo" panose="020B0604020202020204" charset="0"/>
              <a:ea typeface="Arimo" panose="020B0604020202020204" charset="0"/>
              <a:cs typeface="Arimo" panose="020B0604020202020204" charset="0"/>
              <a:sym typeface="Arimo Bold"/>
            </a:endParaRPr>
          </a:p>
        </p:txBody>
      </p:sp>
      <p:pic>
        <p:nvPicPr>
          <p:cNvPr id="43" name="Picture 42">
            <a:extLst>
              <a:ext uri="{FF2B5EF4-FFF2-40B4-BE49-F238E27FC236}">
                <a16:creationId xmlns:a16="http://schemas.microsoft.com/office/drawing/2014/main" id="{616546C4-621B-49C6-9800-7DA1E1DC40FF}"/>
              </a:ext>
            </a:extLst>
          </p:cNvPr>
          <p:cNvPicPr>
            <a:picLocks noChangeAspect="1"/>
          </p:cNvPicPr>
          <p:nvPr/>
        </p:nvPicPr>
        <p:blipFill rotWithShape="1">
          <a:blip r:embed="rId3"/>
          <a:srcRect l="5000" t="42449" r="5000" b="37644"/>
          <a:stretch/>
        </p:blipFill>
        <p:spPr>
          <a:xfrm>
            <a:off x="0" y="6602748"/>
            <a:ext cx="14630400" cy="1638302"/>
          </a:xfrm>
          <a:prstGeom prst="rect">
            <a:avLst/>
          </a:prstGeom>
        </p:spPr>
      </p:pic>
    </p:spTree>
    <p:extLst>
      <p:ext uri="{BB962C8B-B14F-4D97-AF65-F5344CB8AC3E}">
        <p14:creationId xmlns:p14="http://schemas.microsoft.com/office/powerpoint/2010/main" val="379261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1" descr="preencoded.png">
            <a:extLst>
              <a:ext uri="{FF2B5EF4-FFF2-40B4-BE49-F238E27FC236}">
                <a16:creationId xmlns:a16="http://schemas.microsoft.com/office/drawing/2014/main" id="{6FDA22DF-7377-41D2-AB5F-C506CFCE63E9}"/>
              </a:ext>
            </a:extLst>
          </p:cNvPr>
          <p:cNvPicPr>
            <a:picLocks noChangeAspect="1"/>
          </p:cNvPicPr>
          <p:nvPr/>
        </p:nvPicPr>
        <p:blipFill>
          <a:blip r:embed="rId2"/>
          <a:stretch>
            <a:fillRect/>
          </a:stretch>
        </p:blipFill>
        <p:spPr>
          <a:xfrm>
            <a:off x="13213080" y="228600"/>
            <a:ext cx="1188720" cy="393978"/>
          </a:xfrm>
          <a:prstGeom prst="rect">
            <a:avLst/>
          </a:prstGeom>
        </p:spPr>
      </p:pic>
      <p:sp>
        <p:nvSpPr>
          <p:cNvPr id="45" name="TextBox 16">
            <a:extLst>
              <a:ext uri="{FF2B5EF4-FFF2-40B4-BE49-F238E27FC236}">
                <a16:creationId xmlns:a16="http://schemas.microsoft.com/office/drawing/2014/main" id="{DBFA4540-D763-46A3-A50F-BEC6864FBE0F}"/>
              </a:ext>
            </a:extLst>
          </p:cNvPr>
          <p:cNvSpPr txBox="1"/>
          <p:nvPr/>
        </p:nvSpPr>
        <p:spPr>
          <a:xfrm>
            <a:off x="475824" y="1391221"/>
            <a:ext cx="5892354" cy="302327"/>
          </a:xfrm>
          <a:prstGeom prst="rect">
            <a:avLst/>
          </a:prstGeom>
        </p:spPr>
        <p:txBody>
          <a:bodyPr lIns="0" tIns="0" rIns="0" bIns="0" rtlCol="0" anchor="t">
            <a:spAutoFit/>
          </a:bodyPr>
          <a:lstStyle/>
          <a:p>
            <a:pPr algn="l">
              <a:lnSpc>
                <a:spcPts val="2240"/>
              </a:lnSpc>
              <a:spcBef>
                <a:spcPct val="0"/>
              </a:spcBef>
            </a:pPr>
            <a:r>
              <a:rPr lang="en-US" sz="3200" dirty="0" err="1">
                <a:solidFill>
                  <a:srgbClr val="1D6835"/>
                </a:solidFill>
                <a:latin typeface="Arimo" panose="020B0604020202020204" charset="0"/>
                <a:ea typeface="Arimo" panose="020B0604020202020204" charset="0"/>
                <a:cs typeface="Arimo" panose="020B0604020202020204" charset="0"/>
                <a:sym typeface="Arimo"/>
              </a:rPr>
              <a:t>Iki</a:t>
            </a:r>
            <a:r>
              <a:rPr lang="en-US" sz="3200" dirty="0">
                <a:solidFill>
                  <a:srgbClr val="1D6835"/>
                </a:solidFill>
                <a:latin typeface="Arimo" panose="020B0604020202020204" charset="0"/>
                <a:ea typeface="Arimo" panose="020B0604020202020204" charset="0"/>
                <a:cs typeface="Arimo" panose="020B0604020202020204" charset="0"/>
                <a:sym typeface="Arimo"/>
              </a:rPr>
              <a:t> 2025 m. </a:t>
            </a:r>
            <a:r>
              <a:rPr lang="en-US" sz="3200" dirty="0" err="1">
                <a:solidFill>
                  <a:srgbClr val="1D6835"/>
                </a:solidFill>
                <a:latin typeface="Arimo" panose="020B0604020202020204" charset="0"/>
                <a:ea typeface="Arimo" panose="020B0604020202020204" charset="0"/>
                <a:cs typeface="Arimo" panose="020B0604020202020204" charset="0"/>
                <a:sym typeface="Arimo"/>
              </a:rPr>
              <a:t>pabaigos</a:t>
            </a:r>
            <a:r>
              <a:rPr lang="en-US" sz="3200" dirty="0">
                <a:solidFill>
                  <a:srgbClr val="1D6835"/>
                </a:solidFill>
                <a:latin typeface="Arimo" panose="020B0604020202020204" charset="0"/>
                <a:ea typeface="Arimo" panose="020B0604020202020204" charset="0"/>
                <a:cs typeface="Arimo" panose="020B0604020202020204" charset="0"/>
                <a:sym typeface="Arimo"/>
              </a:rPr>
              <a:t> NMA:</a:t>
            </a:r>
          </a:p>
        </p:txBody>
      </p:sp>
      <p:grpSp>
        <p:nvGrpSpPr>
          <p:cNvPr id="2" name="Group 1">
            <a:extLst>
              <a:ext uri="{FF2B5EF4-FFF2-40B4-BE49-F238E27FC236}">
                <a16:creationId xmlns:a16="http://schemas.microsoft.com/office/drawing/2014/main" id="{4CBAB603-DD8B-4365-949E-9512E8A0F6A4}"/>
              </a:ext>
            </a:extLst>
          </p:cNvPr>
          <p:cNvGrpSpPr/>
          <p:nvPr/>
        </p:nvGrpSpPr>
        <p:grpSpPr>
          <a:xfrm>
            <a:off x="475824" y="1981988"/>
            <a:ext cx="684056" cy="578831"/>
            <a:chOff x="447898" y="1697343"/>
            <a:chExt cx="684056" cy="578831"/>
          </a:xfrm>
        </p:grpSpPr>
        <p:sp>
          <p:nvSpPr>
            <p:cNvPr id="20" name="Shape 3">
              <a:extLst>
                <a:ext uri="{FF2B5EF4-FFF2-40B4-BE49-F238E27FC236}">
                  <a16:creationId xmlns:a16="http://schemas.microsoft.com/office/drawing/2014/main" id="{A8C760B7-594E-4767-9C87-7D3D2BA67555}"/>
                </a:ext>
              </a:extLst>
            </p:cNvPr>
            <p:cNvSpPr/>
            <p:nvPr/>
          </p:nvSpPr>
          <p:spPr>
            <a:xfrm>
              <a:off x="447898" y="1697343"/>
              <a:ext cx="684056" cy="578831"/>
            </a:xfrm>
            <a:prstGeom prst="roundRect">
              <a:avLst>
                <a:gd name="adj" fmla="val 1941"/>
              </a:avLst>
            </a:prstGeom>
            <a:solidFill>
              <a:srgbClr val="F2EEEE"/>
            </a:solidFill>
            <a:ln w="7620">
              <a:solidFill>
                <a:srgbClr val="D8D4D4"/>
              </a:solidFill>
              <a:prstDash val="solid"/>
            </a:ln>
          </p:spPr>
          <p:txBody>
            <a:bodyPr/>
            <a:lstStyle/>
            <a:p>
              <a:pPr algn="ctr"/>
              <a:endParaRPr lang="lt-LT" sz="2000" b="1" dirty="0">
                <a:solidFill>
                  <a:srgbClr val="009650"/>
                </a:solidFill>
              </a:endParaRPr>
            </a:p>
          </p:txBody>
        </p:sp>
        <p:sp>
          <p:nvSpPr>
            <p:cNvPr id="46" name="Freeform 3">
              <a:extLst>
                <a:ext uri="{FF2B5EF4-FFF2-40B4-BE49-F238E27FC236}">
                  <a16:creationId xmlns:a16="http://schemas.microsoft.com/office/drawing/2014/main" id="{D1821AC6-C9D8-4DD4-90E0-A948B72C8F65}"/>
                </a:ext>
              </a:extLst>
            </p:cNvPr>
            <p:cNvSpPr/>
            <p:nvPr/>
          </p:nvSpPr>
          <p:spPr>
            <a:xfrm>
              <a:off x="571974" y="1779605"/>
              <a:ext cx="466599" cy="422255"/>
            </a:xfrm>
            <a:custGeom>
              <a:avLst/>
              <a:gdLst/>
              <a:ahLst/>
              <a:cxnLst/>
              <a:rect l="l" t="t" r="r" b="b"/>
              <a:pathLst>
                <a:path w="357376" h="303323">
                  <a:moveTo>
                    <a:pt x="0" y="0"/>
                  </a:moveTo>
                  <a:lnTo>
                    <a:pt x="357376" y="0"/>
                  </a:lnTo>
                  <a:lnTo>
                    <a:pt x="357376" y="303323"/>
                  </a:lnTo>
                  <a:lnTo>
                    <a:pt x="0" y="3033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t-LT"/>
            </a:p>
          </p:txBody>
        </p:sp>
      </p:grpSp>
      <p:sp>
        <p:nvSpPr>
          <p:cNvPr id="47" name="TextBox 17">
            <a:extLst>
              <a:ext uri="{FF2B5EF4-FFF2-40B4-BE49-F238E27FC236}">
                <a16:creationId xmlns:a16="http://schemas.microsoft.com/office/drawing/2014/main" id="{30E4B557-4918-4720-AF96-4F9D63DBC214}"/>
              </a:ext>
            </a:extLst>
          </p:cNvPr>
          <p:cNvSpPr txBox="1"/>
          <p:nvPr/>
        </p:nvSpPr>
        <p:spPr>
          <a:xfrm>
            <a:off x="1430324" y="2050317"/>
            <a:ext cx="13098665" cy="430887"/>
          </a:xfrm>
          <a:prstGeom prst="rect">
            <a:avLst/>
          </a:prstGeom>
        </p:spPr>
        <p:txBody>
          <a:bodyPr wrap="square" lIns="0" tIns="0" rIns="0" bIns="0" rtlCol="0" anchor="t">
            <a:spAutoFit/>
          </a:bodyPr>
          <a:lstStyle/>
          <a:p>
            <a:pPr algn="l">
              <a:spcBef>
                <a:spcPct val="0"/>
              </a:spcBef>
            </a:pPr>
            <a:r>
              <a:rPr lang="en-US" sz="2800" b="1" dirty="0">
                <a:solidFill>
                  <a:srgbClr val="666666"/>
                </a:solidFill>
                <a:latin typeface="Arimo" panose="020B0604020202020204" charset="0"/>
                <a:ea typeface="Arimo" panose="020B0604020202020204" charset="0"/>
                <a:cs typeface="Arimo" panose="020B0604020202020204" charset="0"/>
                <a:sym typeface="Arimo Bold"/>
              </a:rPr>
              <a:t>Dar bent 30 proc.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sumažins</a:t>
            </a:r>
            <a:r>
              <a:rPr lang="lt-LT" sz="2800" b="1" dirty="0" err="1">
                <a:solidFill>
                  <a:srgbClr val="666666"/>
                </a:solidFill>
                <a:latin typeface="Arimo" panose="020B0604020202020204" charset="0"/>
                <a:ea typeface="Arimo" panose="020B0604020202020204" charset="0"/>
                <a:cs typeface="Arimo" panose="020B0604020202020204" charset="0"/>
                <a:sym typeface="Arimo Bold"/>
              </a:rPr>
              <a:t>ime</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patikrų</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kiekį</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nuo</a:t>
            </a:r>
            <a:r>
              <a:rPr lang="en-US" sz="2800" dirty="0">
                <a:solidFill>
                  <a:srgbClr val="666666"/>
                </a:solidFill>
                <a:latin typeface="Arimo" panose="020B0604020202020204" charset="0"/>
                <a:ea typeface="Arimo" panose="020B0604020202020204" charset="0"/>
                <a:cs typeface="Arimo" panose="020B0604020202020204" charset="0"/>
                <a:sym typeface="Arimo Bold"/>
              </a:rPr>
              <a:t> 3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iki</a:t>
            </a:r>
            <a:r>
              <a:rPr lang="en-US" sz="2800" dirty="0">
                <a:solidFill>
                  <a:srgbClr val="666666"/>
                </a:solidFill>
                <a:latin typeface="Arimo" panose="020B0604020202020204" charset="0"/>
                <a:ea typeface="Arimo" panose="020B0604020202020204" charset="0"/>
                <a:cs typeface="Arimo" panose="020B0604020202020204" charset="0"/>
                <a:sym typeface="Arimo Bold"/>
              </a:rPr>
              <a:t> 5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kartų</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mažiau</a:t>
            </a:r>
            <a:r>
              <a:rPr lang="en-US" sz="2800" dirty="0">
                <a:solidFill>
                  <a:srgbClr val="666666"/>
                </a:solidFill>
                <a:latin typeface="Arimo" panose="020B0604020202020204" charset="0"/>
                <a:ea typeface="Arimo" panose="020B0604020202020204" charset="0"/>
                <a:cs typeface="Arimo" panose="020B0604020202020204" charset="0"/>
                <a:sym typeface="Arimo"/>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patikrų</a:t>
            </a:r>
            <a:r>
              <a:rPr lang="en-US" sz="2800" dirty="0">
                <a:solidFill>
                  <a:srgbClr val="666666"/>
                </a:solidFill>
                <a:latin typeface="Arimo" panose="020B0604020202020204" charset="0"/>
                <a:ea typeface="Arimo" panose="020B0604020202020204" charset="0"/>
                <a:cs typeface="Arimo" panose="020B0604020202020204" charset="0"/>
                <a:sym typeface="Arimo"/>
              </a:rPr>
              <a:t>)</a:t>
            </a:r>
          </a:p>
        </p:txBody>
      </p:sp>
      <p:sp>
        <p:nvSpPr>
          <p:cNvPr id="49" name="TextBox 18">
            <a:extLst>
              <a:ext uri="{FF2B5EF4-FFF2-40B4-BE49-F238E27FC236}">
                <a16:creationId xmlns:a16="http://schemas.microsoft.com/office/drawing/2014/main" id="{259BD9F3-DF2C-4DC4-ADF5-89B8E38D33AA}"/>
              </a:ext>
            </a:extLst>
          </p:cNvPr>
          <p:cNvSpPr txBox="1"/>
          <p:nvPr/>
        </p:nvSpPr>
        <p:spPr>
          <a:xfrm>
            <a:off x="1430324" y="2883436"/>
            <a:ext cx="12801649" cy="271806"/>
          </a:xfrm>
          <a:prstGeom prst="rect">
            <a:avLst/>
          </a:prstGeom>
        </p:spPr>
        <p:txBody>
          <a:bodyPr wrap="square" lIns="0" tIns="0" rIns="0" bIns="0" rtlCol="0" anchor="t">
            <a:spAutoFit/>
          </a:bodyPr>
          <a:lstStyle/>
          <a:p>
            <a:pPr algn="l">
              <a:lnSpc>
                <a:spcPts val="1960"/>
              </a:lnSpc>
              <a:spcBef>
                <a:spcPct val="0"/>
              </a:spcBef>
            </a:pPr>
            <a:r>
              <a:rPr lang="en-US" sz="2800" b="1" dirty="0" err="1">
                <a:solidFill>
                  <a:srgbClr val="666666"/>
                </a:solidFill>
                <a:latin typeface="Arimo" panose="020B0604020202020204" charset="0"/>
                <a:ea typeface="Arimo" panose="020B0604020202020204" charset="0"/>
                <a:cs typeface="Arimo" panose="020B0604020202020204" charset="0"/>
                <a:sym typeface="Arimo Bold"/>
              </a:rPr>
              <a:t>Sutrumpins</a:t>
            </a:r>
            <a:r>
              <a:rPr lang="lt-LT" sz="2800" b="1" dirty="0" err="1">
                <a:solidFill>
                  <a:srgbClr val="666666"/>
                </a:solidFill>
                <a:latin typeface="Arimo" panose="020B0604020202020204" charset="0"/>
                <a:ea typeface="Arimo" panose="020B0604020202020204" charset="0"/>
                <a:cs typeface="Arimo" panose="020B0604020202020204" charset="0"/>
                <a:sym typeface="Arimo Bold"/>
              </a:rPr>
              <a:t>ime</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patikros</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atlikimo</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laiką</a:t>
            </a:r>
            <a:endParaRPr lang="en-US" sz="2800" strike="sngStrike" dirty="0">
              <a:solidFill>
                <a:srgbClr val="666666"/>
              </a:solidFill>
              <a:latin typeface="Arimo" panose="020B0604020202020204" charset="0"/>
              <a:ea typeface="Arimo" panose="020B0604020202020204" charset="0"/>
              <a:cs typeface="Arimo" panose="020B0604020202020204" charset="0"/>
              <a:sym typeface="Arimo"/>
            </a:endParaRPr>
          </a:p>
        </p:txBody>
      </p:sp>
      <p:sp>
        <p:nvSpPr>
          <p:cNvPr id="51" name="TextBox 19">
            <a:extLst>
              <a:ext uri="{FF2B5EF4-FFF2-40B4-BE49-F238E27FC236}">
                <a16:creationId xmlns:a16="http://schemas.microsoft.com/office/drawing/2014/main" id="{3266AC84-B0C7-499F-A870-F7887E052CFE}"/>
              </a:ext>
            </a:extLst>
          </p:cNvPr>
          <p:cNvSpPr txBox="1"/>
          <p:nvPr/>
        </p:nvSpPr>
        <p:spPr>
          <a:xfrm>
            <a:off x="1457202" y="3518746"/>
            <a:ext cx="12801649" cy="430887"/>
          </a:xfrm>
          <a:prstGeom prst="rect">
            <a:avLst/>
          </a:prstGeom>
        </p:spPr>
        <p:txBody>
          <a:bodyPr wrap="square" lIns="0" tIns="0" rIns="0" bIns="0" rtlCol="0" anchor="t">
            <a:spAutoFit/>
          </a:bodyPr>
          <a:lstStyle/>
          <a:p>
            <a:pPr algn="l">
              <a:spcBef>
                <a:spcPct val="0"/>
              </a:spcBef>
            </a:pPr>
            <a:r>
              <a:rPr lang="lt-LT" sz="2800" dirty="0">
                <a:solidFill>
                  <a:srgbClr val="666666"/>
                </a:solidFill>
                <a:latin typeface="Arimo" panose="020B0604020202020204" charset="0"/>
                <a:ea typeface="Arimo" panose="020B0604020202020204" charset="0"/>
                <a:cs typeface="Arimo" panose="020B0604020202020204" charset="0"/>
                <a:sym typeface="Arimo"/>
              </a:rPr>
              <a:t>Su „NMA </a:t>
            </a:r>
            <a:r>
              <a:rPr lang="lt-LT" sz="2800" dirty="0" err="1">
                <a:solidFill>
                  <a:srgbClr val="666666"/>
                </a:solidFill>
                <a:latin typeface="Arimo" panose="020B0604020202020204" charset="0"/>
                <a:ea typeface="Arimo" panose="020B0604020202020204" charset="0"/>
                <a:cs typeface="Arimo" panose="020B0604020202020204" charset="0"/>
                <a:sym typeface="Arimo"/>
              </a:rPr>
              <a:t>agro</a:t>
            </a:r>
            <a:r>
              <a:rPr lang="lt-LT" sz="2800" dirty="0">
                <a:solidFill>
                  <a:srgbClr val="666666"/>
                </a:solidFill>
                <a:latin typeface="Arimo" panose="020B0604020202020204" charset="0"/>
                <a:ea typeface="Arimo" panose="020B0604020202020204" charset="0"/>
                <a:cs typeface="Arimo" panose="020B0604020202020204" charset="0"/>
                <a:sym typeface="Arimo"/>
              </a:rPr>
              <a:t>“ – </a:t>
            </a:r>
            <a:r>
              <a:rPr lang="lt-LT" sz="2800" b="1" dirty="0">
                <a:solidFill>
                  <a:srgbClr val="666666"/>
                </a:solidFill>
                <a:latin typeface="Arimo" panose="020B0604020202020204" charset="0"/>
                <a:ea typeface="Arimo" panose="020B0604020202020204" charset="0"/>
                <a:cs typeface="Arimo" panose="020B0604020202020204" charset="0"/>
                <a:sym typeface="Arimo"/>
              </a:rPr>
              <a:t>mažiau apsilankymų ūkiuose</a:t>
            </a:r>
            <a:endParaRPr lang="en-US" sz="2800" b="1" dirty="0">
              <a:solidFill>
                <a:srgbClr val="FF0000"/>
              </a:solidFill>
              <a:latin typeface="Arimo" panose="020B0604020202020204" charset="0"/>
              <a:ea typeface="Arimo" panose="020B0604020202020204" charset="0"/>
              <a:cs typeface="Arimo" panose="020B0604020202020204" charset="0"/>
              <a:sym typeface="Arimo"/>
            </a:endParaRPr>
          </a:p>
        </p:txBody>
      </p:sp>
      <p:sp>
        <p:nvSpPr>
          <p:cNvPr id="53" name="TextBox 20">
            <a:extLst>
              <a:ext uri="{FF2B5EF4-FFF2-40B4-BE49-F238E27FC236}">
                <a16:creationId xmlns:a16="http://schemas.microsoft.com/office/drawing/2014/main" id="{F2441629-3B1A-4CDC-9DC3-5866C13F807B}"/>
              </a:ext>
            </a:extLst>
          </p:cNvPr>
          <p:cNvSpPr txBox="1"/>
          <p:nvPr/>
        </p:nvSpPr>
        <p:spPr>
          <a:xfrm>
            <a:off x="1457202" y="4222545"/>
            <a:ext cx="12852478" cy="430887"/>
          </a:xfrm>
          <a:prstGeom prst="rect">
            <a:avLst/>
          </a:prstGeom>
        </p:spPr>
        <p:txBody>
          <a:bodyPr wrap="square" lIns="0" tIns="0" rIns="0" bIns="0" rtlCol="0" anchor="t">
            <a:spAutoFit/>
          </a:bodyPr>
          <a:lstStyle/>
          <a:p>
            <a:pPr algn="l">
              <a:spcBef>
                <a:spcPct val="0"/>
              </a:spcBef>
            </a:pPr>
            <a:r>
              <a:rPr lang="en-US" sz="2800" b="1" dirty="0" err="1">
                <a:solidFill>
                  <a:srgbClr val="666666"/>
                </a:solidFill>
                <a:latin typeface="Arimo" panose="020B0604020202020204" charset="0"/>
                <a:ea typeface="Arimo" panose="020B0604020202020204" charset="0"/>
                <a:cs typeface="Arimo" panose="020B0604020202020204" charset="0"/>
                <a:sym typeface="Arimo Bold"/>
              </a:rPr>
              <a:t>Informuos</a:t>
            </a:r>
            <a:r>
              <a:rPr lang="lt-LT" sz="2800" b="1" dirty="0" err="1">
                <a:solidFill>
                  <a:srgbClr val="666666"/>
                </a:solidFill>
                <a:latin typeface="Arimo" panose="020B0604020202020204" charset="0"/>
                <a:ea typeface="Arimo" panose="020B0604020202020204" charset="0"/>
                <a:cs typeface="Arimo" panose="020B0604020202020204" charset="0"/>
                <a:sym typeface="Arimo Bold"/>
              </a:rPr>
              <a:t>ime</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a:solidFill>
                  <a:srgbClr val="666666"/>
                </a:solidFill>
                <a:latin typeface="Arimo" panose="020B0604020202020204" charset="0"/>
                <a:ea typeface="Arimo" panose="020B0604020202020204" charset="0"/>
                <a:cs typeface="Arimo" panose="020B0604020202020204" charset="0"/>
                <a:sym typeface="Arimo Bold"/>
              </a:rPr>
              <a:t>ne tik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apie</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neigiamų</a:t>
            </a:r>
            <a:r>
              <a:rPr lang="en-US" sz="2800" dirty="0">
                <a:solidFill>
                  <a:srgbClr val="666666"/>
                </a:solidFill>
                <a:latin typeface="Arimo" panose="020B0604020202020204" charset="0"/>
                <a:ea typeface="Arimo" panose="020B0604020202020204" charset="0"/>
                <a:cs typeface="Arimo" panose="020B0604020202020204" charset="0"/>
                <a:sym typeface="Arimo Bold"/>
              </a:rPr>
              <a:t>, bet ir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apie</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teigiamų</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patikrų</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rezultatus</a:t>
            </a:r>
            <a:endParaRPr lang="en-US" sz="2800" dirty="0">
              <a:solidFill>
                <a:srgbClr val="666666"/>
              </a:solidFill>
              <a:latin typeface="Arimo" panose="020B0604020202020204" charset="0"/>
              <a:ea typeface="Arimo" panose="020B0604020202020204" charset="0"/>
              <a:cs typeface="Arimo" panose="020B0604020202020204" charset="0"/>
              <a:sym typeface="Arimo"/>
            </a:endParaRPr>
          </a:p>
        </p:txBody>
      </p:sp>
      <p:sp>
        <p:nvSpPr>
          <p:cNvPr id="28" name="TextBox 28">
            <a:extLst>
              <a:ext uri="{FF2B5EF4-FFF2-40B4-BE49-F238E27FC236}">
                <a16:creationId xmlns:a16="http://schemas.microsoft.com/office/drawing/2014/main" id="{CAFDDE86-EFCA-460F-8523-F806AEC4F9A7}"/>
              </a:ext>
            </a:extLst>
          </p:cNvPr>
          <p:cNvSpPr txBox="1"/>
          <p:nvPr/>
        </p:nvSpPr>
        <p:spPr>
          <a:xfrm>
            <a:off x="447898" y="599939"/>
            <a:ext cx="13223813" cy="328167"/>
          </a:xfrm>
          <a:prstGeom prst="rect">
            <a:avLst/>
          </a:prstGeom>
        </p:spPr>
        <p:txBody>
          <a:bodyPr wrap="square" lIns="0" tIns="0" rIns="0" bIns="0" rtlCol="0" anchor="t">
            <a:spAutoFit/>
          </a:bodyPr>
          <a:lstStyle/>
          <a:p>
            <a:pPr>
              <a:lnSpc>
                <a:spcPts val="2140"/>
              </a:lnSpc>
            </a:pPr>
            <a:r>
              <a:rPr lang="en-US" sz="4450" b="1" dirty="0" err="1">
                <a:solidFill>
                  <a:srgbClr val="009650"/>
                </a:solidFill>
                <a:latin typeface="Arimo" panose="020B0604020202020204" charset="0"/>
                <a:ea typeface="Arimo" panose="020B0604020202020204" charset="0"/>
                <a:cs typeface="Arimo" panose="020B0604020202020204" charset="0"/>
                <a:sym typeface="Arimo Bold"/>
              </a:rPr>
              <a:t>Efektyvi</a:t>
            </a:r>
            <a:r>
              <a:rPr lang="lt-LT" sz="4450" b="1" dirty="0" err="1">
                <a:solidFill>
                  <a:srgbClr val="009650"/>
                </a:solidFill>
                <a:latin typeface="Arimo" panose="020B0604020202020204" charset="0"/>
                <a:ea typeface="Arimo" panose="020B0604020202020204" charset="0"/>
                <a:cs typeface="Arimo" panose="020B0604020202020204" charset="0"/>
                <a:sym typeface="Arimo Bold"/>
              </a:rPr>
              <a:t>au</a:t>
            </a:r>
            <a:r>
              <a:rPr lang="lt-LT" sz="4450" b="1" dirty="0">
                <a:solidFill>
                  <a:srgbClr val="009650"/>
                </a:solidFill>
                <a:latin typeface="Arimo" panose="020B0604020202020204" charset="0"/>
                <a:ea typeface="Arimo" panose="020B0604020202020204" charset="0"/>
                <a:cs typeface="Arimo" panose="020B0604020202020204" charset="0"/>
                <a:sym typeface="Arimo Bold"/>
              </a:rPr>
              <a:t>:</a:t>
            </a:r>
            <a:r>
              <a:rPr lang="en-US" sz="4450" b="1" dirty="0">
                <a:solidFill>
                  <a:srgbClr val="009650"/>
                </a:solidFill>
                <a:latin typeface="Arimo" panose="020B0604020202020204" charset="0"/>
                <a:ea typeface="Arimo" panose="020B0604020202020204" charset="0"/>
                <a:cs typeface="Arimo" panose="020B0604020202020204" charset="0"/>
                <a:sym typeface="Arimo Bold"/>
              </a:rPr>
              <a:t> </a:t>
            </a:r>
            <a:r>
              <a:rPr lang="en-US" sz="4450" b="1" dirty="0" err="1">
                <a:solidFill>
                  <a:srgbClr val="009650"/>
                </a:solidFill>
                <a:latin typeface="Arimo" panose="020B0604020202020204" charset="0"/>
                <a:ea typeface="Arimo" panose="020B0604020202020204" charset="0"/>
                <a:cs typeface="Arimo" panose="020B0604020202020204" charset="0"/>
                <a:sym typeface="Arimo Bold"/>
              </a:rPr>
              <a:t>kontrolė</a:t>
            </a:r>
            <a:r>
              <a:rPr lang="en-US" sz="4450" b="1" dirty="0">
                <a:solidFill>
                  <a:srgbClr val="009650"/>
                </a:solidFill>
                <a:latin typeface="Arimo" panose="020B0604020202020204" charset="0"/>
                <a:ea typeface="Arimo" panose="020B0604020202020204" charset="0"/>
                <a:cs typeface="Arimo" panose="020B0604020202020204" charset="0"/>
                <a:sym typeface="Arimo Bold"/>
              </a:rPr>
              <a:t> be </a:t>
            </a:r>
            <a:r>
              <a:rPr lang="en-US" sz="4450" b="1" dirty="0" err="1">
                <a:solidFill>
                  <a:srgbClr val="009650"/>
                </a:solidFill>
                <a:latin typeface="Arimo" panose="020B0604020202020204" charset="0"/>
                <a:ea typeface="Arimo" panose="020B0604020202020204" charset="0"/>
                <a:cs typeface="Arimo" panose="020B0604020202020204" charset="0"/>
                <a:sym typeface="Arimo Bold"/>
              </a:rPr>
              <a:t>perteklinių</a:t>
            </a:r>
            <a:r>
              <a:rPr lang="en-US" sz="4450" b="1" dirty="0">
                <a:solidFill>
                  <a:srgbClr val="009650"/>
                </a:solidFill>
                <a:latin typeface="Arimo" panose="020B0604020202020204" charset="0"/>
                <a:ea typeface="Arimo" panose="020B0604020202020204" charset="0"/>
                <a:cs typeface="Arimo" panose="020B0604020202020204" charset="0"/>
                <a:sym typeface="Arimo Bold"/>
              </a:rPr>
              <a:t> </a:t>
            </a:r>
            <a:r>
              <a:rPr lang="en-US" sz="4450" b="1" dirty="0" err="1">
                <a:solidFill>
                  <a:srgbClr val="009650"/>
                </a:solidFill>
                <a:latin typeface="Arimo" panose="020B0604020202020204" charset="0"/>
                <a:ea typeface="Arimo" panose="020B0604020202020204" charset="0"/>
                <a:cs typeface="Arimo" panose="020B0604020202020204" charset="0"/>
                <a:sym typeface="Arimo Bold"/>
              </a:rPr>
              <a:t>patikrinimų</a:t>
            </a:r>
            <a:endParaRPr lang="en-US" sz="4450" b="1" dirty="0">
              <a:solidFill>
                <a:srgbClr val="009650"/>
              </a:solidFill>
              <a:latin typeface="Arimo" panose="020B0604020202020204" charset="0"/>
              <a:ea typeface="Arimo" panose="020B0604020202020204" charset="0"/>
              <a:cs typeface="Arimo" panose="020B0604020202020204" charset="0"/>
              <a:sym typeface="Arimo Bold"/>
            </a:endParaRPr>
          </a:p>
        </p:txBody>
      </p:sp>
      <p:pic>
        <p:nvPicPr>
          <p:cNvPr id="29" name="Picture 28">
            <a:extLst>
              <a:ext uri="{FF2B5EF4-FFF2-40B4-BE49-F238E27FC236}">
                <a16:creationId xmlns:a16="http://schemas.microsoft.com/office/drawing/2014/main" id="{723E6C65-07BA-49EC-BA31-363A82DF0EBB}"/>
              </a:ext>
            </a:extLst>
          </p:cNvPr>
          <p:cNvPicPr>
            <a:picLocks noChangeAspect="1"/>
          </p:cNvPicPr>
          <p:nvPr/>
        </p:nvPicPr>
        <p:blipFill rotWithShape="1">
          <a:blip r:embed="rId5"/>
          <a:srcRect l="5000" t="42449" r="5000" b="37644"/>
          <a:stretch/>
        </p:blipFill>
        <p:spPr>
          <a:xfrm>
            <a:off x="0" y="6591298"/>
            <a:ext cx="14630400" cy="1638302"/>
          </a:xfrm>
          <a:prstGeom prst="rect">
            <a:avLst/>
          </a:prstGeom>
        </p:spPr>
      </p:pic>
      <p:sp>
        <p:nvSpPr>
          <p:cNvPr id="17" name="TextBox 24">
            <a:extLst>
              <a:ext uri="{FF2B5EF4-FFF2-40B4-BE49-F238E27FC236}">
                <a16:creationId xmlns:a16="http://schemas.microsoft.com/office/drawing/2014/main" id="{D30E95A3-27B9-44CC-B926-86A99593E898}"/>
              </a:ext>
            </a:extLst>
          </p:cNvPr>
          <p:cNvSpPr txBox="1"/>
          <p:nvPr/>
        </p:nvSpPr>
        <p:spPr>
          <a:xfrm>
            <a:off x="1457202" y="5663968"/>
            <a:ext cx="13200076" cy="430887"/>
          </a:xfrm>
          <a:prstGeom prst="rect">
            <a:avLst/>
          </a:prstGeom>
        </p:spPr>
        <p:txBody>
          <a:bodyPr wrap="square" lIns="0" tIns="0" rIns="0" bIns="0" rtlCol="0" anchor="t">
            <a:spAutoFit/>
          </a:bodyPr>
          <a:lstStyle/>
          <a:p>
            <a:pPr algn="l">
              <a:spcBef>
                <a:spcPct val="0"/>
              </a:spcBef>
            </a:pPr>
            <a:r>
              <a:rPr lang="en-US" sz="2800" b="1" dirty="0" err="1">
                <a:solidFill>
                  <a:srgbClr val="666666"/>
                </a:solidFill>
                <a:latin typeface="Arimo" panose="020B0604020202020204" charset="0"/>
                <a:ea typeface="Arimo" panose="020B0604020202020204" charset="0"/>
                <a:cs typeface="Arimo" panose="020B0604020202020204" charset="0"/>
                <a:sym typeface="Arimo Bold"/>
              </a:rPr>
              <a:t>Iš</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anksto</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informuos</a:t>
            </a:r>
            <a:r>
              <a:rPr lang="lt-LT" sz="2800" b="1" dirty="0" err="1">
                <a:solidFill>
                  <a:srgbClr val="666666"/>
                </a:solidFill>
                <a:latin typeface="Arimo" panose="020B0604020202020204" charset="0"/>
                <a:ea typeface="Arimo" panose="020B0604020202020204" charset="0"/>
                <a:cs typeface="Arimo" panose="020B0604020202020204" charset="0"/>
                <a:sym typeface="Arimo Bold"/>
              </a:rPr>
              <a:t>ime</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a:solidFill>
                  <a:srgbClr val="666666"/>
                </a:solidFill>
                <a:latin typeface="Arimo" panose="020B0604020202020204" charset="0"/>
                <a:ea typeface="Arimo" panose="020B0604020202020204" charset="0"/>
                <a:cs typeface="Arimo" panose="020B0604020202020204" charset="0"/>
                <a:sym typeface="Arimo Bold"/>
              </a:rPr>
              <a:t>paramos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gavėjus</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apie</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planuojamas</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patikras</a:t>
            </a:r>
            <a:endParaRPr lang="en-US" sz="2800" dirty="0">
              <a:solidFill>
                <a:srgbClr val="666666"/>
              </a:solidFill>
              <a:latin typeface="Arimo" panose="020B0604020202020204" charset="0"/>
              <a:ea typeface="Arimo" panose="020B0604020202020204" charset="0"/>
              <a:cs typeface="Arimo" panose="020B0604020202020204" charset="0"/>
              <a:sym typeface="Arimo"/>
            </a:endParaRPr>
          </a:p>
        </p:txBody>
      </p:sp>
      <p:sp>
        <p:nvSpPr>
          <p:cNvPr id="19" name="TextBox 21">
            <a:extLst>
              <a:ext uri="{FF2B5EF4-FFF2-40B4-BE49-F238E27FC236}">
                <a16:creationId xmlns:a16="http://schemas.microsoft.com/office/drawing/2014/main" id="{21EAA2C9-B41E-4E9D-B9AA-1506F7285CA8}"/>
              </a:ext>
            </a:extLst>
          </p:cNvPr>
          <p:cNvSpPr txBox="1"/>
          <p:nvPr/>
        </p:nvSpPr>
        <p:spPr>
          <a:xfrm>
            <a:off x="1457202" y="4921334"/>
            <a:ext cx="11032366" cy="430887"/>
          </a:xfrm>
          <a:prstGeom prst="rect">
            <a:avLst/>
          </a:prstGeom>
        </p:spPr>
        <p:txBody>
          <a:bodyPr wrap="square" lIns="0" tIns="0" rIns="0" bIns="0" rtlCol="0" anchor="t">
            <a:spAutoFit/>
          </a:bodyPr>
          <a:lstStyle/>
          <a:p>
            <a:pPr algn="l">
              <a:spcBef>
                <a:spcPct val="0"/>
              </a:spcBef>
            </a:pPr>
            <a:r>
              <a:rPr lang="lt-LT" sz="2800" b="1" dirty="0">
                <a:solidFill>
                  <a:srgbClr val="666666"/>
                </a:solidFill>
                <a:latin typeface="Arimo" panose="020B0604020202020204" charset="0"/>
                <a:ea typeface="Arimo" panose="020B0604020202020204" charset="0"/>
                <a:cs typeface="Arimo" panose="020B0604020202020204" charset="0"/>
                <a:sym typeface="Arimo Bold"/>
              </a:rPr>
              <a:t>Organizuosime renginius </a:t>
            </a:r>
            <a:r>
              <a:rPr lang="lt-LT" sz="2800" dirty="0">
                <a:solidFill>
                  <a:srgbClr val="666666"/>
                </a:solidFill>
                <a:latin typeface="Arimo" panose="020B0604020202020204" charset="0"/>
                <a:ea typeface="Arimo" panose="020B0604020202020204" charset="0"/>
                <a:cs typeface="Arimo" panose="020B0604020202020204" charset="0"/>
                <a:sym typeface="Arimo Bold"/>
              </a:rPr>
              <a:t>savivaldybėse dėl patikrų atlikimo tvarkos</a:t>
            </a:r>
            <a:endParaRPr lang="en-US" sz="2800" dirty="0">
              <a:solidFill>
                <a:srgbClr val="FF0000"/>
              </a:solidFill>
              <a:latin typeface="Arimo" panose="020B0604020202020204" charset="0"/>
              <a:ea typeface="Arimo" panose="020B0604020202020204" charset="0"/>
              <a:cs typeface="Arimo" panose="020B0604020202020204" charset="0"/>
              <a:sym typeface="Arimo Bold"/>
            </a:endParaRPr>
          </a:p>
        </p:txBody>
      </p:sp>
      <p:grpSp>
        <p:nvGrpSpPr>
          <p:cNvPr id="22" name="Group 21">
            <a:extLst>
              <a:ext uri="{FF2B5EF4-FFF2-40B4-BE49-F238E27FC236}">
                <a16:creationId xmlns:a16="http://schemas.microsoft.com/office/drawing/2014/main" id="{732532A8-D9A0-48C9-9829-59DEDC53C9ED}"/>
              </a:ext>
            </a:extLst>
          </p:cNvPr>
          <p:cNvGrpSpPr/>
          <p:nvPr/>
        </p:nvGrpSpPr>
        <p:grpSpPr>
          <a:xfrm>
            <a:off x="475824" y="2709236"/>
            <a:ext cx="684056" cy="578831"/>
            <a:chOff x="447898" y="1697343"/>
            <a:chExt cx="684056" cy="578831"/>
          </a:xfrm>
        </p:grpSpPr>
        <p:sp>
          <p:nvSpPr>
            <p:cNvPr id="23" name="Shape 3">
              <a:extLst>
                <a:ext uri="{FF2B5EF4-FFF2-40B4-BE49-F238E27FC236}">
                  <a16:creationId xmlns:a16="http://schemas.microsoft.com/office/drawing/2014/main" id="{44B3DD3E-E1CF-4610-8FB9-D900E3DFF03D}"/>
                </a:ext>
              </a:extLst>
            </p:cNvPr>
            <p:cNvSpPr/>
            <p:nvPr/>
          </p:nvSpPr>
          <p:spPr>
            <a:xfrm>
              <a:off x="447898" y="1697343"/>
              <a:ext cx="684056" cy="578831"/>
            </a:xfrm>
            <a:prstGeom prst="roundRect">
              <a:avLst>
                <a:gd name="adj" fmla="val 1941"/>
              </a:avLst>
            </a:prstGeom>
            <a:solidFill>
              <a:srgbClr val="F2EEEE"/>
            </a:solidFill>
            <a:ln w="7620">
              <a:solidFill>
                <a:srgbClr val="D8D4D4"/>
              </a:solidFill>
              <a:prstDash val="solid"/>
            </a:ln>
          </p:spPr>
          <p:txBody>
            <a:bodyPr/>
            <a:lstStyle/>
            <a:p>
              <a:pPr algn="ctr"/>
              <a:endParaRPr lang="lt-LT" sz="2000" b="1" dirty="0">
                <a:solidFill>
                  <a:srgbClr val="009650"/>
                </a:solidFill>
              </a:endParaRPr>
            </a:p>
          </p:txBody>
        </p:sp>
        <p:sp>
          <p:nvSpPr>
            <p:cNvPr id="24" name="Freeform 3">
              <a:extLst>
                <a:ext uri="{FF2B5EF4-FFF2-40B4-BE49-F238E27FC236}">
                  <a16:creationId xmlns:a16="http://schemas.microsoft.com/office/drawing/2014/main" id="{928A6746-0A93-41C8-A861-8171EBF4C456}"/>
                </a:ext>
              </a:extLst>
            </p:cNvPr>
            <p:cNvSpPr/>
            <p:nvPr/>
          </p:nvSpPr>
          <p:spPr>
            <a:xfrm>
              <a:off x="571974" y="1779605"/>
              <a:ext cx="466599" cy="422255"/>
            </a:xfrm>
            <a:custGeom>
              <a:avLst/>
              <a:gdLst/>
              <a:ahLst/>
              <a:cxnLst/>
              <a:rect l="l" t="t" r="r" b="b"/>
              <a:pathLst>
                <a:path w="357376" h="303323">
                  <a:moveTo>
                    <a:pt x="0" y="0"/>
                  </a:moveTo>
                  <a:lnTo>
                    <a:pt x="357376" y="0"/>
                  </a:lnTo>
                  <a:lnTo>
                    <a:pt x="357376" y="303323"/>
                  </a:lnTo>
                  <a:lnTo>
                    <a:pt x="0" y="3033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t-LT"/>
            </a:p>
          </p:txBody>
        </p:sp>
      </p:grpSp>
      <p:grpSp>
        <p:nvGrpSpPr>
          <p:cNvPr id="25" name="Group 24">
            <a:extLst>
              <a:ext uri="{FF2B5EF4-FFF2-40B4-BE49-F238E27FC236}">
                <a16:creationId xmlns:a16="http://schemas.microsoft.com/office/drawing/2014/main" id="{A7D465C9-E87D-4CBC-92B8-133775756739}"/>
              </a:ext>
            </a:extLst>
          </p:cNvPr>
          <p:cNvGrpSpPr/>
          <p:nvPr/>
        </p:nvGrpSpPr>
        <p:grpSpPr>
          <a:xfrm>
            <a:off x="475824" y="3436484"/>
            <a:ext cx="684056" cy="578831"/>
            <a:chOff x="447898" y="1697343"/>
            <a:chExt cx="684056" cy="578831"/>
          </a:xfrm>
        </p:grpSpPr>
        <p:sp>
          <p:nvSpPr>
            <p:cNvPr id="26" name="Shape 3">
              <a:extLst>
                <a:ext uri="{FF2B5EF4-FFF2-40B4-BE49-F238E27FC236}">
                  <a16:creationId xmlns:a16="http://schemas.microsoft.com/office/drawing/2014/main" id="{6EA97E7A-96A2-4354-BC5E-5E56F4883633}"/>
                </a:ext>
              </a:extLst>
            </p:cNvPr>
            <p:cNvSpPr/>
            <p:nvPr/>
          </p:nvSpPr>
          <p:spPr>
            <a:xfrm>
              <a:off x="447898" y="1697343"/>
              <a:ext cx="684056" cy="578831"/>
            </a:xfrm>
            <a:prstGeom prst="roundRect">
              <a:avLst>
                <a:gd name="adj" fmla="val 1941"/>
              </a:avLst>
            </a:prstGeom>
            <a:solidFill>
              <a:srgbClr val="F2EEEE"/>
            </a:solidFill>
            <a:ln w="7620">
              <a:solidFill>
                <a:srgbClr val="D8D4D4"/>
              </a:solidFill>
              <a:prstDash val="solid"/>
            </a:ln>
          </p:spPr>
          <p:txBody>
            <a:bodyPr/>
            <a:lstStyle/>
            <a:p>
              <a:pPr algn="ctr"/>
              <a:endParaRPr lang="lt-LT" sz="2000" b="1" dirty="0">
                <a:solidFill>
                  <a:srgbClr val="009650"/>
                </a:solidFill>
              </a:endParaRPr>
            </a:p>
          </p:txBody>
        </p:sp>
        <p:sp>
          <p:nvSpPr>
            <p:cNvPr id="27" name="Freeform 3">
              <a:extLst>
                <a:ext uri="{FF2B5EF4-FFF2-40B4-BE49-F238E27FC236}">
                  <a16:creationId xmlns:a16="http://schemas.microsoft.com/office/drawing/2014/main" id="{CC0109F3-B38B-4684-9909-D6CB5C27538B}"/>
                </a:ext>
              </a:extLst>
            </p:cNvPr>
            <p:cNvSpPr/>
            <p:nvPr/>
          </p:nvSpPr>
          <p:spPr>
            <a:xfrm>
              <a:off x="571974" y="1779605"/>
              <a:ext cx="466599" cy="422255"/>
            </a:xfrm>
            <a:custGeom>
              <a:avLst/>
              <a:gdLst/>
              <a:ahLst/>
              <a:cxnLst/>
              <a:rect l="l" t="t" r="r" b="b"/>
              <a:pathLst>
                <a:path w="357376" h="303323">
                  <a:moveTo>
                    <a:pt x="0" y="0"/>
                  </a:moveTo>
                  <a:lnTo>
                    <a:pt x="357376" y="0"/>
                  </a:lnTo>
                  <a:lnTo>
                    <a:pt x="357376" y="303323"/>
                  </a:lnTo>
                  <a:lnTo>
                    <a:pt x="0" y="3033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t-LT"/>
            </a:p>
          </p:txBody>
        </p:sp>
      </p:grpSp>
      <p:grpSp>
        <p:nvGrpSpPr>
          <p:cNvPr id="30" name="Group 29">
            <a:extLst>
              <a:ext uri="{FF2B5EF4-FFF2-40B4-BE49-F238E27FC236}">
                <a16:creationId xmlns:a16="http://schemas.microsoft.com/office/drawing/2014/main" id="{170B3030-A915-4D74-B2F0-C10B65B0BB3B}"/>
              </a:ext>
            </a:extLst>
          </p:cNvPr>
          <p:cNvGrpSpPr/>
          <p:nvPr/>
        </p:nvGrpSpPr>
        <p:grpSpPr>
          <a:xfrm>
            <a:off x="475824" y="4162613"/>
            <a:ext cx="684056" cy="578831"/>
            <a:chOff x="447898" y="1697343"/>
            <a:chExt cx="684056" cy="578831"/>
          </a:xfrm>
        </p:grpSpPr>
        <p:sp>
          <p:nvSpPr>
            <p:cNvPr id="31" name="Shape 3">
              <a:extLst>
                <a:ext uri="{FF2B5EF4-FFF2-40B4-BE49-F238E27FC236}">
                  <a16:creationId xmlns:a16="http://schemas.microsoft.com/office/drawing/2014/main" id="{A5337042-2E49-4887-BB96-32F8101D18E9}"/>
                </a:ext>
              </a:extLst>
            </p:cNvPr>
            <p:cNvSpPr/>
            <p:nvPr/>
          </p:nvSpPr>
          <p:spPr>
            <a:xfrm>
              <a:off x="447898" y="1697343"/>
              <a:ext cx="684056" cy="578831"/>
            </a:xfrm>
            <a:prstGeom prst="roundRect">
              <a:avLst>
                <a:gd name="adj" fmla="val 1941"/>
              </a:avLst>
            </a:prstGeom>
            <a:solidFill>
              <a:srgbClr val="F2EEEE"/>
            </a:solidFill>
            <a:ln w="7620">
              <a:solidFill>
                <a:srgbClr val="D8D4D4"/>
              </a:solidFill>
              <a:prstDash val="solid"/>
            </a:ln>
          </p:spPr>
          <p:txBody>
            <a:bodyPr/>
            <a:lstStyle/>
            <a:p>
              <a:pPr algn="ctr"/>
              <a:endParaRPr lang="lt-LT" sz="2000" b="1" dirty="0">
                <a:solidFill>
                  <a:srgbClr val="009650"/>
                </a:solidFill>
              </a:endParaRPr>
            </a:p>
          </p:txBody>
        </p:sp>
        <p:sp>
          <p:nvSpPr>
            <p:cNvPr id="32" name="Freeform 3">
              <a:extLst>
                <a:ext uri="{FF2B5EF4-FFF2-40B4-BE49-F238E27FC236}">
                  <a16:creationId xmlns:a16="http://schemas.microsoft.com/office/drawing/2014/main" id="{7BA5BF73-3353-44E3-BEA9-9AEFA00F2749}"/>
                </a:ext>
              </a:extLst>
            </p:cNvPr>
            <p:cNvSpPr/>
            <p:nvPr/>
          </p:nvSpPr>
          <p:spPr>
            <a:xfrm>
              <a:off x="571974" y="1779605"/>
              <a:ext cx="466599" cy="422255"/>
            </a:xfrm>
            <a:custGeom>
              <a:avLst/>
              <a:gdLst/>
              <a:ahLst/>
              <a:cxnLst/>
              <a:rect l="l" t="t" r="r" b="b"/>
              <a:pathLst>
                <a:path w="357376" h="303323">
                  <a:moveTo>
                    <a:pt x="0" y="0"/>
                  </a:moveTo>
                  <a:lnTo>
                    <a:pt x="357376" y="0"/>
                  </a:lnTo>
                  <a:lnTo>
                    <a:pt x="357376" y="303323"/>
                  </a:lnTo>
                  <a:lnTo>
                    <a:pt x="0" y="3033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t-LT"/>
            </a:p>
          </p:txBody>
        </p:sp>
      </p:grpSp>
      <p:grpSp>
        <p:nvGrpSpPr>
          <p:cNvPr id="33" name="Group 32">
            <a:extLst>
              <a:ext uri="{FF2B5EF4-FFF2-40B4-BE49-F238E27FC236}">
                <a16:creationId xmlns:a16="http://schemas.microsoft.com/office/drawing/2014/main" id="{10308703-7C7A-4FC3-922B-2CD427C5657E}"/>
              </a:ext>
            </a:extLst>
          </p:cNvPr>
          <p:cNvGrpSpPr/>
          <p:nvPr/>
        </p:nvGrpSpPr>
        <p:grpSpPr>
          <a:xfrm>
            <a:off x="475824" y="4888742"/>
            <a:ext cx="684056" cy="578831"/>
            <a:chOff x="447898" y="1697343"/>
            <a:chExt cx="684056" cy="578831"/>
          </a:xfrm>
        </p:grpSpPr>
        <p:sp>
          <p:nvSpPr>
            <p:cNvPr id="34" name="Shape 3">
              <a:extLst>
                <a:ext uri="{FF2B5EF4-FFF2-40B4-BE49-F238E27FC236}">
                  <a16:creationId xmlns:a16="http://schemas.microsoft.com/office/drawing/2014/main" id="{2F356590-81EB-41AF-AE8D-BDE4F23A93DD}"/>
                </a:ext>
              </a:extLst>
            </p:cNvPr>
            <p:cNvSpPr/>
            <p:nvPr/>
          </p:nvSpPr>
          <p:spPr>
            <a:xfrm>
              <a:off x="447898" y="1697343"/>
              <a:ext cx="684056" cy="578831"/>
            </a:xfrm>
            <a:prstGeom prst="roundRect">
              <a:avLst>
                <a:gd name="adj" fmla="val 1941"/>
              </a:avLst>
            </a:prstGeom>
            <a:solidFill>
              <a:srgbClr val="F2EEEE"/>
            </a:solidFill>
            <a:ln w="7620">
              <a:solidFill>
                <a:srgbClr val="D8D4D4"/>
              </a:solidFill>
              <a:prstDash val="solid"/>
            </a:ln>
          </p:spPr>
          <p:txBody>
            <a:bodyPr/>
            <a:lstStyle/>
            <a:p>
              <a:pPr algn="ctr"/>
              <a:endParaRPr lang="lt-LT" sz="2000" b="1" dirty="0">
                <a:solidFill>
                  <a:srgbClr val="009650"/>
                </a:solidFill>
              </a:endParaRPr>
            </a:p>
          </p:txBody>
        </p:sp>
        <p:sp>
          <p:nvSpPr>
            <p:cNvPr id="35" name="Freeform 3">
              <a:extLst>
                <a:ext uri="{FF2B5EF4-FFF2-40B4-BE49-F238E27FC236}">
                  <a16:creationId xmlns:a16="http://schemas.microsoft.com/office/drawing/2014/main" id="{D0B7A773-F033-4401-9E16-70001ADA98A8}"/>
                </a:ext>
              </a:extLst>
            </p:cNvPr>
            <p:cNvSpPr/>
            <p:nvPr/>
          </p:nvSpPr>
          <p:spPr>
            <a:xfrm>
              <a:off x="571974" y="1779605"/>
              <a:ext cx="466599" cy="422255"/>
            </a:xfrm>
            <a:custGeom>
              <a:avLst/>
              <a:gdLst/>
              <a:ahLst/>
              <a:cxnLst/>
              <a:rect l="l" t="t" r="r" b="b"/>
              <a:pathLst>
                <a:path w="357376" h="303323">
                  <a:moveTo>
                    <a:pt x="0" y="0"/>
                  </a:moveTo>
                  <a:lnTo>
                    <a:pt x="357376" y="0"/>
                  </a:lnTo>
                  <a:lnTo>
                    <a:pt x="357376" y="303323"/>
                  </a:lnTo>
                  <a:lnTo>
                    <a:pt x="0" y="3033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t-LT"/>
            </a:p>
          </p:txBody>
        </p:sp>
      </p:grpSp>
      <p:grpSp>
        <p:nvGrpSpPr>
          <p:cNvPr id="36" name="Group 35">
            <a:extLst>
              <a:ext uri="{FF2B5EF4-FFF2-40B4-BE49-F238E27FC236}">
                <a16:creationId xmlns:a16="http://schemas.microsoft.com/office/drawing/2014/main" id="{D33B3909-2630-4A77-AD93-AA4D1273CE6D}"/>
              </a:ext>
            </a:extLst>
          </p:cNvPr>
          <p:cNvGrpSpPr/>
          <p:nvPr/>
        </p:nvGrpSpPr>
        <p:grpSpPr>
          <a:xfrm>
            <a:off x="475824" y="5609434"/>
            <a:ext cx="684056" cy="578831"/>
            <a:chOff x="447898" y="1697343"/>
            <a:chExt cx="684056" cy="578831"/>
          </a:xfrm>
        </p:grpSpPr>
        <p:sp>
          <p:nvSpPr>
            <p:cNvPr id="37" name="Shape 3">
              <a:extLst>
                <a:ext uri="{FF2B5EF4-FFF2-40B4-BE49-F238E27FC236}">
                  <a16:creationId xmlns:a16="http://schemas.microsoft.com/office/drawing/2014/main" id="{F5D72B5C-3DAB-4104-B4CB-D7281B929B60}"/>
                </a:ext>
              </a:extLst>
            </p:cNvPr>
            <p:cNvSpPr/>
            <p:nvPr/>
          </p:nvSpPr>
          <p:spPr>
            <a:xfrm>
              <a:off x="447898" y="1697343"/>
              <a:ext cx="684056" cy="578831"/>
            </a:xfrm>
            <a:prstGeom prst="roundRect">
              <a:avLst>
                <a:gd name="adj" fmla="val 1941"/>
              </a:avLst>
            </a:prstGeom>
            <a:solidFill>
              <a:srgbClr val="F2EEEE"/>
            </a:solidFill>
            <a:ln w="7620">
              <a:solidFill>
                <a:srgbClr val="D8D4D4"/>
              </a:solidFill>
              <a:prstDash val="solid"/>
            </a:ln>
          </p:spPr>
          <p:txBody>
            <a:bodyPr/>
            <a:lstStyle/>
            <a:p>
              <a:pPr algn="ctr"/>
              <a:endParaRPr lang="lt-LT" sz="2000" b="1" dirty="0">
                <a:solidFill>
                  <a:srgbClr val="009650"/>
                </a:solidFill>
              </a:endParaRPr>
            </a:p>
          </p:txBody>
        </p:sp>
        <p:sp>
          <p:nvSpPr>
            <p:cNvPr id="38" name="Freeform 3">
              <a:extLst>
                <a:ext uri="{FF2B5EF4-FFF2-40B4-BE49-F238E27FC236}">
                  <a16:creationId xmlns:a16="http://schemas.microsoft.com/office/drawing/2014/main" id="{F1510A60-3F47-4350-8C83-F402DB8A60DF}"/>
                </a:ext>
              </a:extLst>
            </p:cNvPr>
            <p:cNvSpPr/>
            <p:nvPr/>
          </p:nvSpPr>
          <p:spPr>
            <a:xfrm>
              <a:off x="571974" y="1779605"/>
              <a:ext cx="466599" cy="422255"/>
            </a:xfrm>
            <a:custGeom>
              <a:avLst/>
              <a:gdLst/>
              <a:ahLst/>
              <a:cxnLst/>
              <a:rect l="l" t="t" r="r" b="b"/>
              <a:pathLst>
                <a:path w="357376" h="303323">
                  <a:moveTo>
                    <a:pt x="0" y="0"/>
                  </a:moveTo>
                  <a:lnTo>
                    <a:pt x="357376" y="0"/>
                  </a:lnTo>
                  <a:lnTo>
                    <a:pt x="357376" y="303323"/>
                  </a:lnTo>
                  <a:lnTo>
                    <a:pt x="0" y="3033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t-LT"/>
            </a:p>
          </p:txBody>
        </p:sp>
      </p:grpSp>
    </p:spTree>
    <p:extLst>
      <p:ext uri="{BB962C8B-B14F-4D97-AF65-F5344CB8AC3E}">
        <p14:creationId xmlns:p14="http://schemas.microsoft.com/office/powerpoint/2010/main" val="87065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2">
            <a:extLst>
              <a:ext uri="{FF2B5EF4-FFF2-40B4-BE49-F238E27FC236}">
                <a16:creationId xmlns:a16="http://schemas.microsoft.com/office/drawing/2014/main" id="{022DC061-1CDA-4019-AE0A-7D0B8BE2163B}"/>
              </a:ext>
            </a:extLst>
          </p:cNvPr>
          <p:cNvSpPr txBox="1"/>
          <p:nvPr/>
        </p:nvSpPr>
        <p:spPr>
          <a:xfrm>
            <a:off x="1338884" y="2536212"/>
            <a:ext cx="12985992" cy="861774"/>
          </a:xfrm>
          <a:prstGeom prst="rect">
            <a:avLst/>
          </a:prstGeom>
        </p:spPr>
        <p:txBody>
          <a:bodyPr wrap="square" lIns="0" tIns="0" rIns="0" bIns="0" rtlCol="0" anchor="t">
            <a:spAutoFit/>
          </a:bodyPr>
          <a:lstStyle/>
          <a:p>
            <a:pPr algn="l">
              <a:spcBef>
                <a:spcPct val="0"/>
              </a:spcBef>
            </a:pPr>
            <a:r>
              <a:rPr lang="lt-LT" sz="2800" b="1" dirty="0">
                <a:solidFill>
                  <a:srgbClr val="666666"/>
                </a:solidFill>
                <a:latin typeface="Arimo" panose="020B0604020202020204" charset="0"/>
                <a:ea typeface="Arimo" panose="020B0604020202020204" charset="0"/>
                <a:cs typeface="Arimo" panose="020B0604020202020204" charset="0"/>
                <a:sym typeface="Arimo Bold"/>
              </a:rPr>
              <a:t>U</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žtikrin</a:t>
            </a:r>
            <a:r>
              <a:rPr lang="lt-LT" sz="2800" b="1" dirty="0" err="1">
                <a:solidFill>
                  <a:srgbClr val="666666"/>
                </a:solidFill>
                <a:latin typeface="Arimo" panose="020B0604020202020204" charset="0"/>
                <a:ea typeface="Arimo" panose="020B0604020202020204" charset="0"/>
                <a:cs typeface="Arimo" panose="020B0604020202020204" charset="0"/>
                <a:sym typeface="Arimo Bold"/>
              </a:rPr>
              <a:t>sime</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vienodos</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praktikos</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dirty="0" err="1">
                <a:solidFill>
                  <a:srgbClr val="666666"/>
                </a:solidFill>
                <a:latin typeface="Arimo" panose="020B0604020202020204" charset="0"/>
                <a:ea typeface="Arimo" panose="020B0604020202020204" charset="0"/>
                <a:cs typeface="Arimo" panose="020B0604020202020204" charset="0"/>
                <a:sym typeface="Arimo Bold"/>
              </a:rPr>
              <a:t>taikymą</a:t>
            </a:r>
            <a:r>
              <a:rPr lang="en-US" sz="2800" dirty="0">
                <a:solidFill>
                  <a:srgbClr val="666666"/>
                </a:solidFill>
                <a:latin typeface="Arimo" panose="020B0604020202020204" charset="0"/>
                <a:ea typeface="Arimo" panose="020B0604020202020204" charset="0"/>
                <a:cs typeface="Arimo" panose="020B0604020202020204" charset="0"/>
                <a:sym typeface="Arimo Bold"/>
              </a:rPr>
              <a:t> </a:t>
            </a:r>
            <a:r>
              <a:rPr lang="en-US" sz="2800" b="1" dirty="0">
                <a:solidFill>
                  <a:srgbClr val="666666"/>
                </a:solidFill>
                <a:latin typeface="Arimo" panose="020B0604020202020204" charset="0"/>
                <a:ea typeface="Arimo" panose="020B0604020202020204" charset="0"/>
                <a:cs typeface="Arimo" panose="020B0604020202020204" charset="0"/>
                <a:sym typeface="Arimo Bold"/>
              </a:rPr>
              <a:t>ir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maksimaliai</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minimizuo</a:t>
            </a:r>
            <a:r>
              <a:rPr lang="lt-LT" sz="2800" b="1" dirty="0" err="1">
                <a:solidFill>
                  <a:srgbClr val="666666"/>
                </a:solidFill>
                <a:latin typeface="Arimo" panose="020B0604020202020204" charset="0"/>
                <a:ea typeface="Arimo" panose="020B0604020202020204" charset="0"/>
                <a:cs typeface="Arimo" panose="020B0604020202020204" charset="0"/>
                <a:sym typeface="Arimo Bold"/>
              </a:rPr>
              <a:t>sime</a:t>
            </a:r>
            <a:r>
              <a:rPr lang="en-US" sz="2800" b="1" dirty="0">
                <a:solidFill>
                  <a:srgbClr val="666666"/>
                </a:solidFill>
                <a:latin typeface="Arimo" panose="020B0604020202020204" charset="0"/>
                <a:ea typeface="Arimo" panose="020B0604020202020204" charset="0"/>
                <a:cs typeface="Arimo" panose="020B0604020202020204" charset="0"/>
                <a:sym typeface="Arimo Bold"/>
              </a:rPr>
              <a:t> 11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institucijų</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apsilankymą</a:t>
            </a:r>
            <a:r>
              <a:rPr lang="en-US" sz="2800" b="1" dirty="0">
                <a:solidFill>
                  <a:srgbClr val="666666"/>
                </a:solidFill>
                <a:latin typeface="Arimo" panose="020B0604020202020204" charset="0"/>
                <a:ea typeface="Arimo" panose="020B0604020202020204" charset="0"/>
                <a:cs typeface="Arimo" panose="020B0604020202020204" charset="0"/>
                <a:sym typeface="Arimo Bold"/>
              </a:rPr>
              <a:t> </a:t>
            </a:r>
            <a:r>
              <a:rPr lang="en-US" sz="2800" b="1" dirty="0" err="1">
                <a:solidFill>
                  <a:srgbClr val="666666"/>
                </a:solidFill>
                <a:latin typeface="Arimo" panose="020B0604020202020204" charset="0"/>
                <a:ea typeface="Arimo" panose="020B0604020202020204" charset="0"/>
                <a:cs typeface="Arimo" panose="020B0604020202020204" charset="0"/>
                <a:sym typeface="Arimo Bold"/>
              </a:rPr>
              <a:t>ūkiuose</a:t>
            </a:r>
            <a:r>
              <a:rPr lang="en-US" sz="2800" b="1" dirty="0">
                <a:solidFill>
                  <a:srgbClr val="666666"/>
                </a:solidFill>
                <a:latin typeface="Arimo" panose="020B0604020202020204" charset="0"/>
                <a:ea typeface="Arimo" panose="020B0604020202020204" charset="0"/>
                <a:cs typeface="Arimo" panose="020B0604020202020204" charset="0"/>
                <a:sym typeface="Arimo Bold"/>
              </a:rPr>
              <a:t>:</a:t>
            </a:r>
          </a:p>
        </p:txBody>
      </p:sp>
      <p:sp>
        <p:nvSpPr>
          <p:cNvPr id="7" name="TextBox 23">
            <a:extLst>
              <a:ext uri="{FF2B5EF4-FFF2-40B4-BE49-F238E27FC236}">
                <a16:creationId xmlns:a16="http://schemas.microsoft.com/office/drawing/2014/main" id="{CFE2417F-0308-4912-94B6-A2D04DD0AE63}"/>
              </a:ext>
            </a:extLst>
          </p:cNvPr>
          <p:cNvSpPr txBox="1"/>
          <p:nvPr/>
        </p:nvSpPr>
        <p:spPr>
          <a:xfrm>
            <a:off x="1338884" y="3632560"/>
            <a:ext cx="12468556" cy="2585323"/>
          </a:xfrm>
          <a:prstGeom prst="rect">
            <a:avLst/>
          </a:prstGeom>
        </p:spPr>
        <p:txBody>
          <a:bodyPr wrap="square" lIns="0" tIns="0" rIns="0" bIns="0" rtlCol="0" anchor="t">
            <a:spAutoFit/>
          </a:bodyPr>
          <a:lstStyle/>
          <a:p>
            <a:pPr marL="472441" lvl="1" indent="-342900" algn="l">
              <a:buFont typeface="Wingdings" panose="05000000000000000000" pitchFamily="2" charset="2"/>
              <a:buChar char="§"/>
            </a:pPr>
            <a:r>
              <a:rPr lang="lt-LT" sz="2400" dirty="0">
                <a:solidFill>
                  <a:srgbClr val="666666"/>
                </a:solidFill>
                <a:latin typeface="Arimo" panose="020B0604020202020204" charset="0"/>
                <a:ea typeface="Arimo" panose="020B0604020202020204" charset="0"/>
                <a:cs typeface="Arimo" panose="020B0604020202020204" charset="0"/>
                <a:sym typeface="Arimo"/>
              </a:rPr>
              <a:t>S</a:t>
            </a:r>
            <a:r>
              <a:rPr lang="en-US" sz="2400" dirty="0" err="1">
                <a:solidFill>
                  <a:srgbClr val="666666"/>
                </a:solidFill>
                <a:latin typeface="Arimo" panose="020B0604020202020204" charset="0"/>
                <a:ea typeface="Arimo" panose="020B0604020202020204" charset="0"/>
                <a:cs typeface="Arimo" panose="020B0604020202020204" charset="0"/>
                <a:sym typeface="Arimo"/>
              </a:rPr>
              <a:t>usitarimas</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su</a:t>
            </a:r>
            <a:r>
              <a:rPr lang="en-US" sz="2400" dirty="0">
                <a:solidFill>
                  <a:srgbClr val="666666"/>
                </a:solidFill>
                <a:latin typeface="Arimo" panose="020B0604020202020204" charset="0"/>
                <a:ea typeface="Arimo" panose="020B0604020202020204" charset="0"/>
                <a:cs typeface="Arimo" panose="020B0604020202020204" charset="0"/>
                <a:sym typeface="Arimo"/>
              </a:rPr>
              <a:t> ŽŪA</a:t>
            </a:r>
            <a:r>
              <a:rPr lang="lt-LT"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nuo</a:t>
            </a:r>
            <a:r>
              <a:rPr lang="en-US" sz="2400" dirty="0">
                <a:solidFill>
                  <a:srgbClr val="666666"/>
                </a:solidFill>
                <a:latin typeface="Arimo" panose="020B0604020202020204" charset="0"/>
                <a:ea typeface="Arimo" panose="020B0604020202020204" charset="0"/>
                <a:cs typeface="Arimo" panose="020B0604020202020204" charset="0"/>
                <a:sym typeface="Arimo"/>
              </a:rPr>
              <a:t> 2025 m. ŽŪA </a:t>
            </a:r>
            <a:r>
              <a:rPr lang="en-US" sz="2400" dirty="0" err="1">
                <a:solidFill>
                  <a:srgbClr val="666666"/>
                </a:solidFill>
                <a:latin typeface="Arimo" panose="020B0604020202020204" charset="0"/>
                <a:ea typeface="Arimo" panose="020B0604020202020204" charset="0"/>
                <a:cs typeface="Arimo" panose="020B0604020202020204" charset="0"/>
                <a:sym typeface="Arimo"/>
              </a:rPr>
              <a:t>perims</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mokymų</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renginių</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patikras</a:t>
            </a:r>
            <a:r>
              <a:rPr lang="en-US" sz="2400" dirty="0">
                <a:solidFill>
                  <a:srgbClr val="666666"/>
                </a:solidFill>
                <a:latin typeface="Arimo" panose="020B0604020202020204" charset="0"/>
                <a:ea typeface="Arimo" panose="020B0604020202020204" charset="0"/>
                <a:cs typeface="Arimo" panose="020B0604020202020204" charset="0"/>
                <a:sym typeface="Arimo"/>
              </a:rPr>
              <a:t>,</a:t>
            </a:r>
            <a:r>
              <a:rPr lang="lt-LT"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a:solidFill>
                  <a:srgbClr val="666666"/>
                </a:solidFill>
                <a:latin typeface="Arimo" panose="020B0604020202020204" charset="0"/>
                <a:ea typeface="Arimo" panose="020B0604020202020204" charset="0"/>
                <a:cs typeface="Arimo" panose="020B0604020202020204" charset="0"/>
                <a:sym typeface="Arimo"/>
              </a:rPr>
              <a:t>tad </a:t>
            </a:r>
            <a:r>
              <a:rPr lang="en-US" sz="2400" dirty="0" err="1">
                <a:solidFill>
                  <a:srgbClr val="666666"/>
                </a:solidFill>
                <a:latin typeface="Arimo" panose="020B0604020202020204" charset="0"/>
                <a:ea typeface="Arimo" panose="020B0604020202020204" charset="0"/>
                <a:cs typeface="Arimo" panose="020B0604020202020204" charset="0"/>
                <a:sym typeface="Arimo"/>
              </a:rPr>
              <a:t>šias</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patikras</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atliks</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viena</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institucija</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lt-LT" sz="2400" dirty="0">
                <a:solidFill>
                  <a:srgbClr val="666666"/>
                </a:solidFill>
                <a:latin typeface="Arimo" panose="020B0604020202020204" charset="0"/>
                <a:ea typeface="Arimo" panose="020B0604020202020204" charset="0"/>
                <a:cs typeface="Arimo" panose="020B0604020202020204" charset="0"/>
                <a:sym typeface="Arimo"/>
              </a:rPr>
              <a:t>naudojant „NMA </a:t>
            </a:r>
            <a:r>
              <a:rPr lang="lt-LT" sz="2400" dirty="0" err="1">
                <a:solidFill>
                  <a:srgbClr val="666666"/>
                </a:solidFill>
                <a:latin typeface="Arimo" panose="020B0604020202020204" charset="0"/>
                <a:ea typeface="Arimo" panose="020B0604020202020204" charset="0"/>
                <a:cs typeface="Arimo" panose="020B0604020202020204" charset="0"/>
                <a:sym typeface="Arimo"/>
              </a:rPr>
              <a:t>agro</a:t>
            </a:r>
            <a:r>
              <a:rPr lang="lt-LT" sz="2400" dirty="0">
                <a:solidFill>
                  <a:srgbClr val="666666"/>
                </a:solidFill>
                <a:latin typeface="Arimo" panose="020B0604020202020204" charset="0"/>
                <a:ea typeface="Arimo" panose="020B0604020202020204" charset="0"/>
                <a:cs typeface="Arimo" panose="020B0604020202020204" charset="0"/>
                <a:sym typeface="Arimo"/>
              </a:rPr>
              <a:t> programą“ </a:t>
            </a:r>
          </a:p>
          <a:p>
            <a:pPr marL="129541" lvl="1" algn="l"/>
            <a:endParaRPr lang="lt-LT" sz="2400" dirty="0">
              <a:solidFill>
                <a:srgbClr val="666666"/>
              </a:solidFill>
              <a:latin typeface="Arimo" panose="020B0604020202020204" charset="0"/>
              <a:ea typeface="Arimo" panose="020B0604020202020204" charset="0"/>
              <a:cs typeface="Arimo" panose="020B0604020202020204" charset="0"/>
              <a:sym typeface="Arimo"/>
            </a:endParaRPr>
          </a:p>
          <a:p>
            <a:pPr marL="472441" lvl="1" indent="-342900" algn="l">
              <a:buFont typeface="Wingdings" panose="05000000000000000000" pitchFamily="2" charset="2"/>
              <a:buChar char="§"/>
            </a:pPr>
            <a:r>
              <a:rPr lang="lt-LT" sz="2400" dirty="0">
                <a:solidFill>
                  <a:srgbClr val="666666"/>
                </a:solidFill>
                <a:latin typeface="Arimo" panose="020B0604020202020204" charset="0"/>
                <a:ea typeface="Arimo" panose="020B0604020202020204" charset="0"/>
                <a:cs typeface="Arimo" panose="020B0604020202020204" charset="0"/>
                <a:sym typeface="Arimo"/>
              </a:rPr>
              <a:t>P</a:t>
            </a:r>
            <a:r>
              <a:rPr lang="en-US" sz="2400" dirty="0" err="1">
                <a:solidFill>
                  <a:srgbClr val="666666"/>
                </a:solidFill>
                <a:latin typeface="Arimo" panose="020B0604020202020204" charset="0"/>
                <a:ea typeface="Arimo" panose="020B0604020202020204" charset="0"/>
                <a:cs typeface="Arimo" panose="020B0604020202020204" charset="0"/>
                <a:sym typeface="Arimo"/>
              </a:rPr>
              <a:t>apildyta</a:t>
            </a:r>
            <a:r>
              <a:rPr lang="en-US" sz="2400" dirty="0">
                <a:solidFill>
                  <a:srgbClr val="666666"/>
                </a:solidFill>
                <a:latin typeface="Arimo" panose="020B0604020202020204" charset="0"/>
                <a:ea typeface="Arimo" panose="020B0604020202020204" charset="0"/>
                <a:cs typeface="Arimo" panose="020B0604020202020204" charset="0"/>
                <a:sym typeface="Arimo"/>
              </a:rPr>
              <a:t> NMA ir VAT </a:t>
            </a:r>
            <a:r>
              <a:rPr lang="en-US" sz="2400" dirty="0" err="1">
                <a:solidFill>
                  <a:srgbClr val="666666"/>
                </a:solidFill>
                <a:latin typeface="Arimo" panose="020B0604020202020204" charset="0"/>
                <a:ea typeface="Arimo" panose="020B0604020202020204" charset="0"/>
                <a:cs typeface="Arimo" panose="020B0604020202020204" charset="0"/>
                <a:sym typeface="Arimo"/>
              </a:rPr>
              <a:t>sutartis</a:t>
            </a:r>
            <a:r>
              <a:rPr lang="lt-LT" sz="2400" dirty="0">
                <a:solidFill>
                  <a:srgbClr val="666666"/>
                </a:solidFill>
                <a:latin typeface="Arimo" panose="020B0604020202020204" charset="0"/>
                <a:ea typeface="Arimo" panose="020B0604020202020204" charset="0"/>
                <a:cs typeface="Arimo" panose="020B0604020202020204" charset="0"/>
                <a:sym typeface="Arimo"/>
              </a:rPr>
              <a:t> – bus keičiamasi atliktų ūkių patikrų rezultatais</a:t>
            </a:r>
          </a:p>
          <a:p>
            <a:pPr marL="129541" lvl="1" algn="l"/>
            <a:endParaRPr lang="lt-LT" sz="2400" dirty="0">
              <a:solidFill>
                <a:srgbClr val="666666"/>
              </a:solidFill>
              <a:latin typeface="Arimo" panose="020B0604020202020204" charset="0"/>
              <a:ea typeface="Arimo" panose="020B0604020202020204" charset="0"/>
              <a:cs typeface="Arimo" panose="020B0604020202020204" charset="0"/>
              <a:sym typeface="Arimo"/>
            </a:endParaRPr>
          </a:p>
          <a:p>
            <a:pPr marL="472441" lvl="1" indent="-342900" algn="l">
              <a:buFont typeface="Wingdings" panose="05000000000000000000" pitchFamily="2" charset="2"/>
              <a:buChar char="§"/>
            </a:pPr>
            <a:r>
              <a:rPr lang="lt-LT" sz="2400" dirty="0">
                <a:solidFill>
                  <a:srgbClr val="666666"/>
                </a:solidFill>
                <a:latin typeface="Arimo" panose="020B0604020202020204" charset="0"/>
                <a:ea typeface="Arimo" panose="020B0604020202020204" charset="0"/>
                <a:cs typeface="Arimo" panose="020B0604020202020204" charset="0"/>
                <a:sym typeface="Arimo"/>
              </a:rPr>
              <a:t>S</a:t>
            </a:r>
            <a:r>
              <a:rPr lang="en-US" sz="2400" dirty="0" err="1">
                <a:solidFill>
                  <a:srgbClr val="666666"/>
                </a:solidFill>
                <a:latin typeface="Arimo" panose="020B0604020202020204" charset="0"/>
                <a:ea typeface="Arimo" panose="020B0604020202020204" charset="0"/>
                <a:cs typeface="Arimo" panose="020B0604020202020204" charset="0"/>
                <a:sym typeface="Arimo"/>
              </a:rPr>
              <a:t>usitikimai</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su</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kitomis</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institucijomis</a:t>
            </a:r>
            <a:r>
              <a:rPr lang="en-US" sz="2400" dirty="0">
                <a:solidFill>
                  <a:srgbClr val="666666"/>
                </a:solidFill>
                <a:latin typeface="Arimo" panose="020B0604020202020204" charset="0"/>
                <a:ea typeface="Arimo" panose="020B0604020202020204" charset="0"/>
                <a:cs typeface="Arimo" panose="020B0604020202020204" charset="0"/>
                <a:sym typeface="Arimo"/>
              </a:rPr>
              <a:t> (VMVT, „</a:t>
            </a:r>
            <a:r>
              <a:rPr lang="en-US" sz="2400" dirty="0" err="1">
                <a:solidFill>
                  <a:srgbClr val="666666"/>
                </a:solidFill>
                <a:latin typeface="Arimo" panose="020B0604020202020204" charset="0"/>
                <a:ea typeface="Arimo" panose="020B0604020202020204" charset="0"/>
                <a:cs typeface="Arimo" panose="020B0604020202020204" charset="0"/>
                <a:sym typeface="Arimo"/>
              </a:rPr>
              <a:t>Ekoagros</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Aplinkos</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apsaugos</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departamentu</a:t>
            </a:r>
            <a:r>
              <a:rPr lang="en-US" sz="2400" dirty="0">
                <a:solidFill>
                  <a:srgbClr val="666666"/>
                </a:solidFill>
                <a:latin typeface="Arimo" panose="020B0604020202020204" charset="0"/>
                <a:ea typeface="Arimo" panose="020B0604020202020204" charset="0"/>
                <a:cs typeface="Arimo" panose="020B0604020202020204" charset="0"/>
                <a:sym typeface="Arimo"/>
              </a:rPr>
              <a:t>, </a:t>
            </a:r>
            <a:r>
              <a:rPr lang="en-US" sz="2400" dirty="0" err="1">
                <a:solidFill>
                  <a:srgbClr val="666666"/>
                </a:solidFill>
                <a:latin typeface="Arimo" panose="020B0604020202020204" charset="0"/>
                <a:ea typeface="Arimo" panose="020B0604020202020204" charset="0"/>
                <a:cs typeface="Arimo" panose="020B0604020202020204" charset="0"/>
                <a:sym typeface="Arimo"/>
              </a:rPr>
              <a:t>Žuvininkystės</a:t>
            </a:r>
            <a:r>
              <a:rPr lang="en-US" sz="2400" dirty="0">
                <a:solidFill>
                  <a:srgbClr val="666666"/>
                </a:solidFill>
                <a:latin typeface="Arimo" panose="020B0604020202020204" charset="0"/>
                <a:ea typeface="Arimo" panose="020B0604020202020204" charset="0"/>
                <a:cs typeface="Arimo" panose="020B0604020202020204" charset="0"/>
                <a:sym typeface="Arimo"/>
              </a:rPr>
              <a:t> tarnyba ir kt.)</a:t>
            </a:r>
          </a:p>
        </p:txBody>
      </p:sp>
      <p:sp>
        <p:nvSpPr>
          <p:cNvPr id="10" name="TextBox 28">
            <a:extLst>
              <a:ext uri="{FF2B5EF4-FFF2-40B4-BE49-F238E27FC236}">
                <a16:creationId xmlns:a16="http://schemas.microsoft.com/office/drawing/2014/main" id="{62C3856A-2D4F-4504-9528-D9D17B20269B}"/>
              </a:ext>
            </a:extLst>
          </p:cNvPr>
          <p:cNvSpPr txBox="1"/>
          <p:nvPr/>
        </p:nvSpPr>
        <p:spPr>
          <a:xfrm>
            <a:off x="447898" y="599939"/>
            <a:ext cx="13223813" cy="328167"/>
          </a:xfrm>
          <a:prstGeom prst="rect">
            <a:avLst/>
          </a:prstGeom>
        </p:spPr>
        <p:txBody>
          <a:bodyPr wrap="square" lIns="0" tIns="0" rIns="0" bIns="0" rtlCol="0" anchor="t">
            <a:spAutoFit/>
          </a:bodyPr>
          <a:lstStyle/>
          <a:p>
            <a:pPr>
              <a:lnSpc>
                <a:spcPts val="2140"/>
              </a:lnSpc>
            </a:pPr>
            <a:r>
              <a:rPr lang="en-US" sz="4450" b="1" dirty="0" err="1">
                <a:solidFill>
                  <a:srgbClr val="009650"/>
                </a:solidFill>
                <a:latin typeface="Arimo" panose="020B0604020202020204" charset="0"/>
                <a:ea typeface="Arimo" panose="020B0604020202020204" charset="0"/>
                <a:cs typeface="Arimo" panose="020B0604020202020204" charset="0"/>
                <a:sym typeface="Arimo Bold"/>
              </a:rPr>
              <a:t>Efektyvi</a:t>
            </a:r>
            <a:r>
              <a:rPr lang="lt-LT" sz="4450" b="1" dirty="0" err="1">
                <a:solidFill>
                  <a:srgbClr val="009650"/>
                </a:solidFill>
                <a:latin typeface="Arimo" panose="020B0604020202020204" charset="0"/>
                <a:ea typeface="Arimo" panose="020B0604020202020204" charset="0"/>
                <a:cs typeface="Arimo" panose="020B0604020202020204" charset="0"/>
                <a:sym typeface="Arimo Bold"/>
              </a:rPr>
              <a:t>au</a:t>
            </a:r>
            <a:r>
              <a:rPr lang="lt-LT" sz="4450" b="1" dirty="0">
                <a:solidFill>
                  <a:srgbClr val="009650"/>
                </a:solidFill>
                <a:latin typeface="Arimo" panose="020B0604020202020204" charset="0"/>
                <a:ea typeface="Arimo" panose="020B0604020202020204" charset="0"/>
                <a:cs typeface="Arimo" panose="020B0604020202020204" charset="0"/>
                <a:sym typeface="Arimo Bold"/>
              </a:rPr>
              <a:t>:</a:t>
            </a:r>
            <a:r>
              <a:rPr lang="en-US" sz="4450" b="1" dirty="0">
                <a:solidFill>
                  <a:srgbClr val="009650"/>
                </a:solidFill>
                <a:latin typeface="Arimo" panose="020B0604020202020204" charset="0"/>
                <a:ea typeface="Arimo" panose="020B0604020202020204" charset="0"/>
                <a:cs typeface="Arimo" panose="020B0604020202020204" charset="0"/>
                <a:sym typeface="Arimo Bold"/>
              </a:rPr>
              <a:t> </a:t>
            </a:r>
            <a:r>
              <a:rPr lang="en-US" sz="4450" b="1" dirty="0" err="1">
                <a:solidFill>
                  <a:srgbClr val="009650"/>
                </a:solidFill>
                <a:latin typeface="Arimo" panose="020B0604020202020204" charset="0"/>
                <a:ea typeface="Arimo" panose="020B0604020202020204" charset="0"/>
                <a:cs typeface="Arimo" panose="020B0604020202020204" charset="0"/>
                <a:sym typeface="Arimo Bold"/>
              </a:rPr>
              <a:t>kontrolė</a:t>
            </a:r>
            <a:r>
              <a:rPr lang="en-US" sz="4450" b="1" dirty="0">
                <a:solidFill>
                  <a:srgbClr val="009650"/>
                </a:solidFill>
                <a:latin typeface="Arimo" panose="020B0604020202020204" charset="0"/>
                <a:ea typeface="Arimo" panose="020B0604020202020204" charset="0"/>
                <a:cs typeface="Arimo" panose="020B0604020202020204" charset="0"/>
                <a:sym typeface="Arimo Bold"/>
              </a:rPr>
              <a:t> be </a:t>
            </a:r>
            <a:r>
              <a:rPr lang="en-US" sz="4450" b="1" dirty="0" err="1">
                <a:solidFill>
                  <a:srgbClr val="009650"/>
                </a:solidFill>
                <a:latin typeface="Arimo" panose="020B0604020202020204" charset="0"/>
                <a:ea typeface="Arimo" panose="020B0604020202020204" charset="0"/>
                <a:cs typeface="Arimo" panose="020B0604020202020204" charset="0"/>
                <a:sym typeface="Arimo Bold"/>
              </a:rPr>
              <a:t>perteklinių</a:t>
            </a:r>
            <a:r>
              <a:rPr lang="en-US" sz="4450" b="1" dirty="0">
                <a:solidFill>
                  <a:srgbClr val="009650"/>
                </a:solidFill>
                <a:latin typeface="Arimo" panose="020B0604020202020204" charset="0"/>
                <a:ea typeface="Arimo" panose="020B0604020202020204" charset="0"/>
                <a:cs typeface="Arimo" panose="020B0604020202020204" charset="0"/>
                <a:sym typeface="Arimo Bold"/>
              </a:rPr>
              <a:t> </a:t>
            </a:r>
            <a:r>
              <a:rPr lang="en-US" sz="4450" b="1" dirty="0" err="1">
                <a:solidFill>
                  <a:srgbClr val="009650"/>
                </a:solidFill>
                <a:latin typeface="Arimo" panose="020B0604020202020204" charset="0"/>
                <a:ea typeface="Arimo" panose="020B0604020202020204" charset="0"/>
                <a:cs typeface="Arimo" panose="020B0604020202020204" charset="0"/>
                <a:sym typeface="Arimo Bold"/>
              </a:rPr>
              <a:t>patikrinimų</a:t>
            </a:r>
            <a:endParaRPr lang="en-US" sz="4450" b="1" dirty="0">
              <a:solidFill>
                <a:srgbClr val="009650"/>
              </a:solidFill>
              <a:latin typeface="Arimo" panose="020B0604020202020204" charset="0"/>
              <a:ea typeface="Arimo" panose="020B0604020202020204" charset="0"/>
              <a:cs typeface="Arimo" panose="020B0604020202020204" charset="0"/>
              <a:sym typeface="Arimo Bold"/>
            </a:endParaRPr>
          </a:p>
        </p:txBody>
      </p:sp>
      <p:pic>
        <p:nvPicPr>
          <p:cNvPr id="11" name="Image 1" descr="preencoded.png">
            <a:extLst>
              <a:ext uri="{FF2B5EF4-FFF2-40B4-BE49-F238E27FC236}">
                <a16:creationId xmlns:a16="http://schemas.microsoft.com/office/drawing/2014/main" id="{82C18BD4-7750-46E0-AEB0-035062FB428D}"/>
              </a:ext>
            </a:extLst>
          </p:cNvPr>
          <p:cNvPicPr>
            <a:picLocks noChangeAspect="1"/>
          </p:cNvPicPr>
          <p:nvPr/>
        </p:nvPicPr>
        <p:blipFill>
          <a:blip r:embed="rId2"/>
          <a:stretch>
            <a:fillRect/>
          </a:stretch>
        </p:blipFill>
        <p:spPr>
          <a:xfrm>
            <a:off x="13213080" y="228600"/>
            <a:ext cx="1188720" cy="393978"/>
          </a:xfrm>
          <a:prstGeom prst="rect">
            <a:avLst/>
          </a:prstGeom>
        </p:spPr>
      </p:pic>
      <p:pic>
        <p:nvPicPr>
          <p:cNvPr id="14" name="Picture 13">
            <a:extLst>
              <a:ext uri="{FF2B5EF4-FFF2-40B4-BE49-F238E27FC236}">
                <a16:creationId xmlns:a16="http://schemas.microsoft.com/office/drawing/2014/main" id="{AB97D39A-E009-4C09-A7AB-9098DB52A6EA}"/>
              </a:ext>
            </a:extLst>
          </p:cNvPr>
          <p:cNvPicPr>
            <a:picLocks noChangeAspect="1"/>
          </p:cNvPicPr>
          <p:nvPr/>
        </p:nvPicPr>
        <p:blipFill rotWithShape="1">
          <a:blip r:embed="rId3"/>
          <a:srcRect l="5000" t="42449" r="5000" b="37644"/>
          <a:stretch/>
        </p:blipFill>
        <p:spPr>
          <a:xfrm>
            <a:off x="0" y="6591298"/>
            <a:ext cx="14630400" cy="1638302"/>
          </a:xfrm>
          <a:prstGeom prst="rect">
            <a:avLst/>
          </a:prstGeom>
        </p:spPr>
      </p:pic>
      <p:sp>
        <p:nvSpPr>
          <p:cNvPr id="9" name="TextBox 25">
            <a:extLst>
              <a:ext uri="{FF2B5EF4-FFF2-40B4-BE49-F238E27FC236}">
                <a16:creationId xmlns:a16="http://schemas.microsoft.com/office/drawing/2014/main" id="{7597940A-23E8-46B6-82F0-320F6165D75A}"/>
              </a:ext>
            </a:extLst>
          </p:cNvPr>
          <p:cNvSpPr txBox="1"/>
          <p:nvPr/>
        </p:nvSpPr>
        <p:spPr>
          <a:xfrm>
            <a:off x="1338884" y="1376924"/>
            <a:ext cx="12468556" cy="861774"/>
          </a:xfrm>
          <a:prstGeom prst="rect">
            <a:avLst/>
          </a:prstGeom>
        </p:spPr>
        <p:txBody>
          <a:bodyPr wrap="square" lIns="0" tIns="0" rIns="0" bIns="0" rtlCol="0" anchor="t">
            <a:spAutoFit/>
          </a:bodyPr>
          <a:lstStyle/>
          <a:p>
            <a:pPr algn="l">
              <a:spcBef>
                <a:spcPct val="0"/>
              </a:spcBef>
            </a:pPr>
            <a:r>
              <a:rPr lang="lt-LT" sz="2800" b="1" dirty="0">
                <a:solidFill>
                  <a:srgbClr val="666666"/>
                </a:solidFill>
                <a:latin typeface="Arimo" panose="020B0604020202020204" charset="0"/>
                <a:ea typeface="Arimo" panose="020B0604020202020204" charset="0"/>
                <a:cs typeface="Arimo" panose="020B0604020202020204" charset="0"/>
                <a:sym typeface="Arimo"/>
              </a:rPr>
              <a:t>ALNSIS – galimybė iš anksto pasitikrinti </a:t>
            </a:r>
            <a:r>
              <a:rPr lang="lt-LT" sz="2800" dirty="0">
                <a:solidFill>
                  <a:srgbClr val="666666"/>
                </a:solidFill>
                <a:latin typeface="Arimo" panose="020B0604020202020204" charset="0"/>
                <a:ea typeface="Arimo" panose="020B0604020202020204" charset="0"/>
                <a:cs typeface="Arimo" panose="020B0604020202020204" charset="0"/>
                <a:sym typeface="Arimo"/>
              </a:rPr>
              <a:t>laukų atitiktį paramos reikalavimams ir laiku imtis veiksmų juos įgyvendinti</a:t>
            </a:r>
            <a:endParaRPr lang="en-US" sz="2800" dirty="0">
              <a:solidFill>
                <a:srgbClr val="666666"/>
              </a:solidFill>
              <a:latin typeface="Arimo" panose="020B0604020202020204" charset="0"/>
              <a:ea typeface="Arimo" panose="020B0604020202020204" charset="0"/>
              <a:cs typeface="Arimo" panose="020B0604020202020204" charset="0"/>
              <a:sym typeface="Arimo"/>
            </a:endParaRPr>
          </a:p>
        </p:txBody>
      </p:sp>
      <p:grpSp>
        <p:nvGrpSpPr>
          <p:cNvPr id="12" name="Group 11">
            <a:extLst>
              <a:ext uri="{FF2B5EF4-FFF2-40B4-BE49-F238E27FC236}">
                <a16:creationId xmlns:a16="http://schemas.microsoft.com/office/drawing/2014/main" id="{F3AF9ECF-64DD-4480-B63D-20BFD66808E3}"/>
              </a:ext>
            </a:extLst>
          </p:cNvPr>
          <p:cNvGrpSpPr/>
          <p:nvPr/>
        </p:nvGrpSpPr>
        <p:grpSpPr>
          <a:xfrm>
            <a:off x="447898" y="1533295"/>
            <a:ext cx="684056" cy="578831"/>
            <a:chOff x="447898" y="1697343"/>
            <a:chExt cx="684056" cy="578831"/>
          </a:xfrm>
        </p:grpSpPr>
        <p:sp>
          <p:nvSpPr>
            <p:cNvPr id="13" name="Shape 3">
              <a:extLst>
                <a:ext uri="{FF2B5EF4-FFF2-40B4-BE49-F238E27FC236}">
                  <a16:creationId xmlns:a16="http://schemas.microsoft.com/office/drawing/2014/main" id="{8E5FA148-ACA0-4B54-BDA8-84C88A2D9C89}"/>
                </a:ext>
              </a:extLst>
            </p:cNvPr>
            <p:cNvSpPr/>
            <p:nvPr/>
          </p:nvSpPr>
          <p:spPr>
            <a:xfrm>
              <a:off x="447898" y="1697343"/>
              <a:ext cx="684056" cy="578831"/>
            </a:xfrm>
            <a:prstGeom prst="roundRect">
              <a:avLst>
                <a:gd name="adj" fmla="val 1941"/>
              </a:avLst>
            </a:prstGeom>
            <a:solidFill>
              <a:srgbClr val="F2EEEE"/>
            </a:solidFill>
            <a:ln w="7620">
              <a:solidFill>
                <a:srgbClr val="D8D4D4"/>
              </a:solidFill>
              <a:prstDash val="solid"/>
            </a:ln>
          </p:spPr>
          <p:txBody>
            <a:bodyPr/>
            <a:lstStyle/>
            <a:p>
              <a:pPr algn="ctr"/>
              <a:endParaRPr lang="lt-LT" sz="2000" b="1" dirty="0">
                <a:solidFill>
                  <a:srgbClr val="009650"/>
                </a:solidFill>
              </a:endParaRPr>
            </a:p>
          </p:txBody>
        </p:sp>
        <p:sp>
          <p:nvSpPr>
            <p:cNvPr id="15" name="Freeform 3">
              <a:extLst>
                <a:ext uri="{FF2B5EF4-FFF2-40B4-BE49-F238E27FC236}">
                  <a16:creationId xmlns:a16="http://schemas.microsoft.com/office/drawing/2014/main" id="{5B70D4AC-488E-4E3E-A000-8716A039B866}"/>
                </a:ext>
              </a:extLst>
            </p:cNvPr>
            <p:cNvSpPr/>
            <p:nvPr/>
          </p:nvSpPr>
          <p:spPr>
            <a:xfrm>
              <a:off x="571974" y="1779605"/>
              <a:ext cx="466599" cy="422255"/>
            </a:xfrm>
            <a:custGeom>
              <a:avLst/>
              <a:gdLst/>
              <a:ahLst/>
              <a:cxnLst/>
              <a:rect l="l" t="t" r="r" b="b"/>
              <a:pathLst>
                <a:path w="357376" h="303323">
                  <a:moveTo>
                    <a:pt x="0" y="0"/>
                  </a:moveTo>
                  <a:lnTo>
                    <a:pt x="357376" y="0"/>
                  </a:lnTo>
                  <a:lnTo>
                    <a:pt x="357376" y="303323"/>
                  </a:lnTo>
                  <a:lnTo>
                    <a:pt x="0" y="3033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t-LT"/>
            </a:p>
          </p:txBody>
        </p:sp>
      </p:grpSp>
      <p:grpSp>
        <p:nvGrpSpPr>
          <p:cNvPr id="16" name="Group 15">
            <a:extLst>
              <a:ext uri="{FF2B5EF4-FFF2-40B4-BE49-F238E27FC236}">
                <a16:creationId xmlns:a16="http://schemas.microsoft.com/office/drawing/2014/main" id="{22DA0228-C352-4C2A-9752-E65925CADB69}"/>
              </a:ext>
            </a:extLst>
          </p:cNvPr>
          <p:cNvGrpSpPr/>
          <p:nvPr/>
        </p:nvGrpSpPr>
        <p:grpSpPr>
          <a:xfrm>
            <a:off x="447898" y="2684578"/>
            <a:ext cx="684056" cy="578831"/>
            <a:chOff x="447898" y="1697343"/>
            <a:chExt cx="684056" cy="578831"/>
          </a:xfrm>
        </p:grpSpPr>
        <p:sp>
          <p:nvSpPr>
            <p:cNvPr id="17" name="Shape 3">
              <a:extLst>
                <a:ext uri="{FF2B5EF4-FFF2-40B4-BE49-F238E27FC236}">
                  <a16:creationId xmlns:a16="http://schemas.microsoft.com/office/drawing/2014/main" id="{C42BF699-97FA-4B3A-863A-6B82ECC64E68}"/>
                </a:ext>
              </a:extLst>
            </p:cNvPr>
            <p:cNvSpPr/>
            <p:nvPr/>
          </p:nvSpPr>
          <p:spPr>
            <a:xfrm>
              <a:off x="447898" y="1697343"/>
              <a:ext cx="684056" cy="578831"/>
            </a:xfrm>
            <a:prstGeom prst="roundRect">
              <a:avLst>
                <a:gd name="adj" fmla="val 1941"/>
              </a:avLst>
            </a:prstGeom>
            <a:solidFill>
              <a:srgbClr val="F2EEEE"/>
            </a:solidFill>
            <a:ln w="7620">
              <a:solidFill>
                <a:srgbClr val="D8D4D4"/>
              </a:solidFill>
              <a:prstDash val="solid"/>
            </a:ln>
          </p:spPr>
          <p:txBody>
            <a:bodyPr/>
            <a:lstStyle/>
            <a:p>
              <a:pPr algn="ctr"/>
              <a:endParaRPr lang="lt-LT" sz="2000" b="1" dirty="0">
                <a:solidFill>
                  <a:srgbClr val="009650"/>
                </a:solidFill>
              </a:endParaRPr>
            </a:p>
          </p:txBody>
        </p:sp>
        <p:sp>
          <p:nvSpPr>
            <p:cNvPr id="18" name="Freeform 3">
              <a:extLst>
                <a:ext uri="{FF2B5EF4-FFF2-40B4-BE49-F238E27FC236}">
                  <a16:creationId xmlns:a16="http://schemas.microsoft.com/office/drawing/2014/main" id="{BCA25F2C-8465-4FB7-979A-5FEF57CAF6CF}"/>
                </a:ext>
              </a:extLst>
            </p:cNvPr>
            <p:cNvSpPr/>
            <p:nvPr/>
          </p:nvSpPr>
          <p:spPr>
            <a:xfrm>
              <a:off x="571974" y="1779605"/>
              <a:ext cx="466599" cy="422255"/>
            </a:xfrm>
            <a:custGeom>
              <a:avLst/>
              <a:gdLst/>
              <a:ahLst/>
              <a:cxnLst/>
              <a:rect l="l" t="t" r="r" b="b"/>
              <a:pathLst>
                <a:path w="357376" h="303323">
                  <a:moveTo>
                    <a:pt x="0" y="0"/>
                  </a:moveTo>
                  <a:lnTo>
                    <a:pt x="357376" y="0"/>
                  </a:lnTo>
                  <a:lnTo>
                    <a:pt x="357376" y="303323"/>
                  </a:lnTo>
                  <a:lnTo>
                    <a:pt x="0" y="3033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t-LT"/>
            </a:p>
          </p:txBody>
        </p:sp>
      </p:grpSp>
    </p:spTree>
    <p:extLst>
      <p:ext uri="{BB962C8B-B14F-4D97-AF65-F5344CB8AC3E}">
        <p14:creationId xmlns:p14="http://schemas.microsoft.com/office/powerpoint/2010/main" val="151343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4" name="Text 1"/>
          <p:cNvSpPr/>
          <p:nvPr/>
        </p:nvSpPr>
        <p:spPr>
          <a:xfrm>
            <a:off x="6280190" y="2309968"/>
            <a:ext cx="6704409" cy="1804832"/>
          </a:xfrm>
          <a:prstGeom prst="rect">
            <a:avLst/>
          </a:prstGeom>
          <a:noFill/>
          <a:ln/>
        </p:spPr>
        <p:txBody>
          <a:bodyPr wrap="square" lIns="0" tIns="0" rIns="0" bIns="0" rtlCol="0" anchor="t"/>
          <a:lstStyle/>
          <a:p>
            <a:pPr marL="0" indent="0" algn="l">
              <a:lnSpc>
                <a:spcPts val="2850"/>
              </a:lnSpc>
              <a:buNone/>
            </a:pPr>
            <a:r>
              <a:rPr lang="en-US" sz="4450" b="1" dirty="0" err="1">
                <a:solidFill>
                  <a:srgbClr val="009650"/>
                </a:solidFill>
                <a:latin typeface="Arimo" panose="020B0604020202020204" charset="0"/>
                <a:ea typeface="Arimo" panose="020B0604020202020204" charset="0"/>
                <a:cs typeface="Arimo" panose="020B0604020202020204" charset="0"/>
              </a:rPr>
              <a:t>Vizija</a:t>
            </a:r>
            <a:r>
              <a:rPr lang="en-US" sz="2800" dirty="0">
                <a:solidFill>
                  <a:srgbClr val="666666"/>
                </a:solidFill>
                <a:latin typeface="Arimo" panose="020B0604020202020204" charset="0"/>
                <a:ea typeface="Arimo" panose="020B0604020202020204" charset="0"/>
                <a:cs typeface="Arimo" panose="020B0604020202020204" charset="0"/>
              </a:rPr>
              <a:t> </a:t>
            </a:r>
            <a:endParaRPr lang="lt-LT" sz="2800" dirty="0">
              <a:solidFill>
                <a:srgbClr val="666666"/>
              </a:solidFill>
              <a:latin typeface="Arimo" panose="020B0604020202020204" charset="0"/>
              <a:ea typeface="Arimo" panose="020B0604020202020204" charset="0"/>
              <a:cs typeface="Arimo" panose="020B0604020202020204" charset="0"/>
            </a:endParaRPr>
          </a:p>
          <a:p>
            <a:pPr marL="0" indent="0" algn="l">
              <a:lnSpc>
                <a:spcPts val="2850"/>
              </a:lnSpc>
              <a:buNone/>
            </a:pPr>
            <a:endParaRPr lang="lt-LT" sz="2800" dirty="0">
              <a:solidFill>
                <a:srgbClr val="666666"/>
              </a:solidFill>
              <a:latin typeface="Arimo" panose="020B0604020202020204" charset="0"/>
              <a:ea typeface="Arimo" panose="020B0604020202020204" charset="0"/>
              <a:cs typeface="Arimo" panose="020B0604020202020204" charset="0"/>
            </a:endParaRPr>
          </a:p>
          <a:p>
            <a:pPr marL="0" indent="0" algn="l">
              <a:lnSpc>
                <a:spcPts val="2850"/>
              </a:lnSpc>
              <a:buNone/>
            </a:pPr>
            <a:r>
              <a:rPr lang="lt-LT" sz="2800" dirty="0">
                <a:solidFill>
                  <a:srgbClr val="666666"/>
                </a:solidFill>
                <a:latin typeface="Arimo" panose="020B0604020202020204" charset="0"/>
                <a:ea typeface="Arimo" panose="020B0604020202020204" charset="0"/>
                <a:cs typeface="Arimo" panose="020B0604020202020204" charset="0"/>
              </a:rPr>
              <a:t>K</a:t>
            </a:r>
            <a:r>
              <a:rPr lang="en-US" sz="2800" dirty="0" err="1">
                <a:solidFill>
                  <a:srgbClr val="666666"/>
                </a:solidFill>
                <a:latin typeface="Arimo" panose="020B0604020202020204" charset="0"/>
                <a:ea typeface="Arimo" panose="020B0604020202020204" charset="0"/>
                <a:cs typeface="Arimo" panose="020B0604020202020204" charset="0"/>
              </a:rPr>
              <a:t>onkurencinga</a:t>
            </a:r>
            <a:r>
              <a:rPr lang="en-US" sz="2800" dirty="0">
                <a:solidFill>
                  <a:srgbClr val="666666"/>
                </a:solidFill>
                <a:latin typeface="Arimo" panose="020B0604020202020204" charset="0"/>
                <a:ea typeface="Arimo" panose="020B0604020202020204" charset="0"/>
                <a:cs typeface="Arimo" panose="020B0604020202020204" charset="0"/>
              </a:rPr>
              <a:t>, aktyvi, aplinką tausojanti visuomenė </a:t>
            </a:r>
            <a:r>
              <a:rPr lang="en-US" sz="2800" dirty="0" err="1">
                <a:solidFill>
                  <a:srgbClr val="666666"/>
                </a:solidFill>
                <a:latin typeface="Arimo" panose="020B0604020202020204" charset="0"/>
                <a:ea typeface="Arimo" panose="020B0604020202020204" charset="0"/>
                <a:cs typeface="Arimo" panose="020B0604020202020204" charset="0"/>
              </a:rPr>
              <a:t>klestinčiame</a:t>
            </a:r>
            <a:r>
              <a:rPr lang="en-US" sz="2800" dirty="0">
                <a:solidFill>
                  <a:srgbClr val="666666"/>
                </a:solidFill>
                <a:latin typeface="Arimo" panose="020B0604020202020204" charset="0"/>
                <a:ea typeface="Arimo" panose="020B0604020202020204" charset="0"/>
                <a:cs typeface="Arimo" panose="020B0604020202020204" charset="0"/>
              </a:rPr>
              <a:t> </a:t>
            </a:r>
            <a:r>
              <a:rPr lang="en-US" sz="2800" dirty="0" err="1">
                <a:solidFill>
                  <a:srgbClr val="666666"/>
                </a:solidFill>
                <a:latin typeface="Arimo" panose="020B0604020202020204" charset="0"/>
                <a:ea typeface="Arimo" panose="020B0604020202020204" charset="0"/>
                <a:cs typeface="Arimo" panose="020B0604020202020204" charset="0"/>
              </a:rPr>
              <a:t>krašte</a:t>
            </a:r>
            <a:endParaRPr lang="en-US" sz="2800" dirty="0">
              <a:latin typeface="Arimo" panose="020B0604020202020204" charset="0"/>
              <a:ea typeface="Arimo" panose="020B0604020202020204" charset="0"/>
              <a:cs typeface="Arimo" panose="020B0604020202020204" charset="0"/>
            </a:endParaRPr>
          </a:p>
        </p:txBody>
      </p:sp>
      <p:sp>
        <p:nvSpPr>
          <p:cNvPr id="5" name="Text 2"/>
          <p:cNvSpPr/>
          <p:nvPr/>
        </p:nvSpPr>
        <p:spPr>
          <a:xfrm>
            <a:off x="6280190" y="4585335"/>
            <a:ext cx="6704409" cy="1804832"/>
          </a:xfrm>
          <a:prstGeom prst="rect">
            <a:avLst/>
          </a:prstGeom>
          <a:noFill/>
          <a:ln/>
        </p:spPr>
        <p:txBody>
          <a:bodyPr wrap="square" lIns="0" tIns="0" rIns="0" bIns="0" rtlCol="0" anchor="t"/>
          <a:lstStyle/>
          <a:p>
            <a:pPr marL="0" indent="0" algn="l">
              <a:lnSpc>
                <a:spcPts val="2850"/>
              </a:lnSpc>
              <a:buNone/>
            </a:pPr>
            <a:r>
              <a:rPr lang="en-US" sz="4450" b="1" dirty="0" err="1">
                <a:solidFill>
                  <a:srgbClr val="009650"/>
                </a:solidFill>
                <a:latin typeface="Arimo" panose="020B0604020202020204" charset="0"/>
                <a:ea typeface="Arimo" panose="020B0604020202020204" charset="0"/>
                <a:cs typeface="Arimo" panose="020B0604020202020204" charset="0"/>
              </a:rPr>
              <a:t>Misija</a:t>
            </a:r>
            <a:r>
              <a:rPr lang="en-US" sz="4450" b="1" dirty="0">
                <a:solidFill>
                  <a:srgbClr val="666666"/>
                </a:solidFill>
                <a:latin typeface="Arimo" panose="020B0604020202020204" charset="0"/>
                <a:ea typeface="Arimo" panose="020B0604020202020204" charset="0"/>
                <a:cs typeface="Arimo" panose="020B0604020202020204" charset="0"/>
              </a:rPr>
              <a:t> </a:t>
            </a:r>
            <a:endParaRPr lang="lt-LT" sz="4450" b="1" dirty="0">
              <a:solidFill>
                <a:srgbClr val="666666"/>
              </a:solidFill>
              <a:latin typeface="Arimo" panose="020B0604020202020204" charset="0"/>
              <a:ea typeface="Arimo" panose="020B0604020202020204" charset="0"/>
              <a:cs typeface="Arimo" panose="020B0604020202020204" charset="0"/>
            </a:endParaRPr>
          </a:p>
          <a:p>
            <a:pPr marL="0" indent="0" algn="l">
              <a:lnSpc>
                <a:spcPts val="2850"/>
              </a:lnSpc>
              <a:buNone/>
            </a:pPr>
            <a:endParaRPr lang="lt-LT" sz="4000" b="1" dirty="0">
              <a:solidFill>
                <a:srgbClr val="666666"/>
              </a:solidFill>
              <a:latin typeface="Arimo" panose="020B0604020202020204" charset="0"/>
              <a:ea typeface="Arimo" panose="020B0604020202020204" charset="0"/>
              <a:cs typeface="Arimo" panose="020B0604020202020204" charset="0"/>
            </a:endParaRPr>
          </a:p>
          <a:p>
            <a:pPr marL="0" indent="0" algn="l">
              <a:lnSpc>
                <a:spcPts val="2850"/>
              </a:lnSpc>
              <a:buNone/>
            </a:pPr>
            <a:r>
              <a:rPr lang="lt-LT" sz="2800" dirty="0">
                <a:solidFill>
                  <a:srgbClr val="666666"/>
                </a:solidFill>
                <a:latin typeface="Arimo" panose="020B0604020202020204" charset="0"/>
                <a:ea typeface="Arimo" panose="020B0604020202020204" charset="0"/>
                <a:cs typeface="Arimo" panose="020B0604020202020204" charset="0"/>
              </a:rPr>
              <a:t>B</a:t>
            </a:r>
            <a:r>
              <a:rPr lang="en-US" sz="2800" dirty="0" err="1">
                <a:solidFill>
                  <a:srgbClr val="666666"/>
                </a:solidFill>
                <a:latin typeface="Arimo" panose="020B0604020202020204" charset="0"/>
                <a:ea typeface="Arimo" panose="020B0604020202020204" charset="0"/>
                <a:cs typeface="Arimo" panose="020B0604020202020204" charset="0"/>
              </a:rPr>
              <a:t>ūdami</a:t>
            </a:r>
            <a:r>
              <a:rPr lang="en-US" sz="2800" dirty="0">
                <a:solidFill>
                  <a:srgbClr val="666666"/>
                </a:solidFill>
                <a:latin typeface="Arimo" panose="020B0604020202020204" charset="0"/>
                <a:ea typeface="Arimo" panose="020B0604020202020204" charset="0"/>
                <a:cs typeface="Arimo" panose="020B0604020202020204" charset="0"/>
              </a:rPr>
              <a:t> patikima ir pažangi organizacija suteikiame galimybes paprasčiausiu būdu gauti paramą žemės ūkiui, kaimo plėtrai ir </a:t>
            </a:r>
            <a:r>
              <a:rPr lang="en-US" sz="2800" dirty="0" err="1">
                <a:solidFill>
                  <a:srgbClr val="666666"/>
                </a:solidFill>
                <a:latin typeface="Arimo" panose="020B0604020202020204" charset="0"/>
                <a:ea typeface="Arimo" panose="020B0604020202020204" charset="0"/>
                <a:cs typeface="Arimo" panose="020B0604020202020204" charset="0"/>
              </a:rPr>
              <a:t>žuvininkystei</a:t>
            </a:r>
            <a:endParaRPr lang="en-US" sz="2800" dirty="0">
              <a:latin typeface="Arimo" panose="020B0604020202020204" charset="0"/>
              <a:ea typeface="Arimo" panose="020B0604020202020204" charset="0"/>
              <a:cs typeface="Arimo" panose="020B0604020202020204" charset="0"/>
            </a:endParaRPr>
          </a:p>
        </p:txBody>
      </p:sp>
      <p:pic>
        <p:nvPicPr>
          <p:cNvPr id="6" name="Image 1" descr="preencoded.png"/>
          <p:cNvPicPr>
            <a:picLocks noChangeAspect="1"/>
          </p:cNvPicPr>
          <p:nvPr/>
        </p:nvPicPr>
        <p:blipFill>
          <a:blip r:embed="rId4"/>
          <a:stretch>
            <a:fillRect/>
          </a:stretch>
        </p:blipFill>
        <p:spPr>
          <a:xfrm>
            <a:off x="13213080" y="228600"/>
            <a:ext cx="1188720" cy="393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42236" y="425589"/>
            <a:ext cx="5599628" cy="662821"/>
          </a:xfrm>
          <a:prstGeom prst="rect">
            <a:avLst/>
          </a:prstGeom>
          <a:noFill/>
          <a:ln/>
        </p:spPr>
        <p:txBody>
          <a:bodyPr wrap="none" lIns="0" tIns="0" rIns="0" bIns="0" rtlCol="0" anchor="t"/>
          <a:lstStyle/>
          <a:p>
            <a:pPr marL="0" indent="0" algn="l">
              <a:lnSpc>
                <a:spcPts val="5200"/>
              </a:lnSpc>
              <a:buNone/>
            </a:pPr>
            <a:r>
              <a:rPr lang="lt-LT" sz="4450" b="1" dirty="0">
                <a:solidFill>
                  <a:srgbClr val="009650"/>
                </a:solidFill>
                <a:latin typeface="Arimo" panose="020B0604020202020204" charset="0"/>
                <a:ea typeface="Arimo" panose="020B0604020202020204" charset="0"/>
                <a:cs typeface="Arimo" panose="020B0604020202020204" charset="0"/>
              </a:rPr>
              <a:t>Nuo NMA veiklos pradžios išmokėta</a:t>
            </a:r>
          </a:p>
          <a:p>
            <a:pPr marL="0" indent="0" algn="l">
              <a:lnSpc>
                <a:spcPts val="5200"/>
              </a:lnSpc>
              <a:buNone/>
            </a:pPr>
            <a:r>
              <a:rPr lang="lt-LT" sz="4450" b="1" dirty="0">
                <a:solidFill>
                  <a:srgbClr val="009650"/>
                </a:solidFill>
                <a:latin typeface="Arimo" panose="020B0604020202020204" charset="0"/>
                <a:ea typeface="Arimo" panose="020B0604020202020204" charset="0"/>
                <a:cs typeface="Arimo" panose="020B0604020202020204" charset="0"/>
              </a:rPr>
              <a:t>parama pagal laikotarpius</a:t>
            </a:r>
            <a:endParaRPr lang="en-US" sz="4450" dirty="0">
              <a:latin typeface="Arimo" panose="020B0604020202020204" charset="0"/>
              <a:ea typeface="Arimo" panose="020B0604020202020204" charset="0"/>
              <a:cs typeface="Arimo" panose="020B0604020202020204" charset="0"/>
            </a:endParaRPr>
          </a:p>
        </p:txBody>
      </p:sp>
      <p:sp>
        <p:nvSpPr>
          <p:cNvPr id="3" name="Text 1"/>
          <p:cNvSpPr/>
          <p:nvPr/>
        </p:nvSpPr>
        <p:spPr>
          <a:xfrm>
            <a:off x="3542050" y="1647613"/>
            <a:ext cx="3868698" cy="561975"/>
          </a:xfrm>
          <a:prstGeom prst="rect">
            <a:avLst/>
          </a:prstGeom>
          <a:noFill/>
          <a:ln/>
        </p:spPr>
        <p:txBody>
          <a:bodyPr wrap="none" lIns="0" tIns="0" rIns="0" bIns="0" rtlCol="0" anchor="t"/>
          <a:lstStyle/>
          <a:p>
            <a:pPr marL="0" indent="0" algn="ctr">
              <a:lnSpc>
                <a:spcPts val="4400"/>
              </a:lnSpc>
              <a:buNone/>
            </a:pPr>
            <a:endParaRPr lang="en-US" sz="4400" dirty="0">
              <a:latin typeface="Arimo" panose="020B0604020202020204" charset="0"/>
              <a:ea typeface="Arimo" panose="020B0604020202020204" charset="0"/>
              <a:cs typeface="Arimo" panose="020B0604020202020204" charset="0"/>
            </a:endParaRPr>
          </a:p>
        </p:txBody>
      </p:sp>
      <p:sp>
        <p:nvSpPr>
          <p:cNvPr id="14" name="Text 10"/>
          <p:cNvSpPr/>
          <p:nvPr/>
        </p:nvSpPr>
        <p:spPr>
          <a:xfrm>
            <a:off x="7002066" y="7133630"/>
            <a:ext cx="5990034" cy="339209"/>
          </a:xfrm>
          <a:prstGeom prst="rect">
            <a:avLst/>
          </a:prstGeom>
          <a:noFill/>
          <a:ln/>
        </p:spPr>
        <p:txBody>
          <a:bodyPr wrap="none" lIns="0" tIns="0" rIns="0" bIns="0" rtlCol="0" anchor="t"/>
          <a:lstStyle/>
          <a:p>
            <a:pPr marL="0" indent="0" algn="l">
              <a:lnSpc>
                <a:spcPts val="2650"/>
              </a:lnSpc>
              <a:buNone/>
            </a:pPr>
            <a:endParaRPr lang="en-US" sz="1650" dirty="0"/>
          </a:p>
        </p:txBody>
      </p:sp>
      <p:pic>
        <p:nvPicPr>
          <p:cNvPr id="15" name="Image 2" descr="preencoded.png"/>
          <p:cNvPicPr>
            <a:picLocks noChangeAspect="1"/>
          </p:cNvPicPr>
          <p:nvPr/>
        </p:nvPicPr>
        <p:blipFill>
          <a:blip r:embed="rId3"/>
          <a:stretch>
            <a:fillRect/>
          </a:stretch>
        </p:blipFill>
        <p:spPr>
          <a:xfrm>
            <a:off x="13213080" y="228600"/>
            <a:ext cx="1188720" cy="393978"/>
          </a:xfrm>
          <a:prstGeom prst="rect">
            <a:avLst/>
          </a:prstGeom>
        </p:spPr>
      </p:pic>
      <p:graphicFrame>
        <p:nvGraphicFramePr>
          <p:cNvPr id="7" name="Chart 6">
            <a:extLst>
              <a:ext uri="{FF2B5EF4-FFF2-40B4-BE49-F238E27FC236}">
                <a16:creationId xmlns:a16="http://schemas.microsoft.com/office/drawing/2014/main" id="{C576C03F-9C3B-4D40-994A-D48AC21C871A}"/>
              </a:ext>
            </a:extLst>
          </p:cNvPr>
          <p:cNvGraphicFramePr>
            <a:graphicFrameLocks/>
          </p:cNvGraphicFramePr>
          <p:nvPr>
            <p:extLst>
              <p:ext uri="{D42A27DB-BD31-4B8C-83A1-F6EECF244321}">
                <p14:modId xmlns:p14="http://schemas.microsoft.com/office/powerpoint/2010/main" val="2171356271"/>
              </p:ext>
            </p:extLst>
          </p:nvPr>
        </p:nvGraphicFramePr>
        <p:xfrm>
          <a:off x="381965" y="1562582"/>
          <a:ext cx="13785448" cy="666701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9834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42236" y="362783"/>
            <a:ext cx="5599628" cy="662821"/>
          </a:xfrm>
          <a:prstGeom prst="rect">
            <a:avLst/>
          </a:prstGeom>
          <a:noFill/>
          <a:ln/>
        </p:spPr>
        <p:txBody>
          <a:bodyPr wrap="none" lIns="0" tIns="0" rIns="0" bIns="0" rtlCol="0" anchor="t"/>
          <a:lstStyle/>
          <a:p>
            <a:pPr marL="0" indent="0" algn="l">
              <a:lnSpc>
                <a:spcPts val="5200"/>
              </a:lnSpc>
              <a:buNone/>
            </a:pPr>
            <a:r>
              <a:rPr lang="lt-LT" sz="4450" b="1" dirty="0">
                <a:solidFill>
                  <a:srgbClr val="009650"/>
                </a:solidFill>
                <a:latin typeface="Arimo" panose="020B0604020202020204" charset="0"/>
                <a:ea typeface="Arimo" panose="020B0604020202020204" charset="0"/>
                <a:cs typeface="Arimo" panose="020B0604020202020204" charset="0"/>
              </a:rPr>
              <a:t>Nuo NMA veiklos pradžios </a:t>
            </a:r>
            <a:r>
              <a:rPr lang="en-US" sz="4450" b="1" dirty="0" err="1">
                <a:solidFill>
                  <a:srgbClr val="009650"/>
                </a:solidFill>
                <a:latin typeface="Arimo" panose="020B0604020202020204" charset="0"/>
                <a:ea typeface="Arimo" panose="020B0604020202020204" charset="0"/>
                <a:cs typeface="Arimo" panose="020B0604020202020204" charset="0"/>
              </a:rPr>
              <a:t>patvirtinta</a:t>
            </a:r>
            <a:endParaRPr lang="lt-LT" sz="4450" b="1" dirty="0">
              <a:solidFill>
                <a:srgbClr val="009650"/>
              </a:solidFill>
              <a:latin typeface="Arimo" panose="020B0604020202020204" charset="0"/>
              <a:ea typeface="Arimo" panose="020B0604020202020204" charset="0"/>
              <a:cs typeface="Arimo" panose="020B0604020202020204" charset="0"/>
            </a:endParaRPr>
          </a:p>
          <a:p>
            <a:pPr marL="0" indent="0" algn="l">
              <a:lnSpc>
                <a:spcPts val="5200"/>
              </a:lnSpc>
              <a:buNone/>
            </a:pPr>
            <a:r>
              <a:rPr lang="en-US" sz="4450" b="1" dirty="0">
                <a:solidFill>
                  <a:srgbClr val="009650"/>
                </a:solidFill>
                <a:latin typeface="Arimo" panose="020B0604020202020204" charset="0"/>
                <a:ea typeface="Arimo" panose="020B0604020202020204" charset="0"/>
                <a:cs typeface="Arimo" panose="020B0604020202020204" charset="0"/>
              </a:rPr>
              <a:t>p</a:t>
            </a:r>
            <a:r>
              <a:rPr lang="lt-LT" sz="4450" b="1" dirty="0">
                <a:solidFill>
                  <a:srgbClr val="009650"/>
                </a:solidFill>
                <a:latin typeface="Arimo" panose="020B0604020202020204" charset="0"/>
                <a:ea typeface="Arimo" panose="020B0604020202020204" charset="0"/>
                <a:cs typeface="Arimo" panose="020B0604020202020204" charset="0"/>
              </a:rPr>
              <a:t>aram</a:t>
            </a:r>
            <a:r>
              <a:rPr lang="en-US" sz="4450" b="1" dirty="0" err="1">
                <a:solidFill>
                  <a:srgbClr val="009650"/>
                </a:solidFill>
                <a:latin typeface="Arimo" panose="020B0604020202020204" charset="0"/>
                <a:ea typeface="Arimo" panose="020B0604020202020204" charset="0"/>
                <a:cs typeface="Arimo" panose="020B0604020202020204" charset="0"/>
              </a:rPr>
              <a:t>os</a:t>
            </a:r>
            <a:r>
              <a:rPr lang="en-US" sz="4450" b="1" dirty="0">
                <a:solidFill>
                  <a:srgbClr val="009650"/>
                </a:solidFill>
                <a:latin typeface="Arimo" panose="020B0604020202020204" charset="0"/>
                <a:ea typeface="Arimo" panose="020B0604020202020204" charset="0"/>
                <a:cs typeface="Arimo" panose="020B0604020202020204" charset="0"/>
              </a:rPr>
              <a:t> </a:t>
            </a:r>
            <a:r>
              <a:rPr lang="en-US" sz="4450" b="1" dirty="0" err="1">
                <a:solidFill>
                  <a:srgbClr val="009650"/>
                </a:solidFill>
                <a:latin typeface="Arimo" panose="020B0604020202020204" charset="0"/>
                <a:ea typeface="Arimo" panose="020B0604020202020204" charset="0"/>
                <a:cs typeface="Arimo" panose="020B0604020202020204" charset="0"/>
              </a:rPr>
              <a:t>suma</a:t>
            </a:r>
            <a:r>
              <a:rPr lang="lt-LT" sz="4450" b="1" dirty="0">
                <a:solidFill>
                  <a:srgbClr val="009650"/>
                </a:solidFill>
                <a:latin typeface="Arimo" panose="020B0604020202020204" charset="0"/>
                <a:ea typeface="Arimo" panose="020B0604020202020204" charset="0"/>
                <a:cs typeface="Arimo" panose="020B0604020202020204" charset="0"/>
              </a:rPr>
              <a:t> pagal sektorius</a:t>
            </a:r>
            <a:endParaRPr lang="en-US" sz="4450" dirty="0">
              <a:latin typeface="Arimo" panose="020B0604020202020204" charset="0"/>
              <a:ea typeface="Arimo" panose="020B0604020202020204" charset="0"/>
              <a:cs typeface="Arimo" panose="020B0604020202020204" charset="0"/>
            </a:endParaRPr>
          </a:p>
        </p:txBody>
      </p:sp>
      <p:sp>
        <p:nvSpPr>
          <p:cNvPr id="3" name="Text 1"/>
          <p:cNvSpPr/>
          <p:nvPr/>
        </p:nvSpPr>
        <p:spPr>
          <a:xfrm>
            <a:off x="3542050" y="1647613"/>
            <a:ext cx="3868698" cy="561975"/>
          </a:xfrm>
          <a:prstGeom prst="rect">
            <a:avLst/>
          </a:prstGeom>
          <a:noFill/>
          <a:ln/>
        </p:spPr>
        <p:txBody>
          <a:bodyPr wrap="none" lIns="0" tIns="0" rIns="0" bIns="0" rtlCol="0" anchor="t"/>
          <a:lstStyle/>
          <a:p>
            <a:pPr marL="0" indent="0" algn="ctr">
              <a:lnSpc>
                <a:spcPts val="4400"/>
              </a:lnSpc>
              <a:buNone/>
            </a:pPr>
            <a:endParaRPr lang="en-US" sz="4400" dirty="0">
              <a:latin typeface="Arimo" panose="020B0604020202020204" charset="0"/>
              <a:ea typeface="Arimo" panose="020B0604020202020204" charset="0"/>
              <a:cs typeface="Arimo" panose="020B0604020202020204" charset="0"/>
            </a:endParaRPr>
          </a:p>
        </p:txBody>
      </p:sp>
      <p:sp>
        <p:nvSpPr>
          <p:cNvPr id="14" name="Text 10"/>
          <p:cNvSpPr/>
          <p:nvPr/>
        </p:nvSpPr>
        <p:spPr>
          <a:xfrm>
            <a:off x="7002066" y="7133630"/>
            <a:ext cx="5990034" cy="339209"/>
          </a:xfrm>
          <a:prstGeom prst="rect">
            <a:avLst/>
          </a:prstGeom>
          <a:noFill/>
          <a:ln/>
        </p:spPr>
        <p:txBody>
          <a:bodyPr wrap="none" lIns="0" tIns="0" rIns="0" bIns="0" rtlCol="0" anchor="t"/>
          <a:lstStyle/>
          <a:p>
            <a:pPr marL="0" indent="0" algn="l">
              <a:lnSpc>
                <a:spcPts val="2650"/>
              </a:lnSpc>
              <a:buNone/>
            </a:pPr>
            <a:endParaRPr lang="en-US" sz="1650" dirty="0"/>
          </a:p>
        </p:txBody>
      </p:sp>
      <p:pic>
        <p:nvPicPr>
          <p:cNvPr id="15" name="Image 2" descr="preencoded.png"/>
          <p:cNvPicPr>
            <a:picLocks noChangeAspect="1"/>
          </p:cNvPicPr>
          <p:nvPr/>
        </p:nvPicPr>
        <p:blipFill>
          <a:blip r:embed="rId3"/>
          <a:stretch>
            <a:fillRect/>
          </a:stretch>
        </p:blipFill>
        <p:spPr>
          <a:xfrm>
            <a:off x="13136880" y="362783"/>
            <a:ext cx="1188720" cy="393978"/>
          </a:xfrm>
          <a:prstGeom prst="rect">
            <a:avLst/>
          </a:prstGeom>
        </p:spPr>
      </p:pic>
      <p:graphicFrame>
        <p:nvGraphicFramePr>
          <p:cNvPr id="8" name="Chart 7">
            <a:extLst>
              <a:ext uri="{FF2B5EF4-FFF2-40B4-BE49-F238E27FC236}">
                <a16:creationId xmlns:a16="http://schemas.microsoft.com/office/drawing/2014/main" id="{63BB6D95-FD86-4446-9171-CA2F7D91B9D9}"/>
              </a:ext>
            </a:extLst>
          </p:cNvPr>
          <p:cNvGraphicFramePr>
            <a:graphicFrameLocks/>
          </p:cNvGraphicFramePr>
          <p:nvPr>
            <p:extLst>
              <p:ext uri="{D42A27DB-BD31-4B8C-83A1-F6EECF244321}">
                <p14:modId xmlns:p14="http://schemas.microsoft.com/office/powerpoint/2010/main" val="295498459"/>
              </p:ext>
            </p:extLst>
          </p:nvPr>
        </p:nvGraphicFramePr>
        <p:xfrm>
          <a:off x="742236" y="1898248"/>
          <a:ext cx="12394643" cy="62503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2725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10DC9095-FBA7-4458-A704-88D18F631651}"/>
              </a:ext>
            </a:extLst>
          </p:cNvPr>
          <p:cNvSpPr/>
          <p:nvPr/>
        </p:nvSpPr>
        <p:spPr>
          <a:xfrm>
            <a:off x="742237" y="583170"/>
            <a:ext cx="5599628" cy="662821"/>
          </a:xfrm>
          <a:prstGeom prst="rect">
            <a:avLst/>
          </a:prstGeom>
          <a:noFill/>
          <a:ln/>
        </p:spPr>
        <p:txBody>
          <a:bodyPr wrap="none" lIns="0" tIns="0" rIns="0" bIns="0" rtlCol="0" anchor="t"/>
          <a:lstStyle/>
          <a:p>
            <a:pPr>
              <a:lnSpc>
                <a:spcPts val="5200"/>
              </a:lnSpc>
            </a:pPr>
            <a:r>
              <a:rPr lang="lt-LT" sz="4000" b="1" dirty="0">
                <a:solidFill>
                  <a:srgbClr val="009650"/>
                </a:solidFill>
                <a:latin typeface="Arimo" panose="020B0604020202020204" charset="0"/>
                <a:ea typeface="Arimo" panose="020B0604020202020204" charset="0"/>
                <a:cs typeface="Arimo" panose="020B0604020202020204" charset="0"/>
              </a:rPr>
              <a:t>Kaimo plėtros 2014–2020 m. programos įgyvendinimas</a:t>
            </a:r>
            <a:endParaRPr lang="en-US" sz="4000" dirty="0">
              <a:latin typeface="Arimo" panose="020B0604020202020204" charset="0"/>
              <a:ea typeface="Arimo" panose="020B0604020202020204" charset="0"/>
              <a:cs typeface="Arimo" panose="020B0604020202020204" charset="0"/>
            </a:endParaRPr>
          </a:p>
        </p:txBody>
      </p:sp>
      <p:sp>
        <p:nvSpPr>
          <p:cNvPr id="3" name="TextBox 17">
            <a:extLst>
              <a:ext uri="{FF2B5EF4-FFF2-40B4-BE49-F238E27FC236}">
                <a16:creationId xmlns:a16="http://schemas.microsoft.com/office/drawing/2014/main" id="{4964CDE8-514E-49BA-BAC7-84B3524631CD}"/>
              </a:ext>
            </a:extLst>
          </p:cNvPr>
          <p:cNvSpPr txBox="1"/>
          <p:nvPr/>
        </p:nvSpPr>
        <p:spPr>
          <a:xfrm>
            <a:off x="765867" y="1454224"/>
            <a:ext cx="13098665" cy="861774"/>
          </a:xfrm>
          <a:prstGeom prst="rect">
            <a:avLst/>
          </a:prstGeom>
        </p:spPr>
        <p:txBody>
          <a:bodyPr wrap="square" lIns="0" tIns="0" rIns="0" bIns="0" rtlCol="0" anchor="t">
            <a:spAutoFit/>
          </a:bodyPr>
          <a:lstStyle/>
          <a:p>
            <a:pPr algn="l">
              <a:spcBef>
                <a:spcPct val="0"/>
              </a:spcBef>
            </a:pPr>
            <a:r>
              <a:rPr lang="lt-LT" sz="2800" dirty="0">
                <a:solidFill>
                  <a:srgbClr val="666666"/>
                </a:solidFill>
                <a:latin typeface="Arimo" panose="020B0604020202020204" charset="0"/>
                <a:ea typeface="Arimo" panose="020B0604020202020204" charset="0"/>
                <a:cs typeface="Arimo" panose="020B0604020202020204" charset="0"/>
                <a:sym typeface="Arimo Bold"/>
              </a:rPr>
              <a:t>KPP įgyvendinimo laikotarpiu (nuo 2014 m. iki 2024 m.) išmokėta 2,63 mlrd. Eur paramos lėšų (92 proc. visos programai skirtos sumos – 2,85 mlrd. Eur)</a:t>
            </a:r>
          </a:p>
        </p:txBody>
      </p:sp>
      <p:sp>
        <p:nvSpPr>
          <p:cNvPr id="6" name="TextBox 17">
            <a:extLst>
              <a:ext uri="{FF2B5EF4-FFF2-40B4-BE49-F238E27FC236}">
                <a16:creationId xmlns:a16="http://schemas.microsoft.com/office/drawing/2014/main" id="{C4695898-E73C-4CBD-9BF7-C637C30948E3}"/>
              </a:ext>
            </a:extLst>
          </p:cNvPr>
          <p:cNvSpPr txBox="1"/>
          <p:nvPr/>
        </p:nvSpPr>
        <p:spPr>
          <a:xfrm>
            <a:off x="742237" y="7492541"/>
            <a:ext cx="3843619" cy="307777"/>
          </a:xfrm>
          <a:prstGeom prst="rect">
            <a:avLst/>
          </a:prstGeom>
        </p:spPr>
        <p:txBody>
          <a:bodyPr wrap="square" lIns="0" tIns="0" rIns="0" bIns="0" rtlCol="0" anchor="t">
            <a:spAutoFit/>
          </a:bodyPr>
          <a:lstStyle/>
          <a:p>
            <a:pPr algn="l">
              <a:spcBef>
                <a:spcPct val="0"/>
              </a:spcBef>
            </a:pPr>
            <a:r>
              <a:rPr lang="lt-LT" sz="2000" dirty="0">
                <a:solidFill>
                  <a:srgbClr val="666666"/>
                </a:solidFill>
                <a:latin typeface="Arimo" panose="020B0604020202020204" charset="0"/>
                <a:ea typeface="Arimo" panose="020B0604020202020204" charset="0"/>
                <a:cs typeface="Arimo" panose="020B0604020202020204" charset="0"/>
                <a:sym typeface="Arimo Bold"/>
              </a:rPr>
              <a:t>2025-04-11 duomenys</a:t>
            </a:r>
            <a:endParaRPr lang="en-US" sz="2000" dirty="0">
              <a:solidFill>
                <a:srgbClr val="666666"/>
              </a:solidFill>
              <a:latin typeface="Arimo" panose="020B0604020202020204" charset="0"/>
              <a:ea typeface="Arimo" panose="020B0604020202020204" charset="0"/>
              <a:cs typeface="Arimo" panose="020B0604020202020204" charset="0"/>
              <a:sym typeface="Arimo"/>
            </a:endParaRPr>
          </a:p>
        </p:txBody>
      </p:sp>
      <p:sp>
        <p:nvSpPr>
          <p:cNvPr id="8" name="TextBox 17">
            <a:extLst>
              <a:ext uri="{FF2B5EF4-FFF2-40B4-BE49-F238E27FC236}">
                <a16:creationId xmlns:a16="http://schemas.microsoft.com/office/drawing/2014/main" id="{853BE131-A99E-49CE-A910-822974FBCAEC}"/>
              </a:ext>
            </a:extLst>
          </p:cNvPr>
          <p:cNvSpPr txBox="1"/>
          <p:nvPr/>
        </p:nvSpPr>
        <p:spPr>
          <a:xfrm>
            <a:off x="742236" y="2551618"/>
            <a:ext cx="9582863" cy="369332"/>
          </a:xfrm>
          <a:prstGeom prst="rect">
            <a:avLst/>
          </a:prstGeom>
        </p:spPr>
        <p:txBody>
          <a:bodyPr wrap="square" lIns="0" tIns="0" rIns="0" bIns="0" rtlCol="0" anchor="t">
            <a:spAutoFit/>
          </a:bodyPr>
          <a:lstStyle/>
          <a:p>
            <a:pPr algn="l">
              <a:spcBef>
                <a:spcPct val="0"/>
              </a:spcBef>
            </a:pPr>
            <a:r>
              <a:rPr lang="lt-LT" sz="2400" b="1" dirty="0">
                <a:solidFill>
                  <a:srgbClr val="666666"/>
                </a:solidFill>
                <a:latin typeface="Arimo" panose="020B0604020202020204" charset="0"/>
                <a:ea typeface="Arimo" panose="020B0604020202020204" charset="0"/>
                <a:cs typeface="Arimo" panose="020B0604020202020204" charset="0"/>
                <a:sym typeface="Arimo Bold"/>
              </a:rPr>
              <a:t>Populiariausios priemonės: gauta ir patvirtinta paraiškų</a:t>
            </a:r>
            <a:endParaRPr lang="en-US" sz="2400" b="1" dirty="0">
              <a:solidFill>
                <a:srgbClr val="666666"/>
              </a:solidFill>
              <a:latin typeface="Arimo" panose="020B0604020202020204" charset="0"/>
              <a:ea typeface="Arimo" panose="020B0604020202020204" charset="0"/>
              <a:cs typeface="Arimo" panose="020B0604020202020204" charset="0"/>
              <a:sym typeface="Arimo"/>
            </a:endParaRPr>
          </a:p>
        </p:txBody>
      </p:sp>
      <p:graphicFrame>
        <p:nvGraphicFramePr>
          <p:cNvPr id="5" name="Chart 4">
            <a:extLst>
              <a:ext uri="{FF2B5EF4-FFF2-40B4-BE49-F238E27FC236}">
                <a16:creationId xmlns:a16="http://schemas.microsoft.com/office/drawing/2014/main" id="{06BE61C5-D9A2-3A64-7DF4-730C6692BD78}"/>
              </a:ext>
            </a:extLst>
          </p:cNvPr>
          <p:cNvGraphicFramePr>
            <a:graphicFrameLocks/>
          </p:cNvGraphicFramePr>
          <p:nvPr>
            <p:extLst>
              <p:ext uri="{D42A27DB-BD31-4B8C-83A1-F6EECF244321}">
                <p14:modId xmlns:p14="http://schemas.microsoft.com/office/powerpoint/2010/main" val="1812129401"/>
              </p:ext>
            </p:extLst>
          </p:nvPr>
        </p:nvGraphicFramePr>
        <p:xfrm>
          <a:off x="2767853" y="2920950"/>
          <a:ext cx="10147299" cy="4991036"/>
        </p:xfrm>
        <a:graphic>
          <a:graphicData uri="http://schemas.openxmlformats.org/drawingml/2006/chart">
            <c:chart xmlns:c="http://schemas.openxmlformats.org/drawingml/2006/chart" xmlns:r="http://schemas.openxmlformats.org/officeDocument/2006/relationships" r:id="rId2"/>
          </a:graphicData>
        </a:graphic>
      </p:graphicFrame>
      <p:pic>
        <p:nvPicPr>
          <p:cNvPr id="4" name="Image 2" descr="preencoded.png">
            <a:extLst>
              <a:ext uri="{FF2B5EF4-FFF2-40B4-BE49-F238E27FC236}">
                <a16:creationId xmlns:a16="http://schemas.microsoft.com/office/drawing/2014/main" id="{20E70CE5-9EF1-F56D-1A53-0BC73472A762}"/>
              </a:ext>
            </a:extLst>
          </p:cNvPr>
          <p:cNvPicPr>
            <a:picLocks noChangeAspect="1"/>
          </p:cNvPicPr>
          <p:nvPr/>
        </p:nvPicPr>
        <p:blipFill>
          <a:blip r:embed="rId3"/>
          <a:stretch>
            <a:fillRect/>
          </a:stretch>
        </p:blipFill>
        <p:spPr>
          <a:xfrm>
            <a:off x="13149580" y="362783"/>
            <a:ext cx="1188720" cy="393978"/>
          </a:xfrm>
          <a:prstGeom prst="rect">
            <a:avLst/>
          </a:prstGeom>
        </p:spPr>
      </p:pic>
    </p:spTree>
    <p:extLst>
      <p:ext uri="{BB962C8B-B14F-4D97-AF65-F5344CB8AC3E}">
        <p14:creationId xmlns:p14="http://schemas.microsoft.com/office/powerpoint/2010/main" val="1135799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8249C-ADAC-1920-CDC7-33ADB10D67F3}"/>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1CF915DF-D983-94A4-BD86-B2C840CB6228}"/>
              </a:ext>
            </a:extLst>
          </p:cNvPr>
          <p:cNvSpPr/>
          <p:nvPr/>
        </p:nvSpPr>
        <p:spPr>
          <a:xfrm>
            <a:off x="742237" y="583170"/>
            <a:ext cx="5599628" cy="662821"/>
          </a:xfrm>
          <a:prstGeom prst="rect">
            <a:avLst/>
          </a:prstGeom>
          <a:noFill/>
          <a:ln/>
        </p:spPr>
        <p:txBody>
          <a:bodyPr wrap="none" lIns="0" tIns="0" rIns="0" bIns="0" rtlCol="0" anchor="t"/>
          <a:lstStyle/>
          <a:p>
            <a:pPr>
              <a:lnSpc>
                <a:spcPts val="5200"/>
              </a:lnSpc>
            </a:pPr>
            <a:r>
              <a:rPr lang="lt-LT" sz="4000" b="1" dirty="0">
                <a:solidFill>
                  <a:srgbClr val="009650"/>
                </a:solidFill>
                <a:latin typeface="Arimo" panose="020B0604020202020204" charset="0"/>
                <a:ea typeface="Arimo" panose="020B0604020202020204" charset="0"/>
                <a:cs typeface="Arimo" panose="020B0604020202020204" charset="0"/>
              </a:rPr>
              <a:t>Kaimo plėtros 2014–2020 m. programos įgyvendinimas</a:t>
            </a:r>
            <a:endParaRPr lang="en-US" sz="4000" dirty="0">
              <a:latin typeface="Arimo" panose="020B0604020202020204" charset="0"/>
              <a:ea typeface="Arimo" panose="020B0604020202020204" charset="0"/>
              <a:cs typeface="Arimo" panose="020B0604020202020204" charset="0"/>
            </a:endParaRPr>
          </a:p>
        </p:txBody>
      </p:sp>
      <p:sp>
        <p:nvSpPr>
          <p:cNvPr id="3" name="TextBox 17">
            <a:extLst>
              <a:ext uri="{FF2B5EF4-FFF2-40B4-BE49-F238E27FC236}">
                <a16:creationId xmlns:a16="http://schemas.microsoft.com/office/drawing/2014/main" id="{A17FA97C-2CCB-D104-6BB8-F5914E4746AC}"/>
              </a:ext>
            </a:extLst>
          </p:cNvPr>
          <p:cNvSpPr txBox="1"/>
          <p:nvPr/>
        </p:nvSpPr>
        <p:spPr>
          <a:xfrm>
            <a:off x="742237" y="1419858"/>
            <a:ext cx="13098665" cy="861774"/>
          </a:xfrm>
          <a:prstGeom prst="rect">
            <a:avLst/>
          </a:prstGeom>
        </p:spPr>
        <p:txBody>
          <a:bodyPr wrap="square" lIns="0" tIns="0" rIns="0" bIns="0" rtlCol="0" anchor="t">
            <a:spAutoFit/>
          </a:bodyPr>
          <a:lstStyle/>
          <a:p>
            <a:pPr algn="l">
              <a:spcBef>
                <a:spcPct val="0"/>
              </a:spcBef>
            </a:pPr>
            <a:r>
              <a:rPr lang="lt-LT" sz="2800" dirty="0">
                <a:solidFill>
                  <a:srgbClr val="666666"/>
                </a:solidFill>
                <a:latin typeface="Arimo" panose="020B0604020202020204" charset="0"/>
                <a:ea typeface="Arimo" panose="020B0604020202020204" charset="0"/>
                <a:cs typeface="Arimo" panose="020B0604020202020204" charset="0"/>
                <a:sym typeface="Arimo Bold"/>
              </a:rPr>
              <a:t>KPP įgyvendinimo laikotarpiu (nuo 2014 m. iki 2024 m.) išmokėta 2,63 mlrd. Eur paramos lėšų (92 proc. visos programai skirtos sumos – 2,85 mlrd. Eur)</a:t>
            </a:r>
          </a:p>
        </p:txBody>
      </p:sp>
      <p:sp>
        <p:nvSpPr>
          <p:cNvPr id="6" name="TextBox 17">
            <a:extLst>
              <a:ext uri="{FF2B5EF4-FFF2-40B4-BE49-F238E27FC236}">
                <a16:creationId xmlns:a16="http://schemas.microsoft.com/office/drawing/2014/main" id="{A0A3C626-0E83-8BDA-7516-DFFF5E46A7DF}"/>
              </a:ext>
            </a:extLst>
          </p:cNvPr>
          <p:cNvSpPr txBox="1"/>
          <p:nvPr/>
        </p:nvSpPr>
        <p:spPr>
          <a:xfrm>
            <a:off x="742235" y="7646430"/>
            <a:ext cx="3843619" cy="307777"/>
          </a:xfrm>
          <a:prstGeom prst="rect">
            <a:avLst/>
          </a:prstGeom>
        </p:spPr>
        <p:txBody>
          <a:bodyPr wrap="square" lIns="0" tIns="0" rIns="0" bIns="0" rtlCol="0" anchor="t">
            <a:spAutoFit/>
          </a:bodyPr>
          <a:lstStyle/>
          <a:p>
            <a:pPr algn="l">
              <a:spcBef>
                <a:spcPct val="0"/>
              </a:spcBef>
            </a:pPr>
            <a:r>
              <a:rPr lang="lt-LT" sz="2000" dirty="0">
                <a:solidFill>
                  <a:srgbClr val="666666"/>
                </a:solidFill>
                <a:latin typeface="Arimo" panose="020B0604020202020204" charset="0"/>
                <a:ea typeface="Arimo" panose="020B0604020202020204" charset="0"/>
                <a:cs typeface="Arimo" panose="020B0604020202020204" charset="0"/>
                <a:sym typeface="Arimo Bold"/>
              </a:rPr>
              <a:t>2025-04-11 duomenys</a:t>
            </a:r>
            <a:endParaRPr lang="en-US" sz="2000" dirty="0">
              <a:solidFill>
                <a:srgbClr val="666666"/>
              </a:solidFill>
              <a:latin typeface="Arimo" panose="020B0604020202020204" charset="0"/>
              <a:ea typeface="Arimo" panose="020B0604020202020204" charset="0"/>
              <a:cs typeface="Arimo" panose="020B0604020202020204" charset="0"/>
              <a:sym typeface="Arimo"/>
            </a:endParaRPr>
          </a:p>
        </p:txBody>
      </p:sp>
      <p:sp>
        <p:nvSpPr>
          <p:cNvPr id="8" name="TextBox 17">
            <a:extLst>
              <a:ext uri="{FF2B5EF4-FFF2-40B4-BE49-F238E27FC236}">
                <a16:creationId xmlns:a16="http://schemas.microsoft.com/office/drawing/2014/main" id="{6F57B243-1C26-26C6-935B-6B9BFF2AD1B4}"/>
              </a:ext>
            </a:extLst>
          </p:cNvPr>
          <p:cNvSpPr txBox="1"/>
          <p:nvPr/>
        </p:nvSpPr>
        <p:spPr>
          <a:xfrm>
            <a:off x="742237" y="2456915"/>
            <a:ext cx="13215063" cy="369332"/>
          </a:xfrm>
          <a:prstGeom prst="rect">
            <a:avLst/>
          </a:prstGeom>
        </p:spPr>
        <p:txBody>
          <a:bodyPr wrap="square" lIns="0" tIns="0" rIns="0" bIns="0" rtlCol="0" anchor="t">
            <a:spAutoFit/>
          </a:bodyPr>
          <a:lstStyle/>
          <a:p>
            <a:pPr algn="l">
              <a:spcBef>
                <a:spcPct val="0"/>
              </a:spcBef>
            </a:pPr>
            <a:r>
              <a:rPr lang="lt-LT" sz="2400" b="1" dirty="0">
                <a:solidFill>
                  <a:srgbClr val="666666"/>
                </a:solidFill>
                <a:latin typeface="Arimo" panose="020B0604020202020204" charset="0"/>
                <a:ea typeface="Arimo" panose="020B0604020202020204" charset="0"/>
                <a:cs typeface="Arimo" panose="020B0604020202020204" charset="0"/>
                <a:sym typeface="Arimo Bold"/>
              </a:rPr>
              <a:t>Populiariausios priemonės: prašoma, patvirtinta, išmokėta parama</a:t>
            </a:r>
            <a:endParaRPr lang="en-US" sz="2400" b="1" dirty="0">
              <a:solidFill>
                <a:srgbClr val="666666"/>
              </a:solidFill>
              <a:latin typeface="Arimo" panose="020B0604020202020204" charset="0"/>
              <a:ea typeface="Arimo" panose="020B0604020202020204" charset="0"/>
              <a:cs typeface="Arimo" panose="020B0604020202020204" charset="0"/>
              <a:sym typeface="Arimo"/>
            </a:endParaRPr>
          </a:p>
        </p:txBody>
      </p:sp>
      <p:graphicFrame>
        <p:nvGraphicFramePr>
          <p:cNvPr id="5" name="Chart 4">
            <a:extLst>
              <a:ext uri="{FF2B5EF4-FFF2-40B4-BE49-F238E27FC236}">
                <a16:creationId xmlns:a16="http://schemas.microsoft.com/office/drawing/2014/main" id="{423D18BE-6685-09A8-927E-68BC5CFB5EBA}"/>
              </a:ext>
            </a:extLst>
          </p:cNvPr>
          <p:cNvGraphicFramePr>
            <a:graphicFrameLocks/>
          </p:cNvGraphicFramePr>
          <p:nvPr>
            <p:extLst>
              <p:ext uri="{D42A27DB-BD31-4B8C-83A1-F6EECF244321}">
                <p14:modId xmlns:p14="http://schemas.microsoft.com/office/powerpoint/2010/main" val="599455253"/>
              </p:ext>
            </p:extLst>
          </p:nvPr>
        </p:nvGraphicFramePr>
        <p:xfrm>
          <a:off x="1890953" y="2826247"/>
          <a:ext cx="10917630" cy="4896648"/>
        </p:xfrm>
        <a:graphic>
          <a:graphicData uri="http://schemas.openxmlformats.org/drawingml/2006/chart">
            <c:chart xmlns:c="http://schemas.openxmlformats.org/drawingml/2006/chart" xmlns:r="http://schemas.openxmlformats.org/officeDocument/2006/relationships" r:id="rId2"/>
          </a:graphicData>
        </a:graphic>
      </p:graphicFrame>
      <p:pic>
        <p:nvPicPr>
          <p:cNvPr id="4" name="Image 2" descr="preencoded.png">
            <a:extLst>
              <a:ext uri="{FF2B5EF4-FFF2-40B4-BE49-F238E27FC236}">
                <a16:creationId xmlns:a16="http://schemas.microsoft.com/office/drawing/2014/main" id="{4CB837DA-84C8-1004-5E95-FAFB644875B4}"/>
              </a:ext>
            </a:extLst>
          </p:cNvPr>
          <p:cNvPicPr>
            <a:picLocks noChangeAspect="1"/>
          </p:cNvPicPr>
          <p:nvPr/>
        </p:nvPicPr>
        <p:blipFill>
          <a:blip r:embed="rId3"/>
          <a:stretch>
            <a:fillRect/>
          </a:stretch>
        </p:blipFill>
        <p:spPr>
          <a:xfrm>
            <a:off x="13246542" y="386181"/>
            <a:ext cx="1188720" cy="393978"/>
          </a:xfrm>
          <a:prstGeom prst="rect">
            <a:avLst/>
          </a:prstGeom>
        </p:spPr>
      </p:pic>
    </p:spTree>
    <p:extLst>
      <p:ext uri="{BB962C8B-B14F-4D97-AF65-F5344CB8AC3E}">
        <p14:creationId xmlns:p14="http://schemas.microsoft.com/office/powerpoint/2010/main" val="980334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3719E-81D5-3E63-C141-9AD2072EDFA5}"/>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26A0E51-95AE-5EC4-E260-494EC8179D94}"/>
              </a:ext>
            </a:extLst>
          </p:cNvPr>
          <p:cNvSpPr/>
          <p:nvPr/>
        </p:nvSpPr>
        <p:spPr>
          <a:xfrm>
            <a:off x="577137" y="583170"/>
            <a:ext cx="5599628" cy="662821"/>
          </a:xfrm>
          <a:prstGeom prst="rect">
            <a:avLst/>
          </a:prstGeom>
          <a:noFill/>
          <a:ln/>
        </p:spPr>
        <p:txBody>
          <a:bodyPr wrap="none" lIns="0" tIns="0" rIns="0" bIns="0" rtlCol="0" anchor="t"/>
          <a:lstStyle/>
          <a:p>
            <a:pPr>
              <a:lnSpc>
                <a:spcPts val="5200"/>
              </a:lnSpc>
            </a:pPr>
            <a:r>
              <a:rPr lang="lt-LT" sz="4000" b="1" dirty="0">
                <a:solidFill>
                  <a:srgbClr val="009650"/>
                </a:solidFill>
                <a:latin typeface="Arimo" panose="020B0604020202020204" charset="0"/>
                <a:ea typeface="Arimo" panose="020B0604020202020204" charset="0"/>
                <a:cs typeface="Arimo" panose="020B0604020202020204" charset="0"/>
              </a:rPr>
              <a:t>Kaimo plėtros 2014–2020 m. programos įgyvendinimas</a:t>
            </a:r>
            <a:endParaRPr lang="en-US" sz="4000" dirty="0">
              <a:latin typeface="Arimo" panose="020B0604020202020204" charset="0"/>
              <a:ea typeface="Arimo" panose="020B0604020202020204" charset="0"/>
              <a:cs typeface="Arimo" panose="020B0604020202020204" charset="0"/>
            </a:endParaRPr>
          </a:p>
        </p:txBody>
      </p:sp>
      <p:sp>
        <p:nvSpPr>
          <p:cNvPr id="6" name="TextBox 17">
            <a:extLst>
              <a:ext uri="{FF2B5EF4-FFF2-40B4-BE49-F238E27FC236}">
                <a16:creationId xmlns:a16="http://schemas.microsoft.com/office/drawing/2014/main" id="{241E7FAE-FB01-D90B-0414-2867B00E0695}"/>
              </a:ext>
            </a:extLst>
          </p:cNvPr>
          <p:cNvSpPr txBox="1"/>
          <p:nvPr/>
        </p:nvSpPr>
        <p:spPr>
          <a:xfrm>
            <a:off x="11338110" y="1473420"/>
            <a:ext cx="3843619" cy="307777"/>
          </a:xfrm>
          <a:prstGeom prst="rect">
            <a:avLst/>
          </a:prstGeom>
        </p:spPr>
        <p:txBody>
          <a:bodyPr wrap="square" lIns="0" tIns="0" rIns="0" bIns="0" rtlCol="0" anchor="t">
            <a:spAutoFit/>
          </a:bodyPr>
          <a:lstStyle/>
          <a:p>
            <a:pPr algn="l">
              <a:spcBef>
                <a:spcPct val="0"/>
              </a:spcBef>
            </a:pPr>
            <a:r>
              <a:rPr lang="lt-LT" sz="2000" dirty="0">
                <a:solidFill>
                  <a:srgbClr val="666666"/>
                </a:solidFill>
                <a:latin typeface="Arimo" panose="020B0604020202020204" charset="0"/>
                <a:ea typeface="Arimo" panose="020B0604020202020204" charset="0"/>
                <a:cs typeface="Arimo" panose="020B0604020202020204" charset="0"/>
                <a:sym typeface="Arimo Bold"/>
              </a:rPr>
              <a:t>2025-04-11 duomenys</a:t>
            </a:r>
            <a:endParaRPr lang="en-US" sz="2000" dirty="0">
              <a:solidFill>
                <a:srgbClr val="666666"/>
              </a:solidFill>
              <a:latin typeface="Arimo" panose="020B0604020202020204" charset="0"/>
              <a:ea typeface="Arimo" panose="020B0604020202020204" charset="0"/>
              <a:cs typeface="Arimo" panose="020B0604020202020204" charset="0"/>
              <a:sym typeface="Arimo"/>
            </a:endParaRPr>
          </a:p>
        </p:txBody>
      </p:sp>
      <p:sp>
        <p:nvSpPr>
          <p:cNvPr id="8" name="TextBox 17">
            <a:extLst>
              <a:ext uri="{FF2B5EF4-FFF2-40B4-BE49-F238E27FC236}">
                <a16:creationId xmlns:a16="http://schemas.microsoft.com/office/drawing/2014/main" id="{9E11BE99-43D7-53FC-73C8-E4CD17941D7B}"/>
              </a:ext>
            </a:extLst>
          </p:cNvPr>
          <p:cNvSpPr txBox="1"/>
          <p:nvPr/>
        </p:nvSpPr>
        <p:spPr>
          <a:xfrm>
            <a:off x="577137" y="1483583"/>
            <a:ext cx="13215063" cy="430887"/>
          </a:xfrm>
          <a:prstGeom prst="rect">
            <a:avLst/>
          </a:prstGeom>
        </p:spPr>
        <p:txBody>
          <a:bodyPr wrap="square" lIns="0" tIns="0" rIns="0" bIns="0" rtlCol="0" anchor="t">
            <a:spAutoFit/>
          </a:bodyPr>
          <a:lstStyle/>
          <a:p>
            <a:pPr algn="l">
              <a:spcBef>
                <a:spcPct val="0"/>
              </a:spcBef>
            </a:pPr>
            <a:r>
              <a:rPr lang="lt-LT" sz="2800" dirty="0">
                <a:solidFill>
                  <a:srgbClr val="666666"/>
                </a:solidFill>
                <a:latin typeface="Arimo" panose="020B0604020202020204" charset="0"/>
                <a:ea typeface="Arimo" panose="020B0604020202020204" charset="0"/>
                <a:cs typeface="Arimo" panose="020B0604020202020204" charset="0"/>
                <a:sym typeface="Arimo Bold"/>
              </a:rPr>
              <a:t>Kaimo plėtros plotinių priemonių statistika</a:t>
            </a:r>
            <a:endParaRPr lang="en-US" sz="2800" dirty="0">
              <a:solidFill>
                <a:srgbClr val="666666"/>
              </a:solidFill>
              <a:latin typeface="Arimo" panose="020B0604020202020204" charset="0"/>
              <a:ea typeface="Arimo" panose="020B0604020202020204" charset="0"/>
              <a:cs typeface="Arimo" panose="020B0604020202020204" charset="0"/>
              <a:sym typeface="Arimo"/>
            </a:endParaRPr>
          </a:p>
        </p:txBody>
      </p:sp>
      <p:graphicFrame>
        <p:nvGraphicFramePr>
          <p:cNvPr id="4" name="Chart 3">
            <a:extLst>
              <a:ext uri="{FF2B5EF4-FFF2-40B4-BE49-F238E27FC236}">
                <a16:creationId xmlns:a16="http://schemas.microsoft.com/office/drawing/2014/main" id="{2BEDB7DC-C8D1-CFB2-F37A-D610381812F2}"/>
              </a:ext>
            </a:extLst>
          </p:cNvPr>
          <p:cNvGraphicFramePr>
            <a:graphicFrameLocks/>
          </p:cNvGraphicFramePr>
          <p:nvPr>
            <p:extLst>
              <p:ext uri="{D42A27DB-BD31-4B8C-83A1-F6EECF244321}">
                <p14:modId xmlns:p14="http://schemas.microsoft.com/office/powerpoint/2010/main" val="276067175"/>
              </p:ext>
            </p:extLst>
          </p:nvPr>
        </p:nvGraphicFramePr>
        <p:xfrm>
          <a:off x="74951" y="3182570"/>
          <a:ext cx="6934200" cy="47432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6906714-40A0-324D-7904-4D8069CD8071}"/>
              </a:ext>
            </a:extLst>
          </p:cNvPr>
          <p:cNvGraphicFramePr>
            <a:graphicFrameLocks/>
          </p:cNvGraphicFramePr>
          <p:nvPr>
            <p:extLst>
              <p:ext uri="{D42A27DB-BD31-4B8C-83A1-F6EECF244321}">
                <p14:modId xmlns:p14="http://schemas.microsoft.com/office/powerpoint/2010/main" val="576988424"/>
              </p:ext>
            </p:extLst>
          </p:nvPr>
        </p:nvGraphicFramePr>
        <p:xfrm>
          <a:off x="7098051" y="2703257"/>
          <a:ext cx="7157579" cy="5118727"/>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C4225C79-A7E5-9327-5113-589BA9313AC6}"/>
              </a:ext>
            </a:extLst>
          </p:cNvPr>
          <p:cNvCxnSpPr/>
          <p:nvPr/>
        </p:nvCxnSpPr>
        <p:spPr>
          <a:xfrm>
            <a:off x="7009151" y="2336048"/>
            <a:ext cx="0" cy="5310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7">
            <a:extLst>
              <a:ext uri="{FF2B5EF4-FFF2-40B4-BE49-F238E27FC236}">
                <a16:creationId xmlns:a16="http://schemas.microsoft.com/office/drawing/2014/main" id="{B0269E1D-96EF-A5BC-BFB8-4D6D418FB15A}"/>
              </a:ext>
            </a:extLst>
          </p:cNvPr>
          <p:cNvSpPr txBox="1"/>
          <p:nvPr/>
        </p:nvSpPr>
        <p:spPr>
          <a:xfrm>
            <a:off x="1726367" y="2363854"/>
            <a:ext cx="13215063" cy="369332"/>
          </a:xfrm>
          <a:prstGeom prst="rect">
            <a:avLst/>
          </a:prstGeom>
        </p:spPr>
        <p:txBody>
          <a:bodyPr wrap="square" lIns="0" tIns="0" rIns="0" bIns="0" rtlCol="0" anchor="t">
            <a:spAutoFit/>
          </a:bodyPr>
          <a:lstStyle/>
          <a:p>
            <a:pPr algn="l">
              <a:spcBef>
                <a:spcPct val="0"/>
              </a:spcBef>
            </a:pPr>
            <a:r>
              <a:rPr lang="lt-LT" sz="2400" dirty="0">
                <a:solidFill>
                  <a:srgbClr val="666666"/>
                </a:solidFill>
                <a:latin typeface="Arimo" panose="020B0604020202020204" charset="0"/>
                <a:ea typeface="Arimo" panose="020B0604020202020204" charset="0"/>
                <a:cs typeface="Arimo" panose="020B0604020202020204" charset="0"/>
                <a:sym typeface="Arimo Bold"/>
              </a:rPr>
              <a:t>Gauta paraiškų</a:t>
            </a:r>
            <a:endParaRPr lang="en-US" sz="2400" dirty="0">
              <a:solidFill>
                <a:srgbClr val="666666"/>
              </a:solidFill>
              <a:latin typeface="Arimo" panose="020B0604020202020204" charset="0"/>
              <a:ea typeface="Arimo" panose="020B0604020202020204" charset="0"/>
              <a:cs typeface="Arimo" panose="020B0604020202020204" charset="0"/>
              <a:sym typeface="Arimo"/>
            </a:endParaRPr>
          </a:p>
        </p:txBody>
      </p:sp>
      <p:sp>
        <p:nvSpPr>
          <p:cNvPr id="13" name="TextBox 17">
            <a:extLst>
              <a:ext uri="{FF2B5EF4-FFF2-40B4-BE49-F238E27FC236}">
                <a16:creationId xmlns:a16="http://schemas.microsoft.com/office/drawing/2014/main" id="{962281E0-1B78-07B6-0B8A-94DB0A2C70C1}"/>
              </a:ext>
            </a:extLst>
          </p:cNvPr>
          <p:cNvSpPr txBox="1"/>
          <p:nvPr/>
        </p:nvSpPr>
        <p:spPr>
          <a:xfrm>
            <a:off x="8203368" y="2303782"/>
            <a:ext cx="5857190" cy="369332"/>
          </a:xfrm>
          <a:prstGeom prst="rect">
            <a:avLst/>
          </a:prstGeom>
        </p:spPr>
        <p:txBody>
          <a:bodyPr wrap="square" lIns="0" tIns="0" rIns="0" bIns="0" rtlCol="0" anchor="t">
            <a:spAutoFit/>
          </a:bodyPr>
          <a:lstStyle/>
          <a:p>
            <a:pPr algn="l">
              <a:spcBef>
                <a:spcPct val="0"/>
              </a:spcBef>
            </a:pPr>
            <a:r>
              <a:rPr lang="lt-LT" sz="2400" dirty="0">
                <a:solidFill>
                  <a:srgbClr val="666666"/>
                </a:solidFill>
                <a:latin typeface="Arimo" panose="020B0604020202020204" charset="0"/>
                <a:ea typeface="Arimo" panose="020B0604020202020204" charset="0"/>
                <a:cs typeface="Arimo" panose="020B0604020202020204" charset="0"/>
                <a:sym typeface="Arimo Bold"/>
              </a:rPr>
              <a:t>Prašoma bei išmokėta paramos suma</a:t>
            </a:r>
            <a:endParaRPr lang="en-US" sz="2400" dirty="0">
              <a:solidFill>
                <a:srgbClr val="666666"/>
              </a:solidFill>
              <a:latin typeface="Arimo" panose="020B0604020202020204" charset="0"/>
              <a:ea typeface="Arimo" panose="020B0604020202020204" charset="0"/>
              <a:cs typeface="Arimo" panose="020B0604020202020204" charset="0"/>
              <a:sym typeface="Arimo"/>
            </a:endParaRPr>
          </a:p>
        </p:txBody>
      </p:sp>
      <p:pic>
        <p:nvPicPr>
          <p:cNvPr id="3" name="Image 2" descr="preencoded.png">
            <a:extLst>
              <a:ext uri="{FF2B5EF4-FFF2-40B4-BE49-F238E27FC236}">
                <a16:creationId xmlns:a16="http://schemas.microsoft.com/office/drawing/2014/main" id="{D1EF9DE8-14F9-2347-FDEB-B8DC510D886C}"/>
              </a:ext>
            </a:extLst>
          </p:cNvPr>
          <p:cNvPicPr>
            <a:picLocks noChangeAspect="1"/>
          </p:cNvPicPr>
          <p:nvPr/>
        </p:nvPicPr>
        <p:blipFill>
          <a:blip r:embed="rId4"/>
          <a:stretch>
            <a:fillRect/>
          </a:stretch>
        </p:blipFill>
        <p:spPr>
          <a:xfrm>
            <a:off x="13197840" y="386181"/>
            <a:ext cx="1188720" cy="393978"/>
          </a:xfrm>
          <a:prstGeom prst="rect">
            <a:avLst/>
          </a:prstGeom>
        </p:spPr>
      </p:pic>
    </p:spTree>
    <p:extLst>
      <p:ext uri="{BB962C8B-B14F-4D97-AF65-F5344CB8AC3E}">
        <p14:creationId xmlns:p14="http://schemas.microsoft.com/office/powerpoint/2010/main" val="2168392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10DC9095-FBA7-4458-A704-88D18F631651}"/>
              </a:ext>
            </a:extLst>
          </p:cNvPr>
          <p:cNvSpPr/>
          <p:nvPr/>
        </p:nvSpPr>
        <p:spPr>
          <a:xfrm>
            <a:off x="742237" y="583170"/>
            <a:ext cx="5599628" cy="662821"/>
          </a:xfrm>
          <a:prstGeom prst="rect">
            <a:avLst/>
          </a:prstGeom>
          <a:noFill/>
          <a:ln/>
        </p:spPr>
        <p:txBody>
          <a:bodyPr wrap="none" lIns="0" tIns="0" rIns="0" bIns="0" rtlCol="0" anchor="t"/>
          <a:lstStyle/>
          <a:p>
            <a:pPr>
              <a:lnSpc>
                <a:spcPts val="5200"/>
              </a:lnSpc>
            </a:pPr>
            <a:r>
              <a:rPr lang="lt-LT" sz="3600" b="1" dirty="0">
                <a:solidFill>
                  <a:srgbClr val="009650"/>
                </a:solidFill>
                <a:latin typeface="Arimo" panose="020B0604020202020204" charset="0"/>
                <a:ea typeface="Arimo" panose="020B0604020202020204" charset="0"/>
                <a:cs typeface="Arimo" panose="020B0604020202020204" charset="0"/>
              </a:rPr>
              <a:t>Strateginio plano kaimo plėtros priemonių įgyvendinimas</a:t>
            </a:r>
            <a:endParaRPr lang="en-US" sz="3600" dirty="0">
              <a:latin typeface="Arimo" panose="020B0604020202020204" charset="0"/>
              <a:ea typeface="Arimo" panose="020B0604020202020204" charset="0"/>
              <a:cs typeface="Arimo" panose="020B0604020202020204" charset="0"/>
            </a:endParaRPr>
          </a:p>
        </p:txBody>
      </p:sp>
      <p:sp>
        <p:nvSpPr>
          <p:cNvPr id="3" name="TextBox 17">
            <a:extLst>
              <a:ext uri="{FF2B5EF4-FFF2-40B4-BE49-F238E27FC236}">
                <a16:creationId xmlns:a16="http://schemas.microsoft.com/office/drawing/2014/main" id="{7A6740EC-D883-42A2-87DF-7FD33ABCC592}"/>
              </a:ext>
            </a:extLst>
          </p:cNvPr>
          <p:cNvSpPr txBox="1"/>
          <p:nvPr/>
        </p:nvSpPr>
        <p:spPr>
          <a:xfrm>
            <a:off x="742237" y="1474319"/>
            <a:ext cx="13098665" cy="1107996"/>
          </a:xfrm>
          <a:prstGeom prst="rect">
            <a:avLst/>
          </a:prstGeom>
        </p:spPr>
        <p:txBody>
          <a:bodyPr wrap="square" lIns="0" tIns="0" rIns="0" bIns="0" rtlCol="0" anchor="t">
            <a:spAutoFit/>
          </a:bodyPr>
          <a:lstStyle/>
          <a:p>
            <a:pPr algn="just">
              <a:spcBef>
                <a:spcPct val="0"/>
              </a:spcBef>
            </a:pPr>
            <a:r>
              <a:rPr lang="lt-LT" sz="2400" dirty="0">
                <a:solidFill>
                  <a:srgbClr val="666666"/>
                </a:solidFill>
                <a:latin typeface="Arimo" panose="020B0604020202020204" charset="0"/>
                <a:ea typeface="Arimo" panose="020B0604020202020204" charset="0"/>
                <a:cs typeface="Arimo" panose="020B0604020202020204" charset="0"/>
                <a:sym typeface="Arimo Bold"/>
              </a:rPr>
              <a:t>Per dvejus SP kaimo plėtros priemonių įgyvendinimo metus išmokėta beveik 215 mln. Eur (16,5 proc. visos SP skirtos sumos, t. y. beveik 1,3 mlrd. Eur), patvirtinta 454 mln. Eur paramos (35 proc. visos SP skirtos sumos).</a:t>
            </a:r>
            <a:endParaRPr lang="lt-LT" sz="2400" dirty="0">
              <a:solidFill>
                <a:schemeClr val="bg1">
                  <a:lumMod val="50000"/>
                </a:schemeClr>
              </a:solidFill>
              <a:latin typeface="Arimo" panose="020B0604020202020204" charset="0"/>
              <a:ea typeface="Arimo" panose="020B0604020202020204" charset="0"/>
              <a:cs typeface="Arimo" panose="020B0604020202020204" charset="0"/>
              <a:sym typeface="Arimo Bold"/>
            </a:endParaRPr>
          </a:p>
        </p:txBody>
      </p:sp>
      <p:sp>
        <p:nvSpPr>
          <p:cNvPr id="7" name="TextBox 17">
            <a:extLst>
              <a:ext uri="{FF2B5EF4-FFF2-40B4-BE49-F238E27FC236}">
                <a16:creationId xmlns:a16="http://schemas.microsoft.com/office/drawing/2014/main" id="{E078987B-CDD5-4A02-9F31-57EFEFBCA9B4}"/>
              </a:ext>
            </a:extLst>
          </p:cNvPr>
          <p:cNvSpPr txBox="1"/>
          <p:nvPr/>
        </p:nvSpPr>
        <p:spPr>
          <a:xfrm>
            <a:off x="761158" y="3408303"/>
            <a:ext cx="7792662" cy="338554"/>
          </a:xfrm>
          <a:prstGeom prst="rect">
            <a:avLst/>
          </a:prstGeom>
        </p:spPr>
        <p:txBody>
          <a:bodyPr wrap="square" lIns="0" tIns="0" rIns="0" bIns="0" rtlCol="0" anchor="t">
            <a:spAutoFit/>
          </a:bodyPr>
          <a:lstStyle/>
          <a:p>
            <a:pPr algn="l">
              <a:spcBef>
                <a:spcPct val="0"/>
              </a:spcBef>
            </a:pPr>
            <a:r>
              <a:rPr lang="lt-LT" sz="2200" b="1" dirty="0">
                <a:solidFill>
                  <a:srgbClr val="666666"/>
                </a:solidFill>
                <a:latin typeface="Arimo" panose="020B0604020202020204" charset="0"/>
                <a:ea typeface="Arimo" panose="020B0604020202020204" charset="0"/>
                <a:cs typeface="Arimo" panose="020B0604020202020204" charset="0"/>
                <a:sym typeface="Arimo Bold"/>
              </a:rPr>
              <a:t>Populiariausios priemonės: gauta ir patvirtinta paraiškų</a:t>
            </a:r>
            <a:endParaRPr lang="en-US" sz="2200" b="1" dirty="0">
              <a:solidFill>
                <a:srgbClr val="666666"/>
              </a:solidFill>
              <a:latin typeface="Arimo" panose="020B0604020202020204" charset="0"/>
              <a:ea typeface="Arimo" panose="020B0604020202020204" charset="0"/>
              <a:cs typeface="Arimo" panose="020B0604020202020204" charset="0"/>
              <a:sym typeface="Arimo"/>
            </a:endParaRPr>
          </a:p>
        </p:txBody>
      </p:sp>
      <p:sp>
        <p:nvSpPr>
          <p:cNvPr id="9" name="TextBox 17">
            <a:extLst>
              <a:ext uri="{FF2B5EF4-FFF2-40B4-BE49-F238E27FC236}">
                <a16:creationId xmlns:a16="http://schemas.microsoft.com/office/drawing/2014/main" id="{FD999B1F-4AB7-4E5F-B125-C257967C4E44}"/>
              </a:ext>
            </a:extLst>
          </p:cNvPr>
          <p:cNvSpPr txBox="1"/>
          <p:nvPr/>
        </p:nvSpPr>
        <p:spPr>
          <a:xfrm>
            <a:off x="742236" y="7579854"/>
            <a:ext cx="3843619" cy="307777"/>
          </a:xfrm>
          <a:prstGeom prst="rect">
            <a:avLst/>
          </a:prstGeom>
        </p:spPr>
        <p:txBody>
          <a:bodyPr wrap="square" lIns="0" tIns="0" rIns="0" bIns="0" rtlCol="0" anchor="t">
            <a:spAutoFit/>
          </a:bodyPr>
          <a:lstStyle/>
          <a:p>
            <a:pPr algn="l">
              <a:spcBef>
                <a:spcPct val="0"/>
              </a:spcBef>
            </a:pPr>
            <a:r>
              <a:rPr lang="lt-LT" sz="2000" dirty="0">
                <a:solidFill>
                  <a:srgbClr val="666666"/>
                </a:solidFill>
                <a:latin typeface="Arimo" panose="020B0604020202020204" charset="0"/>
                <a:ea typeface="Arimo" panose="020B0604020202020204" charset="0"/>
                <a:cs typeface="Arimo" panose="020B0604020202020204" charset="0"/>
                <a:sym typeface="Arimo Bold"/>
              </a:rPr>
              <a:t>2025.04.11 duomenys</a:t>
            </a:r>
            <a:endParaRPr lang="en-US" sz="2000" dirty="0">
              <a:solidFill>
                <a:srgbClr val="666666"/>
              </a:solidFill>
              <a:latin typeface="Arimo" panose="020B0604020202020204" charset="0"/>
              <a:ea typeface="Arimo" panose="020B0604020202020204" charset="0"/>
              <a:cs typeface="Arimo" panose="020B0604020202020204" charset="0"/>
              <a:sym typeface="Arimo"/>
            </a:endParaRPr>
          </a:p>
        </p:txBody>
      </p:sp>
      <p:graphicFrame>
        <p:nvGraphicFramePr>
          <p:cNvPr id="5" name="Chart 4">
            <a:extLst>
              <a:ext uri="{FF2B5EF4-FFF2-40B4-BE49-F238E27FC236}">
                <a16:creationId xmlns:a16="http://schemas.microsoft.com/office/drawing/2014/main" id="{0D14A3DA-02AA-8DC7-C06E-5707C0B70E59}"/>
              </a:ext>
            </a:extLst>
          </p:cNvPr>
          <p:cNvGraphicFramePr>
            <a:graphicFrameLocks/>
          </p:cNvGraphicFramePr>
          <p:nvPr>
            <p:extLst>
              <p:ext uri="{D42A27DB-BD31-4B8C-83A1-F6EECF244321}">
                <p14:modId xmlns:p14="http://schemas.microsoft.com/office/powerpoint/2010/main" val="1379953084"/>
              </p:ext>
            </p:extLst>
          </p:nvPr>
        </p:nvGraphicFramePr>
        <p:xfrm>
          <a:off x="2708122" y="3705894"/>
          <a:ext cx="10066583" cy="436800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17">
            <a:extLst>
              <a:ext uri="{FF2B5EF4-FFF2-40B4-BE49-F238E27FC236}">
                <a16:creationId xmlns:a16="http://schemas.microsoft.com/office/drawing/2014/main" id="{FBF75F8B-7115-BB48-347C-60F06ED5C86D}"/>
              </a:ext>
            </a:extLst>
          </p:cNvPr>
          <p:cNvSpPr txBox="1"/>
          <p:nvPr/>
        </p:nvSpPr>
        <p:spPr>
          <a:xfrm>
            <a:off x="742236" y="2810643"/>
            <a:ext cx="12691375" cy="369332"/>
          </a:xfrm>
          <a:prstGeom prst="rect">
            <a:avLst/>
          </a:prstGeom>
        </p:spPr>
        <p:txBody>
          <a:bodyPr wrap="square" lIns="0" tIns="0" rIns="0" bIns="0" rtlCol="0" anchor="t">
            <a:spAutoFit/>
          </a:bodyPr>
          <a:lstStyle/>
          <a:p>
            <a:pPr algn="just">
              <a:spcBef>
                <a:spcPct val="0"/>
              </a:spcBef>
            </a:pPr>
            <a:r>
              <a:rPr lang="lt-LT" sz="2200" dirty="0">
                <a:solidFill>
                  <a:srgbClr val="666666"/>
                </a:solidFill>
                <a:latin typeface="Arimo" panose="020B0604020202020204" charset="0"/>
                <a:ea typeface="Arimo" panose="020B0604020202020204" charset="0"/>
                <a:cs typeface="Arimo" panose="020B0604020202020204" charset="0"/>
                <a:sym typeface="Arimo Bold"/>
              </a:rPr>
              <a:t>SP investicinėms priemonės </a:t>
            </a:r>
            <a:r>
              <a:rPr lang="lt-LT" sz="2400" dirty="0">
                <a:solidFill>
                  <a:srgbClr val="666666"/>
                </a:solidFill>
                <a:latin typeface="Arimo" panose="020B0604020202020204" charset="0"/>
                <a:ea typeface="Arimo" panose="020B0604020202020204" charset="0"/>
                <a:cs typeface="Arimo" panose="020B0604020202020204" charset="0"/>
                <a:sym typeface="Arimo Bold"/>
              </a:rPr>
              <a:t>skirta</a:t>
            </a:r>
            <a:r>
              <a:rPr lang="lt-LT" sz="2200" dirty="0">
                <a:solidFill>
                  <a:srgbClr val="666666"/>
                </a:solidFill>
                <a:latin typeface="Arimo" panose="020B0604020202020204" charset="0"/>
                <a:ea typeface="Arimo" panose="020B0604020202020204" charset="0"/>
                <a:cs typeface="Arimo" panose="020B0604020202020204" charset="0"/>
                <a:sym typeface="Arimo Bold"/>
              </a:rPr>
              <a:t> – 835 mln. Eur, patvirtina – 323 mln. Eur, išmokėta – 84 mln. Eur. </a:t>
            </a:r>
            <a:endParaRPr lang="en-US" sz="2200" dirty="0">
              <a:solidFill>
                <a:srgbClr val="666666"/>
              </a:solidFill>
              <a:latin typeface="Arimo" panose="020B0604020202020204" charset="0"/>
              <a:ea typeface="Arimo" panose="020B0604020202020204" charset="0"/>
              <a:cs typeface="Arimo" panose="020B0604020202020204" charset="0"/>
              <a:sym typeface="Arimo"/>
            </a:endParaRPr>
          </a:p>
        </p:txBody>
      </p:sp>
      <p:pic>
        <p:nvPicPr>
          <p:cNvPr id="6" name="Image 2" descr="preencoded.png">
            <a:extLst>
              <a:ext uri="{FF2B5EF4-FFF2-40B4-BE49-F238E27FC236}">
                <a16:creationId xmlns:a16="http://schemas.microsoft.com/office/drawing/2014/main" id="{CD8D20BE-20DA-04C7-A583-7854434B8B5B}"/>
              </a:ext>
            </a:extLst>
          </p:cNvPr>
          <p:cNvPicPr>
            <a:picLocks noChangeAspect="1"/>
          </p:cNvPicPr>
          <p:nvPr/>
        </p:nvPicPr>
        <p:blipFill>
          <a:blip r:embed="rId3"/>
          <a:stretch>
            <a:fillRect/>
          </a:stretch>
        </p:blipFill>
        <p:spPr>
          <a:xfrm>
            <a:off x="13086080" y="386181"/>
            <a:ext cx="1188720" cy="393978"/>
          </a:xfrm>
          <a:prstGeom prst="rect">
            <a:avLst/>
          </a:prstGeom>
        </p:spPr>
      </p:pic>
    </p:spTree>
    <p:extLst>
      <p:ext uri="{BB962C8B-B14F-4D97-AF65-F5344CB8AC3E}">
        <p14:creationId xmlns:p14="http://schemas.microsoft.com/office/powerpoint/2010/main" val="664863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631C7-EE42-5EA0-EFEA-A6908EABD94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4A45090-53AF-3929-443D-F4551F71353C}"/>
              </a:ext>
            </a:extLst>
          </p:cNvPr>
          <p:cNvSpPr/>
          <p:nvPr/>
        </p:nvSpPr>
        <p:spPr>
          <a:xfrm>
            <a:off x="742237" y="583170"/>
            <a:ext cx="5599628" cy="662821"/>
          </a:xfrm>
          <a:prstGeom prst="rect">
            <a:avLst/>
          </a:prstGeom>
          <a:noFill/>
          <a:ln/>
        </p:spPr>
        <p:txBody>
          <a:bodyPr wrap="none" lIns="0" tIns="0" rIns="0" bIns="0" rtlCol="0" anchor="t"/>
          <a:lstStyle/>
          <a:p>
            <a:pPr>
              <a:lnSpc>
                <a:spcPts val="5200"/>
              </a:lnSpc>
            </a:pPr>
            <a:r>
              <a:rPr lang="lt-LT" sz="3600" b="1" dirty="0">
                <a:solidFill>
                  <a:srgbClr val="009650"/>
                </a:solidFill>
                <a:latin typeface="Arimo" panose="020B0604020202020204" charset="0"/>
                <a:ea typeface="Arimo" panose="020B0604020202020204" charset="0"/>
                <a:cs typeface="Arimo" panose="020B0604020202020204" charset="0"/>
              </a:rPr>
              <a:t>Strateginio plano kaimo plėtros priemonių įgyvendinimas</a:t>
            </a:r>
            <a:endParaRPr lang="en-US" sz="3600" dirty="0">
              <a:latin typeface="Arimo" panose="020B0604020202020204" charset="0"/>
              <a:ea typeface="Arimo" panose="020B0604020202020204" charset="0"/>
              <a:cs typeface="Arimo" panose="020B0604020202020204" charset="0"/>
            </a:endParaRPr>
          </a:p>
        </p:txBody>
      </p:sp>
      <p:sp>
        <p:nvSpPr>
          <p:cNvPr id="3" name="TextBox 17">
            <a:extLst>
              <a:ext uri="{FF2B5EF4-FFF2-40B4-BE49-F238E27FC236}">
                <a16:creationId xmlns:a16="http://schemas.microsoft.com/office/drawing/2014/main" id="{44A31E2F-16A6-029D-DFE7-A8216208BE6F}"/>
              </a:ext>
            </a:extLst>
          </p:cNvPr>
          <p:cNvSpPr txBox="1"/>
          <p:nvPr/>
        </p:nvSpPr>
        <p:spPr>
          <a:xfrm>
            <a:off x="742237" y="1375668"/>
            <a:ext cx="13098665" cy="1107996"/>
          </a:xfrm>
          <a:prstGeom prst="rect">
            <a:avLst/>
          </a:prstGeom>
        </p:spPr>
        <p:txBody>
          <a:bodyPr wrap="square" lIns="0" tIns="0" rIns="0" bIns="0" rtlCol="0" anchor="t">
            <a:spAutoFit/>
          </a:bodyPr>
          <a:lstStyle/>
          <a:p>
            <a:pPr algn="l">
              <a:spcBef>
                <a:spcPct val="0"/>
              </a:spcBef>
            </a:pPr>
            <a:r>
              <a:rPr lang="lt-LT" sz="2400" dirty="0">
                <a:solidFill>
                  <a:srgbClr val="666666"/>
                </a:solidFill>
                <a:latin typeface="Arimo" panose="020B0604020202020204" charset="0"/>
                <a:ea typeface="Arimo" panose="020B0604020202020204" charset="0"/>
                <a:cs typeface="Arimo" panose="020B0604020202020204" charset="0"/>
                <a:sym typeface="Arimo Bold"/>
              </a:rPr>
              <a:t>Per dvejus SP kaimo plėtros priemonių įgyvendinimo metus išmokėta beveik 215 mln. Eur (16,5 proc. visos SP skirtos sumos, t. y. beveik 1,3 mlrd. Eur), patvirtinta 454 mln. Eur paramos (35 proc. visos SP skirtos sumos).</a:t>
            </a:r>
            <a:endParaRPr lang="lt-LT" sz="2400" dirty="0">
              <a:solidFill>
                <a:schemeClr val="bg1">
                  <a:lumMod val="50000"/>
                </a:schemeClr>
              </a:solidFill>
              <a:latin typeface="Arimo" panose="020B0604020202020204" charset="0"/>
              <a:ea typeface="Arimo" panose="020B0604020202020204" charset="0"/>
              <a:cs typeface="Arimo" panose="020B0604020202020204" charset="0"/>
              <a:sym typeface="Arimo Bold"/>
            </a:endParaRPr>
          </a:p>
        </p:txBody>
      </p:sp>
      <p:sp>
        <p:nvSpPr>
          <p:cNvPr id="7" name="TextBox 17">
            <a:extLst>
              <a:ext uri="{FF2B5EF4-FFF2-40B4-BE49-F238E27FC236}">
                <a16:creationId xmlns:a16="http://schemas.microsoft.com/office/drawing/2014/main" id="{B7F027CA-CC9D-FAB4-30CF-C7834010D0EF}"/>
              </a:ext>
            </a:extLst>
          </p:cNvPr>
          <p:cNvSpPr txBox="1"/>
          <p:nvPr/>
        </p:nvSpPr>
        <p:spPr>
          <a:xfrm>
            <a:off x="742236" y="3112350"/>
            <a:ext cx="11144963" cy="338554"/>
          </a:xfrm>
          <a:prstGeom prst="rect">
            <a:avLst/>
          </a:prstGeom>
        </p:spPr>
        <p:txBody>
          <a:bodyPr wrap="square" lIns="0" tIns="0" rIns="0" bIns="0" rtlCol="0" anchor="t">
            <a:spAutoFit/>
          </a:bodyPr>
          <a:lstStyle/>
          <a:p>
            <a:pPr algn="l">
              <a:spcBef>
                <a:spcPct val="0"/>
              </a:spcBef>
            </a:pPr>
            <a:r>
              <a:rPr lang="lt-LT" sz="2200" b="1" dirty="0">
                <a:solidFill>
                  <a:srgbClr val="666666"/>
                </a:solidFill>
                <a:latin typeface="Arimo" panose="020B0604020202020204" charset="0"/>
                <a:ea typeface="Arimo" panose="020B0604020202020204" charset="0"/>
                <a:cs typeface="Arimo" panose="020B0604020202020204" charset="0"/>
                <a:sym typeface="Arimo Bold"/>
              </a:rPr>
              <a:t>Populiariausios priemonės: prašoma, patvirtinta ir išmokėta paramos suma</a:t>
            </a:r>
            <a:endParaRPr lang="en-US" sz="2200" b="1" dirty="0">
              <a:solidFill>
                <a:srgbClr val="666666"/>
              </a:solidFill>
              <a:latin typeface="Arimo" panose="020B0604020202020204" charset="0"/>
              <a:ea typeface="Arimo" panose="020B0604020202020204" charset="0"/>
              <a:cs typeface="Arimo" panose="020B0604020202020204" charset="0"/>
              <a:sym typeface="Arimo"/>
            </a:endParaRPr>
          </a:p>
        </p:txBody>
      </p:sp>
      <p:sp>
        <p:nvSpPr>
          <p:cNvPr id="9" name="TextBox 17">
            <a:extLst>
              <a:ext uri="{FF2B5EF4-FFF2-40B4-BE49-F238E27FC236}">
                <a16:creationId xmlns:a16="http://schemas.microsoft.com/office/drawing/2014/main" id="{45E40D83-126C-CF21-6A73-EC0B78BE8633}"/>
              </a:ext>
            </a:extLst>
          </p:cNvPr>
          <p:cNvSpPr txBox="1"/>
          <p:nvPr/>
        </p:nvSpPr>
        <p:spPr>
          <a:xfrm>
            <a:off x="460014" y="7492541"/>
            <a:ext cx="3843619" cy="307777"/>
          </a:xfrm>
          <a:prstGeom prst="rect">
            <a:avLst/>
          </a:prstGeom>
        </p:spPr>
        <p:txBody>
          <a:bodyPr wrap="square" lIns="0" tIns="0" rIns="0" bIns="0" rtlCol="0" anchor="t">
            <a:spAutoFit/>
          </a:bodyPr>
          <a:lstStyle/>
          <a:p>
            <a:pPr algn="l">
              <a:spcBef>
                <a:spcPct val="0"/>
              </a:spcBef>
            </a:pPr>
            <a:r>
              <a:rPr lang="lt-LT" sz="2000" dirty="0">
                <a:solidFill>
                  <a:srgbClr val="666666"/>
                </a:solidFill>
                <a:latin typeface="Arimo" panose="020B0604020202020204" charset="0"/>
                <a:ea typeface="Arimo" panose="020B0604020202020204" charset="0"/>
                <a:cs typeface="Arimo" panose="020B0604020202020204" charset="0"/>
                <a:sym typeface="Arimo Bold"/>
              </a:rPr>
              <a:t>2025.04.11 duomenys</a:t>
            </a:r>
            <a:endParaRPr lang="en-US" sz="2000" dirty="0">
              <a:solidFill>
                <a:srgbClr val="666666"/>
              </a:solidFill>
              <a:latin typeface="Arimo" panose="020B0604020202020204" charset="0"/>
              <a:ea typeface="Arimo" panose="020B0604020202020204" charset="0"/>
              <a:cs typeface="Arimo" panose="020B0604020202020204" charset="0"/>
              <a:sym typeface="Arimo"/>
            </a:endParaRPr>
          </a:p>
        </p:txBody>
      </p:sp>
      <p:graphicFrame>
        <p:nvGraphicFramePr>
          <p:cNvPr id="4" name="Chart 3">
            <a:extLst>
              <a:ext uri="{FF2B5EF4-FFF2-40B4-BE49-F238E27FC236}">
                <a16:creationId xmlns:a16="http://schemas.microsoft.com/office/drawing/2014/main" id="{2E4A62FE-08B5-2730-16BC-0A9E475B317E}"/>
              </a:ext>
            </a:extLst>
          </p:cNvPr>
          <p:cNvGraphicFramePr>
            <a:graphicFrameLocks/>
          </p:cNvGraphicFramePr>
          <p:nvPr>
            <p:extLst>
              <p:ext uri="{D42A27DB-BD31-4B8C-83A1-F6EECF244321}">
                <p14:modId xmlns:p14="http://schemas.microsoft.com/office/powerpoint/2010/main" val="4036443592"/>
              </p:ext>
            </p:extLst>
          </p:nvPr>
        </p:nvGraphicFramePr>
        <p:xfrm>
          <a:off x="981636" y="3450904"/>
          <a:ext cx="12691375" cy="445596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7">
            <a:extLst>
              <a:ext uri="{FF2B5EF4-FFF2-40B4-BE49-F238E27FC236}">
                <a16:creationId xmlns:a16="http://schemas.microsoft.com/office/drawing/2014/main" id="{6DEE3781-BA1C-7C4E-7A6A-F216B01306B8}"/>
              </a:ext>
            </a:extLst>
          </p:cNvPr>
          <p:cNvSpPr txBox="1"/>
          <p:nvPr/>
        </p:nvSpPr>
        <p:spPr>
          <a:xfrm>
            <a:off x="742237" y="2613341"/>
            <a:ext cx="12691375" cy="369332"/>
          </a:xfrm>
          <a:prstGeom prst="rect">
            <a:avLst/>
          </a:prstGeom>
        </p:spPr>
        <p:txBody>
          <a:bodyPr wrap="square" lIns="0" tIns="0" rIns="0" bIns="0" rtlCol="0" anchor="t">
            <a:spAutoFit/>
          </a:bodyPr>
          <a:lstStyle/>
          <a:p>
            <a:pPr algn="just">
              <a:spcBef>
                <a:spcPct val="0"/>
              </a:spcBef>
            </a:pPr>
            <a:r>
              <a:rPr lang="lt-LT" sz="2200" dirty="0">
                <a:solidFill>
                  <a:srgbClr val="666666"/>
                </a:solidFill>
                <a:latin typeface="Arimo" panose="020B0604020202020204" charset="0"/>
                <a:ea typeface="Arimo" panose="020B0604020202020204" charset="0"/>
                <a:cs typeface="Arimo" panose="020B0604020202020204" charset="0"/>
                <a:sym typeface="Arimo Bold"/>
              </a:rPr>
              <a:t>SP investicinėms priemonės </a:t>
            </a:r>
            <a:r>
              <a:rPr lang="lt-LT" sz="2400" dirty="0">
                <a:solidFill>
                  <a:srgbClr val="666666"/>
                </a:solidFill>
                <a:latin typeface="Arimo" panose="020B0604020202020204" charset="0"/>
                <a:ea typeface="Arimo" panose="020B0604020202020204" charset="0"/>
                <a:cs typeface="Arimo" panose="020B0604020202020204" charset="0"/>
                <a:sym typeface="Arimo Bold"/>
              </a:rPr>
              <a:t>skirta</a:t>
            </a:r>
            <a:r>
              <a:rPr lang="lt-LT" sz="2200" dirty="0">
                <a:solidFill>
                  <a:srgbClr val="666666"/>
                </a:solidFill>
                <a:latin typeface="Arimo" panose="020B0604020202020204" charset="0"/>
                <a:ea typeface="Arimo" panose="020B0604020202020204" charset="0"/>
                <a:cs typeface="Arimo" panose="020B0604020202020204" charset="0"/>
                <a:sym typeface="Arimo Bold"/>
              </a:rPr>
              <a:t> – 835 mln. Eur, patvirtina – 323 mln. Eur, išmokėta – 84 mln. Eur. </a:t>
            </a:r>
            <a:endParaRPr lang="en-US" sz="2200" dirty="0">
              <a:solidFill>
                <a:srgbClr val="666666"/>
              </a:solidFill>
              <a:latin typeface="Arimo" panose="020B0604020202020204" charset="0"/>
              <a:ea typeface="Arimo" panose="020B0604020202020204" charset="0"/>
              <a:cs typeface="Arimo" panose="020B0604020202020204" charset="0"/>
              <a:sym typeface="Arimo"/>
            </a:endParaRPr>
          </a:p>
        </p:txBody>
      </p:sp>
      <p:pic>
        <p:nvPicPr>
          <p:cNvPr id="6" name="Image 2" descr="preencoded.png">
            <a:extLst>
              <a:ext uri="{FF2B5EF4-FFF2-40B4-BE49-F238E27FC236}">
                <a16:creationId xmlns:a16="http://schemas.microsoft.com/office/drawing/2014/main" id="{DE2D0930-432B-E556-8EA9-F807F65157C2}"/>
              </a:ext>
            </a:extLst>
          </p:cNvPr>
          <p:cNvPicPr>
            <a:picLocks noChangeAspect="1"/>
          </p:cNvPicPr>
          <p:nvPr/>
        </p:nvPicPr>
        <p:blipFill>
          <a:blip r:embed="rId3"/>
          <a:stretch>
            <a:fillRect/>
          </a:stretch>
        </p:blipFill>
        <p:spPr>
          <a:xfrm>
            <a:off x="13086080" y="386181"/>
            <a:ext cx="1188720" cy="393978"/>
          </a:xfrm>
          <a:prstGeom prst="rect">
            <a:avLst/>
          </a:prstGeom>
        </p:spPr>
      </p:pic>
    </p:spTree>
    <p:extLst>
      <p:ext uri="{BB962C8B-B14F-4D97-AF65-F5344CB8AC3E}">
        <p14:creationId xmlns:p14="http://schemas.microsoft.com/office/powerpoint/2010/main" val="3146874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93823-68FA-EB82-BB7E-88F912B8C78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CC21D333-5C31-9DDA-0CE1-648EBB401846}"/>
              </a:ext>
            </a:extLst>
          </p:cNvPr>
          <p:cNvSpPr/>
          <p:nvPr/>
        </p:nvSpPr>
        <p:spPr>
          <a:xfrm>
            <a:off x="742237" y="583170"/>
            <a:ext cx="5599628" cy="662821"/>
          </a:xfrm>
          <a:prstGeom prst="rect">
            <a:avLst/>
          </a:prstGeom>
          <a:noFill/>
          <a:ln/>
        </p:spPr>
        <p:txBody>
          <a:bodyPr wrap="none" lIns="0" tIns="0" rIns="0" bIns="0" rtlCol="0" anchor="t"/>
          <a:lstStyle/>
          <a:p>
            <a:pPr>
              <a:lnSpc>
                <a:spcPts val="5200"/>
              </a:lnSpc>
            </a:pPr>
            <a:r>
              <a:rPr lang="lt-LT" sz="3600" b="1" dirty="0">
                <a:solidFill>
                  <a:srgbClr val="009650"/>
                </a:solidFill>
                <a:latin typeface="Arimo" panose="020B0604020202020204" charset="0"/>
                <a:ea typeface="Arimo" panose="020B0604020202020204" charset="0"/>
                <a:cs typeface="Arimo" panose="020B0604020202020204" charset="0"/>
              </a:rPr>
              <a:t>Strateginio plano kaimo plėtros priemonių įgyvendinimas</a:t>
            </a:r>
            <a:endParaRPr lang="en-US" sz="3600" dirty="0">
              <a:latin typeface="Arimo" panose="020B0604020202020204" charset="0"/>
              <a:ea typeface="Arimo" panose="020B0604020202020204" charset="0"/>
              <a:cs typeface="Arimo" panose="020B0604020202020204" charset="0"/>
            </a:endParaRPr>
          </a:p>
        </p:txBody>
      </p:sp>
      <p:sp>
        <p:nvSpPr>
          <p:cNvPr id="9" name="TextBox 17">
            <a:extLst>
              <a:ext uri="{FF2B5EF4-FFF2-40B4-BE49-F238E27FC236}">
                <a16:creationId xmlns:a16="http://schemas.microsoft.com/office/drawing/2014/main" id="{B08FC489-8DC2-312B-388B-B5AC9EF9B4C3}"/>
              </a:ext>
            </a:extLst>
          </p:cNvPr>
          <p:cNvSpPr txBox="1"/>
          <p:nvPr/>
        </p:nvSpPr>
        <p:spPr>
          <a:xfrm>
            <a:off x="11434481" y="1587836"/>
            <a:ext cx="3843619" cy="307777"/>
          </a:xfrm>
          <a:prstGeom prst="rect">
            <a:avLst/>
          </a:prstGeom>
        </p:spPr>
        <p:txBody>
          <a:bodyPr wrap="square" lIns="0" tIns="0" rIns="0" bIns="0" rtlCol="0" anchor="t">
            <a:spAutoFit/>
          </a:bodyPr>
          <a:lstStyle/>
          <a:p>
            <a:pPr algn="l">
              <a:spcBef>
                <a:spcPct val="0"/>
              </a:spcBef>
            </a:pPr>
            <a:r>
              <a:rPr lang="lt-LT" sz="2000" dirty="0">
                <a:solidFill>
                  <a:srgbClr val="666666"/>
                </a:solidFill>
                <a:latin typeface="Arimo" panose="020B0604020202020204" charset="0"/>
                <a:ea typeface="Arimo" panose="020B0604020202020204" charset="0"/>
                <a:cs typeface="Arimo" panose="020B0604020202020204" charset="0"/>
                <a:sym typeface="Arimo Bold"/>
              </a:rPr>
              <a:t>2025-04-11 duomenys</a:t>
            </a:r>
            <a:endParaRPr lang="en-US" sz="2000" dirty="0">
              <a:solidFill>
                <a:srgbClr val="666666"/>
              </a:solidFill>
              <a:latin typeface="Arimo" panose="020B0604020202020204" charset="0"/>
              <a:ea typeface="Arimo" panose="020B0604020202020204" charset="0"/>
              <a:cs typeface="Arimo" panose="020B0604020202020204" charset="0"/>
              <a:sym typeface="Arimo"/>
            </a:endParaRPr>
          </a:p>
        </p:txBody>
      </p:sp>
      <p:sp>
        <p:nvSpPr>
          <p:cNvPr id="5" name="TextBox 17">
            <a:extLst>
              <a:ext uri="{FF2B5EF4-FFF2-40B4-BE49-F238E27FC236}">
                <a16:creationId xmlns:a16="http://schemas.microsoft.com/office/drawing/2014/main" id="{2366CC11-34E9-5757-FA58-886C72902A1F}"/>
              </a:ext>
            </a:extLst>
          </p:cNvPr>
          <p:cNvSpPr txBox="1"/>
          <p:nvPr/>
        </p:nvSpPr>
        <p:spPr>
          <a:xfrm>
            <a:off x="742237" y="1473420"/>
            <a:ext cx="13215063" cy="369332"/>
          </a:xfrm>
          <a:prstGeom prst="rect">
            <a:avLst/>
          </a:prstGeom>
        </p:spPr>
        <p:txBody>
          <a:bodyPr wrap="square" lIns="0" tIns="0" rIns="0" bIns="0" rtlCol="0" anchor="t">
            <a:spAutoFit/>
          </a:bodyPr>
          <a:lstStyle/>
          <a:p>
            <a:pPr algn="l">
              <a:spcBef>
                <a:spcPct val="0"/>
              </a:spcBef>
            </a:pPr>
            <a:r>
              <a:rPr lang="lt-LT" sz="2400" dirty="0">
                <a:solidFill>
                  <a:srgbClr val="666666"/>
                </a:solidFill>
                <a:latin typeface="Arimo" panose="020B0604020202020204" charset="0"/>
                <a:ea typeface="Arimo" panose="020B0604020202020204" charset="0"/>
                <a:cs typeface="Arimo" panose="020B0604020202020204" charset="0"/>
                <a:sym typeface="Arimo Bold"/>
              </a:rPr>
              <a:t>Kaimo plėtros plotinių priemonių statistika</a:t>
            </a:r>
            <a:endParaRPr lang="en-US" sz="2400" dirty="0">
              <a:solidFill>
                <a:srgbClr val="666666"/>
              </a:solidFill>
              <a:latin typeface="Arimo" panose="020B0604020202020204" charset="0"/>
              <a:ea typeface="Arimo" panose="020B0604020202020204" charset="0"/>
              <a:cs typeface="Arimo" panose="020B0604020202020204" charset="0"/>
              <a:sym typeface="Arimo"/>
            </a:endParaRPr>
          </a:p>
        </p:txBody>
      </p:sp>
      <p:sp>
        <p:nvSpPr>
          <p:cNvPr id="6" name="TextBox 17">
            <a:extLst>
              <a:ext uri="{FF2B5EF4-FFF2-40B4-BE49-F238E27FC236}">
                <a16:creationId xmlns:a16="http://schemas.microsoft.com/office/drawing/2014/main" id="{E36A5280-8A0A-9119-377B-FE682F3620FF}"/>
              </a:ext>
            </a:extLst>
          </p:cNvPr>
          <p:cNvSpPr txBox="1"/>
          <p:nvPr/>
        </p:nvSpPr>
        <p:spPr>
          <a:xfrm>
            <a:off x="1726367" y="2363854"/>
            <a:ext cx="13215063" cy="369332"/>
          </a:xfrm>
          <a:prstGeom prst="rect">
            <a:avLst/>
          </a:prstGeom>
        </p:spPr>
        <p:txBody>
          <a:bodyPr wrap="square" lIns="0" tIns="0" rIns="0" bIns="0" rtlCol="0" anchor="t">
            <a:spAutoFit/>
          </a:bodyPr>
          <a:lstStyle/>
          <a:p>
            <a:pPr algn="l">
              <a:spcBef>
                <a:spcPct val="0"/>
              </a:spcBef>
            </a:pPr>
            <a:r>
              <a:rPr lang="lt-LT" sz="2400" dirty="0">
                <a:solidFill>
                  <a:srgbClr val="666666"/>
                </a:solidFill>
                <a:latin typeface="Arimo" panose="020B0604020202020204" charset="0"/>
                <a:ea typeface="Arimo" panose="020B0604020202020204" charset="0"/>
                <a:cs typeface="Arimo" panose="020B0604020202020204" charset="0"/>
                <a:sym typeface="Arimo Bold"/>
              </a:rPr>
              <a:t>Gauta paraiškų</a:t>
            </a:r>
            <a:endParaRPr lang="en-US" sz="2400" dirty="0">
              <a:solidFill>
                <a:srgbClr val="666666"/>
              </a:solidFill>
              <a:latin typeface="Arimo" panose="020B0604020202020204" charset="0"/>
              <a:ea typeface="Arimo" panose="020B0604020202020204" charset="0"/>
              <a:cs typeface="Arimo" panose="020B0604020202020204" charset="0"/>
              <a:sym typeface="Arimo"/>
            </a:endParaRPr>
          </a:p>
        </p:txBody>
      </p:sp>
      <p:sp>
        <p:nvSpPr>
          <p:cNvPr id="8" name="TextBox 17">
            <a:extLst>
              <a:ext uri="{FF2B5EF4-FFF2-40B4-BE49-F238E27FC236}">
                <a16:creationId xmlns:a16="http://schemas.microsoft.com/office/drawing/2014/main" id="{939A76BE-A9D5-5D6F-2248-9A496A2B309E}"/>
              </a:ext>
            </a:extLst>
          </p:cNvPr>
          <p:cNvSpPr txBox="1"/>
          <p:nvPr/>
        </p:nvSpPr>
        <p:spPr>
          <a:xfrm>
            <a:off x="8203368" y="2359664"/>
            <a:ext cx="5857190" cy="369332"/>
          </a:xfrm>
          <a:prstGeom prst="rect">
            <a:avLst/>
          </a:prstGeom>
        </p:spPr>
        <p:txBody>
          <a:bodyPr wrap="square" lIns="0" tIns="0" rIns="0" bIns="0" rtlCol="0" anchor="t">
            <a:spAutoFit/>
          </a:bodyPr>
          <a:lstStyle/>
          <a:p>
            <a:pPr algn="l">
              <a:spcBef>
                <a:spcPct val="0"/>
              </a:spcBef>
            </a:pPr>
            <a:r>
              <a:rPr lang="lt-LT" sz="2400" dirty="0">
                <a:solidFill>
                  <a:srgbClr val="666666"/>
                </a:solidFill>
                <a:latin typeface="Arimo" panose="020B0604020202020204" charset="0"/>
                <a:ea typeface="Arimo" panose="020B0604020202020204" charset="0"/>
                <a:cs typeface="Arimo" panose="020B0604020202020204" charset="0"/>
                <a:sym typeface="Arimo Bold"/>
              </a:rPr>
              <a:t>Prašoma bei išmokėta paramos suma</a:t>
            </a:r>
            <a:endParaRPr lang="en-US" sz="2400" dirty="0">
              <a:solidFill>
                <a:srgbClr val="666666"/>
              </a:solidFill>
              <a:latin typeface="Arimo" panose="020B0604020202020204" charset="0"/>
              <a:ea typeface="Arimo" panose="020B0604020202020204" charset="0"/>
              <a:cs typeface="Arimo" panose="020B0604020202020204" charset="0"/>
              <a:sym typeface="Arimo"/>
            </a:endParaRPr>
          </a:p>
        </p:txBody>
      </p:sp>
      <p:cxnSp>
        <p:nvCxnSpPr>
          <p:cNvPr id="10" name="Straight Connector 9">
            <a:extLst>
              <a:ext uri="{FF2B5EF4-FFF2-40B4-BE49-F238E27FC236}">
                <a16:creationId xmlns:a16="http://schemas.microsoft.com/office/drawing/2014/main" id="{BEF2162D-B132-2BEB-5CDE-19EE1F1838AC}"/>
              </a:ext>
            </a:extLst>
          </p:cNvPr>
          <p:cNvCxnSpPr/>
          <p:nvPr/>
        </p:nvCxnSpPr>
        <p:spPr>
          <a:xfrm>
            <a:off x="7009151" y="2336048"/>
            <a:ext cx="0" cy="5310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 name="Chart 10">
            <a:extLst>
              <a:ext uri="{FF2B5EF4-FFF2-40B4-BE49-F238E27FC236}">
                <a16:creationId xmlns:a16="http://schemas.microsoft.com/office/drawing/2014/main" id="{9B006068-EA26-24B5-7170-6B8C9B628CBB}"/>
              </a:ext>
            </a:extLst>
          </p:cNvPr>
          <p:cNvGraphicFramePr>
            <a:graphicFrameLocks/>
          </p:cNvGraphicFramePr>
          <p:nvPr>
            <p:extLst>
              <p:ext uri="{D42A27DB-BD31-4B8C-83A1-F6EECF244321}">
                <p14:modId xmlns:p14="http://schemas.microsoft.com/office/powerpoint/2010/main" val="570846812"/>
              </p:ext>
            </p:extLst>
          </p:nvPr>
        </p:nvGraphicFramePr>
        <p:xfrm>
          <a:off x="202130" y="1823083"/>
          <a:ext cx="6743700" cy="65333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0F4176DD-03CD-00AC-0406-7CF3DD6383B8}"/>
              </a:ext>
            </a:extLst>
          </p:cNvPr>
          <p:cNvGraphicFramePr>
            <a:graphicFrameLocks/>
          </p:cNvGraphicFramePr>
          <p:nvPr>
            <p:extLst>
              <p:ext uri="{D42A27DB-BD31-4B8C-83A1-F6EECF244321}">
                <p14:modId xmlns:p14="http://schemas.microsoft.com/office/powerpoint/2010/main" val="3751031865"/>
              </p:ext>
            </p:extLst>
          </p:nvPr>
        </p:nvGraphicFramePr>
        <p:xfrm>
          <a:off x="7162800" y="2838487"/>
          <a:ext cx="7265468" cy="4583798"/>
        </p:xfrm>
        <a:graphic>
          <a:graphicData uri="http://schemas.openxmlformats.org/drawingml/2006/chart">
            <c:chart xmlns:c="http://schemas.openxmlformats.org/drawingml/2006/chart" xmlns:r="http://schemas.openxmlformats.org/officeDocument/2006/relationships" r:id="rId3"/>
          </a:graphicData>
        </a:graphic>
      </p:graphicFrame>
      <p:pic>
        <p:nvPicPr>
          <p:cNvPr id="3" name="Image 2" descr="preencoded.png">
            <a:extLst>
              <a:ext uri="{FF2B5EF4-FFF2-40B4-BE49-F238E27FC236}">
                <a16:creationId xmlns:a16="http://schemas.microsoft.com/office/drawing/2014/main" id="{1A3015B7-27FF-A825-FCCA-3D04FF27C5BD}"/>
              </a:ext>
            </a:extLst>
          </p:cNvPr>
          <p:cNvPicPr>
            <a:picLocks noChangeAspect="1"/>
          </p:cNvPicPr>
          <p:nvPr/>
        </p:nvPicPr>
        <p:blipFill>
          <a:blip r:embed="rId4"/>
          <a:stretch>
            <a:fillRect/>
          </a:stretch>
        </p:blipFill>
        <p:spPr>
          <a:xfrm>
            <a:off x="13086080" y="386181"/>
            <a:ext cx="1188720" cy="393978"/>
          </a:xfrm>
          <a:prstGeom prst="rect">
            <a:avLst/>
          </a:prstGeom>
        </p:spPr>
      </p:pic>
    </p:spTree>
    <p:extLst>
      <p:ext uri="{BB962C8B-B14F-4D97-AF65-F5344CB8AC3E}">
        <p14:creationId xmlns:p14="http://schemas.microsoft.com/office/powerpoint/2010/main" val="2165931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D25F1-0034-BBF9-8BE8-6E423C1A3C1A}"/>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AE4E6C6-A217-D4E5-4771-C98F49A869FF}"/>
              </a:ext>
            </a:extLst>
          </p:cNvPr>
          <p:cNvSpPr/>
          <p:nvPr/>
        </p:nvSpPr>
        <p:spPr>
          <a:xfrm>
            <a:off x="742237" y="583170"/>
            <a:ext cx="5599628" cy="662821"/>
          </a:xfrm>
          <a:prstGeom prst="rect">
            <a:avLst/>
          </a:prstGeom>
          <a:noFill/>
          <a:ln/>
        </p:spPr>
        <p:txBody>
          <a:bodyPr wrap="none" lIns="0" tIns="0" rIns="0" bIns="0" rtlCol="0" anchor="t"/>
          <a:lstStyle/>
          <a:p>
            <a:pPr>
              <a:lnSpc>
                <a:spcPts val="5200"/>
              </a:lnSpc>
            </a:pPr>
            <a:r>
              <a:rPr lang="lt-LT" sz="3600" b="1" dirty="0">
                <a:solidFill>
                  <a:srgbClr val="009650"/>
                </a:solidFill>
                <a:latin typeface="Arimo" panose="020B0604020202020204" charset="0"/>
                <a:ea typeface="Arimo" panose="020B0604020202020204" charset="0"/>
                <a:cs typeface="Arimo" panose="020B0604020202020204" charset="0"/>
              </a:rPr>
              <a:t>BVP rodiklio palyginimas su NMA išmokėta parama</a:t>
            </a:r>
            <a:endParaRPr lang="en-US" sz="3600" dirty="0">
              <a:latin typeface="Arimo" panose="020B0604020202020204" charset="0"/>
              <a:ea typeface="Arimo" panose="020B0604020202020204" charset="0"/>
              <a:cs typeface="Arimo" panose="020B0604020202020204" charset="0"/>
            </a:endParaRPr>
          </a:p>
        </p:txBody>
      </p:sp>
      <p:pic>
        <p:nvPicPr>
          <p:cNvPr id="7" name="Image 2" descr="preencoded.png">
            <a:extLst>
              <a:ext uri="{FF2B5EF4-FFF2-40B4-BE49-F238E27FC236}">
                <a16:creationId xmlns:a16="http://schemas.microsoft.com/office/drawing/2014/main" id="{F41FB0A6-3AE7-6F21-DBDB-A7406482E376}"/>
              </a:ext>
            </a:extLst>
          </p:cNvPr>
          <p:cNvPicPr>
            <a:picLocks noChangeAspect="1"/>
          </p:cNvPicPr>
          <p:nvPr/>
        </p:nvPicPr>
        <p:blipFill>
          <a:blip r:embed="rId2"/>
          <a:stretch>
            <a:fillRect/>
          </a:stretch>
        </p:blipFill>
        <p:spPr>
          <a:xfrm>
            <a:off x="13086080" y="386181"/>
            <a:ext cx="1188720" cy="393978"/>
          </a:xfrm>
          <a:prstGeom prst="rect">
            <a:avLst/>
          </a:prstGeom>
        </p:spPr>
      </p:pic>
      <p:sp>
        <p:nvSpPr>
          <p:cNvPr id="6" name="TextBox 17">
            <a:extLst>
              <a:ext uri="{FF2B5EF4-FFF2-40B4-BE49-F238E27FC236}">
                <a16:creationId xmlns:a16="http://schemas.microsoft.com/office/drawing/2014/main" id="{783BB623-1719-A217-07F5-AC1B1DE63007}"/>
              </a:ext>
            </a:extLst>
          </p:cNvPr>
          <p:cNvSpPr txBox="1"/>
          <p:nvPr/>
        </p:nvSpPr>
        <p:spPr>
          <a:xfrm>
            <a:off x="742237" y="1473420"/>
            <a:ext cx="13215063" cy="369332"/>
          </a:xfrm>
          <a:prstGeom prst="rect">
            <a:avLst/>
          </a:prstGeom>
        </p:spPr>
        <p:txBody>
          <a:bodyPr wrap="square" lIns="0" tIns="0" rIns="0" bIns="0" rtlCol="0" anchor="t">
            <a:spAutoFit/>
          </a:bodyPr>
          <a:lstStyle/>
          <a:p>
            <a:pPr algn="l">
              <a:spcBef>
                <a:spcPct val="0"/>
              </a:spcBef>
            </a:pPr>
            <a:r>
              <a:rPr lang="lt-LT" sz="2400" dirty="0">
                <a:solidFill>
                  <a:srgbClr val="666666"/>
                </a:solidFill>
                <a:latin typeface="Arimo" panose="020B0604020202020204" charset="0"/>
                <a:ea typeface="Arimo" panose="020B0604020202020204" charset="0"/>
                <a:cs typeface="Arimo" panose="020B0604020202020204" charset="0"/>
                <a:sym typeface="Arimo Bold"/>
              </a:rPr>
              <a:t>Bendroji žemės ūkio produkcija 2024 m. – 3,808 mlrd. Eur</a:t>
            </a:r>
            <a:endParaRPr lang="en-US" sz="2400" dirty="0">
              <a:solidFill>
                <a:srgbClr val="666666"/>
              </a:solidFill>
              <a:latin typeface="Arimo" panose="020B0604020202020204" charset="0"/>
              <a:ea typeface="Arimo" panose="020B0604020202020204" charset="0"/>
              <a:cs typeface="Arimo" panose="020B0604020202020204" charset="0"/>
              <a:sym typeface="Arimo"/>
            </a:endParaRPr>
          </a:p>
        </p:txBody>
      </p:sp>
      <p:graphicFrame>
        <p:nvGraphicFramePr>
          <p:cNvPr id="9" name="Chart 8">
            <a:extLst>
              <a:ext uri="{FF2B5EF4-FFF2-40B4-BE49-F238E27FC236}">
                <a16:creationId xmlns:a16="http://schemas.microsoft.com/office/drawing/2014/main" id="{0A5F2598-8440-4AB1-9B4E-04CD56CD13CE}"/>
              </a:ext>
            </a:extLst>
          </p:cNvPr>
          <p:cNvGraphicFramePr>
            <a:graphicFrameLocks/>
          </p:cNvGraphicFramePr>
          <p:nvPr>
            <p:extLst>
              <p:ext uri="{D42A27DB-BD31-4B8C-83A1-F6EECF244321}">
                <p14:modId xmlns:p14="http://schemas.microsoft.com/office/powerpoint/2010/main" val="2139365867"/>
              </p:ext>
            </p:extLst>
          </p:nvPr>
        </p:nvGraphicFramePr>
        <p:xfrm>
          <a:off x="1298221" y="2167467"/>
          <a:ext cx="12553246" cy="58815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8580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2CDAC3-1E64-4C61-9589-1CC6A449516A}"/>
              </a:ext>
            </a:extLst>
          </p:cNvPr>
          <p:cNvSpPr txBox="1"/>
          <p:nvPr/>
        </p:nvSpPr>
        <p:spPr>
          <a:xfrm>
            <a:off x="1535201" y="1671822"/>
            <a:ext cx="8451039" cy="4885953"/>
          </a:xfrm>
          <a:prstGeom prst="rect">
            <a:avLst/>
          </a:prstGeom>
          <a:noFill/>
        </p:spPr>
        <p:txBody>
          <a:bodyPr wrap="square" rtlCol="0">
            <a:spAutoFit/>
          </a:bodyPr>
          <a:lstStyle/>
          <a:p>
            <a:r>
              <a:rPr lang="lt-LT" sz="4450" b="1" dirty="0">
                <a:solidFill>
                  <a:srgbClr val="009650"/>
                </a:solidFill>
                <a:latin typeface="Arimo" panose="020B0604020202020204" charset="0"/>
                <a:ea typeface="Arimo" panose="020B0604020202020204" charset="0"/>
                <a:cs typeface="Arimo" panose="020B0604020202020204" charset="0"/>
              </a:rPr>
              <a:t>Dirbame 25 metus</a:t>
            </a:r>
          </a:p>
          <a:p>
            <a:endParaRPr lang="lt-LT" sz="4450" b="1" dirty="0">
              <a:solidFill>
                <a:srgbClr val="009650"/>
              </a:solidFill>
              <a:latin typeface="Arimo" panose="020B0604020202020204" charset="0"/>
              <a:ea typeface="Arimo" panose="020B0604020202020204" charset="0"/>
              <a:cs typeface="Arimo" panose="020B0604020202020204" charset="0"/>
            </a:endParaRPr>
          </a:p>
          <a:p>
            <a:r>
              <a:rPr lang="lt-LT" sz="4450" b="1" dirty="0">
                <a:solidFill>
                  <a:srgbClr val="009650"/>
                </a:solidFill>
                <a:latin typeface="Arimo" panose="020B0604020202020204" charset="0"/>
                <a:ea typeface="Arimo" panose="020B0604020202020204" charset="0"/>
                <a:cs typeface="Arimo" panose="020B0604020202020204" charset="0"/>
              </a:rPr>
              <a:t>Bendradarbiaujame su </a:t>
            </a:r>
          </a:p>
          <a:p>
            <a:r>
              <a:rPr lang="lt-LT" sz="4450" b="1" dirty="0">
                <a:solidFill>
                  <a:srgbClr val="009650"/>
                </a:solidFill>
                <a:latin typeface="Arimo" panose="020B0604020202020204" charset="0"/>
                <a:ea typeface="Arimo" panose="020B0604020202020204" charset="0"/>
                <a:cs typeface="Arimo" panose="020B0604020202020204" charset="0"/>
              </a:rPr>
              <a:t>414 </a:t>
            </a:r>
            <a:r>
              <a:rPr lang="lt-LT" sz="4450" b="1">
                <a:solidFill>
                  <a:srgbClr val="009650"/>
                </a:solidFill>
                <a:latin typeface="Arimo" panose="020B0604020202020204" charset="0"/>
                <a:ea typeface="Arimo" panose="020B0604020202020204" charset="0"/>
                <a:cs typeface="Arimo" panose="020B0604020202020204" charset="0"/>
              </a:rPr>
              <a:t>349 klientais</a:t>
            </a:r>
            <a:endParaRPr lang="lt-LT" sz="4450" b="1" dirty="0">
              <a:solidFill>
                <a:srgbClr val="009650"/>
              </a:solidFill>
              <a:latin typeface="Arimo" panose="020B0604020202020204" charset="0"/>
              <a:ea typeface="Arimo" panose="020B0604020202020204" charset="0"/>
              <a:cs typeface="Arimo" panose="020B0604020202020204" charset="0"/>
            </a:endParaRPr>
          </a:p>
          <a:p>
            <a:endParaRPr lang="lt-LT" sz="4450" b="1" dirty="0">
              <a:solidFill>
                <a:srgbClr val="009650"/>
              </a:solidFill>
              <a:latin typeface="Arimo" panose="020B0604020202020204" charset="0"/>
              <a:ea typeface="Arimo" panose="020B0604020202020204" charset="0"/>
              <a:cs typeface="Arimo" panose="020B0604020202020204" charset="0"/>
            </a:endParaRPr>
          </a:p>
          <a:p>
            <a:r>
              <a:rPr lang="lt-LT" sz="4450" b="1" dirty="0">
                <a:solidFill>
                  <a:srgbClr val="009650"/>
                </a:solidFill>
                <a:latin typeface="Arimo" panose="020B0604020202020204" charset="0"/>
                <a:ea typeface="Arimo" panose="020B0604020202020204" charset="0"/>
                <a:cs typeface="Arimo" panose="020B0604020202020204" charset="0"/>
              </a:rPr>
              <a:t>Ačiū, kad padedate mums </a:t>
            </a:r>
          </a:p>
          <a:p>
            <a:r>
              <a:rPr lang="lt-LT" sz="4450" b="1" dirty="0">
                <a:solidFill>
                  <a:srgbClr val="009650"/>
                </a:solidFill>
                <a:latin typeface="Arimo" panose="020B0604020202020204" charset="0"/>
                <a:ea typeface="Arimo" panose="020B0604020202020204" charset="0"/>
                <a:cs typeface="Arimo" panose="020B0604020202020204" charset="0"/>
              </a:rPr>
              <a:t>augti ir tobulėti!</a:t>
            </a:r>
            <a:endParaRPr lang="lt-LT" sz="4450" b="1" dirty="0">
              <a:solidFill>
                <a:srgbClr val="009650"/>
              </a:solidFill>
              <a:effectLst/>
              <a:latin typeface="Arimo" panose="020B0604020202020204" charset="0"/>
              <a:ea typeface="Arimo" panose="020B0604020202020204" charset="0"/>
              <a:cs typeface="Arimo" panose="020B0604020202020204" charset="0"/>
            </a:endParaRPr>
          </a:p>
        </p:txBody>
      </p:sp>
      <p:pic>
        <p:nvPicPr>
          <p:cNvPr id="5" name="Image 0" descr="preencoded.png">
            <a:extLst>
              <a:ext uri="{FF2B5EF4-FFF2-40B4-BE49-F238E27FC236}">
                <a16:creationId xmlns:a16="http://schemas.microsoft.com/office/drawing/2014/main" id="{08B8632C-D656-467D-900D-8CDC837DAD5B}"/>
              </a:ext>
            </a:extLst>
          </p:cNvPr>
          <p:cNvPicPr>
            <a:picLocks noChangeAspect="1"/>
          </p:cNvPicPr>
          <p:nvPr/>
        </p:nvPicPr>
        <p:blipFill>
          <a:blip r:embed="rId2"/>
          <a:stretch>
            <a:fillRect/>
          </a:stretch>
        </p:blipFill>
        <p:spPr>
          <a:xfrm>
            <a:off x="8869680" y="0"/>
            <a:ext cx="5760720" cy="8229600"/>
          </a:xfrm>
          <a:prstGeom prst="rect">
            <a:avLst/>
          </a:prstGeom>
        </p:spPr>
      </p:pic>
      <p:sp>
        <p:nvSpPr>
          <p:cNvPr id="8" name="Arrow: Chevron 7">
            <a:extLst>
              <a:ext uri="{FF2B5EF4-FFF2-40B4-BE49-F238E27FC236}">
                <a16:creationId xmlns:a16="http://schemas.microsoft.com/office/drawing/2014/main" id="{705C1A2F-7BC7-4DE2-88CE-AF08ECBC40BA}"/>
              </a:ext>
            </a:extLst>
          </p:cNvPr>
          <p:cNvSpPr/>
          <p:nvPr/>
        </p:nvSpPr>
        <p:spPr>
          <a:xfrm>
            <a:off x="525780" y="1783974"/>
            <a:ext cx="792480" cy="583695"/>
          </a:xfrm>
          <a:prstGeom prst="chevron">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
        <p:nvSpPr>
          <p:cNvPr id="11" name="Arrow: Chevron 10">
            <a:extLst>
              <a:ext uri="{FF2B5EF4-FFF2-40B4-BE49-F238E27FC236}">
                <a16:creationId xmlns:a16="http://schemas.microsoft.com/office/drawing/2014/main" id="{6F21F31C-EBCE-4B1B-82FC-8BBD78C8531C}"/>
              </a:ext>
            </a:extLst>
          </p:cNvPr>
          <p:cNvSpPr/>
          <p:nvPr/>
        </p:nvSpPr>
        <p:spPr>
          <a:xfrm>
            <a:off x="525780" y="5609214"/>
            <a:ext cx="792480" cy="583695"/>
          </a:xfrm>
          <a:prstGeom prst="chevron">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
        <p:nvSpPr>
          <p:cNvPr id="12" name="Arrow: Chevron 11">
            <a:extLst>
              <a:ext uri="{FF2B5EF4-FFF2-40B4-BE49-F238E27FC236}">
                <a16:creationId xmlns:a16="http://schemas.microsoft.com/office/drawing/2014/main" id="{029355FA-566F-460A-8C60-6454433190AA}"/>
              </a:ext>
            </a:extLst>
          </p:cNvPr>
          <p:cNvSpPr/>
          <p:nvPr/>
        </p:nvSpPr>
        <p:spPr>
          <a:xfrm>
            <a:off x="525780" y="3531104"/>
            <a:ext cx="792480" cy="583695"/>
          </a:xfrm>
          <a:prstGeom prst="chevron">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Tree>
    <p:extLst>
      <p:ext uri="{BB962C8B-B14F-4D97-AF65-F5344CB8AC3E}">
        <p14:creationId xmlns:p14="http://schemas.microsoft.com/office/powerpoint/2010/main" val="281633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1" y="545485"/>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009650"/>
                </a:solidFill>
                <a:latin typeface="Arimo" panose="020B0604020202020204" charset="0"/>
                <a:ea typeface="Arimo" panose="020B0604020202020204" charset="0"/>
                <a:cs typeface="Arimo" panose="020B0604020202020204" charset="0"/>
              </a:rPr>
              <a:t>Mūsų vertybės</a:t>
            </a:r>
            <a:endParaRPr lang="en-US" sz="4450" dirty="0">
              <a:latin typeface="Arimo" panose="020B0604020202020204" charset="0"/>
              <a:ea typeface="Arimo" panose="020B0604020202020204" charset="0"/>
              <a:cs typeface="Arimo" panose="020B0604020202020204" charset="0"/>
            </a:endParaRPr>
          </a:p>
        </p:txBody>
      </p:sp>
      <p:pic>
        <p:nvPicPr>
          <p:cNvPr id="3" name="Image 0" descr="preencoded.png"/>
          <p:cNvPicPr>
            <a:picLocks noChangeAspect="1"/>
          </p:cNvPicPr>
          <p:nvPr/>
        </p:nvPicPr>
        <p:blipFill>
          <a:blip r:embed="rId3"/>
          <a:stretch>
            <a:fillRect/>
          </a:stretch>
        </p:blipFill>
        <p:spPr>
          <a:xfrm>
            <a:off x="793790" y="2345769"/>
            <a:ext cx="566976" cy="566976"/>
          </a:xfrm>
          <a:prstGeom prst="rect">
            <a:avLst/>
          </a:prstGeom>
        </p:spPr>
      </p:pic>
      <p:sp>
        <p:nvSpPr>
          <p:cNvPr id="4" name="Text 1"/>
          <p:cNvSpPr/>
          <p:nvPr/>
        </p:nvSpPr>
        <p:spPr>
          <a:xfrm>
            <a:off x="793790" y="3139559"/>
            <a:ext cx="2792492" cy="354330"/>
          </a:xfrm>
          <a:prstGeom prst="rect">
            <a:avLst/>
          </a:prstGeom>
          <a:noFill/>
          <a:ln/>
        </p:spPr>
        <p:txBody>
          <a:bodyPr wrap="none" lIns="0" tIns="0" rIns="0" bIns="0" rtlCol="0" anchor="t"/>
          <a:lstStyle/>
          <a:p>
            <a:pPr marL="0" indent="0" algn="l">
              <a:lnSpc>
                <a:spcPts val="2750"/>
              </a:lnSpc>
              <a:buNone/>
            </a:pPr>
            <a:r>
              <a:rPr lang="en-US" sz="2800" b="1" dirty="0">
                <a:solidFill>
                  <a:srgbClr val="666666"/>
                </a:solidFill>
                <a:latin typeface="Arimo" panose="020B0604020202020204" charset="0"/>
                <a:ea typeface="Arimo" panose="020B0604020202020204" charset="0"/>
                <a:cs typeface="Arimo" panose="020B0604020202020204" charset="0"/>
              </a:rPr>
              <a:t>Orientacija į klientą</a:t>
            </a:r>
            <a:endParaRPr lang="en-US" sz="2800" dirty="0">
              <a:latin typeface="Arimo" panose="020B0604020202020204" charset="0"/>
              <a:ea typeface="Arimo" panose="020B0604020202020204" charset="0"/>
              <a:cs typeface="Arimo" panose="020B0604020202020204" charset="0"/>
            </a:endParaRPr>
          </a:p>
        </p:txBody>
      </p:sp>
      <p:sp>
        <p:nvSpPr>
          <p:cNvPr id="5" name="Text 2"/>
          <p:cNvSpPr/>
          <p:nvPr/>
        </p:nvSpPr>
        <p:spPr>
          <a:xfrm>
            <a:off x="793790" y="3629978"/>
            <a:ext cx="2279019" cy="725805"/>
          </a:xfrm>
          <a:prstGeom prst="rect">
            <a:avLst/>
          </a:prstGeom>
          <a:noFill/>
          <a:ln/>
        </p:spPr>
        <p:txBody>
          <a:bodyPr wrap="square" lIns="0" tIns="0" rIns="0" bIns="0" rtlCol="0" anchor="t"/>
          <a:lstStyle/>
          <a:p>
            <a:pPr marL="0" indent="0" algn="l">
              <a:lnSpc>
                <a:spcPts val="2850"/>
              </a:lnSpc>
              <a:buNone/>
            </a:pPr>
            <a:r>
              <a:rPr lang="en-US" sz="2400" dirty="0">
                <a:solidFill>
                  <a:srgbClr val="666666"/>
                </a:solidFill>
                <a:latin typeface="Arimo" pitchFamily="34" charset="0"/>
                <a:ea typeface="Arimo" pitchFamily="34" charset="-122"/>
                <a:cs typeface="Arimo" pitchFamily="34" charset="-120"/>
              </a:rPr>
              <a:t>Iniciatyvumas ir pagalba </a:t>
            </a:r>
            <a:r>
              <a:rPr lang="en-US" sz="2400" dirty="0" err="1">
                <a:solidFill>
                  <a:srgbClr val="666666"/>
                </a:solidFill>
                <a:latin typeface="Arimo" pitchFamily="34" charset="0"/>
                <a:ea typeface="Arimo" pitchFamily="34" charset="-122"/>
                <a:cs typeface="Arimo" pitchFamily="34" charset="-120"/>
              </a:rPr>
              <a:t>klientams</a:t>
            </a:r>
            <a:endParaRPr lang="en-US" sz="2400" dirty="0"/>
          </a:p>
        </p:txBody>
      </p:sp>
      <p:pic>
        <p:nvPicPr>
          <p:cNvPr id="6" name="Image 1" descr="preencoded.png"/>
          <p:cNvPicPr>
            <a:picLocks noChangeAspect="1"/>
          </p:cNvPicPr>
          <p:nvPr/>
        </p:nvPicPr>
        <p:blipFill>
          <a:blip r:embed="rId4"/>
          <a:stretch>
            <a:fillRect/>
          </a:stretch>
        </p:blipFill>
        <p:spPr>
          <a:xfrm>
            <a:off x="4325708" y="2345769"/>
            <a:ext cx="566976" cy="566976"/>
          </a:xfrm>
          <a:prstGeom prst="rect">
            <a:avLst/>
          </a:prstGeom>
        </p:spPr>
      </p:pic>
      <p:sp>
        <p:nvSpPr>
          <p:cNvPr id="7" name="Text 3"/>
          <p:cNvSpPr/>
          <p:nvPr/>
        </p:nvSpPr>
        <p:spPr>
          <a:xfrm>
            <a:off x="4325708" y="3139559"/>
            <a:ext cx="2792611" cy="354330"/>
          </a:xfrm>
          <a:prstGeom prst="rect">
            <a:avLst/>
          </a:prstGeom>
          <a:noFill/>
          <a:ln/>
        </p:spPr>
        <p:txBody>
          <a:bodyPr wrap="none" lIns="0" tIns="0" rIns="0" bIns="0" rtlCol="0" anchor="t"/>
          <a:lstStyle/>
          <a:p>
            <a:pPr marL="0" indent="0" algn="l">
              <a:lnSpc>
                <a:spcPts val="2750"/>
              </a:lnSpc>
              <a:buNone/>
            </a:pPr>
            <a:r>
              <a:rPr lang="en-US" sz="2800" b="1" dirty="0">
                <a:solidFill>
                  <a:srgbClr val="666666"/>
                </a:solidFill>
                <a:latin typeface="Arimo" panose="020B0604020202020204" charset="0"/>
                <a:ea typeface="Arimo" panose="020B0604020202020204" charset="0"/>
                <a:cs typeface="Arimo" panose="020B0604020202020204" charset="0"/>
              </a:rPr>
              <a:t>Profesionalumas</a:t>
            </a:r>
            <a:endParaRPr lang="en-US" sz="2800" dirty="0">
              <a:latin typeface="Arimo" panose="020B0604020202020204" charset="0"/>
              <a:ea typeface="Arimo" panose="020B0604020202020204" charset="0"/>
              <a:cs typeface="Arimo" panose="020B0604020202020204" charset="0"/>
            </a:endParaRPr>
          </a:p>
        </p:txBody>
      </p:sp>
      <p:sp>
        <p:nvSpPr>
          <p:cNvPr id="8" name="Text 4"/>
          <p:cNvSpPr/>
          <p:nvPr/>
        </p:nvSpPr>
        <p:spPr>
          <a:xfrm>
            <a:off x="4325709" y="3629978"/>
            <a:ext cx="2279116" cy="725805"/>
          </a:xfrm>
          <a:prstGeom prst="rect">
            <a:avLst/>
          </a:prstGeom>
          <a:noFill/>
          <a:ln/>
        </p:spPr>
        <p:txBody>
          <a:bodyPr wrap="square" lIns="0" tIns="0" rIns="0" bIns="0" rtlCol="0" anchor="t"/>
          <a:lstStyle/>
          <a:p>
            <a:pPr marL="0" indent="0" algn="l">
              <a:lnSpc>
                <a:spcPts val="2850"/>
              </a:lnSpc>
              <a:buNone/>
            </a:pPr>
            <a:r>
              <a:rPr lang="en-US" sz="2400" dirty="0">
                <a:solidFill>
                  <a:srgbClr val="666666"/>
                </a:solidFill>
                <a:latin typeface="Arimo" pitchFamily="34" charset="0"/>
                <a:ea typeface="Arimo" pitchFamily="34" charset="-122"/>
                <a:cs typeface="Arimo" pitchFamily="34" charset="-120"/>
              </a:rPr>
              <a:t>Didelė patirtis ir </a:t>
            </a:r>
            <a:r>
              <a:rPr lang="en-US" sz="2400" dirty="0" err="1">
                <a:solidFill>
                  <a:srgbClr val="666666"/>
                </a:solidFill>
                <a:latin typeface="Arimo" pitchFamily="34" charset="0"/>
                <a:ea typeface="Arimo" pitchFamily="34" charset="-122"/>
                <a:cs typeface="Arimo" pitchFamily="34" charset="-120"/>
              </a:rPr>
              <a:t>nuolatinis</a:t>
            </a:r>
            <a:r>
              <a:rPr lang="en-US" sz="2400" dirty="0">
                <a:solidFill>
                  <a:srgbClr val="666666"/>
                </a:solidFill>
                <a:latin typeface="Arimo" pitchFamily="34" charset="0"/>
                <a:ea typeface="Arimo" pitchFamily="34" charset="-122"/>
                <a:cs typeface="Arimo" pitchFamily="34" charset="-120"/>
              </a:rPr>
              <a:t> </a:t>
            </a:r>
            <a:r>
              <a:rPr lang="en-US" sz="2400" dirty="0" err="1">
                <a:solidFill>
                  <a:srgbClr val="666666"/>
                </a:solidFill>
                <a:latin typeface="Arimo" pitchFamily="34" charset="0"/>
                <a:ea typeface="Arimo" pitchFamily="34" charset="-122"/>
                <a:cs typeface="Arimo" pitchFamily="34" charset="-120"/>
              </a:rPr>
              <a:t>tobulėjimas</a:t>
            </a:r>
            <a:endParaRPr lang="en-US" sz="2400" dirty="0"/>
          </a:p>
        </p:txBody>
      </p:sp>
      <p:pic>
        <p:nvPicPr>
          <p:cNvPr id="9" name="Image 2" descr="preencoded.png"/>
          <p:cNvPicPr>
            <a:picLocks noChangeAspect="1"/>
          </p:cNvPicPr>
          <p:nvPr/>
        </p:nvPicPr>
        <p:blipFill>
          <a:blip r:embed="rId5"/>
          <a:stretch>
            <a:fillRect/>
          </a:stretch>
        </p:blipFill>
        <p:spPr>
          <a:xfrm>
            <a:off x="7857866" y="2345769"/>
            <a:ext cx="566976" cy="566976"/>
          </a:xfrm>
          <a:prstGeom prst="rect">
            <a:avLst/>
          </a:prstGeom>
        </p:spPr>
      </p:pic>
      <p:sp>
        <p:nvSpPr>
          <p:cNvPr id="10" name="Text 5"/>
          <p:cNvSpPr/>
          <p:nvPr/>
        </p:nvSpPr>
        <p:spPr>
          <a:xfrm>
            <a:off x="7857866" y="3139559"/>
            <a:ext cx="2792611" cy="354330"/>
          </a:xfrm>
          <a:prstGeom prst="rect">
            <a:avLst/>
          </a:prstGeom>
          <a:noFill/>
          <a:ln/>
        </p:spPr>
        <p:txBody>
          <a:bodyPr wrap="none" lIns="0" tIns="0" rIns="0" bIns="0" rtlCol="0" anchor="t"/>
          <a:lstStyle/>
          <a:p>
            <a:pPr marL="0" indent="0" algn="l">
              <a:lnSpc>
                <a:spcPts val="2750"/>
              </a:lnSpc>
              <a:buNone/>
            </a:pPr>
            <a:r>
              <a:rPr lang="en-US" sz="2800" b="1" dirty="0" err="1">
                <a:solidFill>
                  <a:srgbClr val="666666"/>
                </a:solidFill>
                <a:latin typeface="Arimo" panose="020B0604020202020204" charset="0"/>
                <a:ea typeface="Arimo" panose="020B0604020202020204" charset="0"/>
                <a:cs typeface="Arimo" panose="020B0604020202020204" charset="0"/>
              </a:rPr>
              <a:t>Efektyvumas</a:t>
            </a:r>
            <a:endParaRPr lang="en-US" sz="2800" dirty="0">
              <a:latin typeface="Arimo" panose="020B0604020202020204" charset="0"/>
              <a:ea typeface="Arimo" panose="020B0604020202020204" charset="0"/>
              <a:cs typeface="Arimo" panose="020B0604020202020204" charset="0"/>
            </a:endParaRPr>
          </a:p>
        </p:txBody>
      </p:sp>
      <p:sp>
        <p:nvSpPr>
          <p:cNvPr id="11" name="Text 6"/>
          <p:cNvSpPr/>
          <p:nvPr/>
        </p:nvSpPr>
        <p:spPr>
          <a:xfrm>
            <a:off x="7857867" y="3629978"/>
            <a:ext cx="2279116" cy="725805"/>
          </a:xfrm>
          <a:prstGeom prst="rect">
            <a:avLst/>
          </a:prstGeom>
          <a:noFill/>
          <a:ln/>
        </p:spPr>
        <p:txBody>
          <a:bodyPr wrap="square" lIns="0" tIns="0" rIns="0" bIns="0" rtlCol="0" anchor="t"/>
          <a:lstStyle/>
          <a:p>
            <a:pPr marL="0" indent="0" algn="l">
              <a:lnSpc>
                <a:spcPts val="2850"/>
              </a:lnSpc>
              <a:buNone/>
            </a:pPr>
            <a:r>
              <a:rPr lang="en-US" sz="2400" dirty="0">
                <a:solidFill>
                  <a:srgbClr val="666666"/>
                </a:solidFill>
                <a:latin typeface="Arimo" pitchFamily="34" charset="0"/>
                <a:ea typeface="Arimo" pitchFamily="34" charset="-122"/>
                <a:cs typeface="Arimo" pitchFamily="34" charset="-120"/>
              </a:rPr>
              <a:t>Optimalios sąnaudos </a:t>
            </a:r>
            <a:r>
              <a:rPr lang="en-US" sz="2400" dirty="0" err="1">
                <a:solidFill>
                  <a:srgbClr val="666666"/>
                </a:solidFill>
                <a:latin typeface="Arimo" pitchFamily="34" charset="0"/>
                <a:ea typeface="Arimo" pitchFamily="34" charset="-122"/>
                <a:cs typeface="Arimo" pitchFamily="34" charset="-120"/>
              </a:rPr>
              <a:t>siekiant</a:t>
            </a:r>
            <a:r>
              <a:rPr lang="en-US" sz="2400" dirty="0">
                <a:solidFill>
                  <a:srgbClr val="666666"/>
                </a:solidFill>
                <a:latin typeface="Arimo" pitchFamily="34" charset="0"/>
                <a:ea typeface="Arimo" pitchFamily="34" charset="-122"/>
                <a:cs typeface="Arimo" pitchFamily="34" charset="-120"/>
              </a:rPr>
              <a:t> </a:t>
            </a:r>
            <a:r>
              <a:rPr lang="en-US" sz="2400" dirty="0" err="1">
                <a:solidFill>
                  <a:srgbClr val="666666"/>
                </a:solidFill>
                <a:latin typeface="Arimo" pitchFamily="34" charset="0"/>
                <a:ea typeface="Arimo" pitchFamily="34" charset="-122"/>
                <a:cs typeface="Arimo" pitchFamily="34" charset="-120"/>
              </a:rPr>
              <a:t>tikslų</a:t>
            </a:r>
            <a:endParaRPr lang="en-US" sz="2400" dirty="0"/>
          </a:p>
        </p:txBody>
      </p:sp>
      <p:pic>
        <p:nvPicPr>
          <p:cNvPr id="12" name="Image 3" descr="preencoded.png"/>
          <p:cNvPicPr>
            <a:picLocks noChangeAspect="1"/>
          </p:cNvPicPr>
          <p:nvPr/>
        </p:nvPicPr>
        <p:blipFill>
          <a:blip r:embed="rId6"/>
          <a:stretch>
            <a:fillRect/>
          </a:stretch>
        </p:blipFill>
        <p:spPr>
          <a:xfrm>
            <a:off x="793790" y="5036225"/>
            <a:ext cx="566976" cy="566976"/>
          </a:xfrm>
          <a:prstGeom prst="rect">
            <a:avLst/>
          </a:prstGeom>
        </p:spPr>
      </p:pic>
      <p:sp>
        <p:nvSpPr>
          <p:cNvPr id="13" name="Text 7"/>
          <p:cNvSpPr/>
          <p:nvPr/>
        </p:nvSpPr>
        <p:spPr>
          <a:xfrm>
            <a:off x="793790" y="5830015"/>
            <a:ext cx="2792611" cy="354330"/>
          </a:xfrm>
          <a:prstGeom prst="rect">
            <a:avLst/>
          </a:prstGeom>
          <a:noFill/>
          <a:ln/>
        </p:spPr>
        <p:txBody>
          <a:bodyPr wrap="none" lIns="0" tIns="0" rIns="0" bIns="0" rtlCol="0" anchor="t"/>
          <a:lstStyle/>
          <a:p>
            <a:pPr marL="0" indent="0" algn="l">
              <a:lnSpc>
                <a:spcPts val="2750"/>
              </a:lnSpc>
              <a:buNone/>
            </a:pPr>
            <a:r>
              <a:rPr lang="en-US" sz="2800" b="1" dirty="0">
                <a:solidFill>
                  <a:srgbClr val="666666"/>
                </a:solidFill>
                <a:latin typeface="Arimo" panose="020B0604020202020204" charset="0"/>
                <a:ea typeface="Arimo" panose="020B0604020202020204" charset="0"/>
                <a:cs typeface="Arimo" panose="020B0604020202020204" charset="0"/>
              </a:rPr>
              <a:t>Skaidrumas</a:t>
            </a:r>
            <a:endParaRPr lang="en-US" sz="2800" dirty="0">
              <a:latin typeface="Arimo" panose="020B0604020202020204" charset="0"/>
              <a:ea typeface="Arimo" panose="020B0604020202020204" charset="0"/>
              <a:cs typeface="Arimo" panose="020B0604020202020204" charset="0"/>
            </a:endParaRPr>
          </a:p>
        </p:txBody>
      </p:sp>
      <p:sp>
        <p:nvSpPr>
          <p:cNvPr id="14" name="Text 8"/>
          <p:cNvSpPr/>
          <p:nvPr/>
        </p:nvSpPr>
        <p:spPr>
          <a:xfrm>
            <a:off x="793791" y="6337223"/>
            <a:ext cx="2279116" cy="362903"/>
          </a:xfrm>
          <a:prstGeom prst="rect">
            <a:avLst/>
          </a:prstGeom>
          <a:noFill/>
          <a:ln/>
        </p:spPr>
        <p:txBody>
          <a:bodyPr wrap="none" lIns="0" tIns="0" rIns="0" bIns="0" rtlCol="0" anchor="t"/>
          <a:lstStyle/>
          <a:p>
            <a:pPr marL="0" indent="0" algn="l">
              <a:lnSpc>
                <a:spcPts val="2850"/>
              </a:lnSpc>
              <a:buNone/>
            </a:pPr>
            <a:r>
              <a:rPr lang="en-US" sz="2400" dirty="0">
                <a:solidFill>
                  <a:srgbClr val="666666"/>
                </a:solidFill>
                <a:latin typeface="Arimo" pitchFamily="34" charset="0"/>
                <a:ea typeface="Arimo" pitchFamily="34" charset="-122"/>
                <a:cs typeface="Arimo" pitchFamily="34" charset="-120"/>
              </a:rPr>
              <a:t>Vieši ir </a:t>
            </a:r>
            <a:r>
              <a:rPr lang="en-US" sz="2400" dirty="0" err="1">
                <a:solidFill>
                  <a:srgbClr val="666666"/>
                </a:solidFill>
                <a:latin typeface="Arimo" pitchFamily="34" charset="0"/>
                <a:ea typeface="Arimo" pitchFamily="34" charset="-122"/>
                <a:cs typeface="Arimo" pitchFamily="34" charset="-120"/>
              </a:rPr>
              <a:t>aiškūs</a:t>
            </a:r>
            <a:r>
              <a:rPr lang="en-US" sz="2400" dirty="0">
                <a:solidFill>
                  <a:srgbClr val="666666"/>
                </a:solidFill>
                <a:latin typeface="Arimo" pitchFamily="34" charset="0"/>
                <a:ea typeface="Arimo" pitchFamily="34" charset="-122"/>
                <a:cs typeface="Arimo" pitchFamily="34" charset="-120"/>
              </a:rPr>
              <a:t> </a:t>
            </a:r>
            <a:endParaRPr lang="lt-LT" sz="2400" dirty="0">
              <a:solidFill>
                <a:srgbClr val="666666"/>
              </a:solidFill>
              <a:latin typeface="Arimo" pitchFamily="34" charset="0"/>
              <a:ea typeface="Arimo" pitchFamily="34" charset="-122"/>
              <a:cs typeface="Arimo" pitchFamily="34" charset="-120"/>
            </a:endParaRPr>
          </a:p>
          <a:p>
            <a:pPr marL="0" indent="0" algn="l">
              <a:lnSpc>
                <a:spcPts val="2850"/>
              </a:lnSpc>
              <a:buNone/>
            </a:pPr>
            <a:r>
              <a:rPr lang="en-US" sz="2400" dirty="0" err="1">
                <a:solidFill>
                  <a:srgbClr val="666666"/>
                </a:solidFill>
                <a:latin typeface="Arimo" pitchFamily="34" charset="0"/>
                <a:ea typeface="Arimo" pitchFamily="34" charset="-122"/>
                <a:cs typeface="Arimo" pitchFamily="34" charset="-120"/>
              </a:rPr>
              <a:t>sprendimai</a:t>
            </a:r>
            <a:endParaRPr lang="en-US" sz="2400" dirty="0"/>
          </a:p>
        </p:txBody>
      </p:sp>
      <p:pic>
        <p:nvPicPr>
          <p:cNvPr id="15" name="Image 4" descr="preencoded.png"/>
          <p:cNvPicPr>
            <a:picLocks noChangeAspect="1"/>
          </p:cNvPicPr>
          <p:nvPr/>
        </p:nvPicPr>
        <p:blipFill>
          <a:blip r:embed="rId7"/>
          <a:stretch>
            <a:fillRect/>
          </a:stretch>
        </p:blipFill>
        <p:spPr>
          <a:xfrm>
            <a:off x="4325828" y="5036225"/>
            <a:ext cx="566976" cy="566976"/>
          </a:xfrm>
          <a:prstGeom prst="rect">
            <a:avLst/>
          </a:prstGeom>
        </p:spPr>
      </p:pic>
      <p:sp>
        <p:nvSpPr>
          <p:cNvPr id="16" name="Text 9"/>
          <p:cNvSpPr/>
          <p:nvPr/>
        </p:nvSpPr>
        <p:spPr>
          <a:xfrm>
            <a:off x="4325828" y="5830014"/>
            <a:ext cx="2792492" cy="354330"/>
          </a:xfrm>
          <a:prstGeom prst="rect">
            <a:avLst/>
          </a:prstGeom>
          <a:noFill/>
          <a:ln/>
        </p:spPr>
        <p:txBody>
          <a:bodyPr wrap="none" lIns="0" tIns="0" rIns="0" bIns="0" rtlCol="0" anchor="t"/>
          <a:lstStyle/>
          <a:p>
            <a:pPr marL="0" indent="0" algn="l">
              <a:lnSpc>
                <a:spcPts val="2750"/>
              </a:lnSpc>
              <a:buNone/>
            </a:pPr>
            <a:r>
              <a:rPr lang="en-US" sz="2800" b="1" dirty="0">
                <a:solidFill>
                  <a:srgbClr val="666666"/>
                </a:solidFill>
                <a:latin typeface="Arimo" panose="020B0604020202020204" charset="0"/>
                <a:ea typeface="Arimo" panose="020B0604020202020204" charset="0"/>
                <a:cs typeface="Arimo" panose="020B0604020202020204" charset="0"/>
              </a:rPr>
              <a:t>Pažangumas</a:t>
            </a:r>
            <a:endParaRPr lang="en-US" sz="2800" dirty="0">
              <a:latin typeface="Arimo" panose="020B0604020202020204" charset="0"/>
              <a:ea typeface="Arimo" panose="020B0604020202020204" charset="0"/>
              <a:cs typeface="Arimo" panose="020B0604020202020204" charset="0"/>
            </a:endParaRPr>
          </a:p>
        </p:txBody>
      </p:sp>
      <p:sp>
        <p:nvSpPr>
          <p:cNvPr id="17" name="Text 10"/>
          <p:cNvSpPr/>
          <p:nvPr/>
        </p:nvSpPr>
        <p:spPr>
          <a:xfrm>
            <a:off x="4325828" y="6320433"/>
            <a:ext cx="2676256" cy="725805"/>
          </a:xfrm>
          <a:prstGeom prst="rect">
            <a:avLst/>
          </a:prstGeom>
          <a:noFill/>
          <a:ln/>
        </p:spPr>
        <p:txBody>
          <a:bodyPr wrap="square" lIns="0" tIns="0" rIns="0" bIns="0" rtlCol="0" anchor="t"/>
          <a:lstStyle/>
          <a:p>
            <a:pPr marL="0" indent="0" algn="l">
              <a:lnSpc>
                <a:spcPts val="2850"/>
              </a:lnSpc>
              <a:buNone/>
            </a:pPr>
            <a:r>
              <a:rPr lang="en-US" sz="2400" dirty="0">
                <a:solidFill>
                  <a:srgbClr val="666666"/>
                </a:solidFill>
                <a:latin typeface="Arimo" pitchFamily="34" charset="0"/>
                <a:ea typeface="Arimo" pitchFamily="34" charset="-122"/>
                <a:cs typeface="Arimo" pitchFamily="34" charset="-120"/>
              </a:rPr>
              <a:t>Nuolatinis </a:t>
            </a:r>
            <a:r>
              <a:rPr lang="en-US" sz="2400" dirty="0" err="1">
                <a:solidFill>
                  <a:srgbClr val="666666"/>
                </a:solidFill>
                <a:latin typeface="Arimo" pitchFamily="34" charset="0"/>
                <a:ea typeface="Arimo" pitchFamily="34" charset="-122"/>
                <a:cs typeface="Arimo" pitchFamily="34" charset="-120"/>
              </a:rPr>
              <a:t>naujovių</a:t>
            </a:r>
            <a:r>
              <a:rPr lang="en-US" sz="2400" dirty="0">
                <a:solidFill>
                  <a:srgbClr val="666666"/>
                </a:solidFill>
                <a:latin typeface="Arimo" pitchFamily="34" charset="0"/>
                <a:ea typeface="Arimo" pitchFamily="34" charset="-122"/>
                <a:cs typeface="Arimo" pitchFamily="34" charset="-120"/>
              </a:rPr>
              <a:t> </a:t>
            </a:r>
            <a:r>
              <a:rPr lang="en-US" sz="2400" dirty="0" err="1">
                <a:solidFill>
                  <a:srgbClr val="666666"/>
                </a:solidFill>
                <a:latin typeface="Arimo" pitchFamily="34" charset="0"/>
                <a:ea typeface="Arimo" pitchFamily="34" charset="-122"/>
                <a:cs typeface="Arimo" pitchFamily="34" charset="-120"/>
              </a:rPr>
              <a:t>diegimas</a:t>
            </a:r>
            <a:endParaRPr lang="en-US" sz="2400" dirty="0"/>
          </a:p>
        </p:txBody>
      </p:sp>
      <p:pic>
        <p:nvPicPr>
          <p:cNvPr id="18" name="Image 5" descr="preencoded.png"/>
          <p:cNvPicPr>
            <a:picLocks noChangeAspect="1"/>
          </p:cNvPicPr>
          <p:nvPr/>
        </p:nvPicPr>
        <p:blipFill>
          <a:blip r:embed="rId8"/>
          <a:stretch>
            <a:fillRect/>
          </a:stretch>
        </p:blipFill>
        <p:spPr>
          <a:xfrm>
            <a:off x="7857866" y="5036225"/>
            <a:ext cx="566976" cy="566976"/>
          </a:xfrm>
          <a:prstGeom prst="rect">
            <a:avLst/>
          </a:prstGeom>
        </p:spPr>
      </p:pic>
      <p:sp>
        <p:nvSpPr>
          <p:cNvPr id="19" name="Text 11"/>
          <p:cNvSpPr/>
          <p:nvPr/>
        </p:nvSpPr>
        <p:spPr>
          <a:xfrm>
            <a:off x="7857866" y="5830014"/>
            <a:ext cx="2792611" cy="354330"/>
          </a:xfrm>
          <a:prstGeom prst="rect">
            <a:avLst/>
          </a:prstGeom>
          <a:noFill/>
          <a:ln/>
        </p:spPr>
        <p:txBody>
          <a:bodyPr wrap="none" lIns="0" tIns="0" rIns="0" bIns="0" rtlCol="0" anchor="t"/>
          <a:lstStyle/>
          <a:p>
            <a:pPr marL="0" indent="0" algn="l">
              <a:lnSpc>
                <a:spcPts val="2750"/>
              </a:lnSpc>
              <a:buNone/>
            </a:pPr>
            <a:r>
              <a:rPr lang="en-US" sz="2800" b="1" dirty="0">
                <a:solidFill>
                  <a:srgbClr val="666666"/>
                </a:solidFill>
                <a:latin typeface="Arimo" panose="020B0604020202020204" charset="0"/>
                <a:ea typeface="Arimo" panose="020B0604020202020204" charset="0"/>
                <a:cs typeface="Arimo" panose="020B0604020202020204" charset="0"/>
              </a:rPr>
              <a:t>Tvarumas</a:t>
            </a:r>
            <a:endParaRPr lang="en-US" sz="2800" dirty="0">
              <a:latin typeface="Arimo" panose="020B0604020202020204" charset="0"/>
              <a:ea typeface="Arimo" panose="020B0604020202020204" charset="0"/>
              <a:cs typeface="Arimo" panose="020B0604020202020204" charset="0"/>
            </a:endParaRPr>
          </a:p>
        </p:txBody>
      </p:sp>
      <p:sp>
        <p:nvSpPr>
          <p:cNvPr id="20" name="Text 12"/>
          <p:cNvSpPr/>
          <p:nvPr/>
        </p:nvSpPr>
        <p:spPr>
          <a:xfrm>
            <a:off x="7857867" y="6320433"/>
            <a:ext cx="2676256" cy="725805"/>
          </a:xfrm>
          <a:prstGeom prst="rect">
            <a:avLst/>
          </a:prstGeom>
          <a:noFill/>
          <a:ln/>
        </p:spPr>
        <p:txBody>
          <a:bodyPr wrap="square" lIns="0" tIns="0" rIns="0" bIns="0" rtlCol="0" anchor="t"/>
          <a:lstStyle/>
          <a:p>
            <a:pPr marL="0" indent="0" algn="l">
              <a:lnSpc>
                <a:spcPts val="2850"/>
              </a:lnSpc>
              <a:buNone/>
            </a:pPr>
            <a:r>
              <a:rPr lang="en-US" sz="2400" dirty="0">
                <a:solidFill>
                  <a:srgbClr val="666666"/>
                </a:solidFill>
                <a:latin typeface="Arimo" pitchFamily="34" charset="0"/>
                <a:ea typeface="Arimo" pitchFamily="34" charset="-122"/>
                <a:cs typeface="Arimo" pitchFamily="34" charset="-120"/>
              </a:rPr>
              <a:t>Mažesnis gamtos </a:t>
            </a:r>
            <a:r>
              <a:rPr lang="en-US" sz="2400" dirty="0" err="1">
                <a:solidFill>
                  <a:srgbClr val="666666"/>
                </a:solidFill>
                <a:latin typeface="Arimo" pitchFamily="34" charset="0"/>
                <a:ea typeface="Arimo" pitchFamily="34" charset="-122"/>
                <a:cs typeface="Arimo" pitchFamily="34" charset="-120"/>
              </a:rPr>
              <a:t>išteklių</a:t>
            </a:r>
            <a:r>
              <a:rPr lang="en-US" sz="2400" dirty="0">
                <a:solidFill>
                  <a:srgbClr val="666666"/>
                </a:solidFill>
                <a:latin typeface="Arimo" pitchFamily="34" charset="0"/>
                <a:ea typeface="Arimo" pitchFamily="34" charset="-122"/>
                <a:cs typeface="Arimo" pitchFamily="34" charset="-120"/>
              </a:rPr>
              <a:t> </a:t>
            </a:r>
            <a:r>
              <a:rPr lang="en-US" sz="2400" dirty="0" err="1">
                <a:solidFill>
                  <a:srgbClr val="666666"/>
                </a:solidFill>
                <a:latin typeface="Arimo" pitchFamily="34" charset="0"/>
                <a:ea typeface="Arimo" pitchFamily="34" charset="-122"/>
                <a:cs typeface="Arimo" pitchFamily="34" charset="-120"/>
              </a:rPr>
              <a:t>naudojimas</a:t>
            </a:r>
            <a:endParaRPr lang="en-US" sz="2400" dirty="0"/>
          </a:p>
        </p:txBody>
      </p:sp>
      <p:pic>
        <p:nvPicPr>
          <p:cNvPr id="21" name="Image 6" descr="preencoded.png"/>
          <p:cNvPicPr>
            <a:picLocks noChangeAspect="1"/>
          </p:cNvPicPr>
          <p:nvPr/>
        </p:nvPicPr>
        <p:blipFill>
          <a:blip r:embed="rId9"/>
          <a:stretch>
            <a:fillRect/>
          </a:stretch>
        </p:blipFill>
        <p:spPr>
          <a:xfrm>
            <a:off x="13213080" y="228600"/>
            <a:ext cx="1188720" cy="393978"/>
          </a:xfrm>
          <a:prstGeom prst="rect">
            <a:avLst/>
          </a:prstGeom>
        </p:spPr>
      </p:pic>
      <p:pic>
        <p:nvPicPr>
          <p:cNvPr id="23" name="Picture 22" descr="A green tree with apples on it&#10;&#10;Description automatically generated">
            <a:extLst>
              <a:ext uri="{FF2B5EF4-FFF2-40B4-BE49-F238E27FC236}">
                <a16:creationId xmlns:a16="http://schemas.microsoft.com/office/drawing/2014/main" id="{8B1964FE-6D92-4821-943A-7C91ACC979E5}"/>
              </a:ext>
            </a:extLst>
          </p:cNvPr>
          <p:cNvPicPr>
            <a:picLocks noChangeAspect="1"/>
          </p:cNvPicPr>
          <p:nvPr/>
        </p:nvPicPr>
        <p:blipFill>
          <a:blip r:embed="rId10"/>
          <a:stretch>
            <a:fillRect/>
          </a:stretch>
        </p:blipFill>
        <p:spPr>
          <a:xfrm>
            <a:off x="10405867" y="2761216"/>
            <a:ext cx="4252178" cy="31891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Nacionalinės mokėjimo agentūros logotipas ir šūkis Kurkime klestintį kraštą kartu">
            <a:extLst>
              <a:ext uri="{FF2B5EF4-FFF2-40B4-BE49-F238E27FC236}">
                <a16:creationId xmlns:a16="http://schemas.microsoft.com/office/drawing/2014/main" id="{DBB2A1E8-B73D-4E5C-A532-545FA4559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3619" y="630564"/>
            <a:ext cx="5500687" cy="649261"/>
          </a:xfrm>
          <a:prstGeom prst="rect">
            <a:avLst/>
          </a:prstGeom>
        </p:spPr>
      </p:pic>
      <p:grpSp>
        <p:nvGrpSpPr>
          <p:cNvPr id="17" name="Group 16" descr="Lentelėje nurodyti NMA kontaktai">
            <a:extLst>
              <a:ext uri="{FF2B5EF4-FFF2-40B4-BE49-F238E27FC236}">
                <a16:creationId xmlns:a16="http://schemas.microsoft.com/office/drawing/2014/main" id="{AE2CAF5A-A2ED-42DA-B1D5-D3BDDCB100FB}"/>
              </a:ext>
            </a:extLst>
          </p:cNvPr>
          <p:cNvGrpSpPr/>
          <p:nvPr/>
        </p:nvGrpSpPr>
        <p:grpSpPr>
          <a:xfrm>
            <a:off x="7346766" y="1942780"/>
            <a:ext cx="5895408" cy="3782570"/>
            <a:chOff x="8207283" y="3178589"/>
            <a:chExt cx="4061836" cy="2420053"/>
          </a:xfrm>
        </p:grpSpPr>
        <p:sp>
          <p:nvSpPr>
            <p:cNvPr id="18" name="TextBox 17">
              <a:extLst>
                <a:ext uri="{FF2B5EF4-FFF2-40B4-BE49-F238E27FC236}">
                  <a16:creationId xmlns:a16="http://schemas.microsoft.com/office/drawing/2014/main" id="{0083AAB8-591C-4BA1-953A-7E464C8ED058}"/>
                </a:ext>
              </a:extLst>
            </p:cNvPr>
            <p:cNvSpPr txBox="1"/>
            <p:nvPr/>
          </p:nvSpPr>
          <p:spPr>
            <a:xfrm>
              <a:off x="8220505" y="3178589"/>
              <a:ext cx="4048614" cy="1772213"/>
            </a:xfrm>
            <a:prstGeom prst="rect">
              <a:avLst/>
            </a:prstGeom>
            <a:noFill/>
          </p:spPr>
          <p:txBody>
            <a:bodyPr wrap="square" rtlCol="0">
              <a:spAutoFit/>
            </a:bodyPr>
            <a:lstStyle/>
            <a:p>
              <a:pPr>
                <a:spcBef>
                  <a:spcPts val="720"/>
                </a:spcBef>
              </a:pPr>
              <a:r>
                <a:rPr lang="lt-LT" sz="2880" dirty="0">
                  <a:solidFill>
                    <a:srgbClr val="666666"/>
                  </a:solidFill>
                  <a:latin typeface="Arimo" panose="020B0604020202020204" charset="0"/>
                  <a:ea typeface="Arimo" panose="020B0604020202020204" charset="0"/>
                  <a:cs typeface="Arimo" panose="020B0604020202020204" charset="0"/>
                </a:rPr>
                <a:t>Nacionalinė mokėjimo agentūra prie Žemės ūkio ministerijos</a:t>
              </a:r>
            </a:p>
            <a:p>
              <a:pPr marL="505440" lvl="1">
                <a:spcBef>
                  <a:spcPts val="1200"/>
                </a:spcBef>
              </a:pPr>
              <a:r>
                <a:rPr lang="lt-LT" sz="2880" dirty="0">
                  <a:solidFill>
                    <a:srgbClr val="666666"/>
                  </a:solidFill>
                  <a:latin typeface="Arimo" panose="020B0604020202020204" charset="0"/>
                  <a:ea typeface="Arimo" panose="020B0604020202020204" charset="0"/>
                  <a:cs typeface="Arimo" panose="020B0604020202020204" charset="0"/>
                </a:rPr>
                <a:t>Blindžių g. 17, 08111 Vilnius</a:t>
              </a:r>
            </a:p>
            <a:p>
              <a:pPr marL="505440" lvl="1">
                <a:spcBef>
                  <a:spcPts val="1200"/>
                </a:spcBef>
              </a:pPr>
              <a:r>
                <a:rPr lang="lt-LT" sz="2880" dirty="0">
                  <a:solidFill>
                    <a:srgbClr val="666666"/>
                  </a:solidFill>
                  <a:latin typeface="Arimo" panose="020B0604020202020204" charset="0"/>
                  <a:ea typeface="Arimo" panose="020B0604020202020204" charset="0"/>
                  <a:cs typeface="Arimo" panose="020B0604020202020204" charset="0"/>
                </a:rPr>
                <a:t>+370</a:t>
              </a:r>
              <a:r>
                <a:rPr lang="en-GB" sz="2880" dirty="0">
                  <a:solidFill>
                    <a:srgbClr val="666666"/>
                  </a:solidFill>
                  <a:latin typeface="Arimo" panose="020B0604020202020204" charset="0"/>
                  <a:ea typeface="Arimo" panose="020B0604020202020204" charset="0"/>
                  <a:cs typeface="Arimo" panose="020B0604020202020204" charset="0"/>
                </a:rPr>
                <a:t> </a:t>
              </a:r>
              <a:r>
                <a:rPr lang="lt-LT" sz="2880" dirty="0">
                  <a:solidFill>
                    <a:srgbClr val="666666"/>
                  </a:solidFill>
                  <a:latin typeface="Arimo" panose="020B0604020202020204" charset="0"/>
                  <a:ea typeface="Arimo" panose="020B0604020202020204" charset="0"/>
                  <a:cs typeface="Arimo" panose="020B0604020202020204" charset="0"/>
                </a:rPr>
                <a:t>(</a:t>
              </a:r>
              <a:r>
                <a:rPr lang="en-GB" sz="2880" dirty="0">
                  <a:solidFill>
                    <a:srgbClr val="666666"/>
                  </a:solidFill>
                  <a:latin typeface="Arimo" panose="020B0604020202020204" charset="0"/>
                  <a:ea typeface="Arimo" panose="020B0604020202020204" charset="0"/>
                  <a:cs typeface="Arimo" panose="020B0604020202020204" charset="0"/>
                </a:rPr>
                <a:t>5</a:t>
              </a:r>
              <a:r>
                <a:rPr lang="lt-LT" sz="2880" dirty="0">
                  <a:solidFill>
                    <a:srgbClr val="666666"/>
                  </a:solidFill>
                  <a:latin typeface="Arimo" panose="020B0604020202020204" charset="0"/>
                  <a:ea typeface="Arimo" panose="020B0604020202020204" charset="0"/>
                  <a:cs typeface="Arimo" panose="020B0604020202020204" charset="0"/>
                </a:rPr>
                <a:t>) </a:t>
              </a:r>
              <a:r>
                <a:rPr lang="en-GB" sz="2880" dirty="0">
                  <a:solidFill>
                    <a:srgbClr val="666666"/>
                  </a:solidFill>
                  <a:latin typeface="Arimo" panose="020B0604020202020204" charset="0"/>
                  <a:ea typeface="Arimo" panose="020B0604020202020204" charset="0"/>
                  <a:cs typeface="Arimo" panose="020B0604020202020204" charset="0"/>
                </a:rPr>
                <a:t>252 6999</a:t>
              </a:r>
            </a:p>
            <a:p>
              <a:pPr marL="505440" lvl="1">
                <a:spcBef>
                  <a:spcPts val="1200"/>
                </a:spcBef>
              </a:pPr>
              <a:r>
                <a:rPr lang="en-GB" sz="2880" dirty="0" err="1">
                  <a:solidFill>
                    <a:srgbClr val="666666"/>
                  </a:solidFill>
                  <a:latin typeface="Arimo" panose="020B0604020202020204" charset="0"/>
                  <a:ea typeface="Arimo" panose="020B0604020202020204" charset="0"/>
                  <a:cs typeface="Arimo" panose="020B0604020202020204" charset="0"/>
                </a:rPr>
                <a:t>info@nma.lt</a:t>
              </a:r>
              <a:r>
                <a:rPr lang="en-GB" sz="2880" dirty="0">
                  <a:solidFill>
                    <a:srgbClr val="666666"/>
                  </a:solidFill>
                  <a:latin typeface="Arimo" panose="020B0604020202020204" charset="0"/>
                  <a:ea typeface="Arimo" panose="020B0604020202020204" charset="0"/>
                  <a:cs typeface="Arimo" panose="020B0604020202020204" charset="0"/>
                </a:rPr>
                <a:t> </a:t>
              </a:r>
              <a:endParaRPr lang="en-LT" sz="3360" dirty="0">
                <a:solidFill>
                  <a:srgbClr val="666666"/>
                </a:solidFill>
                <a:latin typeface="Arimo" panose="020B0604020202020204" charset="0"/>
                <a:ea typeface="Arimo" panose="020B0604020202020204" charset="0"/>
                <a:cs typeface="Arimo" panose="020B0604020202020204" charset="0"/>
              </a:endParaRPr>
            </a:p>
          </p:txBody>
        </p:sp>
        <p:pic>
          <p:nvPicPr>
            <p:cNvPr id="19" name="Picture 23" descr="Adreso simbolis">
              <a:extLst>
                <a:ext uri="{FF2B5EF4-FFF2-40B4-BE49-F238E27FC236}">
                  <a16:creationId xmlns:a16="http://schemas.microsoft.com/office/drawing/2014/main" id="{01496283-4A86-4FC6-AFCA-751824A27E8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207283" y="3816640"/>
              <a:ext cx="427345" cy="341876"/>
            </a:xfrm>
            <a:prstGeom prst="rect">
              <a:avLst/>
            </a:prstGeom>
          </p:spPr>
        </p:pic>
        <p:pic>
          <p:nvPicPr>
            <p:cNvPr id="20" name="Picture 21" descr="Telefono simbolis">
              <a:extLst>
                <a:ext uri="{FF2B5EF4-FFF2-40B4-BE49-F238E27FC236}">
                  <a16:creationId xmlns:a16="http://schemas.microsoft.com/office/drawing/2014/main" id="{574068ED-7A15-4D91-9826-D3B3EBC0CBC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219306" y="4245587"/>
              <a:ext cx="403301" cy="322640"/>
            </a:xfrm>
            <a:prstGeom prst="rect">
              <a:avLst/>
            </a:prstGeom>
          </p:spPr>
        </p:pic>
        <p:pic>
          <p:nvPicPr>
            <p:cNvPr id="21" name="Picture 22" descr="Elektroninio pašto simbolis">
              <a:extLst>
                <a:ext uri="{FF2B5EF4-FFF2-40B4-BE49-F238E27FC236}">
                  <a16:creationId xmlns:a16="http://schemas.microsoft.com/office/drawing/2014/main" id="{3B660E43-7439-49DE-BFD8-19010EBBABC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219305" y="4628484"/>
              <a:ext cx="403302" cy="322641"/>
            </a:xfrm>
            <a:prstGeom prst="rect">
              <a:avLst/>
            </a:prstGeom>
          </p:spPr>
        </p:pic>
        <p:pic>
          <p:nvPicPr>
            <p:cNvPr id="22" name="Picture 26" descr="Facebook simbolis">
              <a:extLst>
                <a:ext uri="{FF2B5EF4-FFF2-40B4-BE49-F238E27FC236}">
                  <a16:creationId xmlns:a16="http://schemas.microsoft.com/office/drawing/2014/main" id="{0CEF4331-837A-45C8-A098-B32A377F3C2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219305" y="5221242"/>
              <a:ext cx="317810" cy="377400"/>
            </a:xfrm>
            <a:prstGeom prst="rect">
              <a:avLst/>
            </a:prstGeom>
          </p:spPr>
        </p:pic>
        <p:pic>
          <p:nvPicPr>
            <p:cNvPr id="23" name="Picture 27" descr="Linkedin simbolis">
              <a:extLst>
                <a:ext uri="{FF2B5EF4-FFF2-40B4-BE49-F238E27FC236}">
                  <a16:creationId xmlns:a16="http://schemas.microsoft.com/office/drawing/2014/main" id="{3AF99A05-75FE-418A-A9AA-A12F09613AB5}"/>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704132" y="5227430"/>
              <a:ext cx="288177" cy="365025"/>
            </a:xfrm>
            <a:prstGeom prst="rect">
              <a:avLst/>
            </a:prstGeom>
          </p:spPr>
        </p:pic>
        <p:pic>
          <p:nvPicPr>
            <p:cNvPr id="24" name="Picture 28" descr="Youtube simbolis">
              <a:extLst>
                <a:ext uri="{FF2B5EF4-FFF2-40B4-BE49-F238E27FC236}">
                  <a16:creationId xmlns:a16="http://schemas.microsoft.com/office/drawing/2014/main" id="{2EFFE8CF-AC33-446F-ACA7-A4F3FE4EA0E4}"/>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9118319" y="5242897"/>
              <a:ext cx="351674" cy="334091"/>
            </a:xfrm>
            <a:prstGeom prst="rect">
              <a:avLst/>
            </a:prstGeom>
          </p:spPr>
        </p:pic>
        <p:cxnSp>
          <p:nvCxnSpPr>
            <p:cNvPr id="25" name="Straight Connector 24">
              <a:extLst>
                <a:ext uri="{FF2B5EF4-FFF2-40B4-BE49-F238E27FC236}">
                  <a16:creationId xmlns:a16="http://schemas.microsoft.com/office/drawing/2014/main" id="{85C50DE8-9D06-431E-AAF6-65C2175273BC}"/>
                </a:ext>
              </a:extLst>
            </p:cNvPr>
            <p:cNvCxnSpPr>
              <a:cxnSpLocks/>
            </p:cNvCxnSpPr>
            <p:nvPr/>
          </p:nvCxnSpPr>
          <p:spPr>
            <a:xfrm flipH="1">
              <a:off x="8219305" y="5028715"/>
              <a:ext cx="320875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7A3A6F28-A04E-4FA1-81D6-4714611304EB}"/>
              </a:ext>
            </a:extLst>
          </p:cNvPr>
          <p:cNvSpPr txBox="1"/>
          <p:nvPr/>
        </p:nvSpPr>
        <p:spPr>
          <a:xfrm>
            <a:off x="7315200" y="5725351"/>
            <a:ext cx="4186968" cy="535531"/>
          </a:xfrm>
          <a:prstGeom prst="rect">
            <a:avLst/>
          </a:prstGeom>
          <a:noFill/>
        </p:spPr>
        <p:txBody>
          <a:bodyPr wrap="square" rtlCol="0">
            <a:spAutoFit/>
          </a:bodyPr>
          <a:lstStyle/>
          <a:p>
            <a:pPr>
              <a:spcBef>
                <a:spcPts val="720"/>
              </a:spcBef>
            </a:pPr>
            <a:r>
              <a:rPr lang="lt-LT" sz="2880" dirty="0">
                <a:solidFill>
                  <a:srgbClr val="009650"/>
                </a:solidFill>
                <a:latin typeface="Arimo" panose="020B0604020202020204" charset="0"/>
                <a:ea typeface="Arimo" panose="020B0604020202020204" charset="0"/>
                <a:cs typeface="Arimo" panose="020B0604020202020204" charset="0"/>
                <a:hlinkClick r:id="rId16">
                  <a:extLst>
                    <a:ext uri="{A12FA001-AC4F-418D-AE19-62706E023703}">
                      <ahyp:hlinkClr xmlns:ahyp="http://schemas.microsoft.com/office/drawing/2018/hyperlinkcolor" val="tx"/>
                    </a:ext>
                  </a:extLst>
                </a:hlinkClick>
              </a:rPr>
              <a:t>www.nma.lt</a:t>
            </a:r>
            <a:endParaRPr lang="en-LT" sz="3360" dirty="0">
              <a:solidFill>
                <a:srgbClr val="009650"/>
              </a:solidFill>
              <a:latin typeface="Arimo" panose="020B0604020202020204" charset="0"/>
              <a:ea typeface="Arimo" panose="020B0604020202020204" charset="0"/>
              <a:cs typeface="Arimo" panose="020B0604020202020204" charset="0"/>
            </a:endParaRPr>
          </a:p>
        </p:txBody>
      </p:sp>
    </p:spTree>
    <p:extLst>
      <p:ext uri="{BB962C8B-B14F-4D97-AF65-F5344CB8AC3E}">
        <p14:creationId xmlns:p14="http://schemas.microsoft.com/office/powerpoint/2010/main" val="64625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14" name="Shape 1">
            <a:extLst>
              <a:ext uri="{FF2B5EF4-FFF2-40B4-BE49-F238E27FC236}">
                <a16:creationId xmlns:a16="http://schemas.microsoft.com/office/drawing/2014/main" id="{F5F96A5C-8230-4E82-9192-067E3F4A2AA9}"/>
              </a:ext>
            </a:extLst>
          </p:cNvPr>
          <p:cNvSpPr/>
          <p:nvPr/>
        </p:nvSpPr>
        <p:spPr>
          <a:xfrm>
            <a:off x="8288933" y="2217937"/>
            <a:ext cx="4091893" cy="1891061"/>
          </a:xfrm>
          <a:prstGeom prst="roundRect">
            <a:avLst>
              <a:gd name="adj" fmla="val 700"/>
            </a:avLst>
          </a:prstGeom>
          <a:solidFill>
            <a:srgbClr val="F2EEEE"/>
          </a:solidFill>
          <a:ln w="7620">
            <a:solidFill>
              <a:srgbClr val="D8D4D4"/>
            </a:solidFill>
            <a:prstDash val="solid"/>
          </a:ln>
        </p:spPr>
        <p:txBody>
          <a:bodyPr/>
          <a:lstStyle/>
          <a:p>
            <a:endParaRPr lang="lt-LT"/>
          </a:p>
        </p:txBody>
      </p:sp>
      <p:sp>
        <p:nvSpPr>
          <p:cNvPr id="13" name="Shape 1">
            <a:extLst>
              <a:ext uri="{FF2B5EF4-FFF2-40B4-BE49-F238E27FC236}">
                <a16:creationId xmlns:a16="http://schemas.microsoft.com/office/drawing/2014/main" id="{4E4F14C1-F65F-4C3F-A0E7-6B2B3EDC47DF}"/>
              </a:ext>
            </a:extLst>
          </p:cNvPr>
          <p:cNvSpPr/>
          <p:nvPr/>
        </p:nvSpPr>
        <p:spPr>
          <a:xfrm>
            <a:off x="1926293" y="2266997"/>
            <a:ext cx="4091893" cy="1891061"/>
          </a:xfrm>
          <a:prstGeom prst="roundRect">
            <a:avLst>
              <a:gd name="adj" fmla="val 700"/>
            </a:avLst>
          </a:prstGeom>
          <a:solidFill>
            <a:srgbClr val="F2EEEE"/>
          </a:solidFill>
          <a:ln w="7620">
            <a:solidFill>
              <a:srgbClr val="D8D4D4"/>
            </a:solidFill>
            <a:prstDash val="solid"/>
          </a:ln>
        </p:spPr>
        <p:txBody>
          <a:bodyPr/>
          <a:lstStyle/>
          <a:p>
            <a:endParaRPr lang="lt-LT"/>
          </a:p>
        </p:txBody>
      </p:sp>
      <p:sp>
        <p:nvSpPr>
          <p:cNvPr id="2" name="Text 0"/>
          <p:cNvSpPr/>
          <p:nvPr/>
        </p:nvSpPr>
        <p:spPr>
          <a:xfrm>
            <a:off x="740525" y="675204"/>
            <a:ext cx="6463427" cy="542568"/>
          </a:xfrm>
          <a:prstGeom prst="rect">
            <a:avLst/>
          </a:prstGeom>
          <a:noFill/>
          <a:ln/>
        </p:spPr>
        <p:txBody>
          <a:bodyPr wrap="none" lIns="0" tIns="0" rIns="0" bIns="0" rtlCol="0" anchor="t"/>
          <a:lstStyle/>
          <a:p>
            <a:pPr marL="0" indent="0" algn="l">
              <a:lnSpc>
                <a:spcPts val="4250"/>
              </a:lnSpc>
              <a:buNone/>
            </a:pPr>
            <a:r>
              <a:rPr lang="lt-LT" sz="4450" b="1" dirty="0">
                <a:solidFill>
                  <a:srgbClr val="009650"/>
                </a:solidFill>
                <a:latin typeface="Arimo" panose="020B0604020202020204" charset="0"/>
                <a:ea typeface="Arimo" panose="020B0604020202020204" charset="0"/>
                <a:cs typeface="Arimo" panose="020B0604020202020204" charset="0"/>
              </a:rPr>
              <a:t>2024 metų didžiausias įvertinimas</a:t>
            </a:r>
            <a:r>
              <a:rPr lang="en-US" sz="4450" b="1" dirty="0">
                <a:solidFill>
                  <a:srgbClr val="009650"/>
                </a:solidFill>
                <a:latin typeface="Arimo" panose="020B0604020202020204" charset="0"/>
                <a:ea typeface="Arimo" panose="020B0604020202020204" charset="0"/>
                <a:cs typeface="Arimo" panose="020B0604020202020204" charset="0"/>
              </a:rPr>
              <a:t> </a:t>
            </a:r>
            <a:endParaRPr lang="en-US" sz="4450" dirty="0">
              <a:latin typeface="Arimo" panose="020B0604020202020204" charset="0"/>
              <a:ea typeface="Arimo" panose="020B0604020202020204" charset="0"/>
              <a:cs typeface="Arimo" panose="020B0604020202020204" charset="0"/>
            </a:endParaRPr>
          </a:p>
        </p:txBody>
      </p:sp>
      <p:pic>
        <p:nvPicPr>
          <p:cNvPr id="5" name="Image 1" descr="preencoded.png"/>
          <p:cNvPicPr>
            <a:picLocks noChangeAspect="1"/>
          </p:cNvPicPr>
          <p:nvPr/>
        </p:nvPicPr>
        <p:blipFill>
          <a:blip r:embed="rId3"/>
          <a:stretch>
            <a:fillRect/>
          </a:stretch>
        </p:blipFill>
        <p:spPr>
          <a:xfrm>
            <a:off x="13213080" y="228600"/>
            <a:ext cx="1188720" cy="393978"/>
          </a:xfrm>
          <a:prstGeom prst="rect">
            <a:avLst/>
          </a:prstGeom>
        </p:spPr>
      </p:pic>
      <p:sp>
        <p:nvSpPr>
          <p:cNvPr id="6" name="Text 1">
            <a:extLst>
              <a:ext uri="{FF2B5EF4-FFF2-40B4-BE49-F238E27FC236}">
                <a16:creationId xmlns:a16="http://schemas.microsoft.com/office/drawing/2014/main" id="{38A0F62E-2387-455A-A3B1-C9BFCB2D0981}"/>
              </a:ext>
            </a:extLst>
          </p:cNvPr>
          <p:cNvSpPr/>
          <p:nvPr/>
        </p:nvSpPr>
        <p:spPr>
          <a:xfrm>
            <a:off x="2066694" y="2920472"/>
            <a:ext cx="2792492" cy="542568"/>
          </a:xfrm>
          <a:prstGeom prst="rect">
            <a:avLst/>
          </a:prstGeom>
          <a:noFill/>
          <a:ln/>
          <a:effectLst/>
        </p:spPr>
        <p:txBody>
          <a:bodyPr wrap="none" lIns="0" tIns="0" rIns="0" bIns="0" rtlCol="0" anchor="t"/>
          <a:lstStyle/>
          <a:p>
            <a:pPr>
              <a:lnSpc>
                <a:spcPts val="2750"/>
              </a:lnSpc>
            </a:pPr>
            <a:r>
              <a:rPr lang="en-US" sz="8000" b="1" dirty="0">
                <a:solidFill>
                  <a:srgbClr val="009650"/>
                </a:solidFill>
                <a:latin typeface="Arimo" panose="020B0604020202020204" charset="0"/>
                <a:ea typeface="Arimo" panose="020B0604020202020204" charset="0"/>
                <a:cs typeface="Arimo" panose="020B0604020202020204" charset="0"/>
              </a:rPr>
              <a:t>95 </a:t>
            </a:r>
            <a:r>
              <a:rPr lang="lt-LT" sz="8000" b="1" dirty="0">
                <a:solidFill>
                  <a:srgbClr val="009650"/>
                </a:solidFill>
                <a:latin typeface="Arimo" panose="020B0604020202020204" charset="0"/>
                <a:ea typeface="Arimo" panose="020B0604020202020204" charset="0"/>
                <a:cs typeface="Arimo" panose="020B0604020202020204" charset="0"/>
              </a:rPr>
              <a:t>proc.</a:t>
            </a:r>
          </a:p>
          <a:p>
            <a:pPr>
              <a:lnSpc>
                <a:spcPts val="2750"/>
              </a:lnSpc>
            </a:pPr>
            <a:endParaRPr lang="en-US" sz="8000" dirty="0">
              <a:solidFill>
                <a:srgbClr val="009650"/>
              </a:solidFill>
              <a:latin typeface="Arimo" panose="020B0604020202020204" charset="0"/>
              <a:ea typeface="Arimo" panose="020B0604020202020204" charset="0"/>
              <a:cs typeface="Arimo" panose="020B0604020202020204" charset="0"/>
            </a:endParaRPr>
          </a:p>
        </p:txBody>
      </p:sp>
      <p:sp>
        <p:nvSpPr>
          <p:cNvPr id="7" name="Text 1">
            <a:extLst>
              <a:ext uri="{FF2B5EF4-FFF2-40B4-BE49-F238E27FC236}">
                <a16:creationId xmlns:a16="http://schemas.microsoft.com/office/drawing/2014/main" id="{0B8E80AF-233F-4FF9-B8DE-FCCC3B06D0C2}"/>
              </a:ext>
            </a:extLst>
          </p:cNvPr>
          <p:cNvSpPr/>
          <p:nvPr/>
        </p:nvSpPr>
        <p:spPr>
          <a:xfrm>
            <a:off x="8520164" y="2925743"/>
            <a:ext cx="2792492" cy="354330"/>
          </a:xfrm>
          <a:prstGeom prst="rect">
            <a:avLst/>
          </a:prstGeom>
          <a:noFill/>
          <a:ln/>
        </p:spPr>
        <p:txBody>
          <a:bodyPr wrap="none" lIns="0" tIns="0" rIns="0" bIns="0" rtlCol="0" anchor="t"/>
          <a:lstStyle/>
          <a:p>
            <a:pPr marL="0" indent="0" algn="l">
              <a:lnSpc>
                <a:spcPts val="2750"/>
              </a:lnSpc>
              <a:buNone/>
            </a:pPr>
            <a:r>
              <a:rPr lang="en-US" sz="8000" b="1" dirty="0">
                <a:solidFill>
                  <a:srgbClr val="009650"/>
                </a:solidFill>
                <a:latin typeface="Arimo" panose="020B0604020202020204" charset="0"/>
                <a:ea typeface="Arimo" panose="020B0604020202020204" charset="0"/>
                <a:cs typeface="Arimo" panose="020B0604020202020204" charset="0"/>
              </a:rPr>
              <a:t>90 </a:t>
            </a:r>
            <a:r>
              <a:rPr lang="lt-LT" sz="8000" b="1" dirty="0">
                <a:solidFill>
                  <a:srgbClr val="009650"/>
                </a:solidFill>
                <a:latin typeface="Arimo" panose="020B0604020202020204" charset="0"/>
                <a:ea typeface="Arimo" panose="020B0604020202020204" charset="0"/>
                <a:cs typeface="Arimo" panose="020B0604020202020204" charset="0"/>
              </a:rPr>
              <a:t>proc.</a:t>
            </a:r>
            <a:endParaRPr lang="en-US" sz="8000" dirty="0">
              <a:solidFill>
                <a:srgbClr val="009650"/>
              </a:solidFill>
              <a:latin typeface="Arimo" panose="020B0604020202020204" charset="0"/>
              <a:ea typeface="Arimo" panose="020B0604020202020204" charset="0"/>
              <a:cs typeface="Arimo" panose="020B0604020202020204" charset="0"/>
            </a:endParaRPr>
          </a:p>
        </p:txBody>
      </p:sp>
      <p:sp>
        <p:nvSpPr>
          <p:cNvPr id="8" name="Text 2">
            <a:extLst>
              <a:ext uri="{FF2B5EF4-FFF2-40B4-BE49-F238E27FC236}">
                <a16:creationId xmlns:a16="http://schemas.microsoft.com/office/drawing/2014/main" id="{7BCE04B1-4F98-47B3-BBAA-9519BA755215}"/>
              </a:ext>
            </a:extLst>
          </p:cNvPr>
          <p:cNvSpPr/>
          <p:nvPr/>
        </p:nvSpPr>
        <p:spPr>
          <a:xfrm>
            <a:off x="2143898" y="5068203"/>
            <a:ext cx="10465526" cy="725805"/>
          </a:xfrm>
          <a:prstGeom prst="rect">
            <a:avLst/>
          </a:prstGeom>
          <a:noFill/>
          <a:ln/>
        </p:spPr>
        <p:txBody>
          <a:bodyPr wrap="square" lIns="0" tIns="0" rIns="0" bIns="0" rtlCol="0" anchor="t"/>
          <a:lstStyle/>
          <a:p>
            <a:pPr marL="0" indent="0" algn="l">
              <a:lnSpc>
                <a:spcPts val="2850"/>
              </a:lnSpc>
              <a:buNone/>
            </a:pPr>
            <a:r>
              <a:rPr lang="lt-LT" sz="4400" dirty="0">
                <a:solidFill>
                  <a:srgbClr val="666666"/>
                </a:solidFill>
                <a:latin typeface="Arimo" pitchFamily="34" charset="0"/>
                <a:ea typeface="Arimo" pitchFamily="34" charset="-122"/>
                <a:cs typeface="Arimo" pitchFamily="34" charset="-120"/>
              </a:rPr>
              <a:t>teigiamai vertina NMA veiklą ir paslaugas</a:t>
            </a:r>
            <a:endParaRPr lang="en-US" sz="4400" dirty="0"/>
          </a:p>
        </p:txBody>
      </p:sp>
      <p:sp>
        <p:nvSpPr>
          <p:cNvPr id="10" name="Text 2">
            <a:extLst>
              <a:ext uri="{FF2B5EF4-FFF2-40B4-BE49-F238E27FC236}">
                <a16:creationId xmlns:a16="http://schemas.microsoft.com/office/drawing/2014/main" id="{DDC169EA-E6A8-472D-89D4-AB9553895F22}"/>
              </a:ext>
            </a:extLst>
          </p:cNvPr>
          <p:cNvSpPr/>
          <p:nvPr/>
        </p:nvSpPr>
        <p:spPr>
          <a:xfrm>
            <a:off x="2066694" y="3693725"/>
            <a:ext cx="1750882" cy="464333"/>
          </a:xfrm>
          <a:prstGeom prst="rect">
            <a:avLst/>
          </a:prstGeom>
          <a:noFill/>
          <a:ln/>
        </p:spPr>
        <p:txBody>
          <a:bodyPr wrap="square" lIns="0" tIns="0" rIns="0" bIns="0" rtlCol="0" anchor="t"/>
          <a:lstStyle/>
          <a:p>
            <a:pPr marL="0" indent="0" algn="l">
              <a:lnSpc>
                <a:spcPts val="2850"/>
              </a:lnSpc>
              <a:buNone/>
            </a:pPr>
            <a:r>
              <a:rPr lang="lt-LT" sz="3200" dirty="0">
                <a:solidFill>
                  <a:srgbClr val="666666"/>
                </a:solidFill>
                <a:latin typeface="Arimo" pitchFamily="34" charset="0"/>
                <a:ea typeface="Arimo" pitchFamily="34" charset="-122"/>
                <a:cs typeface="Arimo" pitchFamily="34" charset="-120"/>
              </a:rPr>
              <a:t>partnerių</a:t>
            </a:r>
            <a:endParaRPr lang="en-US" sz="3200" dirty="0"/>
          </a:p>
        </p:txBody>
      </p:sp>
      <p:sp>
        <p:nvSpPr>
          <p:cNvPr id="11" name="Text 2">
            <a:extLst>
              <a:ext uri="{FF2B5EF4-FFF2-40B4-BE49-F238E27FC236}">
                <a16:creationId xmlns:a16="http://schemas.microsoft.com/office/drawing/2014/main" id="{E2B7647E-5EF3-43E8-8781-6DAA6C6A5323}"/>
              </a:ext>
            </a:extLst>
          </p:cNvPr>
          <p:cNvSpPr/>
          <p:nvPr/>
        </p:nvSpPr>
        <p:spPr>
          <a:xfrm>
            <a:off x="8612214" y="3693725"/>
            <a:ext cx="1251050" cy="354330"/>
          </a:xfrm>
          <a:prstGeom prst="rect">
            <a:avLst/>
          </a:prstGeom>
          <a:noFill/>
          <a:ln/>
        </p:spPr>
        <p:txBody>
          <a:bodyPr wrap="square" lIns="0" tIns="0" rIns="0" bIns="0" rtlCol="0" anchor="t"/>
          <a:lstStyle/>
          <a:p>
            <a:pPr marL="0" indent="0" algn="l">
              <a:lnSpc>
                <a:spcPts val="2850"/>
              </a:lnSpc>
              <a:buNone/>
            </a:pPr>
            <a:r>
              <a:rPr lang="lt-LT" sz="3200" dirty="0">
                <a:solidFill>
                  <a:srgbClr val="666666"/>
                </a:solidFill>
                <a:latin typeface="Arimo" pitchFamily="34" charset="0"/>
                <a:ea typeface="Arimo" pitchFamily="34" charset="-122"/>
                <a:cs typeface="Arimo" pitchFamily="34" charset="-120"/>
              </a:rPr>
              <a:t>klientų</a:t>
            </a:r>
            <a:endParaRPr lang="en-US" sz="3200" dirty="0"/>
          </a:p>
        </p:txBody>
      </p:sp>
      <p:sp>
        <p:nvSpPr>
          <p:cNvPr id="15" name="Rectangle 14">
            <a:extLst>
              <a:ext uri="{FF2B5EF4-FFF2-40B4-BE49-F238E27FC236}">
                <a16:creationId xmlns:a16="http://schemas.microsoft.com/office/drawing/2014/main" id="{F1675C19-24DC-49B0-8716-3F10301B72C8}"/>
              </a:ext>
            </a:extLst>
          </p:cNvPr>
          <p:cNvSpPr/>
          <p:nvPr/>
        </p:nvSpPr>
        <p:spPr>
          <a:xfrm>
            <a:off x="4286801" y="6419235"/>
            <a:ext cx="5231931" cy="497765"/>
          </a:xfrm>
          <a:prstGeom prst="rect">
            <a:avLst/>
          </a:prstGeom>
        </p:spPr>
        <p:txBody>
          <a:bodyPr wrap="square">
            <a:spAutoFit/>
          </a:bodyPr>
          <a:lstStyle/>
          <a:p>
            <a:pPr>
              <a:lnSpc>
                <a:spcPts val="2750"/>
              </a:lnSpc>
            </a:pPr>
            <a:r>
              <a:rPr lang="en-US" sz="4800" b="1" dirty="0">
                <a:solidFill>
                  <a:srgbClr val="009650"/>
                </a:solidFill>
                <a:latin typeface="Arimo" panose="020B0604020202020204" charset="0"/>
                <a:ea typeface="Arimo" panose="020B0604020202020204" charset="0"/>
                <a:cs typeface="Arimo" panose="020B0604020202020204" charset="0"/>
              </a:rPr>
              <a:t>A</a:t>
            </a:r>
            <a:r>
              <a:rPr lang="lt-LT" sz="4800" b="1" dirty="0" err="1">
                <a:solidFill>
                  <a:srgbClr val="009650"/>
                </a:solidFill>
                <a:latin typeface="Arimo" panose="020B0604020202020204" charset="0"/>
                <a:ea typeface="Arimo" panose="020B0604020202020204" charset="0"/>
                <a:cs typeface="Arimo" panose="020B0604020202020204" charset="0"/>
              </a:rPr>
              <a:t>čiū</a:t>
            </a:r>
            <a:r>
              <a:rPr lang="lt-LT" sz="4800" b="1" dirty="0">
                <a:solidFill>
                  <a:srgbClr val="009650"/>
                </a:solidFill>
                <a:latin typeface="Arimo" panose="020B0604020202020204" charset="0"/>
                <a:ea typeface="Arimo" panose="020B0604020202020204" charset="0"/>
                <a:cs typeface="Arimo" panose="020B0604020202020204" charset="0"/>
              </a:rPr>
              <a:t> už įvertinimą</a:t>
            </a:r>
            <a:r>
              <a:rPr lang="en-US" sz="4800" b="1" dirty="0">
                <a:solidFill>
                  <a:srgbClr val="009650"/>
                </a:solidFill>
                <a:latin typeface="Arimo" panose="020B0604020202020204" charset="0"/>
                <a:ea typeface="Arimo" panose="020B0604020202020204" charset="0"/>
                <a:cs typeface="Arimo" panose="020B0604020202020204" charset="0"/>
              </a:rPr>
              <a:t>!</a:t>
            </a:r>
            <a:endParaRPr lang="en-US" sz="4800" dirty="0">
              <a:solidFill>
                <a:srgbClr val="009650"/>
              </a:solidFill>
              <a:latin typeface="Arimo" panose="020B0604020202020204" charset="0"/>
              <a:ea typeface="Arimo" panose="020B0604020202020204" charset="0"/>
              <a:cs typeface="Arimo"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42236" y="563203"/>
            <a:ext cx="5599628" cy="662821"/>
          </a:xfrm>
          <a:prstGeom prst="rect">
            <a:avLst/>
          </a:prstGeom>
          <a:noFill/>
          <a:ln/>
        </p:spPr>
        <p:txBody>
          <a:bodyPr wrap="none" lIns="0" tIns="0" rIns="0" bIns="0" rtlCol="0" anchor="t"/>
          <a:lstStyle/>
          <a:p>
            <a:pPr marL="0" indent="0" algn="l">
              <a:lnSpc>
                <a:spcPts val="5200"/>
              </a:lnSpc>
              <a:buNone/>
            </a:pPr>
            <a:r>
              <a:rPr lang="en-US" sz="4450" b="1" dirty="0">
                <a:solidFill>
                  <a:srgbClr val="009650"/>
                </a:solidFill>
                <a:latin typeface="Arimo" panose="020B0604020202020204" charset="0"/>
                <a:ea typeface="Arimo" panose="020B0604020202020204" charset="0"/>
                <a:cs typeface="Arimo" panose="020B0604020202020204" charset="0"/>
              </a:rPr>
              <a:t>2024 metų pasiekimai </a:t>
            </a:r>
            <a:endParaRPr lang="en-US" sz="4450" dirty="0">
              <a:latin typeface="Arimo" panose="020B0604020202020204" charset="0"/>
              <a:ea typeface="Arimo" panose="020B0604020202020204" charset="0"/>
              <a:cs typeface="Arimo" panose="020B0604020202020204" charset="0"/>
            </a:endParaRPr>
          </a:p>
        </p:txBody>
      </p:sp>
      <p:sp>
        <p:nvSpPr>
          <p:cNvPr id="3" name="Text 1"/>
          <p:cNvSpPr/>
          <p:nvPr/>
        </p:nvSpPr>
        <p:spPr>
          <a:xfrm>
            <a:off x="5513742" y="2265618"/>
            <a:ext cx="3868698" cy="561975"/>
          </a:xfrm>
          <a:prstGeom prst="rect">
            <a:avLst/>
          </a:prstGeom>
          <a:noFill/>
          <a:ln/>
        </p:spPr>
        <p:txBody>
          <a:bodyPr wrap="none" lIns="0" tIns="0" rIns="0" bIns="0" rtlCol="0" anchor="t"/>
          <a:lstStyle/>
          <a:p>
            <a:pPr marL="0" indent="0" algn="ctr">
              <a:lnSpc>
                <a:spcPts val="4400"/>
              </a:lnSpc>
              <a:buNone/>
            </a:pPr>
            <a:r>
              <a:rPr lang="en-US" sz="6000" b="1" dirty="0">
                <a:solidFill>
                  <a:srgbClr val="009650"/>
                </a:solidFill>
                <a:latin typeface="Arimo" panose="020B0604020202020204" charset="0"/>
                <a:ea typeface="Arimo" panose="020B0604020202020204" charset="0"/>
                <a:cs typeface="Arimo" panose="020B0604020202020204" charset="0"/>
              </a:rPr>
              <a:t>1,024 5 </a:t>
            </a:r>
            <a:r>
              <a:rPr lang="en-US" sz="6000" b="1" dirty="0" err="1">
                <a:solidFill>
                  <a:srgbClr val="009650"/>
                </a:solidFill>
                <a:latin typeface="Arimo" panose="020B0604020202020204" charset="0"/>
                <a:ea typeface="Arimo" panose="020B0604020202020204" charset="0"/>
                <a:cs typeface="Arimo" panose="020B0604020202020204" charset="0"/>
              </a:rPr>
              <a:t>mlrd</a:t>
            </a:r>
            <a:r>
              <a:rPr lang="en-US" sz="6000" b="1" dirty="0">
                <a:solidFill>
                  <a:srgbClr val="009650"/>
                </a:solidFill>
                <a:latin typeface="Arimo" panose="020B0604020202020204" charset="0"/>
                <a:ea typeface="Arimo" panose="020B0604020202020204" charset="0"/>
                <a:cs typeface="Arimo" panose="020B0604020202020204" charset="0"/>
              </a:rPr>
              <a:t>. €</a:t>
            </a:r>
            <a:endParaRPr lang="en-US" sz="6000" dirty="0">
              <a:solidFill>
                <a:srgbClr val="009650"/>
              </a:solidFill>
              <a:latin typeface="Arimo" panose="020B0604020202020204" charset="0"/>
              <a:ea typeface="Arimo" panose="020B0604020202020204" charset="0"/>
              <a:cs typeface="Arimo" panose="020B0604020202020204" charset="0"/>
            </a:endParaRPr>
          </a:p>
        </p:txBody>
      </p:sp>
      <p:sp>
        <p:nvSpPr>
          <p:cNvPr id="4" name="Text 2"/>
          <p:cNvSpPr/>
          <p:nvPr/>
        </p:nvSpPr>
        <p:spPr>
          <a:xfrm>
            <a:off x="6019281" y="3099889"/>
            <a:ext cx="2857619" cy="331351"/>
          </a:xfrm>
          <a:prstGeom prst="rect">
            <a:avLst/>
          </a:prstGeom>
          <a:noFill/>
          <a:ln/>
        </p:spPr>
        <p:txBody>
          <a:bodyPr wrap="none" lIns="0" tIns="0" rIns="0" bIns="0" rtlCol="0" anchor="t"/>
          <a:lstStyle/>
          <a:p>
            <a:pPr marL="0" indent="0" algn="ctr">
              <a:lnSpc>
                <a:spcPts val="2600"/>
              </a:lnSpc>
              <a:buNone/>
            </a:pPr>
            <a:r>
              <a:rPr lang="en-US" sz="3600" b="1" dirty="0">
                <a:solidFill>
                  <a:srgbClr val="666666"/>
                </a:solidFill>
                <a:latin typeface="Arimo" panose="020B0604020202020204" charset="0"/>
                <a:ea typeface="Arimo" panose="020B0604020202020204" charset="0"/>
                <a:cs typeface="Arimo" panose="020B0604020202020204" charset="0"/>
              </a:rPr>
              <a:t>Bendra paramos suma</a:t>
            </a:r>
            <a:endParaRPr lang="en-US" sz="3600" dirty="0">
              <a:latin typeface="Arimo" panose="020B0604020202020204" charset="0"/>
              <a:ea typeface="Arimo" panose="020B0604020202020204" charset="0"/>
              <a:cs typeface="Arimo" panose="020B0604020202020204" charset="0"/>
            </a:endParaRPr>
          </a:p>
        </p:txBody>
      </p:sp>
      <p:sp>
        <p:nvSpPr>
          <p:cNvPr id="5" name="Text 3"/>
          <p:cNvSpPr/>
          <p:nvPr/>
        </p:nvSpPr>
        <p:spPr>
          <a:xfrm>
            <a:off x="5513742" y="3703536"/>
            <a:ext cx="3868698" cy="339209"/>
          </a:xfrm>
          <a:prstGeom prst="rect">
            <a:avLst/>
          </a:prstGeom>
          <a:noFill/>
          <a:ln/>
        </p:spPr>
        <p:txBody>
          <a:bodyPr wrap="none" lIns="0" tIns="0" rIns="0" bIns="0" rtlCol="0" anchor="t"/>
          <a:lstStyle/>
          <a:p>
            <a:pPr marL="0" indent="0" algn="ctr">
              <a:lnSpc>
                <a:spcPts val="2650"/>
              </a:lnSpc>
              <a:buNone/>
            </a:pPr>
            <a:r>
              <a:rPr lang="en-US" sz="3200" dirty="0" err="1">
                <a:solidFill>
                  <a:srgbClr val="666666"/>
                </a:solidFill>
                <a:latin typeface="Arimo" pitchFamily="34" charset="0"/>
                <a:ea typeface="Arimo" pitchFamily="34" charset="-122"/>
                <a:cs typeface="Arimo" pitchFamily="34" charset="-120"/>
              </a:rPr>
              <a:t>didžiausia</a:t>
            </a:r>
            <a:r>
              <a:rPr lang="en-US" sz="3200" dirty="0">
                <a:solidFill>
                  <a:srgbClr val="666666"/>
                </a:solidFill>
                <a:latin typeface="Arimo" pitchFamily="34" charset="0"/>
                <a:ea typeface="Arimo" pitchFamily="34" charset="-122"/>
                <a:cs typeface="Arimo" pitchFamily="34" charset="-120"/>
              </a:rPr>
              <a:t> suma nuo 2016 </a:t>
            </a:r>
            <a:r>
              <a:rPr lang="lt-LT" sz="3200" dirty="0">
                <a:solidFill>
                  <a:srgbClr val="666666"/>
                </a:solidFill>
                <a:latin typeface="Arimo" pitchFamily="34" charset="0"/>
                <a:ea typeface="Arimo" pitchFamily="34" charset="-122"/>
                <a:cs typeface="Arimo" pitchFamily="34" charset="-120"/>
              </a:rPr>
              <a:t>m.</a:t>
            </a:r>
            <a:endParaRPr lang="en-US" sz="3200" dirty="0"/>
          </a:p>
        </p:txBody>
      </p:sp>
      <p:sp>
        <p:nvSpPr>
          <p:cNvPr id="6" name="Text 4"/>
          <p:cNvSpPr/>
          <p:nvPr/>
        </p:nvSpPr>
        <p:spPr>
          <a:xfrm>
            <a:off x="1860352" y="4906781"/>
            <a:ext cx="3868698" cy="561975"/>
          </a:xfrm>
          <a:prstGeom prst="rect">
            <a:avLst/>
          </a:prstGeom>
          <a:noFill/>
          <a:ln/>
        </p:spPr>
        <p:txBody>
          <a:bodyPr wrap="none" lIns="0" tIns="0" rIns="0" bIns="0" rtlCol="0" anchor="t"/>
          <a:lstStyle/>
          <a:p>
            <a:pPr marL="0" indent="0" algn="ctr">
              <a:lnSpc>
                <a:spcPts val="4400"/>
              </a:lnSpc>
              <a:buNone/>
            </a:pPr>
            <a:r>
              <a:rPr lang="en-US" sz="6000" b="1" dirty="0">
                <a:solidFill>
                  <a:srgbClr val="009650"/>
                </a:solidFill>
                <a:latin typeface="Arimo" panose="020B0604020202020204" charset="0"/>
                <a:ea typeface="Arimo" panose="020B0604020202020204" charset="0"/>
                <a:cs typeface="Arimo" panose="020B0604020202020204" charset="0"/>
              </a:rPr>
              <a:t>550 mln. €</a:t>
            </a:r>
            <a:endParaRPr lang="en-US" sz="6000" dirty="0">
              <a:solidFill>
                <a:srgbClr val="009650"/>
              </a:solidFill>
              <a:latin typeface="Arimo" panose="020B0604020202020204" charset="0"/>
              <a:ea typeface="Arimo" panose="020B0604020202020204" charset="0"/>
              <a:cs typeface="Arimo" panose="020B0604020202020204" charset="0"/>
            </a:endParaRPr>
          </a:p>
        </p:txBody>
      </p:sp>
      <p:sp>
        <p:nvSpPr>
          <p:cNvPr id="7" name="Text 5"/>
          <p:cNvSpPr/>
          <p:nvPr/>
        </p:nvSpPr>
        <p:spPr>
          <a:xfrm>
            <a:off x="2469119" y="5686499"/>
            <a:ext cx="2651165" cy="331351"/>
          </a:xfrm>
          <a:prstGeom prst="rect">
            <a:avLst/>
          </a:prstGeom>
          <a:noFill/>
          <a:ln/>
        </p:spPr>
        <p:txBody>
          <a:bodyPr wrap="none" lIns="0" tIns="0" rIns="0" bIns="0" rtlCol="0" anchor="t"/>
          <a:lstStyle/>
          <a:p>
            <a:pPr marL="0" indent="0" algn="ctr">
              <a:lnSpc>
                <a:spcPts val="2600"/>
              </a:lnSpc>
              <a:buNone/>
            </a:pPr>
            <a:r>
              <a:rPr lang="en-US" sz="3600" b="1" dirty="0">
                <a:solidFill>
                  <a:srgbClr val="666666"/>
                </a:solidFill>
                <a:latin typeface="Arimo" panose="020B0604020202020204" charset="0"/>
                <a:ea typeface="Arimo" panose="020B0604020202020204" charset="0"/>
                <a:cs typeface="Arimo" panose="020B0604020202020204" charset="0"/>
              </a:rPr>
              <a:t>Išmokos </a:t>
            </a:r>
            <a:r>
              <a:rPr lang="en-US" sz="3600" b="1" dirty="0" err="1">
                <a:solidFill>
                  <a:srgbClr val="666666"/>
                </a:solidFill>
                <a:latin typeface="Arimo" panose="020B0604020202020204" charset="0"/>
                <a:ea typeface="Arimo" panose="020B0604020202020204" charset="0"/>
                <a:cs typeface="Arimo" panose="020B0604020202020204" charset="0"/>
              </a:rPr>
              <a:t>už</a:t>
            </a:r>
            <a:r>
              <a:rPr lang="en-US" sz="3600" b="1" dirty="0">
                <a:solidFill>
                  <a:srgbClr val="666666"/>
                </a:solidFill>
                <a:latin typeface="Arimo" panose="020B0604020202020204" charset="0"/>
                <a:ea typeface="Arimo" panose="020B0604020202020204" charset="0"/>
                <a:cs typeface="Arimo" panose="020B0604020202020204" charset="0"/>
              </a:rPr>
              <a:t> </a:t>
            </a:r>
            <a:r>
              <a:rPr lang="en-US" sz="3600" b="1" dirty="0" err="1">
                <a:solidFill>
                  <a:srgbClr val="666666"/>
                </a:solidFill>
                <a:latin typeface="Arimo" panose="020B0604020202020204" charset="0"/>
                <a:ea typeface="Arimo" panose="020B0604020202020204" charset="0"/>
                <a:cs typeface="Arimo" panose="020B0604020202020204" charset="0"/>
              </a:rPr>
              <a:t>deklaruotus</a:t>
            </a:r>
            <a:r>
              <a:rPr lang="en-US" sz="3600" b="1" dirty="0">
                <a:solidFill>
                  <a:srgbClr val="666666"/>
                </a:solidFill>
                <a:latin typeface="Arimo" panose="020B0604020202020204" charset="0"/>
                <a:ea typeface="Arimo" panose="020B0604020202020204" charset="0"/>
                <a:cs typeface="Arimo" panose="020B0604020202020204" charset="0"/>
              </a:rPr>
              <a:t> </a:t>
            </a:r>
            <a:r>
              <a:rPr lang="en-US" sz="3600" b="1" dirty="0" err="1">
                <a:solidFill>
                  <a:srgbClr val="666666"/>
                </a:solidFill>
                <a:latin typeface="Arimo" panose="020B0604020202020204" charset="0"/>
                <a:ea typeface="Arimo" panose="020B0604020202020204" charset="0"/>
                <a:cs typeface="Arimo" panose="020B0604020202020204" charset="0"/>
              </a:rPr>
              <a:t>plotus</a:t>
            </a:r>
            <a:endParaRPr lang="en-US" sz="3600" dirty="0">
              <a:latin typeface="Arimo" panose="020B0604020202020204" charset="0"/>
              <a:ea typeface="Arimo" panose="020B0604020202020204" charset="0"/>
              <a:cs typeface="Arimo" panose="020B0604020202020204" charset="0"/>
            </a:endParaRPr>
          </a:p>
        </p:txBody>
      </p:sp>
      <p:sp>
        <p:nvSpPr>
          <p:cNvPr id="8" name="Text 6"/>
          <p:cNvSpPr/>
          <p:nvPr/>
        </p:nvSpPr>
        <p:spPr>
          <a:xfrm>
            <a:off x="1860352" y="6333015"/>
            <a:ext cx="3868698" cy="339209"/>
          </a:xfrm>
          <a:prstGeom prst="rect">
            <a:avLst/>
          </a:prstGeom>
          <a:noFill/>
          <a:ln/>
        </p:spPr>
        <p:txBody>
          <a:bodyPr wrap="none" lIns="0" tIns="0" rIns="0" bIns="0" rtlCol="0" anchor="t"/>
          <a:lstStyle/>
          <a:p>
            <a:pPr marL="0" indent="0" algn="ctr">
              <a:lnSpc>
                <a:spcPts val="2650"/>
              </a:lnSpc>
              <a:buNone/>
            </a:pPr>
            <a:r>
              <a:rPr lang="en-US" sz="3200" dirty="0">
                <a:solidFill>
                  <a:srgbClr val="666666"/>
                </a:solidFill>
                <a:latin typeface="Arimo" pitchFamily="34" charset="0"/>
                <a:ea typeface="Arimo" pitchFamily="34" charset="-122"/>
                <a:cs typeface="Arimo" pitchFamily="34" charset="-120"/>
              </a:rPr>
              <a:t>10</a:t>
            </a:r>
            <a:r>
              <a:rPr lang="lt-LT" sz="3200" dirty="0">
                <a:solidFill>
                  <a:srgbClr val="666666"/>
                </a:solidFill>
                <a:latin typeface="Arimo" pitchFamily="34" charset="0"/>
                <a:ea typeface="Arimo" pitchFamily="34" charset="-122"/>
                <a:cs typeface="Arimo" pitchFamily="34" charset="-120"/>
              </a:rPr>
              <a:t> proc. </a:t>
            </a:r>
            <a:r>
              <a:rPr lang="en-US" sz="3200" dirty="0" err="1">
                <a:solidFill>
                  <a:srgbClr val="666666"/>
                </a:solidFill>
                <a:latin typeface="Arimo" pitchFamily="34" charset="0"/>
                <a:ea typeface="Arimo" pitchFamily="34" charset="-122"/>
                <a:cs typeface="Arimo" pitchFamily="34" charset="-120"/>
              </a:rPr>
              <a:t>didesnė</a:t>
            </a:r>
            <a:r>
              <a:rPr lang="en-US" sz="3200" dirty="0">
                <a:solidFill>
                  <a:srgbClr val="666666"/>
                </a:solidFill>
                <a:latin typeface="Arimo" pitchFamily="34" charset="0"/>
                <a:ea typeface="Arimo" pitchFamily="34" charset="-122"/>
                <a:cs typeface="Arimo" pitchFamily="34" charset="-120"/>
              </a:rPr>
              <a:t> nei 2023 m.</a:t>
            </a:r>
            <a:endParaRPr lang="en-US" sz="3200" dirty="0"/>
          </a:p>
        </p:txBody>
      </p:sp>
      <p:sp>
        <p:nvSpPr>
          <p:cNvPr id="9" name="Text 7"/>
          <p:cNvSpPr/>
          <p:nvPr/>
        </p:nvSpPr>
        <p:spPr>
          <a:xfrm>
            <a:off x="9123402" y="4906780"/>
            <a:ext cx="3868698" cy="561975"/>
          </a:xfrm>
          <a:prstGeom prst="rect">
            <a:avLst/>
          </a:prstGeom>
          <a:noFill/>
          <a:ln/>
        </p:spPr>
        <p:txBody>
          <a:bodyPr wrap="none" lIns="0" tIns="0" rIns="0" bIns="0" rtlCol="0" anchor="t"/>
          <a:lstStyle/>
          <a:p>
            <a:pPr marL="0" indent="0" algn="ctr">
              <a:lnSpc>
                <a:spcPts val="4400"/>
              </a:lnSpc>
              <a:buNone/>
            </a:pPr>
            <a:r>
              <a:rPr lang="en-US" sz="6000" b="1" dirty="0">
                <a:solidFill>
                  <a:srgbClr val="009650"/>
                </a:solidFill>
                <a:latin typeface="Arimo" panose="020B0604020202020204" charset="0"/>
                <a:ea typeface="Arimo" panose="020B0604020202020204" charset="0"/>
                <a:cs typeface="Arimo" panose="020B0604020202020204" charset="0"/>
              </a:rPr>
              <a:t>264 mln. €</a:t>
            </a:r>
            <a:endParaRPr lang="en-US" sz="6000" dirty="0">
              <a:solidFill>
                <a:srgbClr val="009650"/>
              </a:solidFill>
              <a:latin typeface="Arimo" panose="020B0604020202020204" charset="0"/>
              <a:ea typeface="Arimo" panose="020B0604020202020204" charset="0"/>
              <a:cs typeface="Arimo" panose="020B0604020202020204" charset="0"/>
            </a:endParaRPr>
          </a:p>
        </p:txBody>
      </p:sp>
      <p:sp>
        <p:nvSpPr>
          <p:cNvPr id="10" name="Text 8"/>
          <p:cNvSpPr/>
          <p:nvPr/>
        </p:nvSpPr>
        <p:spPr>
          <a:xfrm>
            <a:off x="9732168" y="5686499"/>
            <a:ext cx="2651165" cy="331351"/>
          </a:xfrm>
          <a:prstGeom prst="rect">
            <a:avLst/>
          </a:prstGeom>
          <a:noFill/>
          <a:ln/>
        </p:spPr>
        <p:txBody>
          <a:bodyPr wrap="none" lIns="0" tIns="0" rIns="0" bIns="0" rtlCol="0" anchor="t"/>
          <a:lstStyle/>
          <a:p>
            <a:pPr marL="0" indent="0" algn="ctr">
              <a:lnSpc>
                <a:spcPts val="2600"/>
              </a:lnSpc>
              <a:buNone/>
            </a:pPr>
            <a:r>
              <a:rPr lang="en-US" sz="3600" b="1" dirty="0">
                <a:solidFill>
                  <a:srgbClr val="666666"/>
                </a:solidFill>
                <a:latin typeface="Arimo" panose="020B0604020202020204" charset="0"/>
                <a:ea typeface="Arimo" panose="020B0604020202020204" charset="0"/>
                <a:cs typeface="Arimo" panose="020B0604020202020204" charset="0"/>
              </a:rPr>
              <a:t>Avansų mokėjimai</a:t>
            </a:r>
            <a:endParaRPr lang="en-US" sz="3600" dirty="0">
              <a:latin typeface="Arimo" panose="020B0604020202020204" charset="0"/>
              <a:ea typeface="Arimo" panose="020B0604020202020204" charset="0"/>
              <a:cs typeface="Arimo" panose="020B0604020202020204" charset="0"/>
            </a:endParaRPr>
          </a:p>
        </p:txBody>
      </p:sp>
      <p:sp>
        <p:nvSpPr>
          <p:cNvPr id="11" name="Text 9"/>
          <p:cNvSpPr/>
          <p:nvPr/>
        </p:nvSpPr>
        <p:spPr>
          <a:xfrm>
            <a:off x="9123402" y="6333870"/>
            <a:ext cx="3868698" cy="339209"/>
          </a:xfrm>
          <a:prstGeom prst="rect">
            <a:avLst/>
          </a:prstGeom>
          <a:noFill/>
          <a:ln/>
        </p:spPr>
        <p:txBody>
          <a:bodyPr wrap="none" lIns="0" tIns="0" rIns="0" bIns="0" rtlCol="0" anchor="t"/>
          <a:lstStyle/>
          <a:p>
            <a:pPr marL="0" indent="0" algn="ctr">
              <a:lnSpc>
                <a:spcPts val="2650"/>
              </a:lnSpc>
              <a:buNone/>
            </a:pPr>
            <a:r>
              <a:rPr lang="en-US" sz="3200" dirty="0">
                <a:solidFill>
                  <a:srgbClr val="666666"/>
                </a:solidFill>
                <a:latin typeface="Arimo" pitchFamily="34" charset="0"/>
                <a:ea typeface="Arimo" pitchFamily="34" charset="-122"/>
                <a:cs typeface="Arimo" pitchFamily="34" charset="-120"/>
              </a:rPr>
              <a:t>4,4 karto daugiau nei 2023 m.</a:t>
            </a:r>
            <a:endParaRPr lang="en-US" sz="3200" dirty="0"/>
          </a:p>
        </p:txBody>
      </p:sp>
      <p:sp>
        <p:nvSpPr>
          <p:cNvPr id="14" name="Text 10"/>
          <p:cNvSpPr/>
          <p:nvPr/>
        </p:nvSpPr>
        <p:spPr>
          <a:xfrm>
            <a:off x="7002066" y="7133630"/>
            <a:ext cx="5990034" cy="339209"/>
          </a:xfrm>
          <a:prstGeom prst="rect">
            <a:avLst/>
          </a:prstGeom>
          <a:noFill/>
          <a:ln/>
        </p:spPr>
        <p:txBody>
          <a:bodyPr wrap="none" lIns="0" tIns="0" rIns="0" bIns="0" rtlCol="0" anchor="t"/>
          <a:lstStyle/>
          <a:p>
            <a:pPr marL="0" indent="0" algn="l">
              <a:lnSpc>
                <a:spcPts val="2650"/>
              </a:lnSpc>
              <a:buNone/>
            </a:pPr>
            <a:endParaRPr lang="en-US" sz="1650" dirty="0"/>
          </a:p>
        </p:txBody>
      </p:sp>
      <p:pic>
        <p:nvPicPr>
          <p:cNvPr id="15" name="Image 2" descr="preencoded.png"/>
          <p:cNvPicPr>
            <a:picLocks noChangeAspect="1"/>
          </p:cNvPicPr>
          <p:nvPr/>
        </p:nvPicPr>
        <p:blipFill>
          <a:blip r:embed="rId3"/>
          <a:stretch>
            <a:fillRect/>
          </a:stretch>
        </p:blipFill>
        <p:spPr>
          <a:xfrm>
            <a:off x="13213080" y="228600"/>
            <a:ext cx="1188720" cy="393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42236" y="583168"/>
            <a:ext cx="5599628" cy="662821"/>
          </a:xfrm>
          <a:prstGeom prst="rect">
            <a:avLst/>
          </a:prstGeom>
          <a:noFill/>
          <a:ln/>
        </p:spPr>
        <p:txBody>
          <a:bodyPr wrap="none" lIns="0" tIns="0" rIns="0" bIns="0" rtlCol="0" anchor="t"/>
          <a:lstStyle/>
          <a:p>
            <a:pPr marL="0" indent="0" algn="l">
              <a:lnSpc>
                <a:spcPts val="5200"/>
              </a:lnSpc>
              <a:buNone/>
            </a:pPr>
            <a:r>
              <a:rPr lang="lt-LT" sz="4450" b="1" dirty="0">
                <a:solidFill>
                  <a:srgbClr val="009650"/>
                </a:solidFill>
                <a:latin typeface="Arimo" panose="020B0604020202020204" charset="0"/>
                <a:ea typeface="Arimo" panose="020B0604020202020204" charset="0"/>
                <a:cs typeface="Arimo" panose="020B0604020202020204" charset="0"/>
              </a:rPr>
              <a:t>Nuo NMA veiklos pradžios išmokėta</a:t>
            </a:r>
            <a:endParaRPr lang="en-US" sz="4450" dirty="0">
              <a:latin typeface="Arimo" panose="020B0604020202020204" charset="0"/>
              <a:ea typeface="Arimo" panose="020B0604020202020204" charset="0"/>
              <a:cs typeface="Arimo" panose="020B0604020202020204" charset="0"/>
            </a:endParaRPr>
          </a:p>
        </p:txBody>
      </p:sp>
      <p:sp>
        <p:nvSpPr>
          <p:cNvPr id="3" name="Text 1"/>
          <p:cNvSpPr/>
          <p:nvPr/>
        </p:nvSpPr>
        <p:spPr>
          <a:xfrm>
            <a:off x="3542050" y="1647613"/>
            <a:ext cx="3868698" cy="561975"/>
          </a:xfrm>
          <a:prstGeom prst="rect">
            <a:avLst/>
          </a:prstGeom>
          <a:noFill/>
          <a:ln/>
        </p:spPr>
        <p:txBody>
          <a:bodyPr wrap="none" lIns="0" tIns="0" rIns="0" bIns="0" rtlCol="0" anchor="t"/>
          <a:lstStyle/>
          <a:p>
            <a:pPr marL="0" indent="0" algn="ctr">
              <a:lnSpc>
                <a:spcPts val="4400"/>
              </a:lnSpc>
              <a:buNone/>
            </a:pPr>
            <a:endParaRPr lang="en-US" sz="4400" dirty="0">
              <a:latin typeface="Arimo" panose="020B0604020202020204" charset="0"/>
              <a:ea typeface="Arimo" panose="020B0604020202020204" charset="0"/>
              <a:cs typeface="Arimo" panose="020B0604020202020204" charset="0"/>
            </a:endParaRPr>
          </a:p>
        </p:txBody>
      </p:sp>
      <p:sp>
        <p:nvSpPr>
          <p:cNvPr id="5" name="Text 3"/>
          <p:cNvSpPr/>
          <p:nvPr/>
        </p:nvSpPr>
        <p:spPr>
          <a:xfrm>
            <a:off x="5030374" y="5409397"/>
            <a:ext cx="3868698" cy="339209"/>
          </a:xfrm>
          <a:prstGeom prst="rect">
            <a:avLst/>
          </a:prstGeom>
          <a:noFill/>
          <a:ln/>
        </p:spPr>
        <p:txBody>
          <a:bodyPr wrap="none" lIns="0" tIns="0" rIns="0" bIns="0" rtlCol="0" anchor="t"/>
          <a:lstStyle/>
          <a:p>
            <a:pPr marL="0" indent="0" algn="ctr">
              <a:lnSpc>
                <a:spcPts val="2650"/>
              </a:lnSpc>
              <a:buNone/>
            </a:pPr>
            <a:r>
              <a:rPr lang="lt-LT" sz="3600" dirty="0">
                <a:solidFill>
                  <a:srgbClr val="666666"/>
                </a:solidFill>
                <a:latin typeface="Arimo" pitchFamily="34" charset="0"/>
                <a:ea typeface="Arimo" pitchFamily="34" charset="-122"/>
                <a:cs typeface="Arimo" pitchFamily="34" charset="-120"/>
              </a:rPr>
              <a:t>2025 m. sausio 1 d. duomenimis</a:t>
            </a:r>
            <a:endParaRPr lang="en-US" sz="3600" dirty="0">
              <a:solidFill>
                <a:srgbClr val="666666"/>
              </a:solidFill>
            </a:endParaRPr>
          </a:p>
        </p:txBody>
      </p:sp>
      <p:sp>
        <p:nvSpPr>
          <p:cNvPr id="14" name="Text 10"/>
          <p:cNvSpPr/>
          <p:nvPr/>
        </p:nvSpPr>
        <p:spPr>
          <a:xfrm>
            <a:off x="7002066" y="7133630"/>
            <a:ext cx="5990034" cy="339209"/>
          </a:xfrm>
          <a:prstGeom prst="rect">
            <a:avLst/>
          </a:prstGeom>
          <a:noFill/>
          <a:ln/>
        </p:spPr>
        <p:txBody>
          <a:bodyPr wrap="none" lIns="0" tIns="0" rIns="0" bIns="0" rtlCol="0" anchor="t"/>
          <a:lstStyle/>
          <a:p>
            <a:pPr marL="0" indent="0" algn="l">
              <a:lnSpc>
                <a:spcPts val="2650"/>
              </a:lnSpc>
              <a:buNone/>
            </a:pPr>
            <a:endParaRPr lang="en-US" sz="1650" dirty="0"/>
          </a:p>
        </p:txBody>
      </p:sp>
      <p:pic>
        <p:nvPicPr>
          <p:cNvPr id="15" name="Image 2" descr="preencoded.png"/>
          <p:cNvPicPr>
            <a:picLocks noChangeAspect="1"/>
          </p:cNvPicPr>
          <p:nvPr/>
        </p:nvPicPr>
        <p:blipFill>
          <a:blip r:embed="rId3"/>
          <a:stretch>
            <a:fillRect/>
          </a:stretch>
        </p:blipFill>
        <p:spPr>
          <a:xfrm>
            <a:off x="13213080" y="228600"/>
            <a:ext cx="1188720" cy="393978"/>
          </a:xfrm>
          <a:prstGeom prst="rect">
            <a:avLst/>
          </a:prstGeom>
        </p:spPr>
      </p:pic>
      <p:sp>
        <p:nvSpPr>
          <p:cNvPr id="18" name="Text 1">
            <a:extLst>
              <a:ext uri="{FF2B5EF4-FFF2-40B4-BE49-F238E27FC236}">
                <a16:creationId xmlns:a16="http://schemas.microsoft.com/office/drawing/2014/main" id="{D02F95E4-B552-4753-A965-9F038050B1F8}"/>
              </a:ext>
            </a:extLst>
          </p:cNvPr>
          <p:cNvSpPr/>
          <p:nvPr/>
        </p:nvSpPr>
        <p:spPr>
          <a:xfrm>
            <a:off x="5067717" y="4154910"/>
            <a:ext cx="3868698" cy="561975"/>
          </a:xfrm>
          <a:prstGeom prst="rect">
            <a:avLst/>
          </a:prstGeom>
          <a:noFill/>
          <a:ln/>
        </p:spPr>
        <p:txBody>
          <a:bodyPr wrap="none" lIns="0" tIns="0" rIns="0" bIns="0" rtlCol="0" anchor="t"/>
          <a:lstStyle/>
          <a:p>
            <a:pPr marL="0" indent="0" algn="ctr">
              <a:lnSpc>
                <a:spcPts val="4400"/>
              </a:lnSpc>
              <a:buNone/>
            </a:pPr>
            <a:r>
              <a:rPr lang="lt-LT" sz="13800" b="1" dirty="0">
                <a:solidFill>
                  <a:srgbClr val="666666"/>
                </a:solidFill>
                <a:latin typeface="Arimo" panose="020B0604020202020204" charset="0"/>
                <a:ea typeface="Arimo" panose="020B0604020202020204" charset="0"/>
                <a:cs typeface="Arimo" panose="020B0604020202020204" charset="0"/>
              </a:rPr>
              <a:t>16,2 </a:t>
            </a:r>
            <a:r>
              <a:rPr lang="en-US" sz="13800" b="1" dirty="0" err="1">
                <a:solidFill>
                  <a:srgbClr val="666666"/>
                </a:solidFill>
                <a:latin typeface="Arimo" panose="020B0604020202020204" charset="0"/>
                <a:ea typeface="Arimo" panose="020B0604020202020204" charset="0"/>
                <a:cs typeface="Arimo" panose="020B0604020202020204" charset="0"/>
              </a:rPr>
              <a:t>mlrd</a:t>
            </a:r>
            <a:r>
              <a:rPr lang="en-US" sz="13800" b="1" dirty="0">
                <a:solidFill>
                  <a:srgbClr val="666666"/>
                </a:solidFill>
                <a:latin typeface="Arimo" panose="020B0604020202020204" charset="0"/>
                <a:ea typeface="Arimo" panose="020B0604020202020204" charset="0"/>
                <a:cs typeface="Arimo" panose="020B0604020202020204" charset="0"/>
              </a:rPr>
              <a:t>. €</a:t>
            </a:r>
            <a:endParaRPr lang="en-US" sz="13800" dirty="0">
              <a:solidFill>
                <a:srgbClr val="666666"/>
              </a:solidFill>
              <a:latin typeface="Arimo" panose="020B0604020202020204" charset="0"/>
              <a:ea typeface="Arimo" panose="020B0604020202020204" charset="0"/>
              <a:cs typeface="Arimo" panose="020B0604020202020204" charset="0"/>
            </a:endParaRPr>
          </a:p>
        </p:txBody>
      </p:sp>
    </p:spTree>
    <p:extLst>
      <p:ext uri="{BB962C8B-B14F-4D97-AF65-F5344CB8AC3E}">
        <p14:creationId xmlns:p14="http://schemas.microsoft.com/office/powerpoint/2010/main" val="410985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350754" y="2079474"/>
            <a:ext cx="7168405" cy="2126337"/>
          </a:xfrm>
          <a:prstGeom prst="rect">
            <a:avLst/>
          </a:prstGeom>
          <a:noFill/>
          <a:ln/>
        </p:spPr>
        <p:txBody>
          <a:bodyPr wrap="square" lIns="0" tIns="0" rIns="0" bIns="0" rtlCol="0" anchor="t"/>
          <a:lstStyle/>
          <a:p>
            <a:pPr marL="0" indent="0" algn="l">
              <a:lnSpc>
                <a:spcPts val="5550"/>
              </a:lnSpc>
              <a:buNone/>
            </a:pPr>
            <a:r>
              <a:rPr lang="en-US" sz="4450" b="1" dirty="0">
                <a:solidFill>
                  <a:srgbClr val="009650"/>
                </a:solidFill>
                <a:latin typeface="Arimo" panose="020B0604020202020204" charset="0"/>
                <a:ea typeface="Arimo" panose="020B0604020202020204" charset="0"/>
                <a:cs typeface="Arimo" panose="020B0604020202020204" charset="0"/>
              </a:rPr>
              <a:t>NMA tikslas – </a:t>
            </a:r>
            <a:r>
              <a:rPr lang="lt-LT" sz="4450" b="1" dirty="0">
                <a:solidFill>
                  <a:srgbClr val="009650"/>
                </a:solidFill>
                <a:latin typeface="Arimo" panose="020B0604020202020204" charset="0"/>
                <a:ea typeface="Arimo" panose="020B0604020202020204" charset="0"/>
                <a:cs typeface="Arimo" panose="020B0604020202020204" charset="0"/>
              </a:rPr>
              <a:t>dar </a:t>
            </a:r>
            <a:r>
              <a:rPr lang="en-US" sz="4450" b="1" dirty="0" err="1">
                <a:solidFill>
                  <a:srgbClr val="009650"/>
                </a:solidFill>
                <a:latin typeface="Arimo" panose="020B0604020202020204" charset="0"/>
                <a:ea typeface="Arimo" panose="020B0604020202020204" charset="0"/>
                <a:cs typeface="Arimo" panose="020B0604020202020204" charset="0"/>
              </a:rPr>
              <a:t>greičiau</a:t>
            </a:r>
            <a:r>
              <a:rPr lang="en-US" sz="4450" b="1" dirty="0">
                <a:solidFill>
                  <a:srgbClr val="009650"/>
                </a:solidFill>
                <a:latin typeface="Arimo" panose="020B0604020202020204" charset="0"/>
                <a:ea typeface="Arimo" panose="020B0604020202020204" charset="0"/>
                <a:cs typeface="Arimo" panose="020B0604020202020204" charset="0"/>
              </a:rPr>
              <a:t>, paprasčiau, </a:t>
            </a:r>
            <a:r>
              <a:rPr lang="en-US" sz="4450" b="1" dirty="0" err="1">
                <a:solidFill>
                  <a:srgbClr val="009650"/>
                </a:solidFill>
                <a:latin typeface="Arimo" panose="020B0604020202020204" charset="0"/>
                <a:ea typeface="Arimo" panose="020B0604020202020204" charset="0"/>
                <a:cs typeface="Arimo" panose="020B0604020202020204" charset="0"/>
              </a:rPr>
              <a:t>efektyviau</a:t>
            </a:r>
            <a:endParaRPr lang="en-US" sz="4450" dirty="0">
              <a:latin typeface="Arimo" panose="020B0604020202020204" charset="0"/>
              <a:ea typeface="Arimo" panose="020B0604020202020204" charset="0"/>
              <a:cs typeface="Arimo" panose="020B0604020202020204" charset="0"/>
            </a:endParaRPr>
          </a:p>
        </p:txBody>
      </p:sp>
      <p:sp>
        <p:nvSpPr>
          <p:cNvPr id="4" name="Text 1"/>
          <p:cNvSpPr/>
          <p:nvPr/>
        </p:nvSpPr>
        <p:spPr>
          <a:xfrm>
            <a:off x="1350755" y="4350900"/>
            <a:ext cx="7168405" cy="2461379"/>
          </a:xfrm>
          <a:prstGeom prst="rect">
            <a:avLst/>
          </a:prstGeom>
          <a:noFill/>
          <a:ln/>
        </p:spPr>
        <p:txBody>
          <a:bodyPr wrap="square" lIns="0" tIns="0" rIns="0" bIns="0" rtlCol="0" anchor="t"/>
          <a:lstStyle/>
          <a:p>
            <a:pPr marL="0" indent="0" algn="l">
              <a:buNone/>
            </a:pPr>
            <a:r>
              <a:rPr lang="en-US" sz="3200" dirty="0">
                <a:solidFill>
                  <a:srgbClr val="666666"/>
                </a:solidFill>
                <a:latin typeface="Arimo" pitchFamily="34" charset="0"/>
                <a:ea typeface="Arimo" pitchFamily="34" charset="-122"/>
                <a:cs typeface="Arimo" pitchFamily="34" charset="-120"/>
              </a:rPr>
              <a:t>NMA </a:t>
            </a:r>
            <a:r>
              <a:rPr lang="en-US" sz="3200" dirty="0" err="1">
                <a:solidFill>
                  <a:srgbClr val="666666"/>
                </a:solidFill>
                <a:latin typeface="Arimo" pitchFamily="34" charset="0"/>
                <a:ea typeface="Arimo" pitchFamily="34" charset="-122"/>
                <a:cs typeface="Arimo" pitchFamily="34" charset="-120"/>
              </a:rPr>
              <a:t>siekia</a:t>
            </a:r>
            <a:r>
              <a:rPr lang="en-US" sz="3200" dirty="0">
                <a:solidFill>
                  <a:srgbClr val="666666"/>
                </a:solidFill>
                <a:latin typeface="Arimo" pitchFamily="34" charset="0"/>
                <a:ea typeface="Arimo" pitchFamily="34" charset="-122"/>
                <a:cs typeface="Arimo" pitchFamily="34" charset="-120"/>
              </a:rPr>
              <a:t> tobulinti savo </a:t>
            </a:r>
            <a:r>
              <a:rPr lang="en-US" sz="3200" dirty="0" err="1">
                <a:solidFill>
                  <a:srgbClr val="666666"/>
                </a:solidFill>
                <a:latin typeface="Arimo" pitchFamily="34" charset="0"/>
                <a:ea typeface="Arimo" pitchFamily="34" charset="-122"/>
                <a:cs typeface="Arimo" pitchFamily="34" charset="-120"/>
              </a:rPr>
              <a:t>veiklą</a:t>
            </a:r>
            <a:r>
              <a:rPr lang="en-US" sz="3200" dirty="0">
                <a:solidFill>
                  <a:srgbClr val="666666"/>
                </a:solidFill>
                <a:latin typeface="Arimo" pitchFamily="34" charset="0"/>
                <a:ea typeface="Arimo" pitchFamily="34" charset="-122"/>
                <a:cs typeface="Arimo" pitchFamily="34" charset="-120"/>
              </a:rPr>
              <a:t> </a:t>
            </a:r>
            <a:r>
              <a:rPr lang="lt-LT" sz="3200" dirty="0">
                <a:solidFill>
                  <a:srgbClr val="666666"/>
                </a:solidFill>
                <a:latin typeface="Arimo" pitchFamily="34" charset="0"/>
                <a:ea typeface="Arimo" pitchFamily="34" charset="-122"/>
                <a:cs typeface="Arimo" pitchFamily="34" charset="-120"/>
              </a:rPr>
              <a:t>trimis</a:t>
            </a:r>
            <a:r>
              <a:rPr lang="en-US" sz="3200" dirty="0">
                <a:solidFill>
                  <a:srgbClr val="666666"/>
                </a:solidFill>
                <a:latin typeface="Arimo" pitchFamily="34" charset="0"/>
                <a:ea typeface="Arimo" pitchFamily="34" charset="-122"/>
                <a:cs typeface="Arimo" pitchFamily="34" charset="-120"/>
              </a:rPr>
              <a:t> kryptimis. Mūsų tikslas – </a:t>
            </a:r>
            <a:r>
              <a:rPr lang="en-US" sz="3200" dirty="0" err="1">
                <a:solidFill>
                  <a:srgbClr val="666666"/>
                </a:solidFill>
                <a:latin typeface="Arimo" pitchFamily="34" charset="0"/>
                <a:ea typeface="Arimo" pitchFamily="34" charset="-122"/>
                <a:cs typeface="Arimo" pitchFamily="34" charset="-120"/>
              </a:rPr>
              <a:t>užtikrinti</a:t>
            </a:r>
            <a:r>
              <a:rPr lang="en-US" sz="3200" dirty="0">
                <a:solidFill>
                  <a:srgbClr val="666666"/>
                </a:solidFill>
                <a:latin typeface="Arimo" pitchFamily="34" charset="0"/>
                <a:ea typeface="Arimo" pitchFamily="34" charset="-122"/>
                <a:cs typeface="Arimo" pitchFamily="34" charset="-120"/>
              </a:rPr>
              <a:t> </a:t>
            </a:r>
            <a:r>
              <a:rPr lang="lt-LT" sz="3200" dirty="0">
                <a:solidFill>
                  <a:srgbClr val="666666"/>
                </a:solidFill>
                <a:latin typeface="Arimo" pitchFamily="34" charset="0"/>
                <a:ea typeface="Arimo" pitchFamily="34" charset="-122"/>
                <a:cs typeface="Arimo" pitchFamily="34" charset="-120"/>
              </a:rPr>
              <a:t>dar </a:t>
            </a:r>
            <a:r>
              <a:rPr lang="en-US" sz="3200" dirty="0" err="1">
                <a:solidFill>
                  <a:srgbClr val="666666"/>
                </a:solidFill>
                <a:latin typeface="Arimo" pitchFamily="34" charset="0"/>
                <a:ea typeface="Arimo" pitchFamily="34" charset="-122"/>
                <a:cs typeface="Arimo" pitchFamily="34" charset="-120"/>
              </a:rPr>
              <a:t>greitesnį</a:t>
            </a:r>
            <a:r>
              <a:rPr lang="en-US" sz="3200" dirty="0">
                <a:solidFill>
                  <a:srgbClr val="666666"/>
                </a:solidFill>
                <a:latin typeface="Arimo" pitchFamily="34" charset="0"/>
                <a:ea typeface="Arimo" pitchFamily="34" charset="-122"/>
                <a:cs typeface="Arimo" pitchFamily="34" charset="-120"/>
              </a:rPr>
              <a:t>, </a:t>
            </a:r>
            <a:r>
              <a:rPr lang="en-US" sz="3200" dirty="0" err="1">
                <a:solidFill>
                  <a:srgbClr val="666666"/>
                </a:solidFill>
                <a:latin typeface="Arimo" pitchFamily="34" charset="0"/>
                <a:ea typeface="Arimo" pitchFamily="34" charset="-122"/>
                <a:cs typeface="Arimo" pitchFamily="34" charset="-120"/>
              </a:rPr>
              <a:t>paprastesnį</a:t>
            </a:r>
            <a:r>
              <a:rPr lang="lt-LT" sz="3200" dirty="0">
                <a:solidFill>
                  <a:srgbClr val="666666"/>
                </a:solidFill>
                <a:latin typeface="Arimo" pitchFamily="34" charset="0"/>
                <a:ea typeface="Arimo" pitchFamily="34" charset="-122"/>
                <a:cs typeface="Arimo" pitchFamily="34" charset="-120"/>
              </a:rPr>
              <a:t> ir </a:t>
            </a:r>
            <a:r>
              <a:rPr lang="en-US" sz="3200" dirty="0" err="1">
                <a:solidFill>
                  <a:srgbClr val="666666"/>
                </a:solidFill>
                <a:latin typeface="Arimo" pitchFamily="34" charset="0"/>
                <a:ea typeface="Arimo" pitchFamily="34" charset="-122"/>
                <a:cs typeface="Arimo" pitchFamily="34" charset="-120"/>
              </a:rPr>
              <a:t>efektyvesnį</a:t>
            </a:r>
            <a:r>
              <a:rPr lang="en-US" sz="3200" dirty="0">
                <a:solidFill>
                  <a:srgbClr val="666666"/>
                </a:solidFill>
                <a:latin typeface="Arimo" pitchFamily="34" charset="0"/>
                <a:ea typeface="Arimo" pitchFamily="34" charset="-122"/>
                <a:cs typeface="Arimo" pitchFamily="34" charset="-120"/>
              </a:rPr>
              <a:t> paramos administravimą.</a:t>
            </a:r>
            <a:endParaRPr lang="en-US" sz="3200" dirty="0"/>
          </a:p>
        </p:txBody>
      </p:sp>
      <p:pic>
        <p:nvPicPr>
          <p:cNvPr id="8" name="Image 1" descr="preencoded.png"/>
          <p:cNvPicPr>
            <a:picLocks noChangeAspect="1"/>
          </p:cNvPicPr>
          <p:nvPr/>
        </p:nvPicPr>
        <p:blipFill>
          <a:blip r:embed="rId3"/>
          <a:stretch>
            <a:fillRect/>
          </a:stretch>
        </p:blipFill>
        <p:spPr>
          <a:xfrm>
            <a:off x="13213080" y="228600"/>
            <a:ext cx="1188720" cy="393978"/>
          </a:xfrm>
          <a:prstGeom prst="rect">
            <a:avLst/>
          </a:prstGeom>
        </p:spPr>
      </p:pic>
      <p:pic>
        <p:nvPicPr>
          <p:cNvPr id="6" name="Image 0" descr="preencoded.png">
            <a:extLst>
              <a:ext uri="{FF2B5EF4-FFF2-40B4-BE49-F238E27FC236}">
                <a16:creationId xmlns:a16="http://schemas.microsoft.com/office/drawing/2014/main" id="{64E8B979-9CE6-484F-98CC-37BFB374FDBB}"/>
              </a:ext>
            </a:extLst>
          </p:cNvPr>
          <p:cNvPicPr>
            <a:picLocks noChangeAspect="1"/>
          </p:cNvPicPr>
          <p:nvPr/>
        </p:nvPicPr>
        <p:blipFill>
          <a:blip r:embed="rId4"/>
          <a:stretch>
            <a:fillRect/>
          </a:stretch>
        </p:blipFill>
        <p:spPr>
          <a:xfrm>
            <a:off x="8869680" y="0"/>
            <a:ext cx="5760720" cy="822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66155" y="2525434"/>
            <a:ext cx="6690598" cy="594836"/>
          </a:xfrm>
          <a:prstGeom prst="rect">
            <a:avLst/>
          </a:prstGeom>
          <a:noFill/>
          <a:ln/>
        </p:spPr>
        <p:txBody>
          <a:bodyPr wrap="none" lIns="0" tIns="0" rIns="0" bIns="0" rtlCol="0" anchor="t"/>
          <a:lstStyle/>
          <a:p>
            <a:pPr marL="0" indent="0" algn="l">
              <a:lnSpc>
                <a:spcPts val="4650"/>
              </a:lnSpc>
              <a:buNone/>
            </a:pPr>
            <a:r>
              <a:rPr lang="en-US" sz="4450" b="1" dirty="0" err="1">
                <a:solidFill>
                  <a:srgbClr val="009650"/>
                </a:solidFill>
                <a:latin typeface="Arimo" panose="020B0604020202020204" charset="0"/>
                <a:ea typeface="Arimo" panose="020B0604020202020204" charset="0"/>
                <a:cs typeface="Arimo" panose="020B0604020202020204" charset="0"/>
              </a:rPr>
              <a:t>Greičiau</a:t>
            </a:r>
            <a:r>
              <a:rPr lang="en-US" sz="4450" b="1" dirty="0">
                <a:solidFill>
                  <a:srgbClr val="009650"/>
                </a:solidFill>
                <a:latin typeface="Arimo" panose="020B0604020202020204" charset="0"/>
                <a:ea typeface="Arimo" panose="020B0604020202020204" charset="0"/>
                <a:cs typeface="Arimo" panose="020B0604020202020204" charset="0"/>
              </a:rPr>
              <a:t>: </a:t>
            </a:r>
            <a:r>
              <a:rPr lang="lt-LT" sz="4450" b="1" dirty="0">
                <a:solidFill>
                  <a:srgbClr val="009650"/>
                </a:solidFill>
                <a:latin typeface="Arimo" panose="020B0604020202020204" charset="0"/>
                <a:ea typeface="Arimo" panose="020B0604020202020204" charset="0"/>
                <a:cs typeface="Arimo" panose="020B0604020202020204" charset="0"/>
              </a:rPr>
              <a:t>p</a:t>
            </a:r>
            <a:r>
              <a:rPr lang="en-US" sz="4450" b="1" dirty="0" err="1">
                <a:solidFill>
                  <a:srgbClr val="009650"/>
                </a:solidFill>
                <a:latin typeface="Arimo" panose="020B0604020202020204" charset="0"/>
                <a:ea typeface="Arimo" panose="020B0604020202020204" charset="0"/>
                <a:cs typeface="Arimo" panose="020B0604020202020204" charset="0"/>
              </a:rPr>
              <a:t>araiškų</a:t>
            </a:r>
            <a:r>
              <a:rPr lang="en-US" sz="4450" b="1" dirty="0">
                <a:solidFill>
                  <a:srgbClr val="009650"/>
                </a:solidFill>
                <a:latin typeface="Arimo" panose="020B0604020202020204" charset="0"/>
                <a:ea typeface="Arimo" panose="020B0604020202020204" charset="0"/>
                <a:cs typeface="Arimo" panose="020B0604020202020204" charset="0"/>
              </a:rPr>
              <a:t> </a:t>
            </a:r>
            <a:r>
              <a:rPr lang="en-US" sz="4450" b="1" dirty="0" err="1">
                <a:solidFill>
                  <a:srgbClr val="009650"/>
                </a:solidFill>
                <a:latin typeface="Arimo" panose="020B0604020202020204" charset="0"/>
                <a:ea typeface="Arimo" panose="020B0604020202020204" charset="0"/>
                <a:cs typeface="Arimo" panose="020B0604020202020204" charset="0"/>
              </a:rPr>
              <a:t>vertinimas</a:t>
            </a:r>
            <a:endParaRPr lang="en-US" sz="4450" dirty="0">
              <a:latin typeface="Arimo" panose="020B0604020202020204" charset="0"/>
              <a:ea typeface="Arimo" panose="020B0604020202020204" charset="0"/>
              <a:cs typeface="Arimo" panose="020B0604020202020204" charset="0"/>
            </a:endParaRPr>
          </a:p>
        </p:txBody>
      </p:sp>
      <p:sp>
        <p:nvSpPr>
          <p:cNvPr id="4" name="Text 1"/>
          <p:cNvSpPr/>
          <p:nvPr/>
        </p:nvSpPr>
        <p:spPr>
          <a:xfrm>
            <a:off x="254675" y="3615655"/>
            <a:ext cx="6953845" cy="594836"/>
          </a:xfrm>
          <a:prstGeom prst="rect">
            <a:avLst/>
          </a:prstGeom>
          <a:noFill/>
          <a:ln/>
        </p:spPr>
        <p:txBody>
          <a:bodyPr wrap="none" lIns="0" tIns="0" rIns="0" bIns="0" rtlCol="0" anchor="t"/>
          <a:lstStyle/>
          <a:p>
            <a:pPr algn="ctr">
              <a:lnSpc>
                <a:spcPts val="4900"/>
              </a:lnSpc>
            </a:pPr>
            <a:r>
              <a:rPr lang="en-US" sz="5400" b="1" dirty="0">
                <a:solidFill>
                  <a:srgbClr val="666666"/>
                </a:solidFill>
                <a:latin typeface="Arimo" pitchFamily="34" charset="0"/>
                <a:ea typeface="Arimo" pitchFamily="34" charset="-122"/>
                <a:cs typeface="Arimo" pitchFamily="34" charset="-120"/>
              </a:rPr>
              <a:t>98</a:t>
            </a:r>
            <a:r>
              <a:rPr lang="lt-LT" sz="5400" b="1" dirty="0">
                <a:solidFill>
                  <a:srgbClr val="666666"/>
                </a:solidFill>
                <a:latin typeface="Arimo" pitchFamily="34" charset="0"/>
                <a:ea typeface="Arimo" pitchFamily="34" charset="-122"/>
                <a:cs typeface="Arimo" pitchFamily="34" charset="-120"/>
              </a:rPr>
              <a:t> </a:t>
            </a:r>
            <a:r>
              <a:rPr lang="en-US" sz="5400" b="1" dirty="0">
                <a:solidFill>
                  <a:srgbClr val="666666"/>
                </a:solidFill>
                <a:latin typeface="Arimo" pitchFamily="34" charset="0"/>
                <a:ea typeface="Arimo" pitchFamily="34" charset="-122"/>
                <a:cs typeface="Arimo" pitchFamily="34" charset="-120"/>
              </a:rPr>
              <a:t>% </a:t>
            </a:r>
            <a:r>
              <a:rPr lang="en-US" sz="5400" b="1" dirty="0" err="1">
                <a:solidFill>
                  <a:srgbClr val="666666"/>
                </a:solidFill>
                <a:latin typeface="Arimo" pitchFamily="34" charset="0"/>
                <a:ea typeface="Arimo" pitchFamily="34" charset="-122"/>
                <a:cs typeface="Arimo" pitchFamily="34" charset="-120"/>
              </a:rPr>
              <a:t>įvertinta</a:t>
            </a:r>
            <a:r>
              <a:rPr lang="en-US" sz="5400" b="1" dirty="0">
                <a:solidFill>
                  <a:srgbClr val="666666"/>
                </a:solidFill>
                <a:latin typeface="Arimo" pitchFamily="34" charset="0"/>
                <a:ea typeface="Arimo" pitchFamily="34" charset="-122"/>
                <a:cs typeface="Arimo" pitchFamily="34" charset="-120"/>
              </a:rPr>
              <a:t> </a:t>
            </a:r>
            <a:r>
              <a:rPr lang="en-US" sz="5400" b="1" dirty="0" err="1">
                <a:solidFill>
                  <a:srgbClr val="666666"/>
                </a:solidFill>
                <a:latin typeface="Arimo" pitchFamily="34" charset="0"/>
                <a:ea typeface="Arimo" pitchFamily="34" charset="-122"/>
                <a:cs typeface="Arimo" pitchFamily="34" charset="-120"/>
              </a:rPr>
              <a:t>laiku</a:t>
            </a:r>
            <a:endParaRPr lang="en-US" sz="5400" b="1" dirty="0"/>
          </a:p>
        </p:txBody>
      </p:sp>
      <p:sp>
        <p:nvSpPr>
          <p:cNvPr id="5" name="Text 2"/>
          <p:cNvSpPr/>
          <p:nvPr/>
        </p:nvSpPr>
        <p:spPr>
          <a:xfrm>
            <a:off x="2318147" y="4481595"/>
            <a:ext cx="2379226" cy="297299"/>
          </a:xfrm>
          <a:prstGeom prst="rect">
            <a:avLst/>
          </a:prstGeom>
          <a:noFill/>
          <a:ln/>
        </p:spPr>
        <p:txBody>
          <a:bodyPr wrap="none" lIns="0" tIns="0" rIns="0" bIns="0" rtlCol="0" anchor="t"/>
          <a:lstStyle/>
          <a:p>
            <a:pPr algn="ctr">
              <a:lnSpc>
                <a:spcPts val="2300"/>
              </a:lnSpc>
            </a:pPr>
            <a:r>
              <a:rPr lang="en-US" sz="2800" b="1" dirty="0">
                <a:solidFill>
                  <a:srgbClr val="666666"/>
                </a:solidFill>
                <a:latin typeface="Arimo" panose="020B0604020202020204" charset="0"/>
                <a:ea typeface="Arimo" panose="020B0604020202020204" charset="0"/>
                <a:cs typeface="Arimo" panose="020B0604020202020204" charset="0"/>
              </a:rPr>
              <a:t>54 t</a:t>
            </a:r>
            <a:r>
              <a:rPr lang="lt-LT" sz="2800" b="1" dirty="0" err="1">
                <a:solidFill>
                  <a:srgbClr val="666666"/>
                </a:solidFill>
                <a:latin typeface="Arimo" panose="020B0604020202020204" charset="0"/>
                <a:ea typeface="Arimo" panose="020B0604020202020204" charset="0"/>
                <a:cs typeface="Arimo" panose="020B0604020202020204" charset="0"/>
              </a:rPr>
              <a:t>ūkst</a:t>
            </a:r>
            <a:r>
              <a:rPr lang="lt-LT" sz="2800" b="1" dirty="0">
                <a:solidFill>
                  <a:srgbClr val="666666"/>
                </a:solidFill>
                <a:latin typeface="Arimo" panose="020B0604020202020204" charset="0"/>
                <a:ea typeface="Arimo" panose="020B0604020202020204" charset="0"/>
                <a:cs typeface="Arimo" panose="020B0604020202020204" charset="0"/>
              </a:rPr>
              <a:t>.</a:t>
            </a:r>
            <a:endParaRPr lang="en-US" sz="2400" dirty="0">
              <a:latin typeface="Arimo" panose="020B0604020202020204" charset="0"/>
              <a:ea typeface="Arimo" panose="020B0604020202020204" charset="0"/>
              <a:cs typeface="Arimo" panose="020B0604020202020204" charset="0"/>
            </a:endParaRPr>
          </a:p>
        </p:txBody>
      </p:sp>
      <p:sp>
        <p:nvSpPr>
          <p:cNvPr id="6" name="Text 3"/>
          <p:cNvSpPr/>
          <p:nvPr/>
        </p:nvSpPr>
        <p:spPr>
          <a:xfrm>
            <a:off x="254675" y="4893075"/>
            <a:ext cx="6506289" cy="304562"/>
          </a:xfrm>
          <a:prstGeom prst="rect">
            <a:avLst/>
          </a:prstGeom>
          <a:noFill/>
          <a:ln/>
        </p:spPr>
        <p:txBody>
          <a:bodyPr wrap="none" lIns="0" tIns="0" rIns="0" bIns="0" rtlCol="0" anchor="t"/>
          <a:lstStyle/>
          <a:p>
            <a:pPr marL="0" indent="0" algn="ctr">
              <a:lnSpc>
                <a:spcPts val="2350"/>
              </a:lnSpc>
              <a:buNone/>
            </a:pPr>
            <a:r>
              <a:rPr lang="lt-LT" sz="2000" dirty="0">
                <a:solidFill>
                  <a:srgbClr val="666666"/>
                </a:solidFill>
                <a:latin typeface="Arimo" pitchFamily="34" charset="0"/>
                <a:ea typeface="Arimo" pitchFamily="34" charset="-122"/>
                <a:cs typeface="Arimo" pitchFamily="34" charset="-120"/>
              </a:rPr>
              <a:t>investicinių priemonių paraiškų, </a:t>
            </a:r>
          </a:p>
          <a:p>
            <a:pPr marL="0" indent="0" algn="ctr">
              <a:lnSpc>
                <a:spcPts val="2350"/>
              </a:lnSpc>
              <a:buNone/>
            </a:pPr>
            <a:r>
              <a:rPr lang="lt-LT" sz="2000" dirty="0">
                <a:solidFill>
                  <a:srgbClr val="666666"/>
                </a:solidFill>
                <a:latin typeface="Arimo" pitchFamily="34" charset="0"/>
                <a:ea typeface="Arimo" pitchFamily="34" charset="-122"/>
                <a:cs typeface="Arimo" pitchFamily="34" charset="-120"/>
              </a:rPr>
              <a:t>mokėjimo prašymų dokumentų</a:t>
            </a:r>
            <a:endParaRPr lang="en-US" sz="2000" dirty="0"/>
          </a:p>
        </p:txBody>
      </p:sp>
      <p:sp>
        <p:nvSpPr>
          <p:cNvPr id="7" name="Text 4"/>
          <p:cNvSpPr/>
          <p:nvPr/>
        </p:nvSpPr>
        <p:spPr>
          <a:xfrm>
            <a:off x="7046476" y="3615654"/>
            <a:ext cx="6506289" cy="628055"/>
          </a:xfrm>
          <a:prstGeom prst="rect">
            <a:avLst/>
          </a:prstGeom>
          <a:noFill/>
          <a:ln/>
        </p:spPr>
        <p:txBody>
          <a:bodyPr wrap="none" lIns="0" tIns="0" rIns="0" bIns="0" rtlCol="0" anchor="t"/>
          <a:lstStyle/>
          <a:p>
            <a:pPr algn="ctr">
              <a:lnSpc>
                <a:spcPts val="4900"/>
              </a:lnSpc>
            </a:pPr>
            <a:r>
              <a:rPr lang="en-US" sz="5400" b="1" dirty="0">
                <a:solidFill>
                  <a:srgbClr val="666666"/>
                </a:solidFill>
                <a:latin typeface="Arimo" pitchFamily="34" charset="0"/>
                <a:ea typeface="Arimo" pitchFamily="34" charset="-122"/>
                <a:cs typeface="Arimo" pitchFamily="34" charset="-120"/>
              </a:rPr>
              <a:t>100</a:t>
            </a:r>
            <a:r>
              <a:rPr lang="lt-LT" sz="5400" b="1" dirty="0">
                <a:solidFill>
                  <a:srgbClr val="666666"/>
                </a:solidFill>
                <a:latin typeface="Arimo" pitchFamily="34" charset="0"/>
                <a:ea typeface="Arimo" pitchFamily="34" charset="-122"/>
                <a:cs typeface="Arimo" pitchFamily="34" charset="-120"/>
              </a:rPr>
              <a:t> </a:t>
            </a:r>
            <a:r>
              <a:rPr lang="en-US" sz="5400" b="1" dirty="0">
                <a:solidFill>
                  <a:srgbClr val="666666"/>
                </a:solidFill>
                <a:latin typeface="Arimo" pitchFamily="34" charset="0"/>
                <a:ea typeface="Arimo" pitchFamily="34" charset="-122"/>
                <a:cs typeface="Arimo" pitchFamily="34" charset="-120"/>
              </a:rPr>
              <a:t>% </a:t>
            </a:r>
            <a:r>
              <a:rPr lang="en-US" sz="5400" b="1" dirty="0" err="1">
                <a:solidFill>
                  <a:srgbClr val="666666"/>
                </a:solidFill>
                <a:latin typeface="Arimo" pitchFamily="34" charset="0"/>
                <a:ea typeface="Arimo" pitchFamily="34" charset="-122"/>
                <a:cs typeface="Arimo" pitchFamily="34" charset="-120"/>
              </a:rPr>
              <a:t>įvertinta</a:t>
            </a:r>
            <a:r>
              <a:rPr lang="en-US" sz="5400" b="1" dirty="0">
                <a:solidFill>
                  <a:srgbClr val="666666"/>
                </a:solidFill>
                <a:latin typeface="Arimo" pitchFamily="34" charset="0"/>
                <a:ea typeface="Arimo" pitchFamily="34" charset="-122"/>
                <a:cs typeface="Arimo" pitchFamily="34" charset="-120"/>
              </a:rPr>
              <a:t> </a:t>
            </a:r>
            <a:r>
              <a:rPr lang="en-US" sz="5400" b="1" dirty="0" err="1">
                <a:solidFill>
                  <a:srgbClr val="666666"/>
                </a:solidFill>
                <a:latin typeface="Arimo" pitchFamily="34" charset="0"/>
                <a:ea typeface="Arimo" pitchFamily="34" charset="-122"/>
                <a:cs typeface="Arimo" pitchFamily="34" charset="-120"/>
              </a:rPr>
              <a:t>laiku</a:t>
            </a:r>
            <a:endParaRPr lang="en-US" sz="5400" b="1" dirty="0"/>
          </a:p>
        </p:txBody>
      </p:sp>
      <p:sp>
        <p:nvSpPr>
          <p:cNvPr id="8" name="Text 5"/>
          <p:cNvSpPr/>
          <p:nvPr/>
        </p:nvSpPr>
        <p:spPr>
          <a:xfrm>
            <a:off x="9109948" y="4481595"/>
            <a:ext cx="2379226" cy="297299"/>
          </a:xfrm>
          <a:prstGeom prst="rect">
            <a:avLst/>
          </a:prstGeom>
          <a:noFill/>
          <a:ln/>
        </p:spPr>
        <p:txBody>
          <a:bodyPr wrap="none" lIns="0" tIns="0" rIns="0" bIns="0" rtlCol="0" anchor="t"/>
          <a:lstStyle/>
          <a:p>
            <a:pPr algn="ctr">
              <a:lnSpc>
                <a:spcPts val="2300"/>
              </a:lnSpc>
            </a:pPr>
            <a:r>
              <a:rPr lang="en-US" sz="2800" b="1" dirty="0">
                <a:solidFill>
                  <a:srgbClr val="666666"/>
                </a:solidFill>
                <a:latin typeface="Arimo" panose="020B0604020202020204" charset="0"/>
                <a:ea typeface="Arimo" panose="020B0604020202020204" charset="0"/>
                <a:cs typeface="Arimo" panose="020B0604020202020204" charset="0"/>
              </a:rPr>
              <a:t>120 </a:t>
            </a:r>
            <a:r>
              <a:rPr lang="en-US" sz="2800" b="1" dirty="0" err="1">
                <a:solidFill>
                  <a:srgbClr val="666666"/>
                </a:solidFill>
                <a:latin typeface="Arimo" panose="020B0604020202020204" charset="0"/>
                <a:ea typeface="Arimo" panose="020B0604020202020204" charset="0"/>
                <a:cs typeface="Arimo" panose="020B0604020202020204" charset="0"/>
              </a:rPr>
              <a:t>tūkst</a:t>
            </a:r>
            <a:r>
              <a:rPr lang="en-US" sz="2800" b="1" dirty="0">
                <a:solidFill>
                  <a:srgbClr val="666666"/>
                </a:solidFill>
                <a:latin typeface="Arimo" panose="020B0604020202020204" charset="0"/>
                <a:ea typeface="Arimo" panose="020B0604020202020204" charset="0"/>
                <a:cs typeface="Arimo" panose="020B0604020202020204" charset="0"/>
              </a:rPr>
              <a:t>.</a:t>
            </a:r>
            <a:endParaRPr lang="en-US" sz="2800" dirty="0">
              <a:latin typeface="Arimo" panose="020B0604020202020204" charset="0"/>
              <a:ea typeface="Arimo" panose="020B0604020202020204" charset="0"/>
              <a:cs typeface="Arimo" panose="020B0604020202020204" charset="0"/>
            </a:endParaRPr>
          </a:p>
        </p:txBody>
      </p:sp>
      <p:sp>
        <p:nvSpPr>
          <p:cNvPr id="9" name="Text 6"/>
          <p:cNvSpPr/>
          <p:nvPr/>
        </p:nvSpPr>
        <p:spPr>
          <a:xfrm>
            <a:off x="7061716" y="4893075"/>
            <a:ext cx="6506289" cy="304562"/>
          </a:xfrm>
          <a:prstGeom prst="rect">
            <a:avLst/>
          </a:prstGeom>
          <a:noFill/>
          <a:ln/>
        </p:spPr>
        <p:txBody>
          <a:bodyPr wrap="none" lIns="0" tIns="0" rIns="0" bIns="0" rtlCol="0" anchor="t"/>
          <a:lstStyle/>
          <a:p>
            <a:pPr algn="ctr">
              <a:lnSpc>
                <a:spcPts val="2300"/>
              </a:lnSpc>
            </a:pPr>
            <a:r>
              <a:rPr lang="lt-LT" sz="2000">
                <a:solidFill>
                  <a:srgbClr val="666666"/>
                </a:solidFill>
                <a:latin typeface="Arimo" panose="020B0604020202020204" charset="0"/>
                <a:ea typeface="Arimo" panose="020B0604020202020204" charset="0"/>
                <a:cs typeface="Arimo" panose="020B0604020202020204" charset="0"/>
              </a:rPr>
              <a:t>t</a:t>
            </a:r>
            <a:r>
              <a:rPr lang="en-US" sz="2000">
                <a:solidFill>
                  <a:srgbClr val="666666"/>
                </a:solidFill>
                <a:latin typeface="Arimo" panose="020B0604020202020204" charset="0"/>
                <a:ea typeface="Arimo" panose="020B0604020202020204" charset="0"/>
                <a:cs typeface="Arimo" panose="020B0604020202020204" charset="0"/>
              </a:rPr>
              <a:t>iesioginių</a:t>
            </a:r>
            <a:r>
              <a:rPr lang="en-US" sz="2000" b="1">
                <a:solidFill>
                  <a:srgbClr val="666666"/>
                </a:solidFill>
                <a:latin typeface="Arimo" panose="020B0604020202020204" charset="0"/>
                <a:ea typeface="Arimo" panose="020B0604020202020204" charset="0"/>
                <a:cs typeface="Arimo" panose="020B0604020202020204" charset="0"/>
              </a:rPr>
              <a:t> </a:t>
            </a:r>
            <a:r>
              <a:rPr lang="en-US" sz="2000">
                <a:solidFill>
                  <a:srgbClr val="666666"/>
                </a:solidFill>
                <a:latin typeface="Arimo" panose="020B0604020202020204" charset="0"/>
                <a:ea typeface="Arimo" panose="020B0604020202020204" charset="0"/>
                <a:cs typeface="Arimo" panose="020B0604020202020204" charset="0"/>
              </a:rPr>
              <a:t>išmokų</a:t>
            </a:r>
            <a:r>
              <a:rPr lang="lt-LT" sz="2000">
                <a:solidFill>
                  <a:srgbClr val="666666"/>
                </a:solidFill>
                <a:latin typeface="Arimo" panose="020B0604020202020204" charset="0"/>
                <a:ea typeface="Arimo" panose="020B0604020202020204" charset="0"/>
                <a:cs typeface="Arimo" panose="020B0604020202020204" charset="0"/>
              </a:rPr>
              <a:t> paraiškų</a:t>
            </a:r>
            <a:endParaRPr lang="en-US" sz="2000" dirty="0">
              <a:latin typeface="Arimo" panose="020B0604020202020204" charset="0"/>
              <a:ea typeface="Arimo" panose="020B0604020202020204" charset="0"/>
              <a:cs typeface="Arimo" panose="020B0604020202020204" charset="0"/>
            </a:endParaRPr>
          </a:p>
        </p:txBody>
      </p:sp>
      <p:sp>
        <p:nvSpPr>
          <p:cNvPr id="10" name="Text 7"/>
          <p:cNvSpPr/>
          <p:nvPr/>
        </p:nvSpPr>
        <p:spPr>
          <a:xfrm>
            <a:off x="254675" y="5977342"/>
            <a:ext cx="6506289" cy="628055"/>
          </a:xfrm>
          <a:prstGeom prst="rect">
            <a:avLst/>
          </a:prstGeom>
          <a:noFill/>
          <a:ln/>
        </p:spPr>
        <p:txBody>
          <a:bodyPr wrap="none" lIns="0" tIns="0" rIns="0" bIns="0" rtlCol="0" anchor="t"/>
          <a:lstStyle/>
          <a:p>
            <a:pPr algn="ctr">
              <a:lnSpc>
                <a:spcPts val="4900"/>
              </a:lnSpc>
            </a:pPr>
            <a:r>
              <a:rPr lang="lt-LT" sz="5400" b="1" dirty="0">
                <a:solidFill>
                  <a:srgbClr val="666666"/>
                </a:solidFill>
                <a:latin typeface="Arimo" pitchFamily="34" charset="0"/>
                <a:ea typeface="Arimo" pitchFamily="34" charset="-122"/>
                <a:cs typeface="Arimo" pitchFamily="34" charset="-120"/>
              </a:rPr>
              <a:t>D</a:t>
            </a:r>
            <a:r>
              <a:rPr lang="en-US" sz="5400" b="1" dirty="0" err="1">
                <a:solidFill>
                  <a:srgbClr val="666666"/>
                </a:solidFill>
                <a:latin typeface="Arimo" pitchFamily="34" charset="0"/>
                <a:ea typeface="Arimo" pitchFamily="34" charset="-122"/>
                <a:cs typeface="Arimo" pitchFamily="34" charset="-120"/>
              </a:rPr>
              <a:t>vigubai</a:t>
            </a:r>
            <a:r>
              <a:rPr lang="en-US" sz="5400" b="1" dirty="0">
                <a:solidFill>
                  <a:srgbClr val="666666"/>
                </a:solidFill>
                <a:latin typeface="Arimo" pitchFamily="34" charset="0"/>
                <a:ea typeface="Arimo" pitchFamily="34" charset="-122"/>
                <a:cs typeface="Arimo" pitchFamily="34" charset="-120"/>
              </a:rPr>
              <a:t> </a:t>
            </a:r>
            <a:r>
              <a:rPr lang="en-US" sz="5400" b="1" dirty="0" err="1">
                <a:solidFill>
                  <a:srgbClr val="666666"/>
                </a:solidFill>
                <a:latin typeface="Arimo" pitchFamily="34" charset="0"/>
                <a:ea typeface="Arimo" pitchFamily="34" charset="-122"/>
                <a:cs typeface="Arimo" pitchFamily="34" charset="-120"/>
              </a:rPr>
              <a:t>daugiau</a:t>
            </a:r>
            <a:endParaRPr lang="en-US" sz="5400" b="1" dirty="0">
              <a:solidFill>
                <a:srgbClr val="666666"/>
              </a:solidFill>
              <a:latin typeface="Arimo" pitchFamily="34" charset="0"/>
              <a:ea typeface="Arimo" pitchFamily="34" charset="-122"/>
              <a:cs typeface="Arimo" pitchFamily="34" charset="-120"/>
            </a:endParaRPr>
          </a:p>
        </p:txBody>
      </p:sp>
      <p:sp>
        <p:nvSpPr>
          <p:cNvPr id="11" name="Text 8"/>
          <p:cNvSpPr/>
          <p:nvPr/>
        </p:nvSpPr>
        <p:spPr>
          <a:xfrm>
            <a:off x="2318147" y="6782619"/>
            <a:ext cx="2379226" cy="297299"/>
          </a:xfrm>
          <a:prstGeom prst="rect">
            <a:avLst/>
          </a:prstGeom>
          <a:noFill/>
          <a:ln/>
        </p:spPr>
        <p:txBody>
          <a:bodyPr wrap="none" lIns="0" tIns="0" rIns="0" bIns="0" rtlCol="0" anchor="t"/>
          <a:lstStyle/>
          <a:p>
            <a:pPr marL="0" indent="0" algn="ctr">
              <a:lnSpc>
                <a:spcPts val="2300"/>
              </a:lnSpc>
              <a:buNone/>
            </a:pPr>
            <a:r>
              <a:rPr lang="lt-LT" sz="2800" b="1" dirty="0">
                <a:solidFill>
                  <a:srgbClr val="666666"/>
                </a:solidFill>
                <a:latin typeface="Arimo" panose="020B0604020202020204" charset="0"/>
                <a:ea typeface="Arimo" panose="020B0604020202020204" charset="0"/>
                <a:cs typeface="Arimo" panose="020B0604020202020204" charset="0"/>
              </a:rPr>
              <a:t>įvertinome paraiškų (6 449)</a:t>
            </a:r>
            <a:endParaRPr lang="en-US" sz="2800" dirty="0">
              <a:latin typeface="Arimo" panose="020B0604020202020204" charset="0"/>
              <a:ea typeface="Arimo" panose="020B0604020202020204" charset="0"/>
              <a:cs typeface="Arimo" panose="020B0604020202020204" charset="0"/>
            </a:endParaRPr>
          </a:p>
        </p:txBody>
      </p:sp>
      <p:sp>
        <p:nvSpPr>
          <p:cNvPr id="12" name="Text 9"/>
          <p:cNvSpPr/>
          <p:nvPr/>
        </p:nvSpPr>
        <p:spPr>
          <a:xfrm>
            <a:off x="239435" y="7229440"/>
            <a:ext cx="6506289" cy="304562"/>
          </a:xfrm>
          <a:prstGeom prst="rect">
            <a:avLst/>
          </a:prstGeom>
          <a:noFill/>
          <a:ln/>
        </p:spPr>
        <p:txBody>
          <a:bodyPr wrap="none" lIns="0" tIns="0" rIns="0" bIns="0" rtlCol="0" anchor="t"/>
          <a:lstStyle/>
          <a:p>
            <a:pPr marL="0" indent="0" algn="ctr">
              <a:lnSpc>
                <a:spcPts val="2350"/>
              </a:lnSpc>
              <a:buNone/>
            </a:pPr>
            <a:r>
              <a:rPr lang="lt-LT" sz="2000" dirty="0">
                <a:solidFill>
                  <a:srgbClr val="666666"/>
                </a:solidFill>
                <a:latin typeface="Arimo" pitchFamily="34" charset="0"/>
                <a:ea typeface="Arimo" pitchFamily="34" charset="-122"/>
                <a:cs typeface="Arimo" pitchFamily="34" charset="-120"/>
              </a:rPr>
              <a:t>lyginant su</a:t>
            </a:r>
            <a:r>
              <a:rPr lang="en-US" sz="2000" dirty="0">
                <a:solidFill>
                  <a:srgbClr val="666666"/>
                </a:solidFill>
                <a:latin typeface="Arimo" pitchFamily="34" charset="0"/>
                <a:ea typeface="Arimo" pitchFamily="34" charset="-122"/>
                <a:cs typeface="Arimo" pitchFamily="34" charset="-120"/>
              </a:rPr>
              <a:t> 2023 m.</a:t>
            </a:r>
            <a:r>
              <a:rPr lang="lt-LT" sz="2000" dirty="0">
                <a:solidFill>
                  <a:srgbClr val="666666"/>
                </a:solidFill>
                <a:latin typeface="Arimo" pitchFamily="34" charset="0"/>
                <a:ea typeface="Arimo" pitchFamily="34" charset="-122"/>
                <a:cs typeface="Arimo" pitchFamily="34" charset="-120"/>
              </a:rPr>
              <a:t> (3 099)</a:t>
            </a:r>
            <a:endParaRPr lang="en-US" sz="2000" dirty="0"/>
          </a:p>
        </p:txBody>
      </p:sp>
      <p:sp>
        <p:nvSpPr>
          <p:cNvPr id="13" name="Text 10"/>
          <p:cNvSpPr/>
          <p:nvPr/>
        </p:nvSpPr>
        <p:spPr>
          <a:xfrm>
            <a:off x="7046476" y="5977342"/>
            <a:ext cx="6506289" cy="628055"/>
          </a:xfrm>
          <a:prstGeom prst="rect">
            <a:avLst/>
          </a:prstGeom>
          <a:noFill/>
          <a:ln/>
        </p:spPr>
        <p:txBody>
          <a:bodyPr wrap="none" lIns="0" tIns="0" rIns="0" bIns="0" rtlCol="0" anchor="t"/>
          <a:lstStyle/>
          <a:p>
            <a:pPr marL="0" indent="0" algn="ctr">
              <a:lnSpc>
                <a:spcPts val="4900"/>
              </a:lnSpc>
              <a:buNone/>
            </a:pPr>
            <a:r>
              <a:rPr lang="lt-LT" sz="5400" b="1" dirty="0">
                <a:solidFill>
                  <a:srgbClr val="666666"/>
                </a:solidFill>
                <a:latin typeface="Arimo" panose="020B0604020202020204" charset="0"/>
                <a:ea typeface="Arimo" panose="020B0604020202020204" charset="0"/>
                <a:cs typeface="Arimo" panose="020B0604020202020204" charset="0"/>
              </a:rPr>
              <a:t>2 kartus sutrumpinome</a:t>
            </a:r>
            <a:endParaRPr lang="en-US" sz="5400" dirty="0">
              <a:latin typeface="Arimo" panose="020B0604020202020204" charset="0"/>
              <a:ea typeface="Arimo" panose="020B0604020202020204" charset="0"/>
              <a:cs typeface="Arimo" panose="020B0604020202020204" charset="0"/>
            </a:endParaRPr>
          </a:p>
        </p:txBody>
      </p:sp>
      <p:sp>
        <p:nvSpPr>
          <p:cNvPr id="14" name="Text 11"/>
          <p:cNvSpPr/>
          <p:nvPr/>
        </p:nvSpPr>
        <p:spPr>
          <a:xfrm>
            <a:off x="9125247" y="6782620"/>
            <a:ext cx="2379226" cy="297299"/>
          </a:xfrm>
          <a:prstGeom prst="rect">
            <a:avLst/>
          </a:prstGeom>
          <a:noFill/>
          <a:ln/>
        </p:spPr>
        <p:txBody>
          <a:bodyPr wrap="none" lIns="0" tIns="0" rIns="0" bIns="0" rtlCol="0" anchor="t"/>
          <a:lstStyle/>
          <a:p>
            <a:pPr algn="ctr">
              <a:lnSpc>
                <a:spcPts val="2300"/>
              </a:lnSpc>
            </a:pPr>
            <a:r>
              <a:rPr lang="lt-LT" sz="2800" b="1" dirty="0">
                <a:solidFill>
                  <a:srgbClr val="666666"/>
                </a:solidFill>
                <a:latin typeface="Arimo" panose="020B0604020202020204" charset="0"/>
                <a:ea typeface="Arimo" panose="020B0604020202020204" charset="0"/>
                <a:cs typeface="Arimo" panose="020B0604020202020204" charset="0"/>
              </a:rPr>
              <a:t>investicinio pobūdžio priemonių paraiškų </a:t>
            </a:r>
          </a:p>
          <a:p>
            <a:pPr algn="ctr">
              <a:lnSpc>
                <a:spcPts val="2300"/>
              </a:lnSpc>
            </a:pPr>
            <a:r>
              <a:rPr lang="lt-LT" sz="2800" b="1" dirty="0">
                <a:solidFill>
                  <a:srgbClr val="666666"/>
                </a:solidFill>
                <a:latin typeface="Arimo" panose="020B0604020202020204" charset="0"/>
                <a:ea typeface="Arimo" panose="020B0604020202020204" charset="0"/>
                <a:cs typeface="Arimo" panose="020B0604020202020204" charset="0"/>
              </a:rPr>
              <a:t>vidutinę vertinimo trukmę</a:t>
            </a:r>
            <a:endParaRPr lang="en-US" sz="2800" dirty="0">
              <a:latin typeface="Arimo" panose="020B0604020202020204" charset="0"/>
              <a:ea typeface="Arimo" panose="020B0604020202020204" charset="0"/>
              <a:cs typeface="Arimo" panose="020B0604020202020204" charset="0"/>
            </a:endParaRPr>
          </a:p>
        </p:txBody>
      </p:sp>
      <p:sp>
        <p:nvSpPr>
          <p:cNvPr id="15" name="Text 12"/>
          <p:cNvSpPr/>
          <p:nvPr/>
        </p:nvSpPr>
        <p:spPr>
          <a:xfrm>
            <a:off x="7061716" y="7443643"/>
            <a:ext cx="6506289" cy="304562"/>
          </a:xfrm>
          <a:prstGeom prst="rect">
            <a:avLst/>
          </a:prstGeom>
          <a:noFill/>
          <a:ln/>
        </p:spPr>
        <p:txBody>
          <a:bodyPr wrap="none" lIns="0" tIns="0" rIns="0" bIns="0" rtlCol="0" anchor="t"/>
          <a:lstStyle/>
          <a:p>
            <a:pPr algn="ctr">
              <a:lnSpc>
                <a:spcPts val="2350"/>
              </a:lnSpc>
            </a:pPr>
            <a:r>
              <a:rPr lang="lt-LT" sz="2000" dirty="0">
                <a:solidFill>
                  <a:srgbClr val="7F7F7F"/>
                </a:solidFill>
                <a:latin typeface="Arimo" panose="020B0604020202020204" charset="0"/>
                <a:ea typeface="Arimo" panose="020B0604020202020204" charset="0"/>
                <a:cs typeface="Arimo" panose="020B0604020202020204" charset="0"/>
              </a:rPr>
              <a:t>nuo 2021 m. iki 2024 m.</a:t>
            </a:r>
            <a:endParaRPr lang="en-US" sz="2000" dirty="0">
              <a:solidFill>
                <a:srgbClr val="7F7F7F"/>
              </a:solidFill>
              <a:latin typeface="Arimo" panose="020B0604020202020204" charset="0"/>
              <a:ea typeface="Arimo" panose="020B0604020202020204" charset="0"/>
              <a:cs typeface="Arimo" panose="020B0604020202020204" charset="0"/>
            </a:endParaRPr>
          </a:p>
        </p:txBody>
      </p:sp>
      <p:pic>
        <p:nvPicPr>
          <p:cNvPr id="17" name="Image 0" descr="preencoded.png">
            <a:extLst>
              <a:ext uri="{FF2B5EF4-FFF2-40B4-BE49-F238E27FC236}">
                <a16:creationId xmlns:a16="http://schemas.microsoft.com/office/drawing/2014/main" id="{99DED757-8F43-4E3A-BBB2-38098B284398}"/>
              </a:ext>
            </a:extLst>
          </p:cNvPr>
          <p:cNvPicPr>
            <a:picLocks noChangeAspect="1"/>
          </p:cNvPicPr>
          <p:nvPr/>
        </p:nvPicPr>
        <p:blipFill>
          <a:blip r:embed="rId3"/>
          <a:stretch>
            <a:fillRect/>
          </a:stretch>
        </p:blipFill>
        <p:spPr>
          <a:xfrm>
            <a:off x="0" y="0"/>
            <a:ext cx="14630400" cy="24981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941457" y="565831"/>
            <a:ext cx="6765488" cy="1308497"/>
          </a:xfrm>
          <a:prstGeom prst="rect">
            <a:avLst/>
          </a:prstGeom>
          <a:noFill/>
          <a:ln/>
        </p:spPr>
        <p:txBody>
          <a:bodyPr wrap="square" lIns="0" tIns="0" rIns="0" bIns="0" rtlCol="0" anchor="t"/>
          <a:lstStyle/>
          <a:p>
            <a:pPr marL="0" indent="0" algn="l">
              <a:lnSpc>
                <a:spcPts val="5150"/>
              </a:lnSpc>
              <a:buNone/>
            </a:pPr>
            <a:r>
              <a:rPr lang="en-US" sz="4450" b="1" dirty="0">
                <a:solidFill>
                  <a:srgbClr val="009650"/>
                </a:solidFill>
                <a:latin typeface="Arimo" panose="020B0604020202020204" charset="0"/>
                <a:ea typeface="Arimo" panose="020B0604020202020204" charset="0"/>
                <a:cs typeface="Arimo" panose="020B0604020202020204" charset="0"/>
              </a:rPr>
              <a:t>Greičiau: </a:t>
            </a:r>
            <a:r>
              <a:rPr lang="lt-LT" sz="4450" b="1" dirty="0">
                <a:solidFill>
                  <a:srgbClr val="009650"/>
                </a:solidFill>
                <a:latin typeface="Arimo" panose="020B0604020202020204" charset="0"/>
                <a:ea typeface="Arimo" panose="020B0604020202020204" charset="0"/>
                <a:cs typeface="Arimo" panose="020B0604020202020204" charset="0"/>
              </a:rPr>
              <a:t>d</a:t>
            </a:r>
            <a:r>
              <a:rPr lang="en-US" sz="4450" b="1" dirty="0" err="1">
                <a:solidFill>
                  <a:srgbClr val="009650"/>
                </a:solidFill>
                <a:latin typeface="Arimo" panose="020B0604020202020204" charset="0"/>
                <a:ea typeface="Arimo" panose="020B0604020202020204" charset="0"/>
                <a:cs typeface="Arimo" panose="020B0604020202020204" charset="0"/>
              </a:rPr>
              <a:t>arbuotojų</a:t>
            </a:r>
            <a:r>
              <a:rPr lang="en-US" sz="4450" b="1" dirty="0">
                <a:solidFill>
                  <a:srgbClr val="009650"/>
                </a:solidFill>
                <a:latin typeface="Arimo" panose="020B0604020202020204" charset="0"/>
                <a:ea typeface="Arimo" panose="020B0604020202020204" charset="0"/>
                <a:cs typeface="Arimo" panose="020B0604020202020204" charset="0"/>
              </a:rPr>
              <a:t> kompetencijos</a:t>
            </a:r>
            <a:endParaRPr lang="en-US" sz="4450" dirty="0">
              <a:latin typeface="Arimo" panose="020B0604020202020204" charset="0"/>
              <a:ea typeface="Arimo" panose="020B0604020202020204" charset="0"/>
              <a:cs typeface="Arimo" panose="020B0604020202020204" charset="0"/>
            </a:endParaRPr>
          </a:p>
        </p:txBody>
      </p:sp>
      <p:sp>
        <p:nvSpPr>
          <p:cNvPr id="4" name="Shape 1"/>
          <p:cNvSpPr/>
          <p:nvPr/>
        </p:nvSpPr>
        <p:spPr>
          <a:xfrm flipH="1">
            <a:off x="6173081" y="2521564"/>
            <a:ext cx="49600" cy="4327113"/>
          </a:xfrm>
          <a:prstGeom prst="roundRect">
            <a:avLst>
              <a:gd name="adj" fmla="val 40000"/>
            </a:avLst>
          </a:prstGeom>
          <a:solidFill>
            <a:srgbClr val="D8D4D4"/>
          </a:solidFill>
          <a:ln/>
        </p:spPr>
        <p:txBody>
          <a:bodyPr/>
          <a:lstStyle/>
          <a:p>
            <a:endParaRPr lang="lt-LT"/>
          </a:p>
        </p:txBody>
      </p:sp>
      <p:sp>
        <p:nvSpPr>
          <p:cNvPr id="5" name="Shape 2"/>
          <p:cNvSpPr/>
          <p:nvPr/>
        </p:nvSpPr>
        <p:spPr>
          <a:xfrm>
            <a:off x="6389608" y="3064716"/>
            <a:ext cx="628055" cy="22860"/>
          </a:xfrm>
          <a:prstGeom prst="roundRect">
            <a:avLst>
              <a:gd name="adj" fmla="val 40000"/>
            </a:avLst>
          </a:prstGeom>
          <a:solidFill>
            <a:srgbClr val="D8D4D4"/>
          </a:solidFill>
          <a:ln/>
        </p:spPr>
        <p:txBody>
          <a:bodyPr/>
          <a:lstStyle/>
          <a:p>
            <a:endParaRPr lang="lt-LT"/>
          </a:p>
        </p:txBody>
      </p:sp>
      <p:sp>
        <p:nvSpPr>
          <p:cNvPr id="6" name="Shape 3"/>
          <p:cNvSpPr/>
          <p:nvPr/>
        </p:nvSpPr>
        <p:spPr>
          <a:xfrm>
            <a:off x="5941457" y="2840640"/>
            <a:ext cx="471011" cy="471011"/>
          </a:xfrm>
          <a:prstGeom prst="roundRect">
            <a:avLst>
              <a:gd name="adj" fmla="val 1941"/>
            </a:avLst>
          </a:prstGeom>
          <a:solidFill>
            <a:srgbClr val="F2EEEE"/>
          </a:solidFill>
          <a:ln w="7620">
            <a:solidFill>
              <a:srgbClr val="D8D4D4"/>
            </a:solidFill>
            <a:prstDash val="solid"/>
          </a:ln>
        </p:spPr>
        <p:txBody>
          <a:bodyPr/>
          <a:lstStyle/>
          <a:p>
            <a:endParaRPr lang="lt-LT"/>
          </a:p>
        </p:txBody>
      </p:sp>
      <p:pic>
        <p:nvPicPr>
          <p:cNvPr id="7" name="Image 1" descr="preencoded.png"/>
          <p:cNvPicPr>
            <a:picLocks noChangeAspect="1"/>
          </p:cNvPicPr>
          <p:nvPr/>
        </p:nvPicPr>
        <p:blipFill>
          <a:blip r:embed="rId3"/>
          <a:stretch>
            <a:fillRect/>
          </a:stretch>
        </p:blipFill>
        <p:spPr>
          <a:xfrm>
            <a:off x="6019978" y="2879871"/>
            <a:ext cx="313968" cy="392549"/>
          </a:xfrm>
          <a:prstGeom prst="rect">
            <a:avLst/>
          </a:prstGeom>
        </p:spPr>
      </p:pic>
      <p:sp>
        <p:nvSpPr>
          <p:cNvPr id="8" name="Text 4"/>
          <p:cNvSpPr/>
          <p:nvPr/>
        </p:nvSpPr>
        <p:spPr>
          <a:xfrm>
            <a:off x="7223879" y="2814446"/>
            <a:ext cx="3416618" cy="327065"/>
          </a:xfrm>
          <a:prstGeom prst="rect">
            <a:avLst/>
          </a:prstGeom>
          <a:noFill/>
          <a:ln/>
        </p:spPr>
        <p:txBody>
          <a:bodyPr wrap="none" lIns="0" tIns="0" rIns="0" bIns="0" rtlCol="0" anchor="t"/>
          <a:lstStyle/>
          <a:p>
            <a:pPr marL="0" indent="0" algn="l">
              <a:lnSpc>
                <a:spcPts val="2550"/>
              </a:lnSpc>
              <a:buNone/>
            </a:pPr>
            <a:r>
              <a:rPr lang="en-US" sz="4000" b="1" dirty="0">
                <a:solidFill>
                  <a:srgbClr val="666666"/>
                </a:solidFill>
                <a:latin typeface="Arimo" panose="020B0604020202020204" charset="0"/>
                <a:ea typeface="Arimo" panose="020B0604020202020204" charset="0"/>
                <a:cs typeface="Arimo" panose="020B0604020202020204" charset="0"/>
              </a:rPr>
              <a:t>Ilgalaikė mokymų strategija</a:t>
            </a:r>
            <a:endParaRPr lang="en-US" sz="4000" dirty="0">
              <a:latin typeface="Arimo" panose="020B0604020202020204" charset="0"/>
              <a:ea typeface="Arimo" panose="020B0604020202020204" charset="0"/>
              <a:cs typeface="Arimo" panose="020B0604020202020204" charset="0"/>
            </a:endParaRPr>
          </a:p>
        </p:txBody>
      </p:sp>
      <p:sp>
        <p:nvSpPr>
          <p:cNvPr id="9" name="Text 5"/>
          <p:cNvSpPr/>
          <p:nvPr/>
        </p:nvSpPr>
        <p:spPr>
          <a:xfrm>
            <a:off x="7223878" y="3267120"/>
            <a:ext cx="6654681" cy="916863"/>
          </a:xfrm>
          <a:prstGeom prst="rect">
            <a:avLst/>
          </a:prstGeom>
          <a:noFill/>
          <a:ln/>
        </p:spPr>
        <p:txBody>
          <a:bodyPr wrap="none" lIns="0" tIns="0" rIns="0" bIns="0" rtlCol="0" anchor="t"/>
          <a:lstStyle/>
          <a:p>
            <a:pPr marL="0" indent="0" algn="l">
              <a:buNone/>
            </a:pPr>
            <a:r>
              <a:rPr lang="en-US" sz="2800" dirty="0">
                <a:solidFill>
                  <a:srgbClr val="666666"/>
                </a:solidFill>
                <a:latin typeface="Arimo" panose="020B0604020202020204" charset="0"/>
                <a:ea typeface="Arimo" panose="020B0604020202020204" charset="0"/>
                <a:cs typeface="Arimo" panose="020B0604020202020204" charset="0"/>
              </a:rPr>
              <a:t>Nuolat stipriname darbuotojų </a:t>
            </a:r>
            <a:r>
              <a:rPr lang="en-US" sz="2800" dirty="0" err="1">
                <a:solidFill>
                  <a:srgbClr val="666666"/>
                </a:solidFill>
                <a:latin typeface="Arimo" panose="020B0604020202020204" charset="0"/>
                <a:ea typeface="Arimo" panose="020B0604020202020204" charset="0"/>
                <a:cs typeface="Arimo" panose="020B0604020202020204" charset="0"/>
              </a:rPr>
              <a:t>kvalifikaciją</a:t>
            </a:r>
            <a:r>
              <a:rPr lang="en-US" sz="2800" dirty="0">
                <a:solidFill>
                  <a:srgbClr val="666666"/>
                </a:solidFill>
                <a:latin typeface="Arimo" panose="020B0604020202020204" charset="0"/>
                <a:ea typeface="Arimo" panose="020B0604020202020204" charset="0"/>
                <a:cs typeface="Arimo" panose="020B0604020202020204" charset="0"/>
              </a:rPr>
              <a:t> </a:t>
            </a:r>
            <a:endParaRPr lang="lt-LT" sz="2800" dirty="0">
              <a:solidFill>
                <a:srgbClr val="666666"/>
              </a:solidFill>
              <a:latin typeface="Arimo" panose="020B0604020202020204" charset="0"/>
              <a:ea typeface="Arimo" panose="020B0604020202020204" charset="0"/>
              <a:cs typeface="Arimo" panose="020B0604020202020204" charset="0"/>
            </a:endParaRPr>
          </a:p>
          <a:p>
            <a:pPr marL="0" indent="0" algn="l">
              <a:buNone/>
            </a:pPr>
            <a:r>
              <a:rPr lang="en-US" sz="2800" dirty="0">
                <a:solidFill>
                  <a:srgbClr val="666666"/>
                </a:solidFill>
                <a:latin typeface="Arimo" panose="020B0604020202020204" charset="0"/>
                <a:ea typeface="Arimo" panose="020B0604020202020204" charset="0"/>
                <a:cs typeface="Arimo" panose="020B0604020202020204" charset="0"/>
              </a:rPr>
              <a:t>ir </a:t>
            </a:r>
            <a:r>
              <a:rPr lang="en-US" sz="2800" dirty="0" err="1">
                <a:solidFill>
                  <a:srgbClr val="666666"/>
                </a:solidFill>
                <a:latin typeface="Arimo" panose="020B0604020202020204" charset="0"/>
                <a:ea typeface="Arimo" panose="020B0604020202020204" charset="0"/>
                <a:cs typeface="Arimo" panose="020B0604020202020204" charset="0"/>
              </a:rPr>
              <a:t>žinias</a:t>
            </a:r>
            <a:endParaRPr lang="en-US" sz="2800" dirty="0">
              <a:latin typeface="Arimo" panose="020B0604020202020204" charset="0"/>
              <a:ea typeface="Arimo" panose="020B0604020202020204" charset="0"/>
              <a:cs typeface="Arimo" panose="020B0604020202020204" charset="0"/>
            </a:endParaRPr>
          </a:p>
        </p:txBody>
      </p:sp>
      <p:sp>
        <p:nvSpPr>
          <p:cNvPr id="10" name="Shape 6"/>
          <p:cNvSpPr/>
          <p:nvPr/>
        </p:nvSpPr>
        <p:spPr>
          <a:xfrm>
            <a:off x="6389608" y="4781727"/>
            <a:ext cx="628055" cy="22860"/>
          </a:xfrm>
          <a:prstGeom prst="roundRect">
            <a:avLst>
              <a:gd name="adj" fmla="val 40000"/>
            </a:avLst>
          </a:prstGeom>
          <a:solidFill>
            <a:srgbClr val="D8D4D4"/>
          </a:solidFill>
          <a:ln/>
        </p:spPr>
        <p:txBody>
          <a:bodyPr/>
          <a:lstStyle/>
          <a:p>
            <a:endParaRPr lang="lt-LT"/>
          </a:p>
        </p:txBody>
      </p:sp>
      <p:sp>
        <p:nvSpPr>
          <p:cNvPr id="11" name="Shape 7"/>
          <p:cNvSpPr/>
          <p:nvPr/>
        </p:nvSpPr>
        <p:spPr>
          <a:xfrm>
            <a:off x="5941457" y="4557651"/>
            <a:ext cx="471011" cy="471011"/>
          </a:xfrm>
          <a:prstGeom prst="roundRect">
            <a:avLst>
              <a:gd name="adj" fmla="val 1941"/>
            </a:avLst>
          </a:prstGeom>
          <a:solidFill>
            <a:srgbClr val="F2EEEE"/>
          </a:solidFill>
          <a:ln w="7620">
            <a:solidFill>
              <a:srgbClr val="D8D4D4"/>
            </a:solidFill>
            <a:prstDash val="solid"/>
          </a:ln>
        </p:spPr>
        <p:txBody>
          <a:bodyPr/>
          <a:lstStyle/>
          <a:p>
            <a:endParaRPr lang="lt-LT"/>
          </a:p>
        </p:txBody>
      </p:sp>
      <p:pic>
        <p:nvPicPr>
          <p:cNvPr id="12" name="Image 2" descr="preencoded.png"/>
          <p:cNvPicPr>
            <a:picLocks noChangeAspect="1"/>
          </p:cNvPicPr>
          <p:nvPr/>
        </p:nvPicPr>
        <p:blipFill>
          <a:blip r:embed="rId4"/>
          <a:stretch>
            <a:fillRect/>
          </a:stretch>
        </p:blipFill>
        <p:spPr>
          <a:xfrm>
            <a:off x="6019978" y="4596882"/>
            <a:ext cx="313968" cy="392549"/>
          </a:xfrm>
          <a:prstGeom prst="rect">
            <a:avLst/>
          </a:prstGeom>
        </p:spPr>
      </p:pic>
      <p:sp>
        <p:nvSpPr>
          <p:cNvPr id="13" name="Text 8"/>
          <p:cNvSpPr/>
          <p:nvPr/>
        </p:nvSpPr>
        <p:spPr>
          <a:xfrm>
            <a:off x="7223879" y="4531458"/>
            <a:ext cx="3154323" cy="327065"/>
          </a:xfrm>
          <a:prstGeom prst="rect">
            <a:avLst/>
          </a:prstGeom>
          <a:noFill/>
          <a:ln/>
        </p:spPr>
        <p:txBody>
          <a:bodyPr wrap="none" lIns="0" tIns="0" rIns="0" bIns="0" rtlCol="0" anchor="t"/>
          <a:lstStyle/>
          <a:p>
            <a:pPr marL="0" indent="0" algn="l">
              <a:lnSpc>
                <a:spcPts val="2550"/>
              </a:lnSpc>
              <a:buNone/>
            </a:pPr>
            <a:r>
              <a:rPr lang="lt-LT" sz="4000" b="1" dirty="0">
                <a:solidFill>
                  <a:srgbClr val="666666"/>
                </a:solidFill>
                <a:latin typeface="Arimo" panose="020B0604020202020204" charset="0"/>
                <a:ea typeface="Arimo" panose="020B0604020202020204" charset="0"/>
                <a:cs typeface="Arimo" panose="020B0604020202020204" charset="0"/>
              </a:rPr>
              <a:t>A</a:t>
            </a:r>
            <a:r>
              <a:rPr lang="en-US" sz="4000" b="1" dirty="0" err="1">
                <a:solidFill>
                  <a:srgbClr val="666666"/>
                </a:solidFill>
                <a:latin typeface="Arimo" panose="020B0604020202020204" charset="0"/>
                <a:ea typeface="Arimo" panose="020B0604020202020204" charset="0"/>
                <a:cs typeface="Arimo" panose="020B0604020202020204" charset="0"/>
              </a:rPr>
              <a:t>pmokyt</a:t>
            </a:r>
            <a:r>
              <a:rPr lang="lt-LT" sz="4000" b="1" dirty="0">
                <a:solidFill>
                  <a:srgbClr val="666666"/>
                </a:solidFill>
                <a:latin typeface="Arimo" panose="020B0604020202020204" charset="0"/>
                <a:ea typeface="Arimo" panose="020B0604020202020204" charset="0"/>
                <a:cs typeface="Arimo" panose="020B0604020202020204" charset="0"/>
              </a:rPr>
              <a:t>a 91</a:t>
            </a:r>
            <a:r>
              <a:rPr lang="en-US" sz="4000" b="1" dirty="0">
                <a:solidFill>
                  <a:srgbClr val="666666"/>
                </a:solidFill>
                <a:latin typeface="Arimo" panose="020B0604020202020204" charset="0"/>
                <a:ea typeface="Arimo" panose="020B0604020202020204" charset="0"/>
                <a:cs typeface="Arimo" panose="020B0604020202020204" charset="0"/>
              </a:rPr>
              <a:t> proc. </a:t>
            </a:r>
            <a:r>
              <a:rPr lang="en-US" sz="4000" b="1" dirty="0" err="1">
                <a:solidFill>
                  <a:srgbClr val="666666"/>
                </a:solidFill>
                <a:latin typeface="Arimo" panose="020B0604020202020204" charset="0"/>
                <a:ea typeface="Arimo" panose="020B0604020202020204" charset="0"/>
                <a:cs typeface="Arimo" panose="020B0604020202020204" charset="0"/>
              </a:rPr>
              <a:t>darbuotoj</a:t>
            </a:r>
            <a:r>
              <a:rPr lang="lt-LT" sz="4000" b="1" dirty="0">
                <a:solidFill>
                  <a:srgbClr val="666666"/>
                </a:solidFill>
                <a:latin typeface="Arimo" panose="020B0604020202020204" charset="0"/>
                <a:ea typeface="Arimo" panose="020B0604020202020204" charset="0"/>
                <a:cs typeface="Arimo" panose="020B0604020202020204" charset="0"/>
              </a:rPr>
              <a:t>ų</a:t>
            </a:r>
            <a:endParaRPr lang="en-US" sz="4000" dirty="0">
              <a:latin typeface="Arimo" panose="020B0604020202020204" charset="0"/>
              <a:ea typeface="Arimo" panose="020B0604020202020204" charset="0"/>
              <a:cs typeface="Arimo" panose="020B0604020202020204" charset="0"/>
            </a:endParaRPr>
          </a:p>
        </p:txBody>
      </p:sp>
      <p:sp>
        <p:nvSpPr>
          <p:cNvPr id="14" name="Text 9"/>
          <p:cNvSpPr/>
          <p:nvPr/>
        </p:nvSpPr>
        <p:spPr>
          <a:xfrm>
            <a:off x="7238880" y="4984133"/>
            <a:ext cx="5483066" cy="335042"/>
          </a:xfrm>
          <a:prstGeom prst="rect">
            <a:avLst/>
          </a:prstGeom>
          <a:noFill/>
          <a:ln/>
        </p:spPr>
        <p:txBody>
          <a:bodyPr wrap="none" lIns="0" tIns="0" rIns="0" bIns="0" rtlCol="0" anchor="t"/>
          <a:lstStyle/>
          <a:p>
            <a:pPr marL="0" indent="0" algn="l">
              <a:lnSpc>
                <a:spcPts val="2600"/>
              </a:lnSpc>
              <a:buNone/>
            </a:pPr>
            <a:r>
              <a:rPr lang="en-US" sz="2800" dirty="0">
                <a:solidFill>
                  <a:srgbClr val="666666"/>
                </a:solidFill>
                <a:latin typeface="Arimo" panose="020B0604020202020204" charset="0"/>
                <a:ea typeface="Arimo" panose="020B0604020202020204" charset="0"/>
                <a:cs typeface="Arimo" panose="020B0604020202020204" charset="0"/>
              </a:rPr>
              <a:t>2024 m. investavome į </a:t>
            </a:r>
            <a:r>
              <a:rPr lang="en-US" sz="2800" dirty="0" err="1">
                <a:solidFill>
                  <a:srgbClr val="666666"/>
                </a:solidFill>
                <a:latin typeface="Arimo" panose="020B0604020202020204" charset="0"/>
                <a:ea typeface="Arimo" panose="020B0604020202020204" charset="0"/>
                <a:cs typeface="Arimo" panose="020B0604020202020204" charset="0"/>
              </a:rPr>
              <a:t>personalo</a:t>
            </a:r>
            <a:r>
              <a:rPr lang="en-US" sz="2800" dirty="0">
                <a:solidFill>
                  <a:srgbClr val="666666"/>
                </a:solidFill>
                <a:latin typeface="Arimo" panose="020B0604020202020204" charset="0"/>
                <a:ea typeface="Arimo" panose="020B0604020202020204" charset="0"/>
                <a:cs typeface="Arimo" panose="020B0604020202020204" charset="0"/>
              </a:rPr>
              <a:t> </a:t>
            </a:r>
            <a:r>
              <a:rPr lang="en-US" sz="2800" dirty="0" err="1">
                <a:solidFill>
                  <a:srgbClr val="666666"/>
                </a:solidFill>
                <a:latin typeface="Arimo" panose="020B0604020202020204" charset="0"/>
                <a:ea typeface="Arimo" panose="020B0604020202020204" charset="0"/>
                <a:cs typeface="Arimo" panose="020B0604020202020204" charset="0"/>
              </a:rPr>
              <a:t>tobulėjimą</a:t>
            </a:r>
            <a:endParaRPr lang="en-US" sz="2800" dirty="0">
              <a:latin typeface="Arimo" panose="020B0604020202020204" charset="0"/>
              <a:ea typeface="Arimo" panose="020B0604020202020204" charset="0"/>
              <a:cs typeface="Arimo" panose="020B0604020202020204" charset="0"/>
            </a:endParaRPr>
          </a:p>
        </p:txBody>
      </p:sp>
      <p:sp>
        <p:nvSpPr>
          <p:cNvPr id="15" name="Shape 10"/>
          <p:cNvSpPr/>
          <p:nvPr/>
        </p:nvSpPr>
        <p:spPr>
          <a:xfrm>
            <a:off x="6389608" y="6197380"/>
            <a:ext cx="628055" cy="22860"/>
          </a:xfrm>
          <a:prstGeom prst="roundRect">
            <a:avLst>
              <a:gd name="adj" fmla="val 40000"/>
            </a:avLst>
          </a:prstGeom>
          <a:solidFill>
            <a:srgbClr val="D8D4D4"/>
          </a:solidFill>
          <a:ln/>
        </p:spPr>
        <p:txBody>
          <a:bodyPr/>
          <a:lstStyle/>
          <a:p>
            <a:endParaRPr lang="lt-LT"/>
          </a:p>
        </p:txBody>
      </p:sp>
      <p:sp>
        <p:nvSpPr>
          <p:cNvPr id="16" name="Shape 11"/>
          <p:cNvSpPr/>
          <p:nvPr/>
        </p:nvSpPr>
        <p:spPr>
          <a:xfrm>
            <a:off x="5941457" y="5973304"/>
            <a:ext cx="471011" cy="471011"/>
          </a:xfrm>
          <a:prstGeom prst="roundRect">
            <a:avLst>
              <a:gd name="adj" fmla="val 1941"/>
            </a:avLst>
          </a:prstGeom>
          <a:solidFill>
            <a:srgbClr val="F2EEEE"/>
          </a:solidFill>
          <a:ln w="7620">
            <a:solidFill>
              <a:srgbClr val="D8D4D4"/>
            </a:solidFill>
            <a:prstDash val="solid"/>
          </a:ln>
        </p:spPr>
        <p:txBody>
          <a:bodyPr/>
          <a:lstStyle/>
          <a:p>
            <a:endParaRPr lang="lt-LT"/>
          </a:p>
        </p:txBody>
      </p:sp>
      <p:pic>
        <p:nvPicPr>
          <p:cNvPr id="17" name="Image 3" descr="preencoded.png"/>
          <p:cNvPicPr>
            <a:picLocks noChangeAspect="1"/>
          </p:cNvPicPr>
          <p:nvPr/>
        </p:nvPicPr>
        <p:blipFill>
          <a:blip r:embed="rId5"/>
          <a:stretch>
            <a:fillRect/>
          </a:stretch>
        </p:blipFill>
        <p:spPr>
          <a:xfrm>
            <a:off x="6019978" y="6012535"/>
            <a:ext cx="313968" cy="392549"/>
          </a:xfrm>
          <a:prstGeom prst="rect">
            <a:avLst/>
          </a:prstGeom>
        </p:spPr>
      </p:pic>
      <p:sp>
        <p:nvSpPr>
          <p:cNvPr id="18" name="Text 12"/>
          <p:cNvSpPr/>
          <p:nvPr/>
        </p:nvSpPr>
        <p:spPr>
          <a:xfrm>
            <a:off x="7223879" y="5908973"/>
            <a:ext cx="2617232" cy="327065"/>
          </a:xfrm>
          <a:prstGeom prst="rect">
            <a:avLst/>
          </a:prstGeom>
          <a:noFill/>
          <a:ln/>
        </p:spPr>
        <p:txBody>
          <a:bodyPr wrap="none" lIns="0" tIns="0" rIns="0" bIns="0" rtlCol="0" anchor="t"/>
          <a:lstStyle/>
          <a:p>
            <a:pPr marL="0" indent="0" algn="l">
              <a:lnSpc>
                <a:spcPts val="2550"/>
              </a:lnSpc>
              <a:buNone/>
            </a:pPr>
            <a:r>
              <a:rPr lang="en-US" sz="4000" b="1" dirty="0">
                <a:solidFill>
                  <a:srgbClr val="666666"/>
                </a:solidFill>
                <a:latin typeface="Arimo" panose="020B0604020202020204" charset="0"/>
                <a:ea typeface="Arimo" panose="020B0604020202020204" charset="0"/>
                <a:cs typeface="Arimo" panose="020B0604020202020204" charset="0"/>
              </a:rPr>
              <a:t>Profesiniai testai</a:t>
            </a:r>
            <a:endParaRPr lang="en-US" sz="4000" dirty="0">
              <a:latin typeface="Arimo" panose="020B0604020202020204" charset="0"/>
              <a:ea typeface="Arimo" panose="020B0604020202020204" charset="0"/>
              <a:cs typeface="Arimo" panose="020B0604020202020204" charset="0"/>
            </a:endParaRPr>
          </a:p>
        </p:txBody>
      </p:sp>
      <p:sp>
        <p:nvSpPr>
          <p:cNvPr id="19" name="Text 13"/>
          <p:cNvSpPr/>
          <p:nvPr/>
        </p:nvSpPr>
        <p:spPr>
          <a:xfrm>
            <a:off x="7223879" y="6361648"/>
            <a:ext cx="6869240" cy="1024672"/>
          </a:xfrm>
          <a:prstGeom prst="rect">
            <a:avLst/>
          </a:prstGeom>
          <a:noFill/>
          <a:ln/>
        </p:spPr>
        <p:txBody>
          <a:bodyPr wrap="none" lIns="0" tIns="0" rIns="0" bIns="0" rtlCol="0" anchor="t"/>
          <a:lstStyle/>
          <a:p>
            <a:pPr marL="0" indent="0" algn="l">
              <a:buNone/>
            </a:pPr>
            <a:r>
              <a:rPr lang="lt-LT" sz="2800" dirty="0">
                <a:solidFill>
                  <a:srgbClr val="666666"/>
                </a:solidFill>
                <a:latin typeface="Arimo" panose="020B0604020202020204" charset="0"/>
                <a:ea typeface="Arimo" panose="020B0604020202020204" charset="0"/>
                <a:cs typeface="Arimo" panose="020B0604020202020204" charset="0"/>
              </a:rPr>
              <a:t>Į</a:t>
            </a:r>
            <a:r>
              <a:rPr lang="en-US" sz="2800" dirty="0" err="1">
                <a:solidFill>
                  <a:srgbClr val="666666"/>
                </a:solidFill>
                <a:latin typeface="Arimo" panose="020B0604020202020204" charset="0"/>
                <a:ea typeface="Arimo" panose="020B0604020202020204" charset="0"/>
                <a:cs typeface="Arimo" panose="020B0604020202020204" charset="0"/>
              </a:rPr>
              <a:t>sivertinome</a:t>
            </a:r>
            <a:r>
              <a:rPr lang="en-US" sz="2800" dirty="0">
                <a:solidFill>
                  <a:srgbClr val="666666"/>
                </a:solidFill>
                <a:latin typeface="Arimo" panose="020B0604020202020204" charset="0"/>
                <a:ea typeface="Arimo" panose="020B0604020202020204" charset="0"/>
                <a:cs typeface="Arimo" panose="020B0604020202020204" charset="0"/>
              </a:rPr>
              <a:t> stipriąsias puses ir </a:t>
            </a:r>
            <a:r>
              <a:rPr lang="en-US" sz="2800" dirty="0" err="1">
                <a:solidFill>
                  <a:srgbClr val="666666"/>
                </a:solidFill>
                <a:latin typeface="Arimo" panose="020B0604020202020204" charset="0"/>
                <a:ea typeface="Arimo" panose="020B0604020202020204" charset="0"/>
                <a:cs typeface="Arimo" panose="020B0604020202020204" charset="0"/>
              </a:rPr>
              <a:t>tobulintinas</a:t>
            </a:r>
            <a:r>
              <a:rPr lang="en-US" sz="2800" dirty="0">
                <a:solidFill>
                  <a:srgbClr val="666666"/>
                </a:solidFill>
                <a:latin typeface="Arimo" panose="020B0604020202020204" charset="0"/>
                <a:ea typeface="Arimo" panose="020B0604020202020204" charset="0"/>
                <a:cs typeface="Arimo" panose="020B0604020202020204" charset="0"/>
              </a:rPr>
              <a:t> </a:t>
            </a:r>
            <a:endParaRPr lang="lt-LT" sz="2800" dirty="0">
              <a:solidFill>
                <a:srgbClr val="666666"/>
              </a:solidFill>
              <a:latin typeface="Arimo" panose="020B0604020202020204" charset="0"/>
              <a:ea typeface="Arimo" panose="020B0604020202020204" charset="0"/>
              <a:cs typeface="Arimo" panose="020B0604020202020204" charset="0"/>
            </a:endParaRPr>
          </a:p>
          <a:p>
            <a:pPr marL="0" indent="0" algn="l">
              <a:buNone/>
            </a:pPr>
            <a:r>
              <a:rPr lang="en-US" sz="2800" dirty="0" err="1">
                <a:solidFill>
                  <a:srgbClr val="666666"/>
                </a:solidFill>
                <a:latin typeface="Arimo" panose="020B0604020202020204" charset="0"/>
                <a:ea typeface="Arimo" panose="020B0604020202020204" charset="0"/>
                <a:cs typeface="Arimo" panose="020B0604020202020204" charset="0"/>
              </a:rPr>
              <a:t>sritis</a:t>
            </a:r>
            <a:endParaRPr lang="en-US" sz="2800" dirty="0">
              <a:latin typeface="Arimo" panose="020B0604020202020204" charset="0"/>
              <a:ea typeface="Arimo" panose="020B0604020202020204" charset="0"/>
              <a:cs typeface="Arimo" panose="020B0604020202020204" charset="0"/>
            </a:endParaRPr>
          </a:p>
        </p:txBody>
      </p:sp>
      <p:pic>
        <p:nvPicPr>
          <p:cNvPr id="25" name="Image 5" descr="preencoded.png"/>
          <p:cNvPicPr>
            <a:picLocks noChangeAspect="1"/>
          </p:cNvPicPr>
          <p:nvPr/>
        </p:nvPicPr>
        <p:blipFill>
          <a:blip r:embed="rId6"/>
          <a:stretch>
            <a:fillRect/>
          </a:stretch>
        </p:blipFill>
        <p:spPr>
          <a:xfrm>
            <a:off x="13213080" y="228600"/>
            <a:ext cx="1188720" cy="393978"/>
          </a:xfrm>
          <a:prstGeom prst="rect">
            <a:avLst/>
          </a:prstGeom>
        </p:spPr>
      </p:pic>
      <p:pic>
        <p:nvPicPr>
          <p:cNvPr id="21" name="Image 0" descr="preencoded.png">
            <a:extLst>
              <a:ext uri="{FF2B5EF4-FFF2-40B4-BE49-F238E27FC236}">
                <a16:creationId xmlns:a16="http://schemas.microsoft.com/office/drawing/2014/main" id="{3937CCC9-C713-40E5-8F78-38C21CCC6934}"/>
              </a:ext>
            </a:extLst>
          </p:cNvPr>
          <p:cNvPicPr>
            <a:picLocks noChangeAspect="1"/>
          </p:cNvPicPr>
          <p:nvPr/>
        </p:nvPicPr>
        <p:blipFill>
          <a:blip r:embed="rId7"/>
          <a:stretch>
            <a:fillRect/>
          </a:stretch>
        </p:blipFill>
        <p:spPr>
          <a:xfrm>
            <a:off x="0" y="0"/>
            <a:ext cx="5760720" cy="822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2233</TotalTime>
  <Words>1347</Words>
  <Application>Microsoft Office PowerPoint</Application>
  <PresentationFormat>Custom</PresentationFormat>
  <Paragraphs>226</Paragraphs>
  <Slides>30</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Arimo</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Berta Šinkūnaitė</cp:lastModifiedBy>
  <cp:revision>62</cp:revision>
  <dcterms:created xsi:type="dcterms:W3CDTF">2025-04-09T06:22:32Z</dcterms:created>
  <dcterms:modified xsi:type="dcterms:W3CDTF">2025-04-17T07:07:48Z</dcterms:modified>
</cp:coreProperties>
</file>