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2" r:id="rId1"/>
  </p:sldMasterIdLst>
  <p:notesMasterIdLst>
    <p:notesMasterId r:id="rId26"/>
  </p:notesMasterIdLst>
  <p:sldIdLst>
    <p:sldId id="277" r:id="rId2"/>
    <p:sldId id="309" r:id="rId3"/>
    <p:sldId id="326" r:id="rId4"/>
    <p:sldId id="320" r:id="rId5"/>
    <p:sldId id="315" r:id="rId6"/>
    <p:sldId id="321" r:id="rId7"/>
    <p:sldId id="338" r:id="rId8"/>
    <p:sldId id="339" r:id="rId9"/>
    <p:sldId id="307" r:id="rId10"/>
    <p:sldId id="322" r:id="rId11"/>
    <p:sldId id="328" r:id="rId12"/>
    <p:sldId id="332" r:id="rId13"/>
    <p:sldId id="333" r:id="rId14"/>
    <p:sldId id="334" r:id="rId15"/>
    <p:sldId id="335" r:id="rId16"/>
    <p:sldId id="336" r:id="rId17"/>
    <p:sldId id="337" r:id="rId18"/>
    <p:sldId id="278" r:id="rId19"/>
    <p:sldId id="312" r:id="rId20"/>
    <p:sldId id="302" r:id="rId21"/>
    <p:sldId id="323" r:id="rId22"/>
    <p:sldId id="340" r:id="rId23"/>
    <p:sldId id="341" r:id="rId24"/>
    <p:sldId id="259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D6A6"/>
    <a:srgbClr val="009650"/>
    <a:srgbClr val="008000"/>
    <a:srgbClr val="C3DDB5"/>
    <a:srgbClr val="F8FAEA"/>
    <a:srgbClr val="669900"/>
    <a:srgbClr val="E6E6E6"/>
    <a:srgbClr val="99CC00"/>
    <a:srgbClr val="828282"/>
    <a:srgbClr val="D5FF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2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533" y="58"/>
      </p:cViewPr>
      <p:guideLst>
        <p:guide orient="horz"/>
        <p:guide pos="3840"/>
      </p:guideLst>
    </p:cSldViewPr>
  </p:slideViewPr>
  <p:outlineViewPr>
    <p:cViewPr>
      <p:scale>
        <a:sx n="33" d="100"/>
        <a:sy n="33" d="100"/>
      </p:scale>
      <p:origin x="0" y="-124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isal6\AppData\Local\Microsoft\Windows\INetCache\Content.Outlook\99GSZ3G2\Grafika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isal6\AppData\Local\Microsoft\Windows\INetCache\Content.Outlook\99GSZ3G2\Grafika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isal6\AppData\Local\Microsoft\Windows\INetCache\Content.Outlook\99GSZ3G2\Grafika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isal6\AppData\Local\Microsoft\Windows\INetCache\Content.Outlook\99GSZ3G2\Grafikai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isal6\AppData\Local\Microsoft\Windows\INetCache\Content.Outlook\99GSZ3G2\2021-2027%20ATASKAITA%202025-04-1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aisal6\AppData\Local\Microsoft\Windows\INetCache\Content.Outlook\99GSZ3G2\2021-2027%20ATASKAITA%202025-04-11.xlsx" TargetMode="Externa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none" spc="2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lt-LT" dirty="0"/>
              <a:t>KPP investicinės priemonės, pagal kurias išmokėta daugiausiai paramos (mln. Eur)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none" spc="2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49952181907719329"/>
          <c:y val="0.15883901954349688"/>
          <c:w val="0.4720393170586899"/>
          <c:h val="0.77491435160704991"/>
        </c:manualLayout>
      </c:layout>
      <c:barChart>
        <c:barDir val="bar"/>
        <c:grouping val="clustered"/>
        <c:varyColors val="0"/>
        <c:ser>
          <c:idx val="0"/>
          <c:order val="0"/>
          <c:spPr>
            <a:solidFill>
              <a:srgbClr val="B7D6A6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11,4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48EA-45A8-8730-B7666EE22DC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12,9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48EA-45A8-8730-B7666EE22DC1}"/>
                </c:ext>
              </c:extLst>
            </c:dLbl>
            <c:dLbl>
              <c:idx val="2"/>
              <c:layout>
                <c:manualLayout>
                  <c:x val="-5.405137966678601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13,4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48EA-45A8-8730-B7666EE22DC1}"/>
                </c:ext>
              </c:extLst>
            </c:dLbl>
            <c:dLbl>
              <c:idx val="3"/>
              <c:layout>
                <c:manualLayout>
                  <c:x val="-5.8555661305684931E-2"/>
                  <c:y val="-4.6154008293911629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20,6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48EA-45A8-8730-B7666EE22DC1}"/>
                </c:ext>
              </c:extLst>
            </c:dLbl>
            <c:dLbl>
              <c:idx val="4"/>
              <c:layout>
                <c:manualLayout>
                  <c:x val="-6.7564224583482518E-2"/>
                  <c:y val="-4.6154008293912054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91,1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48EA-45A8-8730-B7666EE22DC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Sheet1!$C$29:$C$33</c:f>
              <c:strCache>
                <c:ptCount val="5"/>
                <c:pt idx="0">
                  <c:v>Parama žemės ūkio vandentvarkai</c:v>
                </c:pt>
                <c:pt idx="1">
                  <c:v>Parama investicijoms į žemės ūkio produktų perdirbimą, rinkodarą ir (arba) plėtrą</c:v>
                </c:pt>
                <c:pt idx="2">
                  <c:v>Parama vietos projektams įgyvendinti pagal VPS</c:v>
                </c:pt>
                <c:pt idx="3">
                  <c:v>Parama smulkiems ūkiams</c:v>
                </c:pt>
                <c:pt idx="4">
                  <c:v>Parama investicijoms į žemės ūkio valdas</c:v>
                </c:pt>
              </c:strCache>
            </c:strRef>
          </c:cat>
          <c:val>
            <c:numRef>
              <c:f>Sheet1!$D$29:$D$33</c:f>
              <c:numCache>
                <c:formatCode>#,##0</c:formatCode>
                <c:ptCount val="5"/>
                <c:pt idx="0">
                  <c:v>11365.146640000001</c:v>
                </c:pt>
                <c:pt idx="1">
                  <c:v>12876.74217</c:v>
                </c:pt>
                <c:pt idx="2">
                  <c:v>13407.38399</c:v>
                </c:pt>
                <c:pt idx="3">
                  <c:v>20589.99121</c:v>
                </c:pt>
                <c:pt idx="4">
                  <c:v>91067.637959999993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8F4-4449-A5E9-77702612565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552712704"/>
        <c:axId val="552695904"/>
      </c:barChart>
      <c:catAx>
        <c:axId val="5527127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552695904"/>
        <c:crosses val="autoZero"/>
        <c:auto val="1"/>
        <c:lblAlgn val="ctr"/>
        <c:lblOffset val="100"/>
        <c:noMultiLvlLbl val="0"/>
      </c:catAx>
      <c:valAx>
        <c:axId val="552695904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552712704"/>
        <c:crosses val="autoZero"/>
        <c:crossBetween val="between"/>
      </c:valAx>
      <c:spPr>
        <a:noFill/>
        <a:ln>
          <a:solidFill>
            <a:schemeClr val="bg2">
              <a:lumMod val="90000"/>
            </a:scheme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lt-LT" dirty="0"/>
              <a:t>Mokėjimo prašymų vertinimo vidutinis laikas kalendorinėmis dienomis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Mokėjimo prašymų vertinimo vidutinis laikas kalendorinėmis dienomis</c:v>
                </c:pt>
              </c:strCache>
            </c:strRef>
          </c:tx>
          <c:spPr>
            <a:solidFill>
              <a:srgbClr val="B7D6A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2020 m.</c:v>
                </c:pt>
                <c:pt idx="1">
                  <c:v>2024 m.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41</c:v>
                </c:pt>
                <c:pt idx="1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D5-4AC8-9F7E-34DC83C63B0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1762479"/>
        <c:axId val="791364831"/>
        <c:axId val="0"/>
      </c:bar3DChart>
      <c:catAx>
        <c:axId val="131762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791364831"/>
        <c:crosses val="autoZero"/>
        <c:auto val="1"/>
        <c:lblAlgn val="ctr"/>
        <c:lblOffset val="100"/>
        <c:noMultiLvlLbl val="0"/>
      </c:catAx>
      <c:valAx>
        <c:axId val="7913648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1762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none" spc="2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lt-LT"/>
              <a:t>Populiariausios KPP investicinės priemonės, pagal kurias gauta daugiausia paraiškų (vnt.)</a:t>
            </a:r>
            <a:endParaRPr lang="en-US"/>
          </a:p>
        </c:rich>
      </c:tx>
      <c:layout>
        <c:manualLayout>
          <c:xMode val="edge"/>
          <c:yMode val="edge"/>
          <c:x val="0.11577023510359077"/>
          <c:y val="1.66031457825301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none" spc="2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B7D6A6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2"/>
              <c:layout>
                <c:manualLayout>
                  <c:x val="-5.3333333333333337E-2"/>
                  <c:y val="2.371877968932881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36B-4131-A9CA-5C286F0216BC}"/>
                </c:ext>
              </c:extLst>
            </c:dLbl>
            <c:dLbl>
              <c:idx val="3"/>
              <c:layout>
                <c:manualLayout>
                  <c:x val="-5.1063829787234123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36B-4131-A9CA-5C286F0216BC}"/>
                </c:ext>
              </c:extLst>
            </c:dLbl>
            <c:dLbl>
              <c:idx val="4"/>
              <c:layout>
                <c:manualLayout>
                  <c:x val="-6.1276595744681014E-2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36B-4131-A9CA-5C286F0216B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Sheet1!$C$48:$C$52</c:f>
              <c:strCache>
                <c:ptCount val="5"/>
                <c:pt idx="0">
                  <c:v>Investicijos į miškininkystės technologijas</c:v>
                </c:pt>
                <c:pt idx="1">
                  <c:v>Parama smulkių ūkio subjektų bendradarbiavimui</c:v>
                </c:pt>
                <c:pt idx="2">
                  <c:v>Investicijos, kuriomis didinamas miškų ekosistemų atsparumas ir aplinkausauginė vertė</c:v>
                </c:pt>
                <c:pt idx="3">
                  <c:v>Parama investicijoms į žemės ūkio valdas</c:v>
                </c:pt>
                <c:pt idx="4">
                  <c:v>Parama smulkiems ūkiams </c:v>
                </c:pt>
              </c:strCache>
            </c:strRef>
          </c:cat>
          <c:val>
            <c:numRef>
              <c:f>Sheet1!$D$48:$D$52</c:f>
              <c:numCache>
                <c:formatCode>General</c:formatCode>
                <c:ptCount val="5"/>
                <c:pt idx="0">
                  <c:v>30</c:v>
                </c:pt>
                <c:pt idx="1">
                  <c:v>40</c:v>
                </c:pt>
                <c:pt idx="2">
                  <c:v>430</c:v>
                </c:pt>
                <c:pt idx="3">
                  <c:v>781</c:v>
                </c:pt>
                <c:pt idx="4" formatCode="#,##0">
                  <c:v>1656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BD-4861-8ADE-521D4731FFC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722365872"/>
        <c:axId val="722364432"/>
      </c:barChart>
      <c:catAx>
        <c:axId val="7223658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722364432"/>
        <c:crosses val="autoZero"/>
        <c:auto val="1"/>
        <c:lblAlgn val="ctr"/>
        <c:lblOffset val="100"/>
        <c:noMultiLvlLbl val="0"/>
      </c:catAx>
      <c:valAx>
        <c:axId val="7223644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22365872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none" spc="2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lt-LT" sz="2200" dirty="0"/>
              <a:t>Priemonės, pagal kurias išmokėta daugiausiai paramos (mln. Eur)</a:t>
            </a:r>
          </a:p>
        </c:rich>
      </c:tx>
      <c:layout>
        <c:manualLayout>
          <c:xMode val="edge"/>
          <c:yMode val="edge"/>
          <c:x val="0.17488467297505095"/>
          <c:y val="7.209782141577791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none" spc="2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43534243261986172"/>
          <c:y val="0.11154744065034128"/>
          <c:w val="0.55669950360122522"/>
          <c:h val="0.8668232129249253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Sheet1!$D$2</c:f>
              <c:strCache>
                <c:ptCount val="1"/>
                <c:pt idx="0">
                  <c:v>2023-2027 m. strateginio plano investicinės kaimo plėtros priemonės pagal kurias išmokėta daugiausiai paramos, tūkst. Eur </c:v>
                </c:pt>
              </c:strCache>
            </c:strRef>
          </c:tx>
          <c:spPr>
            <a:solidFill>
              <a:srgbClr val="B7D6A6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2,2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26ED-4E6B-BBE4-B7A3FD988E6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4,4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26ED-4E6B-BBE4-B7A3FD988E6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5,0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26ED-4E6B-BBE4-B7A3FD988E6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5,3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26ED-4E6B-BBE4-B7A3FD988E6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7,7</a:t>
                    </a:r>
                    <a:endParaRPr lang="en-US" dirty="0"/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26ED-4E6B-BBE4-B7A3FD988E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Sheet1!$C$3:$C$7</c:f>
              <c:strCache>
                <c:ptCount val="5"/>
                <c:pt idx="0">
                  <c:v>Labai smulkių ūkių plėtra</c:v>
                </c:pt>
                <c:pt idx="1">
                  <c:v>Bendruomenių inicijuota vietos plėtra (LEADER)</c:v>
                </c:pt>
                <c:pt idx="2">
                  <c:v>Smulkių-vidutinių ūkių plėtra</c:v>
                </c:pt>
                <c:pt idx="3">
                  <c:v>Investicijos į žemės ūkio valdas</c:v>
                </c:pt>
                <c:pt idx="4">
                  <c:v>Jaunųjų ūkininkų įsikūrimas </c:v>
                </c:pt>
              </c:strCache>
            </c:strRef>
          </c:cat>
          <c:val>
            <c:numRef>
              <c:f>Sheet1!$D$3:$D$7</c:f>
              <c:numCache>
                <c:formatCode>#,##0</c:formatCode>
                <c:ptCount val="5"/>
                <c:pt idx="0">
                  <c:v>2187.1350000000002</c:v>
                </c:pt>
                <c:pt idx="1">
                  <c:v>4465.8639999999996</c:v>
                </c:pt>
                <c:pt idx="2">
                  <c:v>5074.7740000000003</c:v>
                </c:pt>
                <c:pt idx="3">
                  <c:v>5271.308</c:v>
                </c:pt>
                <c:pt idx="4">
                  <c:v>7739.8639999999996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6EF-4A11-8778-A890ED179F82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47933167"/>
        <c:axId val="147922607"/>
      </c:barChart>
      <c:catAx>
        <c:axId val="1479331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147922607"/>
        <c:crosses val="autoZero"/>
        <c:auto val="1"/>
        <c:lblAlgn val="ctr"/>
        <c:lblOffset val="100"/>
        <c:noMultiLvlLbl val="0"/>
      </c:catAx>
      <c:valAx>
        <c:axId val="147922607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147933167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none" spc="2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lt-LT"/>
              <a:t>Priemonės, pagal kurias 2024 m. gauta daugiausia paraiškų (vnt.) </a:t>
            </a:r>
          </a:p>
        </c:rich>
      </c:tx>
      <c:layout>
        <c:manualLayout>
          <c:xMode val="edge"/>
          <c:yMode val="edge"/>
          <c:x val="0.18793660293786635"/>
          <c:y val="1.084532203595730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none" spc="2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B7D6A6"/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dLbl>
              <c:idx val="0"/>
              <c:layout>
                <c:manualLayout>
                  <c:x val="9.761208883798788E-3"/>
                  <c:y val="-2.4031333831746981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42-42EF-A2AC-31D4B42F0C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Sheet1!$C$12:$C$16</c:f>
              <c:strCache>
                <c:ptCount val="5"/>
                <c:pt idx="0">
                  <c:v>Smulkių-vidutinių ūkių plėtra</c:v>
                </c:pt>
                <c:pt idx="1">
                  <c:v>Bendruomenių inicijuota vietos plėtra (vietos projektai)</c:v>
                </c:pt>
                <c:pt idx="2">
                  <c:v>Jaunųjų ūkininkų įsikūrimas</c:v>
                </c:pt>
                <c:pt idx="3">
                  <c:v>Investicijos į žemės ūkio valdas</c:v>
                </c:pt>
                <c:pt idx="4">
                  <c:v>Konsultavimo paslaugos</c:v>
                </c:pt>
              </c:strCache>
            </c:strRef>
          </c:cat>
          <c:val>
            <c:numRef>
              <c:f>Sheet1!$D$12:$D$16</c:f>
              <c:numCache>
                <c:formatCode>#,##0</c:formatCode>
                <c:ptCount val="5"/>
                <c:pt idx="0">
                  <c:v>140</c:v>
                </c:pt>
                <c:pt idx="1">
                  <c:v>334</c:v>
                </c:pt>
                <c:pt idx="2">
                  <c:v>583</c:v>
                </c:pt>
                <c:pt idx="3">
                  <c:v>1030</c:v>
                </c:pt>
                <c:pt idx="4">
                  <c:v>1839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C7-4A04-AB3E-D1A46D1D723E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468751424"/>
        <c:axId val="468745664"/>
      </c:barChart>
      <c:catAx>
        <c:axId val="4687514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468745664"/>
        <c:crosses val="autoZero"/>
        <c:auto val="1"/>
        <c:lblAlgn val="ctr"/>
        <c:lblOffset val="100"/>
        <c:noMultiLvlLbl val="0"/>
      </c:catAx>
      <c:valAx>
        <c:axId val="468745664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468751424"/>
        <c:crosses val="autoZero"/>
        <c:crossBetween val="between"/>
      </c:valAx>
      <c:spPr>
        <a:noFill/>
        <a:ln>
          <a:solidFill>
            <a:schemeClr val="bg2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cap="none" spc="2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lt-LT"/>
              <a:t>Gautų </a:t>
            </a:r>
            <a:r>
              <a:rPr lang="en-US"/>
              <a:t>PĮP / PSK skaičius</a:t>
            </a:r>
            <a:r>
              <a:rPr lang="lt-LT"/>
              <a:t> (vnt.)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none" spc="2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EJRŽAF!$B$46:$B$47</c:f>
              <c:strCache>
                <c:ptCount val="2"/>
                <c:pt idx="0">
                  <c:v>2024 m.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-9.1963793225176074E-2"/>
                  <c:y val="-8.6022529783918873E-17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13B-420A-99B0-1F84592310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EJRŽAF!$A$48:$A$50</c:f>
              <c:strCache>
                <c:ptCount val="3"/>
                <c:pt idx="0">
                  <c:v>Surinkta PIP / PSK</c:v>
                </c:pt>
                <c:pt idx="1">
                  <c:v>Atmesta PIP / PSK</c:v>
                </c:pt>
                <c:pt idx="2">
                  <c:v>Pasirašyta sutarčių</c:v>
                </c:pt>
              </c:strCache>
            </c:strRef>
          </c:cat>
          <c:val>
            <c:numRef>
              <c:f>EJRŽAF!$B$48:$B$50</c:f>
              <c:numCache>
                <c:formatCode>General</c:formatCode>
                <c:ptCount val="3"/>
                <c:pt idx="0">
                  <c:v>103</c:v>
                </c:pt>
                <c:pt idx="1">
                  <c:v>-9</c:v>
                </c:pt>
                <c:pt idx="2">
                  <c:v>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3B-420A-99B0-1F8459231079}"/>
            </c:ext>
          </c:extLst>
        </c:ser>
        <c:ser>
          <c:idx val="1"/>
          <c:order val="1"/>
          <c:tx>
            <c:strRef>
              <c:f>EJRŽAF!$C$46:$C$47</c:f>
              <c:strCache>
                <c:ptCount val="2"/>
                <c:pt idx="0">
                  <c:v>Iš viso (per 2021-2027 m. laikotarpį)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noFill/>
              <a:round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c:spPr>
          <c:invertIfNegative val="0"/>
          <c:dLbls>
            <c:dLbl>
              <c:idx val="1"/>
              <c:layout>
                <c:manualLayout>
                  <c:x val="-0.12733448292716695"/>
                  <c:y val="-9.3843843843843845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13B-420A-99B0-1F8459231079}"/>
                </c:ext>
              </c:extLst>
            </c:dLbl>
            <c:dLbl>
              <c:idx val="2"/>
              <c:layout>
                <c:manualLayout>
                  <c:x val="-6.7204310433782513E-2"/>
                  <c:y val="4.692192192192170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13B-420A-99B0-1F845923107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EJRŽAF!$A$48:$A$50</c:f>
              <c:strCache>
                <c:ptCount val="3"/>
                <c:pt idx="0">
                  <c:v>Surinkta PIP / PSK</c:v>
                </c:pt>
                <c:pt idx="1">
                  <c:v>Atmesta PIP / PSK</c:v>
                </c:pt>
                <c:pt idx="2">
                  <c:v>Pasirašyta sutarčių</c:v>
                </c:pt>
              </c:strCache>
            </c:strRef>
          </c:cat>
          <c:val>
            <c:numRef>
              <c:f>EJRŽAF!$C$48:$C$50</c:f>
              <c:numCache>
                <c:formatCode>General</c:formatCode>
                <c:ptCount val="3"/>
                <c:pt idx="0">
                  <c:v>164</c:v>
                </c:pt>
                <c:pt idx="1">
                  <c:v>-15</c:v>
                </c:pt>
                <c:pt idx="2">
                  <c:v>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3B-420A-99B0-1F84592310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2063294128"/>
        <c:axId val="502488176"/>
      </c:barChart>
      <c:catAx>
        <c:axId val="20632941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502488176"/>
        <c:crosses val="autoZero"/>
        <c:auto val="1"/>
        <c:lblAlgn val="ctr"/>
        <c:lblOffset val="100"/>
        <c:noMultiLvlLbl val="0"/>
      </c:catAx>
      <c:valAx>
        <c:axId val="502488176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063294128"/>
        <c:crosses val="autoZero"/>
        <c:crossBetween val="between"/>
      </c:valAx>
      <c:spPr>
        <a:noFill/>
        <a:ln>
          <a:solidFill>
            <a:schemeClr val="bg1">
              <a:lumMod val="85000"/>
            </a:schemeClr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49724823248446"/>
          <c:y val="0.10683762726401418"/>
          <c:w val="0.87259922323898698"/>
          <c:h val="0.78449103093530537"/>
        </c:manualLayout>
      </c:layout>
      <c:barChart>
        <c:barDir val="bar"/>
        <c:grouping val="clustered"/>
        <c:varyColors val="0"/>
        <c:ser>
          <c:idx val="2"/>
          <c:order val="2"/>
          <c:tx>
            <c:strRef>
              <c:f>EJRŽAF!$D$51:$D$52</c:f>
              <c:strCache>
                <c:ptCount val="2"/>
                <c:pt idx="0">
                  <c:v>2024 m. </c:v>
                </c:pt>
                <c:pt idx="1">
                  <c:v>mln. Eur</c:v>
                </c:pt>
              </c:strCache>
            </c:strRef>
          </c:tx>
          <c:spPr>
            <a:solidFill>
              <a:schemeClr val="accent4">
                <a:lumMod val="20000"/>
                <a:lumOff val="80000"/>
              </a:schemeClr>
            </a:solidFill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layout>
                <c:manualLayout>
                  <c:x val="-0.12668909682320115"/>
                  <c:y val="4.856255784727916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054805543732725E-2"/>
                      <c:h val="6.307071759974013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FFAD-435E-A406-CED169097C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EJRŽAF!$A$53:$A$56</c:f>
              <c:strCache>
                <c:ptCount val="4"/>
                <c:pt idx="0">
                  <c:v>Surinkta PIP / PSK</c:v>
                </c:pt>
                <c:pt idx="1">
                  <c:v>Atmesta PIP / PSK</c:v>
                </c:pt>
                <c:pt idx="2">
                  <c:v>Pasirašyta sutarčių</c:v>
                </c:pt>
                <c:pt idx="3">
                  <c:v>Išmokėta paramos suma</c:v>
                </c:pt>
              </c:strCache>
            </c:strRef>
          </c:cat>
          <c:val>
            <c:numRef>
              <c:f>EJRŽAF!$D$53:$D$56</c:f>
              <c:numCache>
                <c:formatCode>General</c:formatCode>
                <c:ptCount val="4"/>
                <c:pt idx="0">
                  <c:v>18.5</c:v>
                </c:pt>
                <c:pt idx="1">
                  <c:v>-1.8</c:v>
                </c:pt>
                <c:pt idx="2">
                  <c:v>18.2</c:v>
                </c:pt>
                <c:pt idx="3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FAD-435E-A406-CED169097C72}"/>
            </c:ext>
          </c:extLst>
        </c:ser>
        <c:ser>
          <c:idx val="3"/>
          <c:order val="3"/>
          <c:tx>
            <c:strRef>
              <c:f>EJRŽAF!$E$51:$E$52</c:f>
              <c:strCache>
                <c:ptCount val="2"/>
                <c:pt idx="0">
                  <c:v>Iš viso (per 2021-2027 m. laikotarpį)</c:v>
                </c:pt>
                <c:pt idx="1">
                  <c:v>mln. Eur</c:v>
                </c:pt>
              </c:strCache>
            </c:strRef>
          </c:tx>
          <c:spPr>
            <a:solidFill>
              <a:schemeClr val="accent4">
                <a:lumMod val="40000"/>
                <a:lumOff val="60000"/>
              </a:schemeClr>
            </a:solidFill>
            <a:ln w="9525" cap="flat" cmpd="sng" algn="ctr">
              <a:solidFill>
                <a:schemeClr val="bg1">
                  <a:lumMod val="85000"/>
                </a:schemeClr>
              </a:solidFill>
              <a:round/>
            </a:ln>
            <a:effectLst/>
          </c:spPr>
          <c:invertIfNegative val="0"/>
          <c:dLbls>
            <c:dLbl>
              <c:idx val="1"/>
              <c:layout>
                <c:manualLayout>
                  <c:x val="-0.13255433706344136"/>
                  <c:y val="-9.712511569455833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AD-435E-A406-CED169097C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EJRŽAF!$A$53:$A$56</c:f>
              <c:strCache>
                <c:ptCount val="4"/>
                <c:pt idx="0">
                  <c:v>Surinkta PIP / PSK</c:v>
                </c:pt>
                <c:pt idx="1">
                  <c:v>Atmesta PIP / PSK</c:v>
                </c:pt>
                <c:pt idx="2">
                  <c:v>Pasirašyta sutarčių</c:v>
                </c:pt>
                <c:pt idx="3">
                  <c:v>Išmokėta paramos suma</c:v>
                </c:pt>
              </c:strCache>
            </c:strRef>
          </c:cat>
          <c:val>
            <c:numRef>
              <c:f>EJRŽAF!$E$53:$E$56</c:f>
              <c:numCache>
                <c:formatCode>#,##0.00</c:formatCode>
                <c:ptCount val="4"/>
                <c:pt idx="0">
                  <c:v>25.7</c:v>
                </c:pt>
                <c:pt idx="1">
                  <c:v>-2.1</c:v>
                </c:pt>
                <c:pt idx="2">
                  <c:v>26.9</c:v>
                </c:pt>
                <c:pt idx="3">
                  <c:v>10.7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FAD-435E-A406-CED169097C7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1842271024"/>
        <c:axId val="292300688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EJRŽAF!$B$51:$B$52</c15:sqref>
                        </c15:formulaRef>
                      </c:ext>
                    </c:extLst>
                    <c:strCache>
                      <c:ptCount val="2"/>
                    </c:strCache>
                  </c:strRef>
                </c:tx>
                <c:spPr>
                  <a:solidFill>
                    <a:schemeClr val="accent1">
                      <a:tint val="55000"/>
                      <a:satMod val="130000"/>
                    </a:schemeClr>
                  </a:solidFill>
                  <a:ln w="9525" cap="flat" cmpd="sng" algn="ctr">
                    <a:solidFill>
                      <a:schemeClr val="accent1">
                        <a:shade val="95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0" i="0" u="none" strike="noStrike" kern="1200" baseline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lt-LT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EJRŽAF!$A$53:$A$56</c15:sqref>
                        </c15:formulaRef>
                      </c:ext>
                    </c:extLst>
                    <c:strCache>
                      <c:ptCount val="4"/>
                      <c:pt idx="0">
                        <c:v>Surinkta PIP / PSK</c:v>
                      </c:pt>
                      <c:pt idx="1">
                        <c:v>Atmesta PIP / PSK</c:v>
                      </c:pt>
                      <c:pt idx="2">
                        <c:v>Pasirašyta sutarčių</c:v>
                      </c:pt>
                      <c:pt idx="3">
                        <c:v>Išmokėta paramos suma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EJRŽAF!$B$53:$B$56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FFAD-435E-A406-CED169097C72}"/>
                  </c:ext>
                </c:extLst>
              </c15:ser>
            </c15:filteredBarSeries>
            <c15:filteredBarSeries>
              <c15:ser>
                <c:idx val="1"/>
                <c:order val="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EJRŽAF!$C$51:$C$52</c15:sqref>
                        </c15:formulaRef>
                      </c:ext>
                    </c:extLst>
                    <c:strCache>
                      <c:ptCount val="2"/>
                    </c:strCache>
                  </c:strRef>
                </c:tx>
                <c:spPr>
                  <a:solidFill>
                    <a:schemeClr val="accent2">
                      <a:tint val="55000"/>
                      <a:satMod val="130000"/>
                    </a:schemeClr>
                  </a:solidFill>
                  <a:ln w="9525" cap="flat" cmpd="sng" algn="ctr">
                    <a:solidFill>
                      <a:schemeClr val="accent2">
                        <a:shade val="95000"/>
                      </a:schemeClr>
                    </a:solidFill>
                    <a:round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2000" b="0" i="0" u="none" strike="noStrike" kern="1200" baseline="0">
                          <a:solidFill>
                            <a:schemeClr val="tx2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defRPr>
                      </a:pPr>
                      <a:endParaRPr lang="lt-LT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EJRŽAF!$A$53:$A$56</c15:sqref>
                        </c15:formulaRef>
                      </c:ext>
                    </c:extLst>
                    <c:strCache>
                      <c:ptCount val="4"/>
                      <c:pt idx="0">
                        <c:v>Surinkta PIP / PSK</c:v>
                      </c:pt>
                      <c:pt idx="1">
                        <c:v>Atmesta PIP / PSK</c:v>
                      </c:pt>
                      <c:pt idx="2">
                        <c:v>Pasirašyta sutarčių</c:v>
                      </c:pt>
                      <c:pt idx="3">
                        <c:v>Išmokėta paramos suma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EJRŽAF!$C$53:$C$56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FFAD-435E-A406-CED169097C72}"/>
                  </c:ext>
                </c:extLst>
              </c15:ser>
            </c15:filteredBarSeries>
          </c:ext>
        </c:extLst>
      </c:barChart>
      <c:catAx>
        <c:axId val="1842271024"/>
        <c:scaling>
          <c:orientation val="minMax"/>
        </c:scaling>
        <c:delete val="0"/>
        <c:axPos val="l"/>
        <c:numFmt formatCode="General" sourceLinked="1"/>
        <c:majorTickMark val="out"/>
        <c:minorTickMark val="out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00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292300688"/>
        <c:crosses val="autoZero"/>
        <c:auto val="0"/>
        <c:lblAlgn val="ctr"/>
        <c:lblOffset val="100"/>
        <c:tickLblSkip val="1"/>
        <c:noMultiLvlLbl val="0"/>
      </c:catAx>
      <c:valAx>
        <c:axId val="29230068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842271024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lt-LT"/>
              <a:t>Mokėjimo prašymų skaičius vnt.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23097756905675473"/>
          <c:y val="0.18325780122675925"/>
          <c:w val="0.68903301600868017"/>
          <c:h val="0.720847765695880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2025.04</c:v>
                </c:pt>
                <c:pt idx="1">
                  <c:v>2025.05</c:v>
                </c:pt>
                <c:pt idx="2">
                  <c:v>2025.06</c:v>
                </c:pt>
                <c:pt idx="3">
                  <c:v>2025.07</c:v>
                </c:pt>
                <c:pt idx="4">
                  <c:v>2025.08</c:v>
                </c:pt>
                <c:pt idx="5">
                  <c:v>2025.09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179</c:v>
                </c:pt>
                <c:pt idx="1">
                  <c:v>259</c:v>
                </c:pt>
                <c:pt idx="2">
                  <c:v>972</c:v>
                </c:pt>
                <c:pt idx="3">
                  <c:v>38</c:v>
                </c:pt>
                <c:pt idx="4">
                  <c:v>32</c:v>
                </c:pt>
                <c:pt idx="5">
                  <c:v>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19-4D72-95BD-F3EC6793274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06743999"/>
        <c:axId val="419866383"/>
      </c:barChart>
      <c:catAx>
        <c:axId val="4067439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419866383"/>
        <c:crosses val="autoZero"/>
        <c:auto val="1"/>
        <c:lblAlgn val="ctr"/>
        <c:lblOffset val="100"/>
        <c:noMultiLvlLbl val="0"/>
      </c:catAx>
      <c:valAx>
        <c:axId val="419866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406743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lt-LT" dirty="0"/>
              <a:t>Mokėjimo prašymų paramos suma </a:t>
            </a:r>
            <a:r>
              <a:rPr lang="lt-LT" dirty="0" err="1"/>
              <a:t>mln</a:t>
            </a:r>
            <a:r>
              <a:rPr lang="lt-LT" dirty="0"/>
              <a:t> Eur.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title>
    <c:autoTitleDeleted val="0"/>
    <c:plotArea>
      <c:layout>
        <c:manualLayout>
          <c:layoutTarget val="inner"/>
          <c:xMode val="edge"/>
          <c:yMode val="edge"/>
          <c:x val="0.17984168588042518"/>
          <c:y val="0.1657385478753354"/>
          <c:w val="0.76921171930511445"/>
          <c:h val="0.7166738609329564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008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2025.04</c:v>
                </c:pt>
                <c:pt idx="1">
                  <c:v>2025.05</c:v>
                </c:pt>
                <c:pt idx="2">
                  <c:v>2025.06</c:v>
                </c:pt>
                <c:pt idx="3">
                  <c:v>2025.07</c:v>
                </c:pt>
                <c:pt idx="4">
                  <c:v>2025.08</c:v>
                </c:pt>
                <c:pt idx="5">
                  <c:v>2025.09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18.5</c:v>
                </c:pt>
                <c:pt idx="1">
                  <c:v>23.1</c:v>
                </c:pt>
                <c:pt idx="2">
                  <c:v>113</c:v>
                </c:pt>
                <c:pt idx="3">
                  <c:v>6.3</c:v>
                </c:pt>
                <c:pt idx="4">
                  <c:v>5.0999999999999996</c:v>
                </c:pt>
                <c:pt idx="5">
                  <c:v>18.5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53-4FB7-B331-DFB21E1C7CD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406743999"/>
        <c:axId val="419866383"/>
      </c:barChart>
      <c:catAx>
        <c:axId val="40674399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419866383"/>
        <c:crosses val="autoZero"/>
        <c:auto val="1"/>
        <c:lblAlgn val="ctr"/>
        <c:lblOffset val="100"/>
        <c:noMultiLvlLbl val="0"/>
      </c:catAx>
      <c:valAx>
        <c:axId val="41986638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406743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Paraiškų vertinimo vidutinis laikas kalendorinėmis dienomis</c:v>
                </c:pt>
              </c:strCache>
            </c:strRef>
          </c:tx>
          <c:spPr>
            <a:solidFill>
              <a:srgbClr val="B7D6A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2020 m.</c:v>
                </c:pt>
                <c:pt idx="1">
                  <c:v>2024 m.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86</c:v>
                </c:pt>
                <c:pt idx="1">
                  <c:v>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26-4898-B415-361E3A4AAB9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1762479"/>
        <c:axId val="791364831"/>
        <c:axId val="0"/>
      </c:bar3DChart>
      <c:catAx>
        <c:axId val="131762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791364831"/>
        <c:crosses val="autoZero"/>
        <c:auto val="1"/>
        <c:lblAlgn val="ctr"/>
        <c:lblOffset val="100"/>
        <c:noMultiLvlLbl val="0"/>
      </c:catAx>
      <c:valAx>
        <c:axId val="791364831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31762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0.29883</cdr:x>
      <cdr:y>0</cdr:y>
    </cdr:from>
    <cdr:to>
      <cdr:x>0.67383</cdr:x>
      <cdr:y>0.08625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E2792FED-B1A1-4188-A99B-D5DC184A65DF}"/>
            </a:ext>
          </a:extLst>
        </cdr:cNvPr>
        <cdr:cNvSpPr txBox="1"/>
      </cdr:nvSpPr>
      <cdr:spPr>
        <a:xfrm xmlns:a="http://schemas.openxmlformats.org/drawingml/2006/main">
          <a:off x="3235234" y="0"/>
          <a:ext cx="4059936" cy="45110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lt-LT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rPr>
            <a:t>Paramos dydis (mln. Eur)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DE91D-92FC-EB47-9BF5-89E5781AEC6E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66B443-908F-A545-B0E5-A9A2481DD133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82275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76754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35820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Wingdings" panose="05000000000000000000" pitchFamily="2" charset="2"/>
              <a:buNone/>
            </a:pP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963840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962603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4817108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402827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440125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18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739063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573641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698713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26295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493798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24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324334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906903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5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72739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0702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8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097137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2154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GB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PASTABA:  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2023–2027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priemon</a:t>
            </a:r>
            <a:r>
              <a:rPr lang="lt-L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ėms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„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Trumpos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tiekimo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grandinės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 </a:t>
            </a: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pagal modelį (3, 4, 5)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„Investicijos į žemės ūkio valdas“ (supaprastintoms 3 m.)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VVG projektams (3)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lt-L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bitininkystei</a:t>
            </a:r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126092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>
              <a:buFont typeface="Wingdings" panose="05000000000000000000" pitchFamily="2" charset="2"/>
              <a:buNone/>
            </a:pPr>
            <a:endParaRPr lang="lt-LT" alt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66B443-908F-A545-B0E5-A9A2481DD133}" type="slidenum">
              <a:rPr lang="en-LT" smtClean="0"/>
              <a:t>11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379091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AF0B451-27B8-6345-960F-87648358F73F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710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B451-27B8-6345-960F-87648358F73F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982782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B451-27B8-6345-960F-87648358F73F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174478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396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C6FF57-84EF-DF00-3FF5-30DC28E9B0DE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F88EBE-A3FF-194F-CAB8-55932831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EE25AC-3D23-C61F-E770-5EFB328E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7875"/>
            <a:ext cx="10885714" cy="2622550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1pPr>
            <a:lvl2pPr marL="8001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2pPr>
            <a:lvl3pPr marL="12573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3pPr>
            <a:lvl4pPr marL="16573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4pPr>
            <a:lvl5pPr marL="21145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20823-6EC9-9368-396B-7FD162611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95DFC0-B3CF-4FAC-2F8E-8CAE37D83157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5917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5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5665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07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79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6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06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6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577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5"/>
            <a:ext cx="6182716" cy="40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93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B451-27B8-6345-960F-87648358F73F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851385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855935"/>
            <a:ext cx="6182714" cy="400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76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" y="2855935"/>
            <a:ext cx="6182714" cy="400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988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596B5-3A53-FDBF-757C-6F30B66E6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29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240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532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8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4E9140-646C-B48C-5C10-BB5DDC401A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" y="2855934"/>
            <a:ext cx="6182717" cy="4002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63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4" name="Picture 3" descr="A group of cows with tags on their ears&#10;&#10;Description automatically generated with low confidence">
            <a:extLst>
              <a:ext uri="{FF2B5EF4-FFF2-40B4-BE49-F238E27FC236}">
                <a16:creationId xmlns:a16="http://schemas.microsoft.com/office/drawing/2014/main" id="{CFE5A45D-1A05-2AF9-1751-0FFED103D3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2855934"/>
            <a:ext cx="6182720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944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604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9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29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B451-27B8-6345-960F-87648358F73F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16729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1264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6E7F29-A3FC-35B6-CE60-E0A88A86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0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462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45F172-B8D2-4EB4-AFB0-81BDE1403E5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pic>
        <p:nvPicPr>
          <p:cNvPr id="5" name="Picture 4" descr="A picture containing screenshot, black, green&#10;&#10;Description automatically generated">
            <a:extLst>
              <a:ext uri="{FF2B5EF4-FFF2-40B4-BE49-F238E27FC236}">
                <a16:creationId xmlns:a16="http://schemas.microsoft.com/office/drawing/2014/main" id="{E017F74D-F9F7-9409-6A54-8B44891C4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3343584"/>
            <a:ext cx="7579360" cy="35144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7902FE-04CB-8F30-3D8E-6B7BF9EFD3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 flipH="1">
            <a:off x="6009283" y="2855934"/>
            <a:ext cx="6182717" cy="4002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0673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0008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2C6FF57-84EF-DF00-3FF5-30DC28E9B0DE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62F88EBE-A3FF-194F-CAB8-55932831F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76EE25AC-3D23-C61F-E770-5EFB328E9F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1387875"/>
            <a:ext cx="10885714" cy="2622550"/>
          </a:xfrm>
        </p:spPr>
        <p:txBody>
          <a:bodyPr>
            <a:noAutofit/>
          </a:bodyPr>
          <a:lstStyle>
            <a:lvl1pPr marL="457200" indent="-4572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1pPr>
            <a:lvl2pPr marL="8001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2pPr>
            <a:lvl3pPr marL="1257300" indent="-34290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3pPr>
            <a:lvl4pPr marL="16573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4pPr>
            <a:lvl5pPr marL="2114550" indent="-285750">
              <a:lnSpc>
                <a:spcPct val="100000"/>
              </a:lnSpc>
              <a:buClr>
                <a:srgbClr val="009650"/>
              </a:buClr>
              <a:buFont typeface="Arial" panose="020B0604020202020204" pitchFamily="34" charset="0"/>
              <a:buChar char="•"/>
              <a:defRPr>
                <a:solidFill>
                  <a:srgbClr val="999999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L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520823-6EC9-9368-396B-7FD1626110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395DFC0-B3CF-4FAC-2F8E-8CAE37D83157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ABB98606-E5F5-BBED-133D-45F7270C79C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530080" y="5247184"/>
            <a:ext cx="2661920" cy="1610816"/>
          </a:xfrm>
          <a:custGeom>
            <a:avLst/>
            <a:gdLst>
              <a:gd name="connsiteX0" fmla="*/ 2661920 w 2661920"/>
              <a:gd name="connsiteY0" fmla="*/ 0 h 1610816"/>
              <a:gd name="connsiteX1" fmla="*/ 2661920 w 2661920"/>
              <a:gd name="connsiteY1" fmla="*/ 1610816 h 1610816"/>
              <a:gd name="connsiteX2" fmla="*/ 921017 w 2661920"/>
              <a:gd name="connsiteY2" fmla="*/ 1610816 h 1610816"/>
              <a:gd name="connsiteX3" fmla="*/ 0 w 2661920"/>
              <a:gd name="connsiteY3" fmla="*/ 1196629 h 161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1920" h="1610816">
                <a:moveTo>
                  <a:pt x="2661920" y="0"/>
                </a:moveTo>
                <a:lnTo>
                  <a:pt x="2661920" y="1610816"/>
                </a:lnTo>
                <a:lnTo>
                  <a:pt x="921017" y="1610816"/>
                </a:lnTo>
                <a:lnTo>
                  <a:pt x="0" y="1196629"/>
                </a:lnTo>
                <a:close/>
              </a:path>
            </a:pathLst>
          </a:custGeom>
          <a:pattFill prst="wdUpDiag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587692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5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5256B5-A71E-7A0D-76EE-8334EE351857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20277A50-40D4-78A2-32C1-3854BBDF3F2B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609600" y="1997075"/>
            <a:ext cx="7848600" cy="2651125"/>
          </a:xfrm>
        </p:spPr>
        <p:txBody>
          <a:bodyPr/>
          <a:lstStyle/>
          <a:p>
            <a:endParaRPr lang="en-LT"/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0ABFF924-F17C-3678-71A7-395760638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8CC43D7-C80A-63F2-AC91-47E516AF9D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D7855C-CDB4-1C72-EE6E-6F79583E8CD1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8215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88870A9-7E0C-A07B-5862-0A705A2D14A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A84DB3BC-4053-7B03-6807-AB12ECDE7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7E7157-DCFF-9A6C-805F-2640B71204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453AE6C-FAC0-0CF1-83BD-6B38CE4646D3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2433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 dirty="0"/>
          </a:p>
        </p:txBody>
      </p:sp>
      <p:sp>
        <p:nvSpPr>
          <p:cNvPr id="7" name="Title 11">
            <a:extLst>
              <a:ext uri="{FF2B5EF4-FFF2-40B4-BE49-F238E27FC236}">
                <a16:creationId xmlns:a16="http://schemas.microsoft.com/office/drawing/2014/main" id="{F02FE14A-F9C4-58FE-AB53-355924CD5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AB83149-5E06-BE18-B87C-A3B1904DC4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1EFD92-22A8-0985-F360-2F329AE382E9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6101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4D7FA18-F4D1-EF9A-67FB-24CD638F77B7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128BEFD-0E54-4C2C-DA19-F802EA180E53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609601" y="2684304"/>
            <a:ext cx="7589520" cy="3059112"/>
          </a:xfrm>
        </p:spPr>
        <p:txBody>
          <a:bodyPr/>
          <a:lstStyle/>
          <a:p>
            <a:endParaRPr lang="en-L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C441797-6277-A69F-65D3-625410B029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4690" y="362493"/>
            <a:ext cx="1324958" cy="435388"/>
          </a:xfrm>
          <a:prstGeom prst="rect">
            <a:avLst/>
          </a:prstGeom>
        </p:spPr>
      </p:pic>
      <p:sp>
        <p:nvSpPr>
          <p:cNvPr id="8" name="Title 11">
            <a:extLst>
              <a:ext uri="{FF2B5EF4-FFF2-40B4-BE49-F238E27FC236}">
                <a16:creationId xmlns:a16="http://schemas.microsoft.com/office/drawing/2014/main" id="{1C9A1A44-752E-4C59-67DE-963DE2819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8546275" cy="841025"/>
          </a:xfrm>
        </p:spPr>
        <p:txBody>
          <a:bodyPr anchor="ctr" anchorCtr="0">
            <a:noAutofit/>
          </a:bodyPr>
          <a:lstStyle>
            <a:lvl1pPr>
              <a:lnSpc>
                <a:spcPct val="80000"/>
              </a:lnSpc>
              <a:defRPr sz="3200">
                <a:solidFill>
                  <a:srgbClr val="009650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LT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0F374A-6D45-40C4-D5B8-9CD435F7F9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281" y="395023"/>
            <a:ext cx="1368943" cy="44890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81A502F-0C25-9A3A-DF92-A597FE78C6AB}"/>
              </a:ext>
            </a:extLst>
          </p:cNvPr>
          <p:cNvCxnSpPr>
            <a:cxnSpLocks/>
          </p:cNvCxnSpPr>
          <p:nvPr userDrawn="1"/>
        </p:nvCxnSpPr>
        <p:spPr>
          <a:xfrm>
            <a:off x="0" y="1051876"/>
            <a:ext cx="12192000" cy="0"/>
          </a:xfrm>
          <a:prstGeom prst="line">
            <a:avLst/>
          </a:prstGeom>
          <a:ln w="12700">
            <a:solidFill>
              <a:srgbClr val="E6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76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B451-27B8-6345-960F-87648358F73F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6663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B451-27B8-6345-960F-87648358F73F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8486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B451-27B8-6345-960F-87648358F73F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951958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smtClean="0"/>
              <a:t>4/17/2025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4BC27B-3EC1-4A7B-91F0-9A066CF99076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9F5EF"/>
              </a:gs>
              <a:gs pos="40000">
                <a:schemeClr val="bg1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597015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B451-27B8-6345-960F-87648358F73F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09380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B451-27B8-6345-960F-87648358F73F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961382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AF0B451-27B8-6345-960F-87648358F73F}" type="datetimeFigureOut">
              <a:rPr lang="en-LT" smtClean="0"/>
              <a:t>04/17/2025</a:t>
            </a:fld>
            <a:endParaRPr lang="en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928CD43-1507-954D-B52D-C883CF3A166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97287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649" r:id="rId14"/>
    <p:sldLayoutId id="2147483674" r:id="rId15"/>
    <p:sldLayoutId id="2147483678" r:id="rId16"/>
    <p:sldLayoutId id="2147483675" r:id="rId17"/>
    <p:sldLayoutId id="2147483676" r:id="rId18"/>
    <p:sldLayoutId id="2147483677" r:id="rId19"/>
    <p:sldLayoutId id="2147483682" r:id="rId20"/>
    <p:sldLayoutId id="2147483683" r:id="rId21"/>
    <p:sldLayoutId id="2147483673" r:id="rId22"/>
    <p:sldLayoutId id="2147483671" r:id="rId23"/>
    <p:sldLayoutId id="2147483679" r:id="rId24"/>
    <p:sldLayoutId id="2147483680" r:id="rId25"/>
    <p:sldLayoutId id="2147483681" r:id="rId26"/>
    <p:sldLayoutId id="2147483669" r:id="rId27"/>
    <p:sldLayoutId id="2147483668" r:id="rId28"/>
    <p:sldLayoutId id="2147483684" r:id="rId29"/>
    <p:sldLayoutId id="2147483685" r:id="rId30"/>
    <p:sldLayoutId id="2147483672" r:id="rId31"/>
    <p:sldLayoutId id="2147483667" r:id="rId32"/>
    <p:sldLayoutId id="2147483666" r:id="rId33"/>
    <p:sldLayoutId id="2147483660" r:id="rId34"/>
    <p:sldLayoutId id="2147483662" r:id="rId35"/>
    <p:sldLayoutId id="2147483665" r:id="rId36"/>
    <p:sldLayoutId id="2147483663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sv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5" Type="http://schemas.openxmlformats.org/officeDocument/2006/relationships/image" Target="../media/image3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Relationship Id="rId1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54.png"/><Relationship Id="rId3" Type="http://schemas.openxmlformats.org/officeDocument/2006/relationships/image" Target="../media/image45.emf"/><Relationship Id="rId7" Type="http://schemas.openxmlformats.org/officeDocument/2006/relationships/image" Target="../media/image48.png"/><Relationship Id="rId12" Type="http://schemas.openxmlformats.org/officeDocument/2006/relationships/image" Target="../media/image53.sv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7.sv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5" Type="http://schemas.openxmlformats.org/officeDocument/2006/relationships/image" Target="../media/image56.png"/><Relationship Id="rId10" Type="http://schemas.openxmlformats.org/officeDocument/2006/relationships/image" Target="../media/image51.svg"/><Relationship Id="rId4" Type="http://schemas.openxmlformats.org/officeDocument/2006/relationships/hyperlink" Target="http://www.nma.lt/" TargetMode="External"/><Relationship Id="rId9" Type="http://schemas.openxmlformats.org/officeDocument/2006/relationships/image" Target="../media/image50.png"/><Relationship Id="rId14" Type="http://schemas.openxmlformats.org/officeDocument/2006/relationships/image" Target="../media/image5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562E9AA-7031-FD9D-70BB-CC3216549E0A}"/>
              </a:ext>
            </a:extLst>
          </p:cNvPr>
          <p:cNvSpPr txBox="1"/>
          <p:nvPr/>
        </p:nvSpPr>
        <p:spPr>
          <a:xfrm>
            <a:off x="4287079" y="3429000"/>
            <a:ext cx="3617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b="1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Genovaitė Beniulienė</a:t>
            </a:r>
            <a:endParaRPr lang="en-LT" b="1" dirty="0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t-LT" sz="1600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Kaimo plėtros, žuvininkystės programų ir nacionalinės paramos departamento direktorė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465956-851F-F4EE-CA10-ECEA1840D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4056" y="583299"/>
            <a:ext cx="2843889" cy="932575"/>
          </a:xfrm>
          <a:prstGeom prst="rect">
            <a:avLst/>
          </a:prstGeom>
        </p:spPr>
      </p:pic>
      <p:sp>
        <p:nvSpPr>
          <p:cNvPr id="7" name="Title 9">
            <a:extLst>
              <a:ext uri="{FF2B5EF4-FFF2-40B4-BE49-F238E27FC236}">
                <a16:creationId xmlns:a16="http://schemas.microsoft.com/office/drawing/2014/main" id="{2A8E4421-C323-9E4B-046C-76B4F91E41CD}"/>
              </a:ext>
            </a:extLst>
          </p:cNvPr>
          <p:cNvSpPr txBox="1">
            <a:spLocks/>
          </p:cNvSpPr>
          <p:nvPr/>
        </p:nvSpPr>
        <p:spPr>
          <a:xfrm>
            <a:off x="0" y="1848903"/>
            <a:ext cx="12191999" cy="13930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96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b="1" dirty="0">
                <a:ln>
                  <a:solidFill>
                    <a:schemeClr val="bg2">
                      <a:lumMod val="75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Investicinių priemonių administravimo </a:t>
            </a:r>
          </a:p>
          <a:p>
            <a:r>
              <a:rPr lang="lt-LT" b="1" dirty="0">
                <a:ln>
                  <a:solidFill>
                    <a:schemeClr val="bg2">
                      <a:lumMod val="75000"/>
                    </a:schemeClr>
                  </a:solidFill>
                </a:ln>
                <a:latin typeface="Arial" panose="020B0604020202020204" pitchFamily="34" charset="0"/>
                <a:cs typeface="Arial" panose="020B0604020202020204" pitchFamily="34" charset="0"/>
              </a:rPr>
              <a:t>atlikti ir planuojami atlikti pokyčiai</a:t>
            </a:r>
            <a:endParaRPr lang="en-LT" b="1" dirty="0">
              <a:ln>
                <a:solidFill>
                  <a:schemeClr val="bg2">
                    <a:lumMod val="75000"/>
                  </a:schemeClr>
                </a:solidFill>
              </a:ln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314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F366DEB-2DD0-4AD5-98EB-03118E366FEF}"/>
              </a:ext>
            </a:extLst>
          </p:cNvPr>
          <p:cNvSpPr/>
          <p:nvPr/>
        </p:nvSpPr>
        <p:spPr>
          <a:xfrm>
            <a:off x="1579321" y="4115205"/>
            <a:ext cx="2340000" cy="1800000"/>
          </a:xfrm>
          <a:custGeom>
            <a:avLst/>
            <a:gdLst>
              <a:gd name="connsiteX0" fmla="*/ 0 w 1532940"/>
              <a:gd name="connsiteY0" fmla="*/ 658149 h 1316297"/>
              <a:gd name="connsiteX1" fmla="*/ 329074 w 1532940"/>
              <a:gd name="connsiteY1" fmla="*/ 0 h 1316297"/>
              <a:gd name="connsiteX2" fmla="*/ 1203866 w 1532940"/>
              <a:gd name="connsiteY2" fmla="*/ 0 h 1316297"/>
              <a:gd name="connsiteX3" fmla="*/ 1532940 w 1532940"/>
              <a:gd name="connsiteY3" fmla="*/ 658149 h 1316297"/>
              <a:gd name="connsiteX4" fmla="*/ 1203866 w 1532940"/>
              <a:gd name="connsiteY4" fmla="*/ 1316297 h 1316297"/>
              <a:gd name="connsiteX5" fmla="*/ 329074 w 1532940"/>
              <a:gd name="connsiteY5" fmla="*/ 1316297 h 1316297"/>
              <a:gd name="connsiteX6" fmla="*/ 0 w 1532940"/>
              <a:gd name="connsiteY6" fmla="*/ 658149 h 131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2940" h="1316297">
                <a:moveTo>
                  <a:pt x="0" y="658149"/>
                </a:moveTo>
                <a:lnTo>
                  <a:pt x="329074" y="0"/>
                </a:lnTo>
                <a:lnTo>
                  <a:pt x="1203866" y="0"/>
                </a:lnTo>
                <a:lnTo>
                  <a:pt x="1532940" y="658149"/>
                </a:lnTo>
                <a:lnTo>
                  <a:pt x="1203866" y="1316297"/>
                </a:lnTo>
                <a:lnTo>
                  <a:pt x="329074" y="1316297"/>
                </a:lnTo>
                <a:lnTo>
                  <a:pt x="0" y="658149"/>
                </a:lnTo>
                <a:close/>
              </a:path>
            </a:pathLst>
          </a:custGeom>
          <a:solidFill>
            <a:srgbClr val="C3DDB5"/>
          </a:solidFill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436" tIns="215311" rIns="237436" bIns="215311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Metodika įsigyjamų investicijų atitikčiai ūkio gamybiniam potencialui nustatyti </a:t>
            </a:r>
            <a:endParaRPr lang="lt-LT" kern="12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F8D3E0-83B3-47DE-B132-8C3F7181E1BF}"/>
              </a:ext>
            </a:extLst>
          </p:cNvPr>
          <p:cNvGrpSpPr/>
          <p:nvPr/>
        </p:nvGrpSpPr>
        <p:grpSpPr>
          <a:xfrm>
            <a:off x="176753" y="3361466"/>
            <a:ext cx="1728000" cy="1316297"/>
            <a:chOff x="293357" y="3161631"/>
            <a:chExt cx="1532940" cy="1316297"/>
          </a:xfrm>
        </p:grpSpPr>
        <p:sp>
          <p:nvSpPr>
            <p:cNvPr id="12" name="Hexagon 11">
              <a:extLst>
                <a:ext uri="{FF2B5EF4-FFF2-40B4-BE49-F238E27FC236}">
                  <a16:creationId xmlns:a16="http://schemas.microsoft.com/office/drawing/2014/main" id="{2176617D-3776-4459-9E0C-32933D548F4D}"/>
                </a:ext>
              </a:extLst>
            </p:cNvPr>
            <p:cNvSpPr/>
            <p:nvPr/>
          </p:nvSpPr>
          <p:spPr>
            <a:xfrm>
              <a:off x="293357" y="3161631"/>
              <a:ext cx="1532940" cy="1316297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solidFill>
                <a:srgbClr val="D5FFE5"/>
              </a:solidFill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Hexagon 14">
              <a:extLst>
                <a:ext uri="{FF2B5EF4-FFF2-40B4-BE49-F238E27FC236}">
                  <a16:creationId xmlns:a16="http://schemas.microsoft.com/office/drawing/2014/main" id="{282A77DF-CFB7-4EE4-9A10-B9ECEB35804E}"/>
                </a:ext>
              </a:extLst>
            </p:cNvPr>
            <p:cNvSpPr/>
            <p:nvPr/>
          </p:nvSpPr>
          <p:spPr>
            <a:xfrm>
              <a:off x="379413" y="3742627"/>
              <a:ext cx="178816" cy="15430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3DDB5"/>
            </a:solidFill>
            <a:ln>
              <a:solidFill>
                <a:srgbClr val="D5FFE5"/>
              </a:solidFill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90F4228-EAD1-4369-97B4-CC29F7648E63}"/>
              </a:ext>
            </a:extLst>
          </p:cNvPr>
          <p:cNvSpPr/>
          <p:nvPr/>
        </p:nvSpPr>
        <p:spPr>
          <a:xfrm>
            <a:off x="3665101" y="3158149"/>
            <a:ext cx="2340000" cy="1800000"/>
          </a:xfrm>
          <a:custGeom>
            <a:avLst/>
            <a:gdLst>
              <a:gd name="connsiteX0" fmla="*/ 0 w 1532940"/>
              <a:gd name="connsiteY0" fmla="*/ 658149 h 1316297"/>
              <a:gd name="connsiteX1" fmla="*/ 329074 w 1532940"/>
              <a:gd name="connsiteY1" fmla="*/ 0 h 1316297"/>
              <a:gd name="connsiteX2" fmla="*/ 1203866 w 1532940"/>
              <a:gd name="connsiteY2" fmla="*/ 0 h 1316297"/>
              <a:gd name="connsiteX3" fmla="*/ 1532940 w 1532940"/>
              <a:gd name="connsiteY3" fmla="*/ 658149 h 1316297"/>
              <a:gd name="connsiteX4" fmla="*/ 1203866 w 1532940"/>
              <a:gd name="connsiteY4" fmla="*/ 1316297 h 1316297"/>
              <a:gd name="connsiteX5" fmla="*/ 329074 w 1532940"/>
              <a:gd name="connsiteY5" fmla="*/ 1316297 h 1316297"/>
              <a:gd name="connsiteX6" fmla="*/ 0 w 1532940"/>
              <a:gd name="connsiteY6" fmla="*/ 658149 h 131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2940" h="1316297">
                <a:moveTo>
                  <a:pt x="0" y="658149"/>
                </a:moveTo>
                <a:lnTo>
                  <a:pt x="329074" y="0"/>
                </a:lnTo>
                <a:lnTo>
                  <a:pt x="1203866" y="0"/>
                </a:lnTo>
                <a:lnTo>
                  <a:pt x="1532940" y="658149"/>
                </a:lnTo>
                <a:lnTo>
                  <a:pt x="1203866" y="1316297"/>
                </a:lnTo>
                <a:lnTo>
                  <a:pt x="329074" y="1316297"/>
                </a:lnTo>
                <a:lnTo>
                  <a:pt x="0" y="658149"/>
                </a:lnTo>
                <a:close/>
              </a:path>
            </a:pathLst>
          </a:custGeom>
          <a:solidFill>
            <a:srgbClr val="C3DDB5"/>
          </a:solidFill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436" tIns="215311" rIns="237436" bIns="215311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Sutrumpintas priemonių kontrolės laikotarpis </a:t>
            </a:r>
            <a:endParaRPr lang="lt-LT" kern="1200" dirty="0">
              <a:solidFill>
                <a:srgbClr val="FF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50E3136-A2B5-486E-8D0E-8565ED20BEE2}"/>
              </a:ext>
            </a:extLst>
          </p:cNvPr>
          <p:cNvGrpSpPr/>
          <p:nvPr/>
        </p:nvGrpSpPr>
        <p:grpSpPr>
          <a:xfrm>
            <a:off x="5904052" y="4124636"/>
            <a:ext cx="1728000" cy="1316297"/>
            <a:chOff x="5217087" y="3161628"/>
            <a:chExt cx="1532940" cy="1316297"/>
          </a:xfrm>
        </p:grpSpPr>
        <p:sp>
          <p:nvSpPr>
            <p:cNvPr id="33" name="Hexagon 32">
              <a:extLst>
                <a:ext uri="{FF2B5EF4-FFF2-40B4-BE49-F238E27FC236}">
                  <a16:creationId xmlns:a16="http://schemas.microsoft.com/office/drawing/2014/main" id="{5321C015-739A-4917-A91D-36880287B76E}"/>
                </a:ext>
              </a:extLst>
            </p:cNvPr>
            <p:cNvSpPr/>
            <p:nvPr/>
          </p:nvSpPr>
          <p:spPr>
            <a:xfrm>
              <a:off x="5217087" y="3161628"/>
              <a:ext cx="1532940" cy="1316297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solidFill>
                <a:srgbClr val="D5FFE5"/>
              </a:solidFill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Hexagon 33">
              <a:extLst>
                <a:ext uri="{FF2B5EF4-FFF2-40B4-BE49-F238E27FC236}">
                  <a16:creationId xmlns:a16="http://schemas.microsoft.com/office/drawing/2014/main" id="{D87D6175-03D5-4C75-A21C-11F98F21C730}"/>
                </a:ext>
              </a:extLst>
            </p:cNvPr>
            <p:cNvSpPr/>
            <p:nvPr/>
          </p:nvSpPr>
          <p:spPr>
            <a:xfrm>
              <a:off x="6439529" y="3742627"/>
              <a:ext cx="178816" cy="15430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3DDB5"/>
            </a:solidFill>
            <a:ln>
              <a:solidFill>
                <a:srgbClr val="D5FFE5"/>
              </a:solidFill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3C9DF9B-369F-4AE3-9DDB-C592498064DE}"/>
              </a:ext>
            </a:extLst>
          </p:cNvPr>
          <p:cNvGrpSpPr/>
          <p:nvPr/>
        </p:nvGrpSpPr>
        <p:grpSpPr>
          <a:xfrm>
            <a:off x="1619403" y="2089478"/>
            <a:ext cx="2340000" cy="1800000"/>
            <a:chOff x="3351174" y="1680055"/>
            <a:chExt cx="1532940" cy="1316297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7FC07D7-D1EC-44D4-9CB2-36A81B8FECC8}"/>
                </a:ext>
              </a:extLst>
            </p:cNvPr>
            <p:cNvSpPr/>
            <p:nvPr/>
          </p:nvSpPr>
          <p:spPr>
            <a:xfrm>
              <a:off x="3351174" y="1680055"/>
              <a:ext cx="1532940" cy="1316297"/>
            </a:xfrm>
            <a:custGeom>
              <a:avLst/>
              <a:gdLst>
                <a:gd name="connsiteX0" fmla="*/ 0 w 1532940"/>
                <a:gd name="connsiteY0" fmla="*/ 658149 h 1316297"/>
                <a:gd name="connsiteX1" fmla="*/ 329074 w 1532940"/>
                <a:gd name="connsiteY1" fmla="*/ 0 h 1316297"/>
                <a:gd name="connsiteX2" fmla="*/ 1203866 w 1532940"/>
                <a:gd name="connsiteY2" fmla="*/ 0 h 1316297"/>
                <a:gd name="connsiteX3" fmla="*/ 1532940 w 1532940"/>
                <a:gd name="connsiteY3" fmla="*/ 658149 h 1316297"/>
                <a:gd name="connsiteX4" fmla="*/ 1203866 w 1532940"/>
                <a:gd name="connsiteY4" fmla="*/ 1316297 h 1316297"/>
                <a:gd name="connsiteX5" fmla="*/ 329074 w 1532940"/>
                <a:gd name="connsiteY5" fmla="*/ 1316297 h 1316297"/>
                <a:gd name="connsiteX6" fmla="*/ 0 w 1532940"/>
                <a:gd name="connsiteY6" fmla="*/ 658149 h 1316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532940" h="1316297">
                  <a:moveTo>
                    <a:pt x="0" y="658149"/>
                  </a:moveTo>
                  <a:lnTo>
                    <a:pt x="329074" y="0"/>
                  </a:lnTo>
                  <a:lnTo>
                    <a:pt x="1203866" y="0"/>
                  </a:lnTo>
                  <a:lnTo>
                    <a:pt x="1532940" y="658149"/>
                  </a:lnTo>
                  <a:lnTo>
                    <a:pt x="1203866" y="1316297"/>
                  </a:lnTo>
                  <a:lnTo>
                    <a:pt x="329074" y="1316297"/>
                  </a:lnTo>
                  <a:lnTo>
                    <a:pt x="0" y="658149"/>
                  </a:lnTo>
                  <a:close/>
                </a:path>
              </a:pathLst>
            </a:custGeom>
            <a:solidFill>
              <a:srgbClr val="C3DDB5"/>
            </a:solidFill>
          </p:spPr>
          <p:style>
            <a:lnRef idx="1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436" tIns="215311" rIns="237436" bIns="215311" numCol="1" spcCol="1270" anchor="ctr" anchorCtr="0">
              <a:noAutofit/>
            </a:bodyPr>
            <a:lstStyle/>
            <a:p>
              <a:pPr lvl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t-LT" dirty="0">
                  <a:latin typeface="Arial" panose="020B0604020202020204" pitchFamily="34" charset="0"/>
                  <a:cs typeface="Arial" panose="020B0604020202020204" pitchFamily="34" charset="0"/>
                </a:rPr>
                <a:t>Patvirtinti žemės ūkio technikos įkainiai </a:t>
              </a:r>
              <a:endParaRPr lang="lt-LT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Hexagon 35">
              <a:extLst>
                <a:ext uri="{FF2B5EF4-FFF2-40B4-BE49-F238E27FC236}">
                  <a16:creationId xmlns:a16="http://schemas.microsoft.com/office/drawing/2014/main" id="{053DAA24-D24A-4A28-9BDB-810CD2212A03}"/>
                </a:ext>
              </a:extLst>
            </p:cNvPr>
            <p:cNvSpPr/>
            <p:nvPr/>
          </p:nvSpPr>
          <p:spPr>
            <a:xfrm>
              <a:off x="3645838" y="1749831"/>
              <a:ext cx="259421" cy="263259"/>
            </a:xfrm>
            <a:prstGeom prst="hexagon">
              <a:avLst/>
            </a:prstGeom>
            <a:ln>
              <a:solidFill>
                <a:srgbClr val="009650"/>
              </a:solidFill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anchor="ctr"/>
            <a:lstStyle/>
            <a:p>
              <a:pPr algn="ctr"/>
              <a:r>
                <a:rPr lang="lt-LT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9D53D9B-487F-4E61-8B36-644C84C3C5E7}"/>
              </a:ext>
            </a:extLst>
          </p:cNvPr>
          <p:cNvGrpSpPr/>
          <p:nvPr/>
        </p:nvGrpSpPr>
        <p:grpSpPr>
          <a:xfrm>
            <a:off x="3989977" y="1628495"/>
            <a:ext cx="1728000" cy="1316297"/>
            <a:chOff x="4425110" y="1232449"/>
            <a:chExt cx="1532940" cy="1316297"/>
          </a:xfrm>
        </p:grpSpPr>
        <p:sp>
          <p:nvSpPr>
            <p:cNvPr id="37" name="Hexagon 36">
              <a:extLst>
                <a:ext uri="{FF2B5EF4-FFF2-40B4-BE49-F238E27FC236}">
                  <a16:creationId xmlns:a16="http://schemas.microsoft.com/office/drawing/2014/main" id="{608673A5-7CFE-4254-A1CC-5A750C5BA32B}"/>
                </a:ext>
              </a:extLst>
            </p:cNvPr>
            <p:cNvSpPr/>
            <p:nvPr/>
          </p:nvSpPr>
          <p:spPr>
            <a:xfrm>
              <a:off x="4425110" y="1232449"/>
              <a:ext cx="1532940" cy="1316297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solidFill>
                <a:srgbClr val="D5FFE5"/>
              </a:solidFill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8" name="Hexagon 37">
              <a:extLst>
                <a:ext uri="{FF2B5EF4-FFF2-40B4-BE49-F238E27FC236}">
                  <a16:creationId xmlns:a16="http://schemas.microsoft.com/office/drawing/2014/main" id="{F5CEABDA-6DDB-4004-9E5A-E966B4B1E6AD}"/>
                </a:ext>
              </a:extLst>
            </p:cNvPr>
            <p:cNvSpPr/>
            <p:nvPr/>
          </p:nvSpPr>
          <p:spPr>
            <a:xfrm>
              <a:off x="5436408" y="2320120"/>
              <a:ext cx="178816" cy="15430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3DDB5"/>
            </a:solidFill>
            <a:ln>
              <a:solidFill>
                <a:srgbClr val="D5FFE5"/>
              </a:solidFill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01693980-14E0-4C15-A575-857804C2347E}"/>
              </a:ext>
            </a:extLst>
          </p:cNvPr>
          <p:cNvSpPr/>
          <p:nvPr/>
        </p:nvSpPr>
        <p:spPr>
          <a:xfrm>
            <a:off x="5752100" y="2184895"/>
            <a:ext cx="2340000" cy="1800000"/>
          </a:xfrm>
          <a:custGeom>
            <a:avLst/>
            <a:gdLst>
              <a:gd name="connsiteX0" fmla="*/ 0 w 1532940"/>
              <a:gd name="connsiteY0" fmla="*/ 658149 h 1316297"/>
              <a:gd name="connsiteX1" fmla="*/ 329074 w 1532940"/>
              <a:gd name="connsiteY1" fmla="*/ 0 h 1316297"/>
              <a:gd name="connsiteX2" fmla="*/ 1203866 w 1532940"/>
              <a:gd name="connsiteY2" fmla="*/ 0 h 1316297"/>
              <a:gd name="connsiteX3" fmla="*/ 1532940 w 1532940"/>
              <a:gd name="connsiteY3" fmla="*/ 658149 h 1316297"/>
              <a:gd name="connsiteX4" fmla="*/ 1203866 w 1532940"/>
              <a:gd name="connsiteY4" fmla="*/ 1316297 h 1316297"/>
              <a:gd name="connsiteX5" fmla="*/ 329074 w 1532940"/>
              <a:gd name="connsiteY5" fmla="*/ 1316297 h 1316297"/>
              <a:gd name="connsiteX6" fmla="*/ 0 w 1532940"/>
              <a:gd name="connsiteY6" fmla="*/ 658149 h 131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2940" h="1316297">
                <a:moveTo>
                  <a:pt x="0" y="658149"/>
                </a:moveTo>
                <a:lnTo>
                  <a:pt x="329074" y="0"/>
                </a:lnTo>
                <a:lnTo>
                  <a:pt x="1203866" y="0"/>
                </a:lnTo>
                <a:lnTo>
                  <a:pt x="1532940" y="658149"/>
                </a:lnTo>
                <a:lnTo>
                  <a:pt x="1203866" y="1316297"/>
                </a:lnTo>
                <a:lnTo>
                  <a:pt x="329074" y="1316297"/>
                </a:lnTo>
                <a:lnTo>
                  <a:pt x="0" y="658149"/>
                </a:lnTo>
                <a:close/>
              </a:path>
            </a:pathLst>
          </a:custGeom>
          <a:solidFill>
            <a:srgbClr val="C3DDB5"/>
          </a:solidFill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436" tIns="215311" rIns="237436" bIns="215311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Mažareikšmių pažeidimų ištaisymas </a:t>
            </a:r>
            <a:endParaRPr lang="lt-LT" kern="1200" dirty="0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011908BE-86CC-4425-BF6F-17F89EB3F4D3}"/>
              </a:ext>
            </a:extLst>
          </p:cNvPr>
          <p:cNvSpPr/>
          <p:nvPr/>
        </p:nvSpPr>
        <p:spPr>
          <a:xfrm>
            <a:off x="7799744" y="1115852"/>
            <a:ext cx="2340000" cy="1800000"/>
          </a:xfrm>
          <a:custGeom>
            <a:avLst/>
            <a:gdLst>
              <a:gd name="connsiteX0" fmla="*/ 0 w 1532940"/>
              <a:gd name="connsiteY0" fmla="*/ 658149 h 1316297"/>
              <a:gd name="connsiteX1" fmla="*/ 329074 w 1532940"/>
              <a:gd name="connsiteY1" fmla="*/ 0 h 1316297"/>
              <a:gd name="connsiteX2" fmla="*/ 1203866 w 1532940"/>
              <a:gd name="connsiteY2" fmla="*/ 0 h 1316297"/>
              <a:gd name="connsiteX3" fmla="*/ 1532940 w 1532940"/>
              <a:gd name="connsiteY3" fmla="*/ 658149 h 1316297"/>
              <a:gd name="connsiteX4" fmla="*/ 1203866 w 1532940"/>
              <a:gd name="connsiteY4" fmla="*/ 1316297 h 1316297"/>
              <a:gd name="connsiteX5" fmla="*/ 329074 w 1532940"/>
              <a:gd name="connsiteY5" fmla="*/ 1316297 h 1316297"/>
              <a:gd name="connsiteX6" fmla="*/ 0 w 1532940"/>
              <a:gd name="connsiteY6" fmla="*/ 658149 h 131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2940" h="1316297">
                <a:moveTo>
                  <a:pt x="0" y="658149"/>
                </a:moveTo>
                <a:lnTo>
                  <a:pt x="329074" y="0"/>
                </a:lnTo>
                <a:lnTo>
                  <a:pt x="1203866" y="0"/>
                </a:lnTo>
                <a:lnTo>
                  <a:pt x="1532940" y="658149"/>
                </a:lnTo>
                <a:lnTo>
                  <a:pt x="1203866" y="1316297"/>
                </a:lnTo>
                <a:lnTo>
                  <a:pt x="329074" y="1316297"/>
                </a:lnTo>
                <a:lnTo>
                  <a:pt x="0" y="658149"/>
                </a:lnTo>
                <a:close/>
              </a:path>
            </a:pathLst>
          </a:custGeom>
          <a:solidFill>
            <a:srgbClr val="C3DDB5"/>
          </a:solidFill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436" tIns="215311" rIns="237436" bIns="215311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Atsisakyta turto draudimo (SP)</a:t>
            </a:r>
            <a:endParaRPr lang="lt-LT" kern="12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1223F14-6DE6-4653-92BF-CDC3D08D5914}"/>
              </a:ext>
            </a:extLst>
          </p:cNvPr>
          <p:cNvGrpSpPr/>
          <p:nvPr/>
        </p:nvGrpSpPr>
        <p:grpSpPr>
          <a:xfrm>
            <a:off x="9884797" y="2268188"/>
            <a:ext cx="1728000" cy="1316297"/>
            <a:chOff x="10732384" y="2503481"/>
            <a:chExt cx="1532940" cy="1316297"/>
          </a:xfrm>
        </p:grpSpPr>
        <p:sp>
          <p:nvSpPr>
            <p:cNvPr id="45" name="Hexagon 44">
              <a:extLst>
                <a:ext uri="{FF2B5EF4-FFF2-40B4-BE49-F238E27FC236}">
                  <a16:creationId xmlns:a16="http://schemas.microsoft.com/office/drawing/2014/main" id="{19200EBA-F517-4094-807F-EFCD747793F6}"/>
                </a:ext>
              </a:extLst>
            </p:cNvPr>
            <p:cNvSpPr/>
            <p:nvPr/>
          </p:nvSpPr>
          <p:spPr>
            <a:xfrm>
              <a:off x="10732384" y="2503481"/>
              <a:ext cx="1532940" cy="1316297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solidFill>
                <a:srgbClr val="D5FFE5"/>
              </a:solidFill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6" name="Hexagon 45">
              <a:extLst>
                <a:ext uri="{FF2B5EF4-FFF2-40B4-BE49-F238E27FC236}">
                  <a16:creationId xmlns:a16="http://schemas.microsoft.com/office/drawing/2014/main" id="{3CDC77F3-4463-4D22-98CE-813C8BE6AF25}"/>
                </a:ext>
              </a:extLst>
            </p:cNvPr>
            <p:cNvSpPr/>
            <p:nvPr/>
          </p:nvSpPr>
          <p:spPr>
            <a:xfrm>
              <a:off x="10857554" y="3084477"/>
              <a:ext cx="178816" cy="15430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3DDB5"/>
            </a:solidFill>
            <a:ln>
              <a:solidFill>
                <a:srgbClr val="D5FFE5"/>
              </a:solidFill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349FAD7-4D77-4A05-A73A-43EAA937DBFE}"/>
              </a:ext>
            </a:extLst>
          </p:cNvPr>
          <p:cNvGrpSpPr/>
          <p:nvPr/>
        </p:nvGrpSpPr>
        <p:grpSpPr>
          <a:xfrm>
            <a:off x="8035154" y="3073784"/>
            <a:ext cx="1728000" cy="1316297"/>
            <a:chOff x="7287788" y="2856739"/>
            <a:chExt cx="1532940" cy="1316297"/>
          </a:xfrm>
        </p:grpSpPr>
        <p:sp>
          <p:nvSpPr>
            <p:cNvPr id="49" name="Hexagon 48">
              <a:extLst>
                <a:ext uri="{FF2B5EF4-FFF2-40B4-BE49-F238E27FC236}">
                  <a16:creationId xmlns:a16="http://schemas.microsoft.com/office/drawing/2014/main" id="{55B09B0F-C496-4660-ADA7-39818B187926}"/>
                </a:ext>
              </a:extLst>
            </p:cNvPr>
            <p:cNvSpPr/>
            <p:nvPr/>
          </p:nvSpPr>
          <p:spPr>
            <a:xfrm>
              <a:off x="7287788" y="2856739"/>
              <a:ext cx="1532940" cy="1316297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solidFill>
                <a:srgbClr val="D5FFE5"/>
              </a:solidFill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Hexagon 49">
              <a:extLst>
                <a:ext uri="{FF2B5EF4-FFF2-40B4-BE49-F238E27FC236}">
                  <a16:creationId xmlns:a16="http://schemas.microsoft.com/office/drawing/2014/main" id="{F73BA952-41C2-4B1C-8172-7D58C857D090}"/>
                </a:ext>
              </a:extLst>
            </p:cNvPr>
            <p:cNvSpPr/>
            <p:nvPr/>
          </p:nvSpPr>
          <p:spPr>
            <a:xfrm>
              <a:off x="8565093" y="3462048"/>
              <a:ext cx="178816" cy="15430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3DDB5"/>
            </a:solidFill>
            <a:ln>
              <a:solidFill>
                <a:srgbClr val="D5FFE5"/>
              </a:solidFill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A219AC65-1B40-4E51-B586-402C113BF495}"/>
              </a:ext>
            </a:extLst>
          </p:cNvPr>
          <p:cNvSpPr/>
          <p:nvPr/>
        </p:nvSpPr>
        <p:spPr>
          <a:xfrm>
            <a:off x="7481488" y="4580307"/>
            <a:ext cx="2340000" cy="1800000"/>
          </a:xfrm>
          <a:custGeom>
            <a:avLst/>
            <a:gdLst>
              <a:gd name="connsiteX0" fmla="*/ 0 w 1532940"/>
              <a:gd name="connsiteY0" fmla="*/ 658149 h 1316297"/>
              <a:gd name="connsiteX1" fmla="*/ 329074 w 1532940"/>
              <a:gd name="connsiteY1" fmla="*/ 0 h 1316297"/>
              <a:gd name="connsiteX2" fmla="*/ 1203866 w 1532940"/>
              <a:gd name="connsiteY2" fmla="*/ 0 h 1316297"/>
              <a:gd name="connsiteX3" fmla="*/ 1532940 w 1532940"/>
              <a:gd name="connsiteY3" fmla="*/ 658149 h 1316297"/>
              <a:gd name="connsiteX4" fmla="*/ 1203866 w 1532940"/>
              <a:gd name="connsiteY4" fmla="*/ 1316297 h 1316297"/>
              <a:gd name="connsiteX5" fmla="*/ 329074 w 1532940"/>
              <a:gd name="connsiteY5" fmla="*/ 1316297 h 1316297"/>
              <a:gd name="connsiteX6" fmla="*/ 0 w 1532940"/>
              <a:gd name="connsiteY6" fmla="*/ 658149 h 131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2940" h="1316297">
                <a:moveTo>
                  <a:pt x="0" y="658149"/>
                </a:moveTo>
                <a:lnTo>
                  <a:pt x="329074" y="0"/>
                </a:lnTo>
                <a:lnTo>
                  <a:pt x="1203866" y="0"/>
                </a:lnTo>
                <a:lnTo>
                  <a:pt x="1532940" y="658149"/>
                </a:lnTo>
                <a:lnTo>
                  <a:pt x="1203866" y="1316297"/>
                </a:lnTo>
                <a:lnTo>
                  <a:pt x="329074" y="1316297"/>
                </a:lnTo>
                <a:lnTo>
                  <a:pt x="0" y="658149"/>
                </a:lnTo>
                <a:close/>
              </a:path>
            </a:pathLst>
          </a:custGeom>
          <a:solidFill>
            <a:srgbClr val="C3DDB5"/>
          </a:solidFill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436" tIns="215311" rIns="237436" bIns="215311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Rizikingų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00050">
              <a:lnSpc>
                <a:spcPct val="90000"/>
              </a:lnSpc>
              <a:spcBef>
                <a:spcPct val="0"/>
              </a:spcBef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projektų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00050">
              <a:lnSpc>
                <a:spcPct val="90000"/>
              </a:lnSpc>
              <a:spcBef>
                <a:spcPct val="0"/>
              </a:spcBef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skaičiaus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 defTabSz="400050">
              <a:lnSpc>
                <a:spcPct val="90000"/>
              </a:lnSpc>
              <a:spcBef>
                <a:spcPct val="0"/>
              </a:spcBef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mažinimas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7576B8-8ABB-4A57-9B50-461AB094D8C2}"/>
              </a:ext>
            </a:extLst>
          </p:cNvPr>
          <p:cNvGrpSpPr/>
          <p:nvPr/>
        </p:nvGrpSpPr>
        <p:grpSpPr>
          <a:xfrm>
            <a:off x="3881979" y="5099442"/>
            <a:ext cx="1728000" cy="1316297"/>
            <a:chOff x="3811271" y="4823076"/>
            <a:chExt cx="1532940" cy="1316297"/>
          </a:xfrm>
        </p:grpSpPr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F72B9207-A2B8-4067-A44A-823A4DE6E9A1}"/>
                </a:ext>
              </a:extLst>
            </p:cNvPr>
            <p:cNvSpPr/>
            <p:nvPr/>
          </p:nvSpPr>
          <p:spPr>
            <a:xfrm>
              <a:off x="3811271" y="4823076"/>
              <a:ext cx="1532940" cy="1316297"/>
            </a:xfrm>
            <a:prstGeom prst="hexagon">
              <a:avLst>
                <a:gd name="adj" fmla="val 25000"/>
                <a:gd name="vf" fmla="val 115470"/>
              </a:avLst>
            </a:prstGeom>
            <a:ln>
              <a:solidFill>
                <a:srgbClr val="D5FFE5"/>
              </a:solidFill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4" name="Hexagon 53">
              <a:extLst>
                <a:ext uri="{FF2B5EF4-FFF2-40B4-BE49-F238E27FC236}">
                  <a16:creationId xmlns:a16="http://schemas.microsoft.com/office/drawing/2014/main" id="{15E1B7D1-1D62-4E92-8E5C-2EE38DDB2C6F}"/>
                </a:ext>
              </a:extLst>
            </p:cNvPr>
            <p:cNvSpPr/>
            <p:nvPr/>
          </p:nvSpPr>
          <p:spPr>
            <a:xfrm>
              <a:off x="5012764" y="5402436"/>
              <a:ext cx="178816" cy="15430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C3DDB5"/>
            </a:solidFill>
            <a:ln>
              <a:solidFill>
                <a:srgbClr val="D5FFE5"/>
              </a:solidFill>
            </a:ln>
          </p:spPr>
          <p:style>
            <a:lnRef idx="1">
              <a:schemeClr val="dk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42" name="Title 1">
            <a:extLst>
              <a:ext uri="{FF2B5EF4-FFF2-40B4-BE49-F238E27FC236}">
                <a16:creationId xmlns:a16="http://schemas.microsoft.com/office/drawing/2014/main" id="{B76B8EF9-C5C0-405E-A0F8-52DD8D12A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413" y="201613"/>
            <a:ext cx="9297148" cy="841375"/>
          </a:xfrm>
        </p:spPr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ĮGYVENDINTI SUPAPRASTINIMAI / ATLIKTI DARBAI</a:t>
            </a:r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06B04BB5-FB20-4E72-AB8F-22454844EA06}"/>
              </a:ext>
            </a:extLst>
          </p:cNvPr>
          <p:cNvSpPr/>
          <p:nvPr/>
        </p:nvSpPr>
        <p:spPr>
          <a:xfrm>
            <a:off x="9544000" y="3718662"/>
            <a:ext cx="2340000" cy="1800000"/>
          </a:xfrm>
          <a:custGeom>
            <a:avLst/>
            <a:gdLst>
              <a:gd name="connsiteX0" fmla="*/ 0 w 1532940"/>
              <a:gd name="connsiteY0" fmla="*/ 658149 h 1316297"/>
              <a:gd name="connsiteX1" fmla="*/ 329074 w 1532940"/>
              <a:gd name="connsiteY1" fmla="*/ 0 h 1316297"/>
              <a:gd name="connsiteX2" fmla="*/ 1203866 w 1532940"/>
              <a:gd name="connsiteY2" fmla="*/ 0 h 1316297"/>
              <a:gd name="connsiteX3" fmla="*/ 1532940 w 1532940"/>
              <a:gd name="connsiteY3" fmla="*/ 658149 h 1316297"/>
              <a:gd name="connsiteX4" fmla="*/ 1203866 w 1532940"/>
              <a:gd name="connsiteY4" fmla="*/ 1316297 h 1316297"/>
              <a:gd name="connsiteX5" fmla="*/ 329074 w 1532940"/>
              <a:gd name="connsiteY5" fmla="*/ 1316297 h 1316297"/>
              <a:gd name="connsiteX6" fmla="*/ 0 w 1532940"/>
              <a:gd name="connsiteY6" fmla="*/ 658149 h 1316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2940" h="1316297">
                <a:moveTo>
                  <a:pt x="0" y="658149"/>
                </a:moveTo>
                <a:lnTo>
                  <a:pt x="329074" y="0"/>
                </a:lnTo>
                <a:lnTo>
                  <a:pt x="1203866" y="0"/>
                </a:lnTo>
                <a:lnTo>
                  <a:pt x="1532940" y="658149"/>
                </a:lnTo>
                <a:lnTo>
                  <a:pt x="1203866" y="1316297"/>
                </a:lnTo>
                <a:lnTo>
                  <a:pt x="329074" y="1316297"/>
                </a:lnTo>
                <a:lnTo>
                  <a:pt x="0" y="658149"/>
                </a:lnTo>
                <a:close/>
              </a:path>
            </a:pathLst>
          </a:custGeom>
          <a:solidFill>
            <a:srgbClr val="C3DDB5"/>
          </a:solidFill>
        </p:spPr>
        <p:style>
          <a:lnRef idx="1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hemeClr val="lt1">
              <a:hueOff val="0"/>
              <a:satOff val="0"/>
              <a:lumOff val="0"/>
              <a:alphaOff val="0"/>
            </a:schemeClr>
          </a:fillRef>
          <a:effectRef idx="2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436" tIns="215311" rIns="237436" bIns="215311" numCol="1" spcCol="1270" anchor="ctr" anchorCtr="0">
            <a:noAutofit/>
          </a:bodyPr>
          <a:lstStyle/>
          <a:p>
            <a:pPr lvl="0" algn="ctr" defTabSz="400050">
              <a:lnSpc>
                <a:spcPct val="90000"/>
              </a:lnSpc>
              <a:spcBef>
                <a:spcPct val="0"/>
              </a:spcBef>
            </a:pPr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MP vėlavimo tolerancija</a:t>
            </a:r>
          </a:p>
        </p:txBody>
      </p:sp>
      <p:sp>
        <p:nvSpPr>
          <p:cNvPr id="58" name="Hexagon 57">
            <a:extLst>
              <a:ext uri="{FF2B5EF4-FFF2-40B4-BE49-F238E27FC236}">
                <a16:creationId xmlns:a16="http://schemas.microsoft.com/office/drawing/2014/main" id="{16C16ABC-6B7A-4E68-9FC2-D82C3A9B3F49}"/>
              </a:ext>
            </a:extLst>
          </p:cNvPr>
          <p:cNvSpPr/>
          <p:nvPr/>
        </p:nvSpPr>
        <p:spPr>
          <a:xfrm>
            <a:off x="1602589" y="4835205"/>
            <a:ext cx="396001" cy="359999"/>
          </a:xfrm>
          <a:prstGeom prst="hexagon">
            <a:avLst/>
          </a:prstGeom>
          <a:ln>
            <a:solidFill>
              <a:srgbClr val="009650"/>
            </a:solidFill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0" name="Hexagon 59">
            <a:extLst>
              <a:ext uri="{FF2B5EF4-FFF2-40B4-BE49-F238E27FC236}">
                <a16:creationId xmlns:a16="http://schemas.microsoft.com/office/drawing/2014/main" id="{DB79E079-D53D-47E1-884C-67EB52E9101F}"/>
              </a:ext>
            </a:extLst>
          </p:cNvPr>
          <p:cNvSpPr/>
          <p:nvPr/>
        </p:nvSpPr>
        <p:spPr>
          <a:xfrm>
            <a:off x="4081046" y="3170300"/>
            <a:ext cx="396001" cy="359999"/>
          </a:xfrm>
          <a:prstGeom prst="hexagon">
            <a:avLst/>
          </a:prstGeom>
          <a:ln>
            <a:solidFill>
              <a:srgbClr val="009650"/>
            </a:solidFill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2" name="Hexagon 61">
            <a:extLst>
              <a:ext uri="{FF2B5EF4-FFF2-40B4-BE49-F238E27FC236}">
                <a16:creationId xmlns:a16="http://schemas.microsoft.com/office/drawing/2014/main" id="{62B7DA5B-BCD5-4604-AD47-4C1473E5ABFF}"/>
              </a:ext>
            </a:extLst>
          </p:cNvPr>
          <p:cNvSpPr/>
          <p:nvPr/>
        </p:nvSpPr>
        <p:spPr>
          <a:xfrm>
            <a:off x="5839620" y="2904895"/>
            <a:ext cx="396001" cy="359999"/>
          </a:xfrm>
          <a:prstGeom prst="hexagon">
            <a:avLst/>
          </a:prstGeom>
          <a:ln>
            <a:solidFill>
              <a:srgbClr val="009650"/>
            </a:solidFill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63" name="Hexagon 62">
            <a:extLst>
              <a:ext uri="{FF2B5EF4-FFF2-40B4-BE49-F238E27FC236}">
                <a16:creationId xmlns:a16="http://schemas.microsoft.com/office/drawing/2014/main" id="{F7761386-1D90-420D-859A-73F251E1D5ED}"/>
              </a:ext>
            </a:extLst>
          </p:cNvPr>
          <p:cNvSpPr/>
          <p:nvPr/>
        </p:nvSpPr>
        <p:spPr>
          <a:xfrm>
            <a:off x="8264241" y="1253942"/>
            <a:ext cx="396001" cy="359999"/>
          </a:xfrm>
          <a:prstGeom prst="hexagon">
            <a:avLst/>
          </a:prstGeom>
          <a:ln>
            <a:solidFill>
              <a:srgbClr val="009650"/>
            </a:solidFill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Hexagon 63">
            <a:extLst>
              <a:ext uri="{FF2B5EF4-FFF2-40B4-BE49-F238E27FC236}">
                <a16:creationId xmlns:a16="http://schemas.microsoft.com/office/drawing/2014/main" id="{852B2913-8F06-48E7-B8A2-9597F254115B}"/>
              </a:ext>
            </a:extLst>
          </p:cNvPr>
          <p:cNvSpPr/>
          <p:nvPr/>
        </p:nvSpPr>
        <p:spPr>
          <a:xfrm>
            <a:off x="7530389" y="5293340"/>
            <a:ext cx="396001" cy="359999"/>
          </a:xfrm>
          <a:prstGeom prst="hexagon">
            <a:avLst/>
          </a:prstGeom>
          <a:ln>
            <a:solidFill>
              <a:srgbClr val="009650"/>
            </a:solidFill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65" name="Hexagon 64">
            <a:extLst>
              <a:ext uri="{FF2B5EF4-FFF2-40B4-BE49-F238E27FC236}">
                <a16:creationId xmlns:a16="http://schemas.microsoft.com/office/drawing/2014/main" id="{E70D9F25-3634-48DA-9373-5D55B4A17415}"/>
              </a:ext>
            </a:extLst>
          </p:cNvPr>
          <p:cNvSpPr/>
          <p:nvPr/>
        </p:nvSpPr>
        <p:spPr>
          <a:xfrm>
            <a:off x="9613271" y="4432302"/>
            <a:ext cx="396001" cy="359999"/>
          </a:xfrm>
          <a:prstGeom prst="hexagon">
            <a:avLst/>
          </a:prstGeom>
          <a:ln>
            <a:solidFill>
              <a:srgbClr val="009650"/>
            </a:solidFill>
          </a:ln>
        </p:spPr>
        <p:style>
          <a:lnRef idx="1">
            <a:schemeClr val="dk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anchor="ctr"/>
          <a:lstStyle/>
          <a:p>
            <a:pPr algn="ctr"/>
            <a:r>
              <a:rPr lang="lt-LT" dirty="0"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14751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21C8492-CE45-49BD-9F71-C164C7D42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1138"/>
            <a:ext cx="8545513" cy="841375"/>
          </a:xfrm>
        </p:spPr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Žemės ūkio technikos įkainiai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1D0D409-88D7-45E8-97FD-4EE33684D658}"/>
              </a:ext>
            </a:extLst>
          </p:cNvPr>
          <p:cNvGrpSpPr/>
          <p:nvPr/>
        </p:nvGrpSpPr>
        <p:grpSpPr>
          <a:xfrm>
            <a:off x="181264" y="1151069"/>
            <a:ext cx="11738209" cy="5495793"/>
            <a:chOff x="127476" y="1151069"/>
            <a:chExt cx="11372449" cy="5495793"/>
          </a:xfrm>
        </p:grpSpPr>
        <p:sp>
          <p:nvSpPr>
            <p:cNvPr id="2" name="Hexagon 1">
              <a:extLst>
                <a:ext uri="{FF2B5EF4-FFF2-40B4-BE49-F238E27FC236}">
                  <a16:creationId xmlns:a16="http://schemas.microsoft.com/office/drawing/2014/main" id="{601AB6BF-CCBC-48CC-A87B-2D227BDA3EB9}"/>
                </a:ext>
              </a:extLst>
            </p:cNvPr>
            <p:cNvSpPr/>
            <p:nvPr/>
          </p:nvSpPr>
          <p:spPr>
            <a:xfrm>
              <a:off x="127476" y="1151069"/>
              <a:ext cx="6531508" cy="5495793"/>
            </a:xfrm>
            <a:prstGeom prst="hexagon">
              <a:avLst/>
            </a:prstGeom>
            <a:gradFill flip="none" rotWithShape="1">
              <a:gsLst>
                <a:gs pos="0">
                  <a:srgbClr val="C3DDB5">
                    <a:tint val="66000"/>
                    <a:satMod val="160000"/>
                  </a:srgbClr>
                </a:gs>
                <a:gs pos="50000">
                  <a:srgbClr val="C3DDB5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2C38F5-32A4-4923-A445-319444A856BB}"/>
                </a:ext>
              </a:extLst>
            </p:cNvPr>
            <p:cNvSpPr/>
            <p:nvPr/>
          </p:nvSpPr>
          <p:spPr>
            <a:xfrm>
              <a:off x="1652803" y="1699026"/>
              <a:ext cx="9847122" cy="4399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6D15BCA-6E10-4955-9230-BA43FFC3F0A9}"/>
              </a:ext>
            </a:extLst>
          </p:cNvPr>
          <p:cNvSpPr txBox="1"/>
          <p:nvPr/>
        </p:nvSpPr>
        <p:spPr>
          <a:xfrm>
            <a:off x="2353056" y="1882588"/>
            <a:ext cx="93620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Patvirtinti įkainiai išlaidoms Žemės  ūkio ministro 2024 m. spalio 7 d. įsakymu Nr.3D-709 </a:t>
            </a:r>
          </a:p>
          <a:p>
            <a:pPr>
              <a:buClr>
                <a:srgbClr val="009650"/>
              </a:buClr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lt-LT" sz="2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(priekabai, traktoriui, kombainui,  puspriekabei, krautuvui, presui, 	purkštuvui, skutikui ir kt</a:t>
            </a: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lt-LT" sz="2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q"/>
            </a:pPr>
            <a:endParaRPr lang="lt-LT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 m. planuojami patvirtinti įkainiai 5 išlaidoms </a:t>
            </a:r>
            <a:r>
              <a:rPr lang="lt-LT" sz="2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(grėbliui, kultivatoriui, plūgui, </a:t>
            </a:r>
            <a:r>
              <a:rPr lang="lt-LT" sz="2400" i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vyniotuvui</a:t>
            </a:r>
            <a:r>
              <a:rPr lang="lt-LT" sz="24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smulkintuvui)</a:t>
            </a:r>
          </a:p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q"/>
            </a:pPr>
            <a:endParaRPr lang="lt-LT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Neteikiami komerciniai pasiūlymai </a:t>
            </a:r>
          </a:p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q"/>
            </a:pPr>
            <a:endParaRPr lang="lt-LT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Sutaupyta 750 darbo valandų</a:t>
            </a:r>
          </a:p>
          <a:p>
            <a:pPr marL="342900" indent="-342900">
              <a:buClr>
                <a:srgbClr val="009650"/>
              </a:buClr>
              <a:buFont typeface="Wingdings" panose="05000000000000000000" pitchFamily="2" charset="2"/>
              <a:buChar char="q"/>
            </a:pPr>
            <a:endParaRPr lang="lt-LT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0547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A6BD0BA-431C-4EEA-9444-36D9870D9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65" y="137987"/>
            <a:ext cx="10037127" cy="975980"/>
          </a:xfrm>
        </p:spPr>
        <p:txBody>
          <a:bodyPr/>
          <a:lstStyle/>
          <a:p>
            <a:pPr>
              <a:lnSpc>
                <a:spcPct val="100000"/>
              </a:lnSpc>
              <a:spcAft>
                <a:spcPts val="1200"/>
              </a:spcAft>
            </a:pPr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 Metodika įsigyjamų investicijų atitikčiai ūkio gamybiniam potencialui nustatyti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9FDB389-9E7B-4456-A5B7-F15555C08EC8}"/>
              </a:ext>
            </a:extLst>
          </p:cNvPr>
          <p:cNvGrpSpPr/>
          <p:nvPr/>
        </p:nvGrpSpPr>
        <p:grpSpPr>
          <a:xfrm>
            <a:off x="181264" y="1224221"/>
            <a:ext cx="11823485" cy="5495793"/>
            <a:chOff x="127476" y="1151069"/>
            <a:chExt cx="11455068" cy="5495793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5BC284D1-35C7-438A-9DFB-0DEAB6FCB274}"/>
                </a:ext>
              </a:extLst>
            </p:cNvPr>
            <p:cNvSpPr/>
            <p:nvPr/>
          </p:nvSpPr>
          <p:spPr>
            <a:xfrm>
              <a:off x="127476" y="1151069"/>
              <a:ext cx="6531508" cy="5495793"/>
            </a:xfrm>
            <a:prstGeom prst="hexagon">
              <a:avLst/>
            </a:prstGeom>
            <a:gradFill flip="none" rotWithShape="1">
              <a:gsLst>
                <a:gs pos="0">
                  <a:srgbClr val="C3DDB5">
                    <a:tint val="66000"/>
                    <a:satMod val="160000"/>
                  </a:srgbClr>
                </a:gs>
                <a:gs pos="50000">
                  <a:srgbClr val="C3DDB5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6C3509C-6592-4FC7-8F83-60B059582362}"/>
                </a:ext>
              </a:extLst>
            </p:cNvPr>
            <p:cNvSpPr/>
            <p:nvPr/>
          </p:nvSpPr>
          <p:spPr>
            <a:xfrm>
              <a:off x="1735422" y="1698654"/>
              <a:ext cx="9847122" cy="4399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DE764A7-2CE1-4B08-AC37-0A873D85B75E}"/>
              </a:ext>
            </a:extLst>
          </p:cNvPr>
          <p:cNvSpPr txBox="1"/>
          <p:nvPr/>
        </p:nvSpPr>
        <p:spPr>
          <a:xfrm>
            <a:off x="2241826" y="1906445"/>
            <a:ext cx="935276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Metodika patvirtinta 2024 m. spalio 7 d. </a:t>
            </a:r>
          </a:p>
          <a:p>
            <a:pPr algn="just">
              <a:buClr>
                <a:srgbClr val="009650"/>
              </a:buClr>
            </a:pPr>
            <a:endParaRPr lang="lt-LT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Pagal metodiką:</a:t>
            </a:r>
          </a:p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vertinta – 2 500 investicijų (arba 1 700 projektų);</a:t>
            </a:r>
          </a:p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sutaupyta – </a:t>
            </a:r>
            <a:r>
              <a:rPr lang="nn-NO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 2,5 iki 4 val.</a:t>
            </a: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vienam projektui (arba 4 250 – 6 	800 darbo valandų);</a:t>
            </a:r>
          </a:p>
          <a:p>
            <a:pPr algn="just">
              <a:buClr>
                <a:srgbClr val="009650"/>
              </a:buClr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Įkainiai taikomi SP paraiškoms:</a:t>
            </a:r>
          </a:p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vertinta – 1 500 investicijų;</a:t>
            </a:r>
          </a:p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sutaupyta – po 0,5 val. vienam projektui (iš viso – 750 darbo valandų)</a:t>
            </a:r>
          </a:p>
        </p:txBody>
      </p:sp>
    </p:spTree>
    <p:extLst>
      <p:ext uri="{BB962C8B-B14F-4D97-AF65-F5344CB8AC3E}">
        <p14:creationId xmlns:p14="http://schemas.microsoft.com/office/powerpoint/2010/main" val="2279329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82B075F-8331-427F-B620-0B4FC711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33" y="121603"/>
            <a:ext cx="11256327" cy="973419"/>
          </a:xfrm>
        </p:spPr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Priemonių kontrolės laikotarpio sutrumpinimas  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0A6BD0C-2065-451B-AD2E-F0938A3627CF}"/>
              </a:ext>
            </a:extLst>
          </p:cNvPr>
          <p:cNvGrpSpPr/>
          <p:nvPr/>
        </p:nvGrpSpPr>
        <p:grpSpPr>
          <a:xfrm>
            <a:off x="181264" y="1224221"/>
            <a:ext cx="11823485" cy="5495793"/>
            <a:chOff x="127476" y="1151069"/>
            <a:chExt cx="11455068" cy="5495793"/>
          </a:xfrm>
        </p:grpSpPr>
        <p:sp>
          <p:nvSpPr>
            <p:cNvPr id="5" name="Hexagon 4">
              <a:extLst>
                <a:ext uri="{FF2B5EF4-FFF2-40B4-BE49-F238E27FC236}">
                  <a16:creationId xmlns:a16="http://schemas.microsoft.com/office/drawing/2014/main" id="{6939D798-D878-4950-AF15-F842B259B5AB}"/>
                </a:ext>
              </a:extLst>
            </p:cNvPr>
            <p:cNvSpPr/>
            <p:nvPr/>
          </p:nvSpPr>
          <p:spPr>
            <a:xfrm>
              <a:off x="127476" y="1151069"/>
              <a:ext cx="6531508" cy="5495793"/>
            </a:xfrm>
            <a:prstGeom prst="hexagon">
              <a:avLst/>
            </a:prstGeom>
            <a:gradFill flip="none" rotWithShape="1">
              <a:gsLst>
                <a:gs pos="0">
                  <a:srgbClr val="C3DDB5">
                    <a:tint val="66000"/>
                    <a:satMod val="160000"/>
                  </a:srgbClr>
                </a:gs>
                <a:gs pos="50000">
                  <a:srgbClr val="C3DDB5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7A66A3E-3883-4020-851E-624428847399}"/>
                </a:ext>
              </a:extLst>
            </p:cNvPr>
            <p:cNvSpPr/>
            <p:nvPr/>
          </p:nvSpPr>
          <p:spPr>
            <a:xfrm>
              <a:off x="1735422" y="1674270"/>
              <a:ext cx="9847122" cy="4399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7C56725-176B-4D4D-AFDE-F9DC22AE0C39}"/>
              </a:ext>
            </a:extLst>
          </p:cNvPr>
          <p:cNvSpPr txBox="1"/>
          <p:nvPr/>
        </p:nvSpPr>
        <p:spPr>
          <a:xfrm>
            <a:off x="2241826" y="2113709"/>
            <a:ext cx="935276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9650"/>
              </a:buClr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Kontrolės laikotarpis sutrumpintas iki </a:t>
            </a:r>
            <a:r>
              <a:rPr lang="lt-LT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metų </a:t>
            </a: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(SP priemonėse)</a:t>
            </a:r>
            <a:endParaRPr lang="lt-LT" sz="2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buClr>
                <a:srgbClr val="009650"/>
              </a:buClr>
            </a:pPr>
            <a:endParaRPr lang="lt-LT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pt-BR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Trumpos tiekimo grandinės“ (pirmam paramos modeliui)</a:t>
            </a:r>
            <a:endParaRPr lang="lt-LT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„Investicijos į žemės ūkio valdas“ (supaprastinta parama)</a:t>
            </a:r>
          </a:p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„Bendruomenių inicijuota vietos plėtra“</a:t>
            </a:r>
          </a:p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„Labai smulkių ūkių plėtra“ </a:t>
            </a:r>
          </a:p>
          <a:p>
            <a:pPr algn="just">
              <a:buClr>
                <a:srgbClr val="009650"/>
              </a:buClr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>
              <a:buClr>
                <a:srgbClr val="009650"/>
              </a:buClr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nuo 2025 m.:</a:t>
            </a:r>
          </a:p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„Smulkių-vidutinių ūkių plėtra“</a:t>
            </a:r>
          </a:p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§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„Bitininkystės priemonės BITE“</a:t>
            </a:r>
          </a:p>
        </p:txBody>
      </p:sp>
    </p:spTree>
    <p:extLst>
      <p:ext uri="{BB962C8B-B14F-4D97-AF65-F5344CB8AC3E}">
        <p14:creationId xmlns:p14="http://schemas.microsoft.com/office/powerpoint/2010/main" val="1331764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8ADC6F7-EE11-438E-B2CC-9B1D908FC0C0}"/>
              </a:ext>
            </a:extLst>
          </p:cNvPr>
          <p:cNvGrpSpPr/>
          <p:nvPr/>
        </p:nvGrpSpPr>
        <p:grpSpPr>
          <a:xfrm>
            <a:off x="181264" y="1041341"/>
            <a:ext cx="11823485" cy="5495793"/>
            <a:chOff x="127476" y="1151069"/>
            <a:chExt cx="11455068" cy="5495793"/>
          </a:xfrm>
        </p:grpSpPr>
        <p:sp>
          <p:nvSpPr>
            <p:cNvPr id="7" name="Hexagon 6">
              <a:extLst>
                <a:ext uri="{FF2B5EF4-FFF2-40B4-BE49-F238E27FC236}">
                  <a16:creationId xmlns:a16="http://schemas.microsoft.com/office/drawing/2014/main" id="{E19DBA41-9491-46EA-ADB8-B5A2E7A5258A}"/>
                </a:ext>
              </a:extLst>
            </p:cNvPr>
            <p:cNvSpPr/>
            <p:nvPr/>
          </p:nvSpPr>
          <p:spPr>
            <a:xfrm>
              <a:off x="127476" y="1151069"/>
              <a:ext cx="6531508" cy="5495793"/>
            </a:xfrm>
            <a:prstGeom prst="hexagon">
              <a:avLst/>
            </a:prstGeom>
            <a:gradFill flip="none" rotWithShape="1">
              <a:gsLst>
                <a:gs pos="0">
                  <a:srgbClr val="C3DDB5">
                    <a:tint val="66000"/>
                    <a:satMod val="160000"/>
                  </a:srgbClr>
                </a:gs>
                <a:gs pos="50000">
                  <a:srgbClr val="C3DDB5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1C1602-D4AA-4F1E-9418-29F3333EBE9A}"/>
                </a:ext>
              </a:extLst>
            </p:cNvPr>
            <p:cNvSpPr/>
            <p:nvPr/>
          </p:nvSpPr>
          <p:spPr>
            <a:xfrm>
              <a:off x="1735422" y="1674270"/>
              <a:ext cx="9847122" cy="4399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6E76BF0-87E0-4054-B0FA-46498AED3DF7}"/>
              </a:ext>
            </a:extLst>
          </p:cNvPr>
          <p:cNvSpPr/>
          <p:nvPr/>
        </p:nvSpPr>
        <p:spPr>
          <a:xfrm>
            <a:off x="2103186" y="3918870"/>
            <a:ext cx="9349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 vertinimo metu nustačius reikalavimų nesilaikymo faktus, kuriuos galima ištaisyti, gali būti nustatomas iki </a:t>
            </a:r>
            <a:r>
              <a:rPr lang="lt-LT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mėn</a:t>
            </a: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ištaisymo terminas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FF693B1-3ED0-4A57-AA00-FB1B6F452A8B}"/>
              </a:ext>
            </a:extLst>
          </p:cNvPr>
          <p:cNvSpPr/>
          <p:nvPr/>
        </p:nvSpPr>
        <p:spPr>
          <a:xfrm>
            <a:off x="2103187" y="2260918"/>
            <a:ext cx="9349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Pažeidimų, kurie gali būti laikomi mažareikšmiais, administruojant </a:t>
            </a:r>
            <a:r>
              <a:rPr lang="lt-LT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lt-LT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intervencines priemones, sąrašas patvirtintas 2025-02-21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A0EF584-5053-460F-B239-CE65ADB73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33" y="121604"/>
            <a:ext cx="11256327" cy="985316"/>
          </a:xfrm>
        </p:spPr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(4) Mažareikšmių pažeidimų ištaisymas  </a:t>
            </a:r>
          </a:p>
        </p:txBody>
      </p:sp>
    </p:spTree>
    <p:extLst>
      <p:ext uri="{BB962C8B-B14F-4D97-AF65-F5344CB8AC3E}">
        <p14:creationId xmlns:p14="http://schemas.microsoft.com/office/powerpoint/2010/main" val="795278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A0EF584-5053-460F-B239-CE65ADB73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533" y="121603"/>
            <a:ext cx="11256327" cy="1013961"/>
          </a:xfrm>
        </p:spPr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(5) Turto draudimo atsisakymas (SP)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D27360D-2B2F-4A53-9791-A00B0F8A021A}"/>
              </a:ext>
            </a:extLst>
          </p:cNvPr>
          <p:cNvGrpSpPr/>
          <p:nvPr/>
        </p:nvGrpSpPr>
        <p:grpSpPr>
          <a:xfrm>
            <a:off x="171982" y="1185077"/>
            <a:ext cx="11823485" cy="5495793"/>
            <a:chOff x="127476" y="1151069"/>
            <a:chExt cx="11455068" cy="5495793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A9D117A7-7BED-4D51-8481-A6DC6E5400C6}"/>
                </a:ext>
              </a:extLst>
            </p:cNvPr>
            <p:cNvSpPr/>
            <p:nvPr/>
          </p:nvSpPr>
          <p:spPr>
            <a:xfrm>
              <a:off x="127476" y="1151069"/>
              <a:ext cx="6531508" cy="5495793"/>
            </a:xfrm>
            <a:prstGeom prst="hexagon">
              <a:avLst/>
            </a:prstGeom>
            <a:gradFill flip="none" rotWithShape="1">
              <a:gsLst>
                <a:gs pos="0">
                  <a:srgbClr val="C3DDB5">
                    <a:tint val="66000"/>
                    <a:satMod val="160000"/>
                  </a:srgbClr>
                </a:gs>
                <a:gs pos="50000">
                  <a:srgbClr val="C3DDB5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97E8E33-A124-40D8-9C58-331D9CB3DC54}"/>
                </a:ext>
              </a:extLst>
            </p:cNvPr>
            <p:cNvSpPr/>
            <p:nvPr/>
          </p:nvSpPr>
          <p:spPr>
            <a:xfrm>
              <a:off x="1735422" y="1674270"/>
              <a:ext cx="9847122" cy="4399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250A3B0D-C5F8-4ECF-8242-371B47306380}"/>
              </a:ext>
            </a:extLst>
          </p:cNvPr>
          <p:cNvSpPr/>
          <p:nvPr/>
        </p:nvSpPr>
        <p:spPr>
          <a:xfrm>
            <a:off x="2320544" y="2707888"/>
            <a:ext cx="913231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Nuo 2025 m. sausio 20 d. neliko įsipareigojimo drausti turtą SP priemonėms </a:t>
            </a:r>
          </a:p>
          <a:p>
            <a:pPr marL="342900" indent="-342900" algn="just">
              <a:buClr>
                <a:srgbClr val="009650"/>
              </a:buClr>
              <a:buFont typeface="Wingdings" panose="05000000000000000000" pitchFamily="2" charset="2"/>
              <a:buChar char="§"/>
            </a:pP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KPP priemonėms turto draudimo reikalavimas galioja </a:t>
            </a: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NMA teikia siūlymą šio reikalavimo atsisakyti</a:t>
            </a:r>
          </a:p>
        </p:txBody>
      </p:sp>
    </p:spTree>
    <p:extLst>
      <p:ext uri="{BB962C8B-B14F-4D97-AF65-F5344CB8AC3E}">
        <p14:creationId xmlns:p14="http://schemas.microsoft.com/office/powerpoint/2010/main" val="517282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6E37129-437B-4F78-9415-1B13B03C8984}"/>
              </a:ext>
            </a:extLst>
          </p:cNvPr>
          <p:cNvGrpSpPr/>
          <p:nvPr/>
        </p:nvGrpSpPr>
        <p:grpSpPr>
          <a:xfrm>
            <a:off x="171982" y="1185077"/>
            <a:ext cx="11823485" cy="5495793"/>
            <a:chOff x="127476" y="1151069"/>
            <a:chExt cx="11455068" cy="5495793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66C4D8F1-0F7C-42CA-A2BE-BCD2A6ECAC7D}"/>
                </a:ext>
              </a:extLst>
            </p:cNvPr>
            <p:cNvSpPr/>
            <p:nvPr/>
          </p:nvSpPr>
          <p:spPr>
            <a:xfrm>
              <a:off x="127476" y="1151069"/>
              <a:ext cx="6531508" cy="5495793"/>
            </a:xfrm>
            <a:prstGeom prst="hexagon">
              <a:avLst/>
            </a:prstGeom>
            <a:gradFill flip="none" rotWithShape="1">
              <a:gsLst>
                <a:gs pos="0">
                  <a:srgbClr val="C3DDB5">
                    <a:tint val="66000"/>
                    <a:satMod val="160000"/>
                  </a:srgbClr>
                </a:gs>
                <a:gs pos="50000">
                  <a:srgbClr val="C3DDB5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4C550FD-AAC2-4A90-8B2D-ABFE4B9F2723}"/>
                </a:ext>
              </a:extLst>
            </p:cNvPr>
            <p:cNvSpPr/>
            <p:nvPr/>
          </p:nvSpPr>
          <p:spPr>
            <a:xfrm>
              <a:off x="1735422" y="1674270"/>
              <a:ext cx="9847122" cy="4399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82823433-1AD3-43BF-901B-9381039F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982" y="271229"/>
            <a:ext cx="11256327" cy="606800"/>
          </a:xfrm>
        </p:spPr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(6) Rizikingų projektų skaičiaus mažinimas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658B60-185E-43FA-BF39-50BD04CA6068}"/>
              </a:ext>
            </a:extLst>
          </p:cNvPr>
          <p:cNvSpPr/>
          <p:nvPr/>
        </p:nvSpPr>
        <p:spPr>
          <a:xfrm>
            <a:off x="2201515" y="2701337"/>
            <a:ext cx="942407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Kontrolės laikotarpio sutrumpinimas </a:t>
            </a:r>
            <a:r>
              <a:rPr lang="lt-LT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iki 3–4 metų</a:t>
            </a: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nustačius, jog projektas nėra rizikingas</a:t>
            </a:r>
          </a:p>
          <a:p>
            <a:pPr marL="342900" indent="-342900" algn="just">
              <a:spcAft>
                <a:spcPts val="1200"/>
              </a:spcAft>
              <a:buClr>
                <a:srgbClr val="009650"/>
              </a:buClr>
              <a:buFont typeface="Wingdings" panose="05000000000000000000" pitchFamily="2" charset="2"/>
              <a:buChar char="§"/>
            </a:pP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Projektas nerizikingas, kai įgyvendinus projektą ūkyje dvejus metus iš eilės atliktos patikros yra pozityvios</a:t>
            </a:r>
          </a:p>
        </p:txBody>
      </p:sp>
    </p:spTree>
    <p:extLst>
      <p:ext uri="{BB962C8B-B14F-4D97-AF65-F5344CB8AC3E}">
        <p14:creationId xmlns:p14="http://schemas.microsoft.com/office/powerpoint/2010/main" val="3280139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A30AD4-1FE3-472C-9E66-12D1486BD421}"/>
              </a:ext>
            </a:extLst>
          </p:cNvPr>
          <p:cNvGrpSpPr/>
          <p:nvPr/>
        </p:nvGrpSpPr>
        <p:grpSpPr>
          <a:xfrm>
            <a:off x="171982" y="1185077"/>
            <a:ext cx="11823485" cy="5495793"/>
            <a:chOff x="127476" y="1151069"/>
            <a:chExt cx="11455068" cy="5495793"/>
          </a:xfrm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10FBE15F-70B2-4DCD-A4A7-F076AB833A05}"/>
                </a:ext>
              </a:extLst>
            </p:cNvPr>
            <p:cNvSpPr/>
            <p:nvPr/>
          </p:nvSpPr>
          <p:spPr>
            <a:xfrm>
              <a:off x="127476" y="1151069"/>
              <a:ext cx="6531508" cy="5495793"/>
            </a:xfrm>
            <a:prstGeom prst="hexagon">
              <a:avLst/>
            </a:prstGeom>
            <a:gradFill flip="none" rotWithShape="1">
              <a:gsLst>
                <a:gs pos="0">
                  <a:srgbClr val="C3DDB5">
                    <a:tint val="66000"/>
                    <a:satMod val="160000"/>
                  </a:srgbClr>
                </a:gs>
                <a:gs pos="50000">
                  <a:srgbClr val="C3DDB5">
                    <a:tint val="44500"/>
                    <a:satMod val="16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809D6B9-9552-48A1-A8E3-3F460FC41428}"/>
                </a:ext>
              </a:extLst>
            </p:cNvPr>
            <p:cNvSpPr/>
            <p:nvPr/>
          </p:nvSpPr>
          <p:spPr>
            <a:xfrm>
              <a:off x="1735422" y="1674270"/>
              <a:ext cx="9847122" cy="439987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 dirty="0"/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82823433-1AD3-43BF-901B-9381039F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263" y="194177"/>
            <a:ext cx="11256327" cy="941387"/>
          </a:xfrm>
        </p:spPr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(7) Mokėjimo prašymų vėlavimo tolerancija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C3E398B-7D8D-4A61-BA43-962127B5DE47}"/>
              </a:ext>
            </a:extLst>
          </p:cNvPr>
          <p:cNvSpPr/>
          <p:nvPr/>
        </p:nvSpPr>
        <p:spPr>
          <a:xfrm>
            <a:off x="2551069" y="2923332"/>
            <a:ext cx="872497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Nepateikus mokėjimo prašymo laiku, suteikiamas </a:t>
            </a:r>
            <a:r>
              <a:rPr lang="lt-LT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darbo dienų </a:t>
            </a: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terminas jį pateikti netaikant sankcijų</a:t>
            </a:r>
          </a:p>
          <a:p>
            <a:pPr marL="342900" indent="-342900" algn="just">
              <a:spcAft>
                <a:spcPts val="1200"/>
              </a:spcAft>
              <a:buClr>
                <a:srgbClr val="009650"/>
              </a:buClr>
              <a:buFont typeface="Wingdings" panose="05000000000000000000" pitchFamily="2" charset="2"/>
              <a:buChar char="q"/>
            </a:pPr>
            <a:endParaRPr lang="lt-LT" sz="28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689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BD66C-53EA-455A-A1DE-10904DD0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SANKCIJOS</a:t>
            </a:r>
          </a:p>
        </p:txBody>
      </p:sp>
      <p:pic>
        <p:nvPicPr>
          <p:cNvPr id="4" name="Picture 3" descr="Water droplets on a blade of grass&#10;&#10;Description automatically generated">
            <a:extLst>
              <a:ext uri="{FF2B5EF4-FFF2-40B4-BE49-F238E27FC236}">
                <a16:creationId xmlns:a16="http://schemas.microsoft.com/office/drawing/2014/main" id="{4567A968-33D3-42C6-A0B5-FA14D29B06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632" y="5123874"/>
            <a:ext cx="2865368" cy="17679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B54B26D-3E69-4736-A808-E869C4DBB9F7}"/>
              </a:ext>
            </a:extLst>
          </p:cNvPr>
          <p:cNvGrpSpPr/>
          <p:nvPr/>
        </p:nvGrpSpPr>
        <p:grpSpPr>
          <a:xfrm>
            <a:off x="487902" y="1204004"/>
            <a:ext cx="7272000" cy="1262971"/>
            <a:chOff x="1143000" y="1432604"/>
            <a:chExt cx="7272000" cy="1262971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17230F6-6485-4BAA-9F06-613CABBF45B4}"/>
                </a:ext>
              </a:extLst>
            </p:cNvPr>
            <p:cNvSpPr/>
            <p:nvPr/>
          </p:nvSpPr>
          <p:spPr>
            <a:xfrm>
              <a:off x="1143000" y="1659239"/>
              <a:ext cx="7272000" cy="1036336"/>
            </a:xfrm>
            <a:custGeom>
              <a:avLst/>
              <a:gdLst>
                <a:gd name="connsiteX0" fmla="*/ 0 w 5084178"/>
                <a:gd name="connsiteY0" fmla="*/ 0 h 1486800"/>
                <a:gd name="connsiteX1" fmla="*/ 5084178 w 5084178"/>
                <a:gd name="connsiteY1" fmla="*/ 0 h 1486800"/>
                <a:gd name="connsiteX2" fmla="*/ 5084178 w 5084178"/>
                <a:gd name="connsiteY2" fmla="*/ 1486800 h 1486800"/>
                <a:gd name="connsiteX3" fmla="*/ 0 w 5084178"/>
                <a:gd name="connsiteY3" fmla="*/ 1486800 h 1486800"/>
                <a:gd name="connsiteX4" fmla="*/ 0 w 5084178"/>
                <a:gd name="connsiteY4" fmla="*/ 0 h 148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4178" h="1486800">
                  <a:moveTo>
                    <a:pt x="0" y="0"/>
                  </a:moveTo>
                  <a:lnTo>
                    <a:pt x="5084178" y="0"/>
                  </a:lnTo>
                  <a:lnTo>
                    <a:pt x="5084178" y="1486800"/>
                  </a:lnTo>
                  <a:lnTo>
                    <a:pt x="0" y="148680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009650"/>
              </a:solidFill>
            </a:ln>
          </p:spPr>
          <p:style>
            <a:lnRef idx="2">
              <a:schemeClr val="accent5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6000" tIns="108000" rIns="216000" bIns="108000" numCol="1" spcCol="1270" anchor="b" anchorCtr="0">
              <a:noAutofit/>
            </a:bodyPr>
            <a:lstStyle/>
            <a:p>
              <a:pPr marL="0" lvl="1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rgbClr val="C3DDB5"/>
                </a:buClr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Priežiūros rodiklių ir atrankos kriterijų nepasiekimas (darbo vietų sukūrimas, ekonominių rodiklių pasiekimas)</a:t>
              </a:r>
              <a:endParaRPr lang="lt-LT" sz="20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2D5AFD-552A-408C-96D0-C9855A4779FA}"/>
                </a:ext>
              </a:extLst>
            </p:cNvPr>
            <p:cNvSpPr/>
            <p:nvPr/>
          </p:nvSpPr>
          <p:spPr>
            <a:xfrm>
              <a:off x="1397210" y="1432604"/>
              <a:ext cx="3558924" cy="472320"/>
            </a:xfrm>
            <a:prstGeom prst="rect">
              <a:avLst/>
            </a:prstGeom>
            <a:solidFill>
              <a:srgbClr val="C3DDB5"/>
            </a:solidFill>
            <a:ln>
              <a:solidFill>
                <a:srgbClr val="0096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7576" tIns="23057" rIns="157576" bIns="23057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t-LT" sz="2000" kern="1200" dirty="0">
                  <a:solidFill>
                    <a:schemeClr val="tx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~ 45 proc. (866 vnt.)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8E8EFA9-EFE2-4204-A834-385E3AA87C03}"/>
              </a:ext>
            </a:extLst>
          </p:cNvPr>
          <p:cNvGrpSpPr/>
          <p:nvPr/>
        </p:nvGrpSpPr>
        <p:grpSpPr>
          <a:xfrm>
            <a:off x="487902" y="2721133"/>
            <a:ext cx="7272000" cy="1060292"/>
            <a:chOff x="1143000" y="2959258"/>
            <a:chExt cx="7272000" cy="1060292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00BCFA1-133E-4B31-B9DA-F278698EBA9B}"/>
                </a:ext>
              </a:extLst>
            </p:cNvPr>
            <p:cNvSpPr/>
            <p:nvPr/>
          </p:nvSpPr>
          <p:spPr>
            <a:xfrm>
              <a:off x="1143000" y="3195418"/>
              <a:ext cx="7272000" cy="824132"/>
            </a:xfrm>
            <a:custGeom>
              <a:avLst/>
              <a:gdLst>
                <a:gd name="connsiteX0" fmla="*/ 0 w 5084178"/>
                <a:gd name="connsiteY0" fmla="*/ 0 h 1360800"/>
                <a:gd name="connsiteX1" fmla="*/ 5084178 w 5084178"/>
                <a:gd name="connsiteY1" fmla="*/ 0 h 1360800"/>
                <a:gd name="connsiteX2" fmla="*/ 5084178 w 5084178"/>
                <a:gd name="connsiteY2" fmla="*/ 1360800 h 1360800"/>
                <a:gd name="connsiteX3" fmla="*/ 0 w 5084178"/>
                <a:gd name="connsiteY3" fmla="*/ 1360800 h 1360800"/>
                <a:gd name="connsiteX4" fmla="*/ 0 w 5084178"/>
                <a:gd name="connsiteY4" fmla="*/ 0 h 136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4178" h="1360800">
                  <a:moveTo>
                    <a:pt x="0" y="0"/>
                  </a:moveTo>
                  <a:lnTo>
                    <a:pt x="5084178" y="0"/>
                  </a:lnTo>
                  <a:lnTo>
                    <a:pt x="5084178" y="1360800"/>
                  </a:lnTo>
                  <a:lnTo>
                    <a:pt x="0" y="136080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009650"/>
              </a:solidFill>
            </a:ln>
          </p:spPr>
          <p:style>
            <a:lnRef idx="2">
              <a:schemeClr val="accent5">
                <a:hueOff val="10875008"/>
                <a:satOff val="-63485"/>
                <a:lumOff val="-509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6000" tIns="108000" rIns="216000" bIns="108000" numCol="1" spcCol="1270" anchor="b" anchorCtr="0">
              <a:noAutofit/>
            </a:bodyPr>
            <a:lstStyle/>
            <a:p>
              <a:pPr marL="0" lvl="1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tx2">
                    <a:lumMod val="40000"/>
                    <a:lumOff val="60000"/>
                  </a:schemeClr>
                </a:buClr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Deklaruota netinkama investicija</a:t>
              </a:r>
              <a:endParaRPr lang="lt-LT" sz="20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83C032-62D0-4D51-81CF-11C73C2887C0}"/>
                </a:ext>
              </a:extLst>
            </p:cNvPr>
            <p:cNvSpPr/>
            <p:nvPr/>
          </p:nvSpPr>
          <p:spPr>
            <a:xfrm>
              <a:off x="1397210" y="2959258"/>
              <a:ext cx="3558924" cy="472320"/>
            </a:xfrm>
            <a:prstGeom prst="rect">
              <a:avLst/>
            </a:prstGeom>
            <a:solidFill>
              <a:srgbClr val="C3DDB5"/>
            </a:solidFill>
            <a:ln>
              <a:solidFill>
                <a:srgbClr val="0096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0875008"/>
                <a:satOff val="-63485"/>
                <a:lumOff val="-5097"/>
                <a:alphaOff val="0"/>
              </a:schemeClr>
            </a:fillRef>
            <a:effectRef idx="0">
              <a:schemeClr val="accent5">
                <a:hueOff val="10875008"/>
                <a:satOff val="-63485"/>
                <a:lumOff val="-509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7576" tIns="23057" rIns="157576" bIns="23057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t-LT" sz="2000" kern="1200" dirty="0">
                  <a:solidFill>
                    <a:schemeClr val="tx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~ 15 proc. (245 vnt.)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0C88472-A1D5-49F2-AA27-7C352CE2E6E7}"/>
              </a:ext>
            </a:extLst>
          </p:cNvPr>
          <p:cNvGrpSpPr/>
          <p:nvPr/>
        </p:nvGrpSpPr>
        <p:grpSpPr>
          <a:xfrm>
            <a:off x="487902" y="4017585"/>
            <a:ext cx="7272000" cy="1060292"/>
            <a:chOff x="1143000" y="2959258"/>
            <a:chExt cx="7272000" cy="1060292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B6F3579-EEE3-435A-A782-2CB5F205DEB4}"/>
                </a:ext>
              </a:extLst>
            </p:cNvPr>
            <p:cNvSpPr/>
            <p:nvPr/>
          </p:nvSpPr>
          <p:spPr>
            <a:xfrm>
              <a:off x="1143000" y="3195418"/>
              <a:ext cx="7272000" cy="824132"/>
            </a:xfrm>
            <a:custGeom>
              <a:avLst/>
              <a:gdLst>
                <a:gd name="connsiteX0" fmla="*/ 0 w 5084178"/>
                <a:gd name="connsiteY0" fmla="*/ 0 h 1360800"/>
                <a:gd name="connsiteX1" fmla="*/ 5084178 w 5084178"/>
                <a:gd name="connsiteY1" fmla="*/ 0 h 1360800"/>
                <a:gd name="connsiteX2" fmla="*/ 5084178 w 5084178"/>
                <a:gd name="connsiteY2" fmla="*/ 1360800 h 1360800"/>
                <a:gd name="connsiteX3" fmla="*/ 0 w 5084178"/>
                <a:gd name="connsiteY3" fmla="*/ 1360800 h 1360800"/>
                <a:gd name="connsiteX4" fmla="*/ 0 w 5084178"/>
                <a:gd name="connsiteY4" fmla="*/ 0 h 136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4178" h="1360800">
                  <a:moveTo>
                    <a:pt x="0" y="0"/>
                  </a:moveTo>
                  <a:lnTo>
                    <a:pt x="5084178" y="0"/>
                  </a:lnTo>
                  <a:lnTo>
                    <a:pt x="5084178" y="1360800"/>
                  </a:lnTo>
                  <a:lnTo>
                    <a:pt x="0" y="136080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009650"/>
              </a:solidFill>
            </a:ln>
          </p:spPr>
          <p:style>
            <a:lnRef idx="2">
              <a:schemeClr val="accent5">
                <a:hueOff val="10875008"/>
                <a:satOff val="-63485"/>
                <a:lumOff val="-509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6000" tIns="108000" rIns="216000" bIns="108000" numCol="1" spcCol="1270" anchor="b" anchorCtr="0">
              <a:noAutofit/>
            </a:bodyPr>
            <a:lstStyle/>
            <a:p>
              <a:pPr marL="0" lvl="1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1">
                    <a:lumMod val="75000"/>
                  </a:schemeClr>
                </a:buClr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Pavėluotai pateiktas mokėjimo prašymas</a:t>
              </a:r>
              <a:endParaRPr lang="lt-LT" sz="20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288A185-DEAE-4110-9076-A792611455B9}"/>
                </a:ext>
              </a:extLst>
            </p:cNvPr>
            <p:cNvSpPr/>
            <p:nvPr/>
          </p:nvSpPr>
          <p:spPr>
            <a:xfrm>
              <a:off x="1397210" y="2959258"/>
              <a:ext cx="3558924" cy="472320"/>
            </a:xfrm>
            <a:prstGeom prst="rect">
              <a:avLst/>
            </a:prstGeom>
            <a:solidFill>
              <a:srgbClr val="C3DDB5"/>
            </a:solidFill>
            <a:ln>
              <a:solidFill>
                <a:srgbClr val="0096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0875008"/>
                <a:satOff val="-63485"/>
                <a:lumOff val="-5097"/>
                <a:alphaOff val="0"/>
              </a:schemeClr>
            </a:fillRef>
            <a:effectRef idx="0">
              <a:schemeClr val="accent5">
                <a:hueOff val="10875008"/>
                <a:satOff val="-63485"/>
                <a:lumOff val="-509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7576" tIns="23057" rIns="157576" bIns="23057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t-LT" sz="2000" kern="1200" dirty="0">
                  <a:solidFill>
                    <a:schemeClr val="tx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~15 proc. (276 vnt.)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4D5A42-ED76-4FAC-9E51-571B7CC08903}"/>
              </a:ext>
            </a:extLst>
          </p:cNvPr>
          <p:cNvGrpSpPr/>
          <p:nvPr/>
        </p:nvGrpSpPr>
        <p:grpSpPr>
          <a:xfrm>
            <a:off x="487902" y="5314037"/>
            <a:ext cx="7272000" cy="1060292"/>
            <a:chOff x="1143000" y="2959258"/>
            <a:chExt cx="7272000" cy="1060292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B1EDBA4-DB3C-4FB1-B597-B6D7877F7C34}"/>
                </a:ext>
              </a:extLst>
            </p:cNvPr>
            <p:cNvSpPr/>
            <p:nvPr/>
          </p:nvSpPr>
          <p:spPr>
            <a:xfrm>
              <a:off x="1143000" y="3195418"/>
              <a:ext cx="7272000" cy="824132"/>
            </a:xfrm>
            <a:custGeom>
              <a:avLst/>
              <a:gdLst>
                <a:gd name="connsiteX0" fmla="*/ 0 w 5084178"/>
                <a:gd name="connsiteY0" fmla="*/ 0 h 1360800"/>
                <a:gd name="connsiteX1" fmla="*/ 5084178 w 5084178"/>
                <a:gd name="connsiteY1" fmla="*/ 0 h 1360800"/>
                <a:gd name="connsiteX2" fmla="*/ 5084178 w 5084178"/>
                <a:gd name="connsiteY2" fmla="*/ 1360800 h 1360800"/>
                <a:gd name="connsiteX3" fmla="*/ 0 w 5084178"/>
                <a:gd name="connsiteY3" fmla="*/ 1360800 h 1360800"/>
                <a:gd name="connsiteX4" fmla="*/ 0 w 5084178"/>
                <a:gd name="connsiteY4" fmla="*/ 0 h 136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4178" h="1360800">
                  <a:moveTo>
                    <a:pt x="0" y="0"/>
                  </a:moveTo>
                  <a:lnTo>
                    <a:pt x="5084178" y="0"/>
                  </a:lnTo>
                  <a:lnTo>
                    <a:pt x="5084178" y="1360800"/>
                  </a:lnTo>
                  <a:lnTo>
                    <a:pt x="0" y="1360800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009650"/>
              </a:solidFill>
            </a:ln>
          </p:spPr>
          <p:style>
            <a:lnRef idx="2">
              <a:schemeClr val="accent5">
                <a:hueOff val="10875008"/>
                <a:satOff val="-63485"/>
                <a:lumOff val="-5097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6000" tIns="108000" rIns="216000" bIns="108000" numCol="1" spcCol="1270" anchor="b" anchorCtr="0">
              <a:noAutofit/>
            </a:bodyPr>
            <a:lstStyle/>
            <a:p>
              <a:pPr marL="0" lvl="1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Neapdraustos investicijos</a:t>
              </a:r>
              <a:endParaRPr lang="lt-LT" sz="2000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C26D487-F3DB-44EF-BBEA-F613C41A54F4}"/>
                </a:ext>
              </a:extLst>
            </p:cNvPr>
            <p:cNvSpPr/>
            <p:nvPr/>
          </p:nvSpPr>
          <p:spPr>
            <a:xfrm>
              <a:off x="1397210" y="2959258"/>
              <a:ext cx="3558924" cy="472320"/>
            </a:xfrm>
            <a:prstGeom prst="rect">
              <a:avLst/>
            </a:prstGeom>
            <a:solidFill>
              <a:srgbClr val="C3DDB5"/>
            </a:solidFill>
            <a:ln>
              <a:solidFill>
                <a:srgbClr val="00965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10875008"/>
                <a:satOff val="-63485"/>
                <a:lumOff val="-5097"/>
                <a:alphaOff val="0"/>
              </a:schemeClr>
            </a:fillRef>
            <a:effectRef idx="0">
              <a:schemeClr val="accent5">
                <a:hueOff val="10875008"/>
                <a:satOff val="-63485"/>
                <a:lumOff val="-509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57576" tIns="23057" rIns="157576" bIns="23057" numCol="1" spcCol="1270" anchor="ctr" anchorCtr="0">
              <a:noAutofit/>
            </a:bodyPr>
            <a:lstStyle/>
            <a:p>
              <a:pPr marL="0" lvl="0" indent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000" kern="1200" dirty="0">
                  <a:solidFill>
                    <a:schemeClr val="tx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~ </a:t>
              </a:r>
              <a:r>
                <a:rPr lang="lt-LT" sz="2000" dirty="0">
                  <a:solidFill>
                    <a:schemeClr val="tx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  <a:r>
                <a:rPr lang="lt-LT" sz="2000" kern="1200" dirty="0">
                  <a:solidFill>
                    <a:schemeClr val="tx1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proc. (190 vnt.)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9A2DD6F-5ECB-46F6-B4FC-45A5059A6846}"/>
              </a:ext>
            </a:extLst>
          </p:cNvPr>
          <p:cNvGrpSpPr/>
          <p:nvPr/>
        </p:nvGrpSpPr>
        <p:grpSpPr>
          <a:xfrm>
            <a:off x="8014112" y="3429000"/>
            <a:ext cx="3884662" cy="1708123"/>
            <a:chOff x="8014112" y="2877565"/>
            <a:chExt cx="3884662" cy="182359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4008264-6498-484F-BC0F-45AAAF24FD04}"/>
                </a:ext>
              </a:extLst>
            </p:cNvPr>
            <p:cNvGrpSpPr/>
            <p:nvPr/>
          </p:nvGrpSpPr>
          <p:grpSpPr>
            <a:xfrm>
              <a:off x="8014112" y="2877565"/>
              <a:ext cx="3884662" cy="1823594"/>
              <a:chOff x="1143000" y="3073348"/>
              <a:chExt cx="7272000" cy="475052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EAABBE1-D28B-41C7-91BA-C0423BD8E0DD}"/>
                  </a:ext>
                </a:extLst>
              </p:cNvPr>
              <p:cNvSpPr/>
              <p:nvPr/>
            </p:nvSpPr>
            <p:spPr>
              <a:xfrm>
                <a:off x="1143000" y="3136577"/>
                <a:ext cx="7272000" cy="411823"/>
              </a:xfrm>
              <a:custGeom>
                <a:avLst/>
                <a:gdLst>
                  <a:gd name="connsiteX0" fmla="*/ 0 w 5084178"/>
                  <a:gd name="connsiteY0" fmla="*/ 0 h 1360800"/>
                  <a:gd name="connsiteX1" fmla="*/ 5084178 w 5084178"/>
                  <a:gd name="connsiteY1" fmla="*/ 0 h 1360800"/>
                  <a:gd name="connsiteX2" fmla="*/ 5084178 w 5084178"/>
                  <a:gd name="connsiteY2" fmla="*/ 1360800 h 1360800"/>
                  <a:gd name="connsiteX3" fmla="*/ 0 w 5084178"/>
                  <a:gd name="connsiteY3" fmla="*/ 1360800 h 1360800"/>
                  <a:gd name="connsiteX4" fmla="*/ 0 w 5084178"/>
                  <a:gd name="connsiteY4" fmla="*/ 0 h 136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4178" h="1360800">
                    <a:moveTo>
                      <a:pt x="0" y="0"/>
                    </a:moveTo>
                    <a:lnTo>
                      <a:pt x="5084178" y="0"/>
                    </a:lnTo>
                    <a:lnTo>
                      <a:pt x="5084178" y="1360800"/>
                    </a:lnTo>
                    <a:lnTo>
                      <a:pt x="0" y="1360800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solidFill>
                  <a:srgbClr val="009650"/>
                </a:solidFill>
              </a:ln>
            </p:spPr>
            <p:style>
              <a:lnRef idx="2">
                <a:schemeClr val="accent5">
                  <a:hueOff val="10875008"/>
                  <a:satOff val="-63485"/>
                  <a:lumOff val="-5097"/>
                  <a:alphaOff val="0"/>
                </a:schemeClr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216000" tIns="108000" rIns="216000" bIns="108000" numCol="1" spcCol="1270" anchor="b" anchorCtr="0">
                <a:noAutofit/>
              </a:bodyPr>
              <a:lstStyle/>
              <a:p>
                <a:pPr marL="0" lvl="1" algn="just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lt-LT" sz="2000" kern="12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F6DF435-95F2-4D5A-9184-E70106EBA0E1}"/>
                  </a:ext>
                </a:extLst>
              </p:cNvPr>
              <p:cNvSpPr/>
              <p:nvPr/>
            </p:nvSpPr>
            <p:spPr>
              <a:xfrm>
                <a:off x="1397211" y="3073348"/>
                <a:ext cx="5997816" cy="117576"/>
              </a:xfrm>
              <a:prstGeom prst="rect">
                <a:avLst/>
              </a:prstGeom>
              <a:solidFill>
                <a:srgbClr val="C3DDB5"/>
              </a:solidFill>
              <a:ln>
                <a:solidFill>
                  <a:srgbClr val="009650"/>
                </a:solidFill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5">
                  <a:hueOff val="10875008"/>
                  <a:satOff val="-63485"/>
                  <a:lumOff val="-5097"/>
                  <a:alphaOff val="0"/>
                </a:schemeClr>
              </a:fillRef>
              <a:effectRef idx="0">
                <a:schemeClr val="accent5">
                  <a:hueOff val="10875008"/>
                  <a:satOff val="-63485"/>
                  <a:lumOff val="-5097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157576" tIns="23057" rIns="157576" bIns="23057" numCol="1" spcCol="1270" anchor="ctr" anchorCtr="0">
                <a:noAutofit/>
              </a:bodyPr>
              <a:lstStyle/>
              <a:p>
                <a:pPr marL="0" lvl="0" indent="0" algn="l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lt-LT" sz="2000" kern="1200" dirty="0">
                    <a:solidFill>
                      <a:schemeClr val="tx1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~ 5 proc. (83 vnt.)</a:t>
                </a: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0F06743-21EF-4333-9794-25FB7BC0543B}"/>
                </a:ext>
              </a:extLst>
            </p:cNvPr>
            <p:cNvSpPr/>
            <p:nvPr/>
          </p:nvSpPr>
          <p:spPr>
            <a:xfrm>
              <a:off x="8135233" y="3436170"/>
              <a:ext cx="3568866" cy="985748"/>
            </a:xfrm>
            <a:prstGeom prst="rect">
              <a:avLst/>
            </a:prstGeom>
            <a:ln>
              <a:solidFill>
                <a:srgbClr val="009650"/>
              </a:solidFill>
            </a:ln>
          </p:spPr>
          <p:txBody>
            <a:bodyPr wrap="square">
              <a:spAutoFit/>
            </a:bodyPr>
            <a:lstStyle/>
            <a:p>
              <a:pPr marL="0" lvl="1" algn="just" defTabSz="7112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>
                  <a:schemeClr val="accent5"/>
                </a:buClr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investicijų nenaudojimas, veiklos nevykdymas, verslo plano neįgyvendinimas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537545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D928C-95B5-4F65-8F12-E8B791D01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778" y="208499"/>
            <a:ext cx="9375814" cy="841025"/>
          </a:xfrm>
        </p:spPr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SIŪLYMAI ŽEMĖS ŪKIO MINISTERIJAI</a:t>
            </a:r>
            <a:endParaRPr lang="lt-LT" sz="2800" dirty="0">
              <a:solidFill>
                <a:srgbClr val="00B05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0565E0-2556-4C42-9659-E9BDBBD94D2F}"/>
              </a:ext>
            </a:extLst>
          </p:cNvPr>
          <p:cNvGrpSpPr/>
          <p:nvPr/>
        </p:nvGrpSpPr>
        <p:grpSpPr>
          <a:xfrm>
            <a:off x="3297304" y="1235429"/>
            <a:ext cx="3430067" cy="1703714"/>
            <a:chOff x="3297304" y="1235429"/>
            <a:chExt cx="3430067" cy="1703714"/>
          </a:xfrm>
        </p:grpSpPr>
        <p:sp>
          <p:nvSpPr>
            <p:cNvPr id="37" name="Rectangle: Folded Corner 36">
              <a:extLst>
                <a:ext uri="{FF2B5EF4-FFF2-40B4-BE49-F238E27FC236}">
                  <a16:creationId xmlns:a16="http://schemas.microsoft.com/office/drawing/2014/main" id="{D9F25964-318D-4528-A382-CC6BD498C696}"/>
                </a:ext>
              </a:extLst>
            </p:cNvPr>
            <p:cNvSpPr/>
            <p:nvPr/>
          </p:nvSpPr>
          <p:spPr>
            <a:xfrm>
              <a:off x="3297304" y="1235429"/>
              <a:ext cx="3430067" cy="1703714"/>
            </a:xfrm>
            <a:prstGeom prst="foldedCorner">
              <a:avLst/>
            </a:prstGeom>
            <a:solidFill>
              <a:srgbClr val="C3DDB5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0000" lvl="0" indent="-342900" algn="just"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Atsisakyti komercinių pasiūlymų privalomumo mažoms investicijoms (1 000 – 5 000 Eur)</a:t>
              </a:r>
            </a:p>
          </p:txBody>
        </p:sp>
        <p:pic>
          <p:nvPicPr>
            <p:cNvPr id="6" name="Graphic 5" descr="Pin with solid fill">
              <a:extLst>
                <a:ext uri="{FF2B5EF4-FFF2-40B4-BE49-F238E27FC236}">
                  <a16:creationId xmlns:a16="http://schemas.microsoft.com/office/drawing/2014/main" id="{BBA7DE38-6904-4F2E-96E1-9E87C8FA0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366974" y="1239519"/>
              <a:ext cx="306214" cy="30621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A16095-7D70-4722-8DA3-7EE9C1B2814D}"/>
              </a:ext>
            </a:extLst>
          </p:cNvPr>
          <p:cNvGrpSpPr/>
          <p:nvPr/>
        </p:nvGrpSpPr>
        <p:grpSpPr>
          <a:xfrm>
            <a:off x="123028" y="1229894"/>
            <a:ext cx="3038183" cy="1709249"/>
            <a:chOff x="123028" y="1229894"/>
            <a:chExt cx="3038183" cy="1709249"/>
          </a:xfrm>
        </p:grpSpPr>
        <p:sp>
          <p:nvSpPr>
            <p:cNvPr id="31" name="Rectangle: Folded Corner 30">
              <a:extLst>
                <a:ext uri="{FF2B5EF4-FFF2-40B4-BE49-F238E27FC236}">
                  <a16:creationId xmlns:a16="http://schemas.microsoft.com/office/drawing/2014/main" id="{29C4AC6E-44F1-4E72-801E-70EDDC1E3FBE}"/>
                </a:ext>
              </a:extLst>
            </p:cNvPr>
            <p:cNvSpPr/>
            <p:nvPr/>
          </p:nvSpPr>
          <p:spPr>
            <a:xfrm>
              <a:off x="123028" y="1235429"/>
              <a:ext cx="3038183" cy="1703714"/>
            </a:xfrm>
            <a:prstGeom prst="foldedCorner">
              <a:avLst/>
            </a:prstGeom>
            <a:solidFill>
              <a:srgbClr val="C3DDB5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0000" lvl="0" indent="-342900" algn="just"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Sumažinti teikiamų metinių projektų įgyvendinimo ataskaitų skaičių</a:t>
              </a:r>
            </a:p>
          </p:txBody>
        </p:sp>
        <p:pic>
          <p:nvPicPr>
            <p:cNvPr id="16" name="Graphic 15" descr="Pin with solid fill">
              <a:extLst>
                <a:ext uri="{FF2B5EF4-FFF2-40B4-BE49-F238E27FC236}">
                  <a16:creationId xmlns:a16="http://schemas.microsoft.com/office/drawing/2014/main" id="{498425CD-AAB8-4D04-8DCE-538E61D43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1707" y="1229894"/>
              <a:ext cx="306214" cy="30621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611D4F-1C49-41F3-A441-1846A72CEA16}"/>
              </a:ext>
            </a:extLst>
          </p:cNvPr>
          <p:cNvGrpSpPr/>
          <p:nvPr/>
        </p:nvGrpSpPr>
        <p:grpSpPr>
          <a:xfrm>
            <a:off x="6933134" y="1235429"/>
            <a:ext cx="5048753" cy="1703714"/>
            <a:chOff x="6933134" y="1235429"/>
            <a:chExt cx="5048753" cy="1703714"/>
          </a:xfrm>
        </p:grpSpPr>
        <p:sp>
          <p:nvSpPr>
            <p:cNvPr id="38" name="Rectangle: Folded Corner 37">
              <a:extLst>
                <a:ext uri="{FF2B5EF4-FFF2-40B4-BE49-F238E27FC236}">
                  <a16:creationId xmlns:a16="http://schemas.microsoft.com/office/drawing/2014/main" id="{D71BF5A7-138E-4E8B-85B3-16FA94C2F205}"/>
                </a:ext>
              </a:extLst>
            </p:cNvPr>
            <p:cNvSpPr/>
            <p:nvPr/>
          </p:nvSpPr>
          <p:spPr>
            <a:xfrm>
              <a:off x="6933134" y="1235429"/>
              <a:ext cx="5048753" cy="1703714"/>
            </a:xfrm>
            <a:prstGeom prst="foldedCorner">
              <a:avLst/>
            </a:prstGeom>
            <a:solidFill>
              <a:srgbClr val="C3DDB5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0000" lvl="0" indent="-342900" algn="just"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Pagal SP priemones  sąskaitų apmokėjimo būdą taikyti ir investicijoms, įsigyjamoms pagal fiksuotuosius vieneto įkainius</a:t>
              </a:r>
            </a:p>
          </p:txBody>
        </p:sp>
        <p:pic>
          <p:nvPicPr>
            <p:cNvPr id="17" name="Graphic 16" descr="Pin with solid fill">
              <a:extLst>
                <a:ext uri="{FF2B5EF4-FFF2-40B4-BE49-F238E27FC236}">
                  <a16:creationId xmlns:a16="http://schemas.microsoft.com/office/drawing/2014/main" id="{0E25728C-C904-4554-8659-5E6D6BFAB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999140" y="1239519"/>
              <a:ext cx="306214" cy="30621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4DDD45D-B56C-4BEA-804D-3D462695CC6D}"/>
              </a:ext>
            </a:extLst>
          </p:cNvPr>
          <p:cNvGrpSpPr/>
          <p:nvPr/>
        </p:nvGrpSpPr>
        <p:grpSpPr>
          <a:xfrm>
            <a:off x="162217" y="3067243"/>
            <a:ext cx="5650754" cy="3580994"/>
            <a:chOff x="162217" y="3067243"/>
            <a:chExt cx="5650754" cy="3580994"/>
          </a:xfrm>
        </p:grpSpPr>
        <p:sp>
          <p:nvSpPr>
            <p:cNvPr id="36" name="Rectangle: Folded Corner 35">
              <a:extLst>
                <a:ext uri="{FF2B5EF4-FFF2-40B4-BE49-F238E27FC236}">
                  <a16:creationId xmlns:a16="http://schemas.microsoft.com/office/drawing/2014/main" id="{A0897954-87C3-4997-927D-CAEB1915458E}"/>
                </a:ext>
              </a:extLst>
            </p:cNvPr>
            <p:cNvSpPr/>
            <p:nvPr/>
          </p:nvSpPr>
          <p:spPr>
            <a:xfrm>
              <a:off x="162217" y="3067243"/>
              <a:ext cx="5650754" cy="3580994"/>
            </a:xfrm>
            <a:prstGeom prst="foldedCorner">
              <a:avLst/>
            </a:prstGeom>
            <a:solidFill>
              <a:srgbClr val="C3DDB5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0000" lvl="0" indent="-342900" algn="just"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Iš esmės pakeisti bitininkystės sektoriaus vertinimo schemą pagal veiklą „</a:t>
              </a:r>
              <a:r>
                <a:rPr lang="lt-LT" sz="20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Bitininkavimo inventoriaus įsigijimas</a:t>
              </a: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 ir ją administruoti analogiškai kaip priemonę „</a:t>
              </a:r>
              <a:r>
                <a:rPr lang="lt-LT" sz="2000" i="1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Paramos teikimas bičių laikytojams už papildomą bičių maitinimą</a:t>
              </a: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“, kuri finansuojama nacionalinės paramos lėšomis, bei nustatyti išmokos dydį už bent 1 metus registruotą bičių šeimą</a:t>
              </a:r>
            </a:p>
          </p:txBody>
        </p:sp>
        <p:pic>
          <p:nvPicPr>
            <p:cNvPr id="21" name="Graphic 20" descr="Pin with solid fill">
              <a:extLst>
                <a:ext uri="{FF2B5EF4-FFF2-40B4-BE49-F238E27FC236}">
                  <a16:creationId xmlns:a16="http://schemas.microsoft.com/office/drawing/2014/main" id="{E8BC9E86-B285-4AF1-80C5-6ED30F338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210113" y="3067243"/>
              <a:ext cx="306214" cy="30621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3B7367E-334C-4F55-89BF-D32F648AB422}"/>
              </a:ext>
            </a:extLst>
          </p:cNvPr>
          <p:cNvGrpSpPr/>
          <p:nvPr/>
        </p:nvGrpSpPr>
        <p:grpSpPr>
          <a:xfrm>
            <a:off x="5966512" y="3067243"/>
            <a:ext cx="6015375" cy="658144"/>
            <a:chOff x="5966512" y="3067243"/>
            <a:chExt cx="6015375" cy="658144"/>
          </a:xfrm>
        </p:grpSpPr>
        <p:sp>
          <p:nvSpPr>
            <p:cNvPr id="39" name="Rectangle: Folded Corner 38">
              <a:extLst>
                <a:ext uri="{FF2B5EF4-FFF2-40B4-BE49-F238E27FC236}">
                  <a16:creationId xmlns:a16="http://schemas.microsoft.com/office/drawing/2014/main" id="{A886FE0E-8231-4582-9BCD-F703A66C674C}"/>
                </a:ext>
              </a:extLst>
            </p:cNvPr>
            <p:cNvSpPr/>
            <p:nvPr/>
          </p:nvSpPr>
          <p:spPr>
            <a:xfrm>
              <a:off x="5966512" y="3067243"/>
              <a:ext cx="6015375" cy="658144"/>
            </a:xfrm>
            <a:prstGeom prst="foldedCorner">
              <a:avLst/>
            </a:prstGeom>
            <a:solidFill>
              <a:srgbClr val="C3DDB5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0000" lvl="0" indent="-342900" algn="just"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pt-BR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tsisakyti </a:t>
              </a: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 </a:t>
              </a:r>
              <a:r>
                <a:rPr lang="pt-BR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priemonėms paramos sutarčių</a:t>
              </a:r>
              <a:endParaRPr lang="lt-LT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3" name="Graphic 22" descr="Pin with solid fill">
              <a:extLst>
                <a:ext uri="{FF2B5EF4-FFF2-40B4-BE49-F238E27FC236}">
                  <a16:creationId xmlns:a16="http://schemas.microsoft.com/office/drawing/2014/main" id="{AC698EA5-20C9-4123-8506-196EABCCB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026977" y="3067243"/>
              <a:ext cx="306214" cy="30621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694F79-3F82-45C3-995D-15D4FA020A7A}"/>
              </a:ext>
            </a:extLst>
          </p:cNvPr>
          <p:cNvGrpSpPr/>
          <p:nvPr/>
        </p:nvGrpSpPr>
        <p:grpSpPr>
          <a:xfrm>
            <a:off x="5966512" y="3892720"/>
            <a:ext cx="6015375" cy="658144"/>
            <a:chOff x="5966512" y="3892720"/>
            <a:chExt cx="6015375" cy="658144"/>
          </a:xfrm>
        </p:grpSpPr>
        <p:sp>
          <p:nvSpPr>
            <p:cNvPr id="40" name="Rectangle: Folded Corner 39">
              <a:extLst>
                <a:ext uri="{FF2B5EF4-FFF2-40B4-BE49-F238E27FC236}">
                  <a16:creationId xmlns:a16="http://schemas.microsoft.com/office/drawing/2014/main" id="{B51AACD9-B22B-4C50-AF09-0A3CBB49B7E2}"/>
                </a:ext>
              </a:extLst>
            </p:cNvPr>
            <p:cNvSpPr/>
            <p:nvPr/>
          </p:nvSpPr>
          <p:spPr>
            <a:xfrm>
              <a:off x="5966512" y="3892720"/>
              <a:ext cx="6015375" cy="658144"/>
            </a:xfrm>
            <a:prstGeom prst="foldedCorner">
              <a:avLst/>
            </a:prstGeom>
            <a:solidFill>
              <a:srgbClr val="C3DDB5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0000" lvl="0" indent="-342900" algn="just"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Verslo plano modeliavimas</a:t>
              </a:r>
            </a:p>
          </p:txBody>
        </p:sp>
        <p:pic>
          <p:nvPicPr>
            <p:cNvPr id="24" name="Graphic 23" descr="Pin with solid fill">
              <a:extLst>
                <a:ext uri="{FF2B5EF4-FFF2-40B4-BE49-F238E27FC236}">
                  <a16:creationId xmlns:a16="http://schemas.microsoft.com/office/drawing/2014/main" id="{CDE3394A-163B-44DB-B973-7712A1B889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26977" y="3892720"/>
              <a:ext cx="306214" cy="30621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7172B9D-CABC-4A5E-9029-2A6EFA83FD73}"/>
              </a:ext>
            </a:extLst>
          </p:cNvPr>
          <p:cNvGrpSpPr/>
          <p:nvPr/>
        </p:nvGrpSpPr>
        <p:grpSpPr>
          <a:xfrm>
            <a:off x="5957835" y="4718197"/>
            <a:ext cx="6024052" cy="1931304"/>
            <a:chOff x="5957835" y="4718197"/>
            <a:chExt cx="6024052" cy="1931304"/>
          </a:xfrm>
        </p:grpSpPr>
        <p:sp>
          <p:nvSpPr>
            <p:cNvPr id="41" name="Rectangle: Folded Corner 40">
              <a:extLst>
                <a:ext uri="{FF2B5EF4-FFF2-40B4-BE49-F238E27FC236}">
                  <a16:creationId xmlns:a16="http://schemas.microsoft.com/office/drawing/2014/main" id="{845291EB-5BF0-47A2-AC2A-2D062F4C7301}"/>
                </a:ext>
              </a:extLst>
            </p:cNvPr>
            <p:cNvSpPr/>
            <p:nvPr/>
          </p:nvSpPr>
          <p:spPr>
            <a:xfrm>
              <a:off x="5957835" y="4718197"/>
              <a:ext cx="6024052" cy="1931304"/>
            </a:xfrm>
            <a:prstGeom prst="foldedCorner">
              <a:avLst/>
            </a:prstGeom>
            <a:solidFill>
              <a:srgbClr val="C3DDB5"/>
            </a:solidFill>
            <a:ln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40000" lvl="0" indent="-342900" algn="just">
                <a:spcBef>
                  <a:spcPts val="1000"/>
                </a:spcBef>
                <a:buClr>
                  <a:schemeClr val="tx2"/>
                </a:buClr>
                <a:buFont typeface="Arial" panose="020B0604020202020204" pitchFamily="34" charset="0"/>
                <a:buChar char="•"/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Projekto priežiūros rodiklių, ekonominių rodiklių, atrankos kriterijų </a:t>
              </a:r>
              <a:r>
                <a:rPr lang="lt-LT" sz="2000" dirty="0" err="1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nepasiekimo</a:t>
              </a: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ar neišlaikymo vertinimas už pusę metų</a:t>
              </a:r>
            </a:p>
          </p:txBody>
        </p:sp>
        <p:pic>
          <p:nvPicPr>
            <p:cNvPr id="25" name="Graphic 24" descr="Pin with solid fill">
              <a:extLst>
                <a:ext uri="{FF2B5EF4-FFF2-40B4-BE49-F238E27FC236}">
                  <a16:creationId xmlns:a16="http://schemas.microsoft.com/office/drawing/2014/main" id="{B2EA7230-2B47-46B6-A414-811284D821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6026977" y="4945160"/>
              <a:ext cx="306214" cy="3062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2179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7B3D-45FC-458E-9AA7-F03400306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ADMINISTRUOJAMOS PROGRAMOS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330C7-088D-4AFB-B9EA-E032F0EA4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632" y="5090007"/>
            <a:ext cx="2865368" cy="176799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12C83D9-A3EB-4A1C-B9B5-E8D85ADE7049}"/>
              </a:ext>
            </a:extLst>
          </p:cNvPr>
          <p:cNvSpPr/>
          <p:nvPr/>
        </p:nvSpPr>
        <p:spPr>
          <a:xfrm>
            <a:off x="5325443" y="2911316"/>
            <a:ext cx="1475166" cy="1661531"/>
          </a:xfrm>
          <a:prstGeom prst="rect">
            <a:avLst/>
          </a:prstGeom>
          <a:solidFill>
            <a:schemeClr val="bg1"/>
          </a:solidFill>
          <a:ln w="3175" cmpd="dbl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1E78533-C80E-4662-BCB0-3CEB03CC5B72}"/>
              </a:ext>
            </a:extLst>
          </p:cNvPr>
          <p:cNvGrpSpPr/>
          <p:nvPr/>
        </p:nvGrpSpPr>
        <p:grpSpPr>
          <a:xfrm>
            <a:off x="211046" y="1268781"/>
            <a:ext cx="5683321" cy="5040000"/>
            <a:chOff x="434067" y="1268781"/>
            <a:chExt cx="5683321" cy="50400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F60634B-6D8F-4308-99AE-23303FC7C42B}"/>
                </a:ext>
              </a:extLst>
            </p:cNvPr>
            <p:cNvSpPr/>
            <p:nvPr/>
          </p:nvSpPr>
          <p:spPr>
            <a:xfrm>
              <a:off x="434067" y="1268781"/>
              <a:ext cx="4320000" cy="5040000"/>
            </a:xfrm>
            <a:custGeom>
              <a:avLst/>
              <a:gdLst>
                <a:gd name="connsiteX0" fmla="*/ 0 w 3124423"/>
                <a:gd name="connsiteY0" fmla="*/ 0 h 1042163"/>
                <a:gd name="connsiteX1" fmla="*/ 3124423 w 3124423"/>
                <a:gd name="connsiteY1" fmla="*/ 0 h 1042163"/>
                <a:gd name="connsiteX2" fmla="*/ 3124423 w 3124423"/>
                <a:gd name="connsiteY2" fmla="*/ 1042163 h 1042163"/>
                <a:gd name="connsiteX3" fmla="*/ 0 w 3124423"/>
                <a:gd name="connsiteY3" fmla="*/ 1042163 h 1042163"/>
                <a:gd name="connsiteX4" fmla="*/ 0 w 3124423"/>
                <a:gd name="connsiteY4" fmla="*/ 0 h 104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4423" h="1042163">
                  <a:moveTo>
                    <a:pt x="0" y="0"/>
                  </a:moveTo>
                  <a:lnTo>
                    <a:pt x="3124423" y="0"/>
                  </a:lnTo>
                  <a:lnTo>
                    <a:pt x="3124423" y="1042163"/>
                  </a:lnTo>
                  <a:lnTo>
                    <a:pt x="0" y="1042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82000"/>
              </a:schemeClr>
            </a:solidFill>
            <a:ln>
              <a:solidFill>
                <a:srgbClr val="C3DDB5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5892" tIns="53340" rIns="53340" bIns="53340" numCol="1" spcCol="1270" anchor="ctr" anchorCtr="0">
              <a:noAutofit/>
            </a:bodyPr>
            <a:lstStyle/>
            <a:p>
              <a:pPr indent="360000"/>
              <a:endParaRPr lang="lt-LT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0595F71-8371-4998-AAD3-5274D5EBE1B0}"/>
                </a:ext>
              </a:extLst>
            </p:cNvPr>
            <p:cNvGrpSpPr/>
            <p:nvPr/>
          </p:nvGrpSpPr>
          <p:grpSpPr>
            <a:xfrm>
              <a:off x="897388" y="3924815"/>
              <a:ext cx="5220000" cy="1512000"/>
              <a:chOff x="1483806" y="4041938"/>
              <a:chExt cx="4612194" cy="1113586"/>
            </a:xfrm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1B1E285-0360-4D60-9DEC-DD16605AF47F}"/>
                  </a:ext>
                </a:extLst>
              </p:cNvPr>
              <p:cNvSpPr/>
              <p:nvPr/>
            </p:nvSpPr>
            <p:spPr>
              <a:xfrm>
                <a:off x="1483806" y="4041938"/>
                <a:ext cx="4612194" cy="1113586"/>
              </a:xfrm>
              <a:prstGeom prst="rect">
                <a:avLst/>
              </a:prstGeom>
              <a:solidFill>
                <a:srgbClr val="C3DDB5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9FECA9E-69C6-4812-AD85-A4F2ACD31CFF}"/>
                  </a:ext>
                </a:extLst>
              </p:cNvPr>
              <p:cNvSpPr txBox="1"/>
              <p:nvPr/>
            </p:nvSpPr>
            <p:spPr>
              <a:xfrm>
                <a:off x="1607566" y="4333947"/>
                <a:ext cx="4320000" cy="52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Clr>
                    <a:schemeClr val="tx2">
                      <a:lumMod val="40000"/>
                      <a:lumOff val="6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lt-LT" sz="2000" b="1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Lietuvos žuvininkystės sektoriaus </a:t>
                </a:r>
                <a:endParaRPr lang="en-US" sz="2000" b="1" dirty="0">
                  <a:ln>
                    <a:solidFill>
                      <a:schemeClr val="bg2">
                        <a:lumMod val="75000"/>
                      </a:scheme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000" b="1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lt-LT" sz="2000" b="1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2014–2020 m. veiksmų programa</a:t>
                </a:r>
                <a:endParaRPr lang="lt-LT" sz="2000" b="1" dirty="0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484BF97-5FE2-44C0-A5F3-270852DB48FC}"/>
                </a:ext>
              </a:extLst>
            </p:cNvPr>
            <p:cNvGrpSpPr/>
            <p:nvPr/>
          </p:nvGrpSpPr>
          <p:grpSpPr>
            <a:xfrm>
              <a:off x="897388" y="1969793"/>
              <a:ext cx="5220000" cy="1606025"/>
              <a:chOff x="2502039" y="1559228"/>
              <a:chExt cx="4612194" cy="118283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801EC0EA-361C-400B-A87F-3CDAF7C4F1A7}"/>
                  </a:ext>
                </a:extLst>
              </p:cNvPr>
              <p:cNvSpPr/>
              <p:nvPr/>
            </p:nvSpPr>
            <p:spPr>
              <a:xfrm>
                <a:off x="2502039" y="1559228"/>
                <a:ext cx="4612194" cy="1113586"/>
              </a:xfrm>
              <a:prstGeom prst="rect">
                <a:avLst/>
              </a:prstGeom>
              <a:solidFill>
                <a:srgbClr val="C3DDB5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4B13234-AB58-4984-8707-A47F8456A3E8}"/>
                  </a:ext>
                </a:extLst>
              </p:cNvPr>
              <p:cNvSpPr txBox="1"/>
              <p:nvPr/>
            </p:nvSpPr>
            <p:spPr>
              <a:xfrm>
                <a:off x="2675292" y="1767352"/>
                <a:ext cx="4320000" cy="9747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Clr>
                    <a:schemeClr val="tx2">
                      <a:lumMod val="40000"/>
                      <a:lumOff val="6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lt-LT" sz="2000" b="1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Lietuvos kaimo plėtros </a:t>
                </a:r>
                <a:endParaRPr lang="en-US" sz="2000" b="1" dirty="0">
                  <a:ln>
                    <a:solidFill>
                      <a:schemeClr val="bg2">
                        <a:lumMod val="75000"/>
                      </a:scheme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2000" b="1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lt-LT" sz="2000" b="1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2014–2020 m. programa </a:t>
                </a:r>
              </a:p>
              <a:p>
                <a:pPr algn="ctr"/>
                <a:r>
                  <a:rPr lang="lt-LT" sz="2000" b="1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(toliau – KPP)</a:t>
                </a:r>
                <a:endParaRPr lang="lt-LT" sz="20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lt-LT" sz="20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6B5FCD-E57B-4098-8084-49AE45D70E30}"/>
              </a:ext>
            </a:extLst>
          </p:cNvPr>
          <p:cNvGrpSpPr/>
          <p:nvPr/>
        </p:nvGrpSpPr>
        <p:grpSpPr>
          <a:xfrm>
            <a:off x="6291152" y="1268781"/>
            <a:ext cx="5665121" cy="5040000"/>
            <a:chOff x="6491870" y="1268781"/>
            <a:chExt cx="5665121" cy="5040000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7C661BA8-150F-4E78-A4AF-696237C33B72}"/>
                </a:ext>
              </a:extLst>
            </p:cNvPr>
            <p:cNvSpPr/>
            <p:nvPr/>
          </p:nvSpPr>
          <p:spPr>
            <a:xfrm>
              <a:off x="7836991" y="1268781"/>
              <a:ext cx="4320000" cy="5040000"/>
            </a:xfrm>
            <a:custGeom>
              <a:avLst/>
              <a:gdLst>
                <a:gd name="connsiteX0" fmla="*/ 0 w 3124423"/>
                <a:gd name="connsiteY0" fmla="*/ 0 h 1042163"/>
                <a:gd name="connsiteX1" fmla="*/ 3124423 w 3124423"/>
                <a:gd name="connsiteY1" fmla="*/ 0 h 1042163"/>
                <a:gd name="connsiteX2" fmla="*/ 3124423 w 3124423"/>
                <a:gd name="connsiteY2" fmla="*/ 1042163 h 1042163"/>
                <a:gd name="connsiteX3" fmla="*/ 0 w 3124423"/>
                <a:gd name="connsiteY3" fmla="*/ 1042163 h 1042163"/>
                <a:gd name="connsiteX4" fmla="*/ 0 w 3124423"/>
                <a:gd name="connsiteY4" fmla="*/ 0 h 104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4423" h="1042163">
                  <a:moveTo>
                    <a:pt x="0" y="0"/>
                  </a:moveTo>
                  <a:lnTo>
                    <a:pt x="3124423" y="0"/>
                  </a:lnTo>
                  <a:lnTo>
                    <a:pt x="3124423" y="1042163"/>
                  </a:lnTo>
                  <a:lnTo>
                    <a:pt x="0" y="10421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>
                <a:lumMod val="20000"/>
                <a:lumOff val="80000"/>
                <a:alpha val="82000"/>
              </a:schemeClr>
            </a:solidFill>
            <a:ln>
              <a:solidFill>
                <a:srgbClr val="C3DDB5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5892" tIns="53340" rIns="53340" bIns="53340" numCol="1" spcCol="1270" anchor="ctr" anchorCtr="0">
              <a:noAutofit/>
            </a:bodyPr>
            <a:lstStyle/>
            <a:p>
              <a:pPr indent="360000"/>
              <a:endParaRPr lang="lt-LT" sz="20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ED3AE44-981D-46F2-9E15-C3BE0F24E0D6}"/>
                </a:ext>
              </a:extLst>
            </p:cNvPr>
            <p:cNvGrpSpPr/>
            <p:nvPr/>
          </p:nvGrpSpPr>
          <p:grpSpPr>
            <a:xfrm>
              <a:off x="6491870" y="1969792"/>
              <a:ext cx="5220000" cy="1512001"/>
              <a:chOff x="2502039" y="1559228"/>
              <a:chExt cx="4612194" cy="1113586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30D99A7-E308-49CD-92E5-475E8C636252}"/>
                  </a:ext>
                </a:extLst>
              </p:cNvPr>
              <p:cNvSpPr/>
              <p:nvPr/>
            </p:nvSpPr>
            <p:spPr>
              <a:xfrm>
                <a:off x="2502039" y="1559228"/>
                <a:ext cx="4612194" cy="1113586"/>
              </a:xfrm>
              <a:prstGeom prst="rect">
                <a:avLst/>
              </a:prstGeom>
              <a:solidFill>
                <a:srgbClr val="C3DDB5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0860567-1C00-4263-BCF3-D5F1228580DE}"/>
                  </a:ext>
                </a:extLst>
              </p:cNvPr>
              <p:cNvSpPr txBox="1"/>
              <p:nvPr/>
            </p:nvSpPr>
            <p:spPr>
              <a:xfrm>
                <a:off x="2623115" y="1783436"/>
                <a:ext cx="4352087" cy="7480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Clr>
                    <a:schemeClr val="tx2">
                      <a:lumMod val="40000"/>
                      <a:lumOff val="6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lt-LT" sz="2000" b="1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Lietuvos žemės ūkio ir kaimo plėtros </a:t>
                </a:r>
                <a:endParaRPr lang="en-US" sz="2000" b="1" dirty="0">
                  <a:ln>
                    <a:solidFill>
                      <a:schemeClr val="bg2">
                        <a:lumMod val="75000"/>
                      </a:scheme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lt-LT" sz="2000" b="1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2023–2027 m. strateginis planas </a:t>
                </a:r>
              </a:p>
              <a:p>
                <a:pPr algn="ctr"/>
                <a:r>
                  <a:rPr lang="lt-LT" sz="2000" b="1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(toliau – SP)</a:t>
                </a:r>
                <a:endParaRPr lang="lt-LT" sz="2000" b="1" dirty="0"/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A33103-AB83-4E92-979A-756F8BE995FA}"/>
                </a:ext>
              </a:extLst>
            </p:cNvPr>
            <p:cNvGrpSpPr/>
            <p:nvPr/>
          </p:nvGrpSpPr>
          <p:grpSpPr>
            <a:xfrm>
              <a:off x="6491870" y="3924815"/>
              <a:ext cx="5220000" cy="1512000"/>
              <a:chOff x="2502039" y="1559228"/>
              <a:chExt cx="4612194" cy="1113586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63AB8F93-8727-469C-8821-43B99BF97172}"/>
                  </a:ext>
                </a:extLst>
              </p:cNvPr>
              <p:cNvSpPr/>
              <p:nvPr/>
            </p:nvSpPr>
            <p:spPr>
              <a:xfrm>
                <a:off x="2502039" y="1559228"/>
                <a:ext cx="4612194" cy="1113586"/>
              </a:xfrm>
              <a:prstGeom prst="rect">
                <a:avLst/>
              </a:prstGeom>
              <a:solidFill>
                <a:srgbClr val="C3DDB5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CFFF5EA-E4DD-4681-97F0-5A24FC9D6857}"/>
                  </a:ext>
                </a:extLst>
              </p:cNvPr>
              <p:cNvSpPr txBox="1"/>
              <p:nvPr/>
            </p:nvSpPr>
            <p:spPr>
              <a:xfrm>
                <a:off x="2648136" y="1859832"/>
                <a:ext cx="4320000" cy="521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ctr">
                  <a:buClr>
                    <a:schemeClr val="tx2">
                      <a:lumMod val="40000"/>
                      <a:lumOff val="60000"/>
                    </a:schemeClr>
                  </a:buClr>
                  <a:buFont typeface="Wingdings" panose="05000000000000000000" pitchFamily="2" charset="2"/>
                  <a:buChar char="§"/>
                </a:pPr>
                <a:r>
                  <a:rPr lang="lt-LT" sz="2000" b="1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Lietuvos žuvininkystės sektoriaus </a:t>
                </a:r>
                <a:endParaRPr lang="en-US" sz="2000" b="1" dirty="0">
                  <a:ln>
                    <a:solidFill>
                      <a:schemeClr val="bg2">
                        <a:lumMod val="75000"/>
                      </a:schemeClr>
                    </a:solidFill>
                  </a:ln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buClr>
                    <a:schemeClr val="tx2">
                      <a:lumMod val="40000"/>
                      <a:lumOff val="60000"/>
                    </a:schemeClr>
                  </a:buClr>
                </a:pPr>
                <a:r>
                  <a:rPr lang="en-US" sz="2000" b="1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      </a:t>
                </a:r>
                <a:r>
                  <a:rPr lang="lt-LT" sz="2000" b="1" dirty="0">
                    <a:ln>
                      <a:solidFill>
                        <a:schemeClr val="bg2">
                          <a:lumMod val="75000"/>
                        </a:schemeClr>
                      </a:solidFill>
                    </a:ln>
                    <a:latin typeface="Arial" panose="020B0604020202020204" pitchFamily="34" charset="0"/>
                    <a:cs typeface="Arial" panose="020B0604020202020204" pitchFamily="34" charset="0"/>
                  </a:rPr>
                  <a:t>2021–2027 m. programa </a:t>
                </a:r>
                <a:endParaRPr lang="lt-LT" sz="20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9761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9BDFC-1587-4449-9B88-84893546F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14860"/>
            <a:ext cx="8793232" cy="841025"/>
          </a:xfrm>
        </p:spPr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KPP UŽBAIGIMAS (1)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28B5F31-6464-473B-9BBF-BFABCBD023C1}"/>
              </a:ext>
            </a:extLst>
          </p:cNvPr>
          <p:cNvGrpSpPr/>
          <p:nvPr/>
        </p:nvGrpSpPr>
        <p:grpSpPr>
          <a:xfrm>
            <a:off x="533399" y="1202573"/>
            <a:ext cx="5562601" cy="5201261"/>
            <a:chOff x="910588" y="1157294"/>
            <a:chExt cx="4559618" cy="512860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97EC4C3-BEEE-46E9-A741-B762D5D5DCE2}"/>
                </a:ext>
              </a:extLst>
            </p:cNvPr>
            <p:cNvSpPr/>
            <p:nvPr/>
          </p:nvSpPr>
          <p:spPr>
            <a:xfrm>
              <a:off x="1150206" y="1459245"/>
              <a:ext cx="4320000" cy="890747"/>
            </a:xfrm>
            <a:custGeom>
              <a:avLst/>
              <a:gdLst>
                <a:gd name="connsiteX0" fmla="*/ 0 w 3124423"/>
                <a:gd name="connsiteY0" fmla="*/ 0 h 1042163"/>
                <a:gd name="connsiteX1" fmla="*/ 3124423 w 3124423"/>
                <a:gd name="connsiteY1" fmla="*/ 0 h 1042163"/>
                <a:gd name="connsiteX2" fmla="*/ 3124423 w 3124423"/>
                <a:gd name="connsiteY2" fmla="*/ 1042163 h 1042163"/>
                <a:gd name="connsiteX3" fmla="*/ 0 w 3124423"/>
                <a:gd name="connsiteY3" fmla="*/ 1042163 h 1042163"/>
                <a:gd name="connsiteX4" fmla="*/ 0 w 3124423"/>
                <a:gd name="connsiteY4" fmla="*/ 0 h 104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4423" h="1042163">
                  <a:moveTo>
                    <a:pt x="0" y="0"/>
                  </a:moveTo>
                  <a:lnTo>
                    <a:pt x="3124423" y="0"/>
                  </a:lnTo>
                  <a:lnTo>
                    <a:pt x="3124423" y="1042163"/>
                  </a:lnTo>
                  <a:lnTo>
                    <a:pt x="0" y="104216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C3DDB5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5892" tIns="53340" rIns="53340" bIns="5334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Galutinis mokėjimo prašymo pateikimo terminas - 2025 m. birželio 30 d. arba rugsėjo 30 d.</a:t>
              </a:r>
              <a:endParaRPr lang="lt-LT" sz="2000" kern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0A7F8A-D7B0-4D63-9170-1C49E22539A8}"/>
                </a:ext>
              </a:extLst>
            </p:cNvPr>
            <p:cNvSpPr/>
            <p:nvPr/>
          </p:nvSpPr>
          <p:spPr>
            <a:xfrm>
              <a:off x="910588" y="1157294"/>
              <a:ext cx="729514" cy="1094272"/>
            </a:xfrm>
            <a:prstGeom prst="rect">
              <a:avLst/>
            </a:prstGeom>
            <a:solidFill>
              <a:srgbClr val="C3DDB5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4319485-E64C-439E-B094-F03C8D5769DA}"/>
                </a:ext>
              </a:extLst>
            </p:cNvPr>
            <p:cNvSpPr/>
            <p:nvPr/>
          </p:nvSpPr>
          <p:spPr>
            <a:xfrm>
              <a:off x="1150206" y="2771212"/>
              <a:ext cx="4320000" cy="890747"/>
            </a:xfrm>
            <a:custGeom>
              <a:avLst/>
              <a:gdLst>
                <a:gd name="connsiteX0" fmla="*/ 0 w 3124423"/>
                <a:gd name="connsiteY0" fmla="*/ 0 h 1042163"/>
                <a:gd name="connsiteX1" fmla="*/ 3124423 w 3124423"/>
                <a:gd name="connsiteY1" fmla="*/ 0 h 1042163"/>
                <a:gd name="connsiteX2" fmla="*/ 3124423 w 3124423"/>
                <a:gd name="connsiteY2" fmla="*/ 1042163 h 1042163"/>
                <a:gd name="connsiteX3" fmla="*/ 0 w 3124423"/>
                <a:gd name="connsiteY3" fmla="*/ 1042163 h 1042163"/>
                <a:gd name="connsiteX4" fmla="*/ 0 w 3124423"/>
                <a:gd name="connsiteY4" fmla="*/ 0 h 104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4423" h="1042163">
                  <a:moveTo>
                    <a:pt x="0" y="0"/>
                  </a:moveTo>
                  <a:lnTo>
                    <a:pt x="3124423" y="0"/>
                  </a:lnTo>
                  <a:lnTo>
                    <a:pt x="3124423" y="1042163"/>
                  </a:lnTo>
                  <a:lnTo>
                    <a:pt x="0" y="104216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C3DDB5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5892" tIns="53340" rIns="53340" bIns="5334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Įsivertinti galimas rizikas</a:t>
              </a:r>
              <a:endParaRPr lang="lt-LT" sz="2000" kern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188A165-A55D-48C0-BCBF-AAB319462DD0}"/>
                </a:ext>
              </a:extLst>
            </p:cNvPr>
            <p:cNvSpPr/>
            <p:nvPr/>
          </p:nvSpPr>
          <p:spPr>
            <a:xfrm>
              <a:off x="1150206" y="4083181"/>
              <a:ext cx="4320000" cy="890747"/>
            </a:xfrm>
            <a:custGeom>
              <a:avLst/>
              <a:gdLst>
                <a:gd name="connsiteX0" fmla="*/ 0 w 3124423"/>
                <a:gd name="connsiteY0" fmla="*/ 0 h 1042163"/>
                <a:gd name="connsiteX1" fmla="*/ 3124423 w 3124423"/>
                <a:gd name="connsiteY1" fmla="*/ 0 h 1042163"/>
                <a:gd name="connsiteX2" fmla="*/ 3124423 w 3124423"/>
                <a:gd name="connsiteY2" fmla="*/ 1042163 h 1042163"/>
                <a:gd name="connsiteX3" fmla="*/ 0 w 3124423"/>
                <a:gd name="connsiteY3" fmla="*/ 1042163 h 1042163"/>
                <a:gd name="connsiteX4" fmla="*/ 0 w 3124423"/>
                <a:gd name="connsiteY4" fmla="*/ 0 h 104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4423" h="1042163">
                  <a:moveTo>
                    <a:pt x="0" y="0"/>
                  </a:moveTo>
                  <a:lnTo>
                    <a:pt x="3124423" y="0"/>
                  </a:lnTo>
                  <a:lnTo>
                    <a:pt x="3124423" y="1042163"/>
                  </a:lnTo>
                  <a:lnTo>
                    <a:pt x="0" y="104216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C3DDB5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5892" tIns="53340" rIns="53340" bIns="5334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Kartu su mokėjimo prašymu pateikti visus reikiamus dokumentus</a:t>
              </a:r>
              <a:endParaRPr lang="lt-LT" sz="2000" kern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3B435CE-F2E3-4FB1-9BFA-AD4750056B01}"/>
                </a:ext>
              </a:extLst>
            </p:cNvPr>
            <p:cNvSpPr/>
            <p:nvPr/>
          </p:nvSpPr>
          <p:spPr>
            <a:xfrm>
              <a:off x="910588" y="3781230"/>
              <a:ext cx="729514" cy="1094272"/>
            </a:xfrm>
            <a:prstGeom prst="rect">
              <a:avLst/>
            </a:prstGeom>
            <a:solidFill>
              <a:srgbClr val="C3DDB5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42AD8C5-7CE8-491A-85E4-E71CCC36DB26}"/>
                </a:ext>
              </a:extLst>
            </p:cNvPr>
            <p:cNvSpPr/>
            <p:nvPr/>
          </p:nvSpPr>
          <p:spPr>
            <a:xfrm>
              <a:off x="910588" y="2469262"/>
              <a:ext cx="729514" cy="1094272"/>
            </a:xfrm>
            <a:prstGeom prst="rect">
              <a:avLst/>
            </a:prstGeom>
            <a:solidFill>
              <a:srgbClr val="C3DDB5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BFF8037-A1C4-45AF-AA49-D85559B6BCAB}"/>
                </a:ext>
              </a:extLst>
            </p:cNvPr>
            <p:cNvSpPr/>
            <p:nvPr/>
          </p:nvSpPr>
          <p:spPr>
            <a:xfrm>
              <a:off x="1150206" y="5395150"/>
              <a:ext cx="4320000" cy="890747"/>
            </a:xfrm>
            <a:custGeom>
              <a:avLst/>
              <a:gdLst>
                <a:gd name="connsiteX0" fmla="*/ 0 w 3124423"/>
                <a:gd name="connsiteY0" fmla="*/ 0 h 1042163"/>
                <a:gd name="connsiteX1" fmla="*/ 3124423 w 3124423"/>
                <a:gd name="connsiteY1" fmla="*/ 0 h 1042163"/>
                <a:gd name="connsiteX2" fmla="*/ 3124423 w 3124423"/>
                <a:gd name="connsiteY2" fmla="*/ 1042163 h 1042163"/>
                <a:gd name="connsiteX3" fmla="*/ 0 w 3124423"/>
                <a:gd name="connsiteY3" fmla="*/ 1042163 h 1042163"/>
                <a:gd name="connsiteX4" fmla="*/ 0 w 3124423"/>
                <a:gd name="connsiteY4" fmla="*/ 0 h 10421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24423" h="1042163">
                  <a:moveTo>
                    <a:pt x="0" y="0"/>
                  </a:moveTo>
                  <a:lnTo>
                    <a:pt x="3124423" y="0"/>
                  </a:lnTo>
                  <a:lnTo>
                    <a:pt x="3124423" y="1042163"/>
                  </a:lnTo>
                  <a:lnTo>
                    <a:pt x="0" y="1042163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rgbClr val="C3DDB5"/>
              </a:solidFill>
            </a:ln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05892" tIns="53340" rIns="53340" bIns="53340" numCol="1" spcCol="1270" anchor="ctr" anchorCtr="0">
              <a:noAutofit/>
            </a:bodyPr>
            <a:lstStyle/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lt-LT" sz="2000" dirty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Laiku pateikti galutinę ataskaitą</a:t>
              </a:r>
              <a:endParaRPr lang="lt-LT" sz="2000" b="1" kern="12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3417E97-F993-4A1A-AB28-C40FAB2810BC}"/>
                </a:ext>
              </a:extLst>
            </p:cNvPr>
            <p:cNvSpPr/>
            <p:nvPr/>
          </p:nvSpPr>
          <p:spPr>
            <a:xfrm>
              <a:off x="910588" y="5093199"/>
              <a:ext cx="729514" cy="1094272"/>
            </a:xfrm>
            <a:prstGeom prst="rect">
              <a:avLst/>
            </a:prstGeom>
            <a:solidFill>
              <a:srgbClr val="C3DDB5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pic>
        <p:nvPicPr>
          <p:cNvPr id="4" name="Graphic 3" descr="Document">
            <a:extLst>
              <a:ext uri="{FF2B5EF4-FFF2-40B4-BE49-F238E27FC236}">
                <a16:creationId xmlns:a16="http://schemas.microsoft.com/office/drawing/2014/main" id="{EAADEAF0-BC3F-41D9-9427-C95F647A35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7264" y="4241951"/>
            <a:ext cx="360000" cy="360000"/>
          </a:xfrm>
          <a:prstGeom prst="rect">
            <a:avLst/>
          </a:prstGeom>
        </p:spPr>
      </p:pic>
      <p:pic>
        <p:nvPicPr>
          <p:cNvPr id="9" name="Graphic 8" descr="Research">
            <a:extLst>
              <a:ext uri="{FF2B5EF4-FFF2-40B4-BE49-F238E27FC236}">
                <a16:creationId xmlns:a16="http://schemas.microsoft.com/office/drawing/2014/main" id="{C35C1DCE-60EC-411E-B20E-FE56A368AA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7701" y="2961635"/>
            <a:ext cx="360000" cy="360000"/>
          </a:xfrm>
          <a:prstGeom prst="rect">
            <a:avLst/>
          </a:prstGeom>
        </p:spPr>
      </p:pic>
      <p:pic>
        <p:nvPicPr>
          <p:cNvPr id="8" name="Graphic 7" descr="Monthly calendar with solid fill">
            <a:extLst>
              <a:ext uri="{FF2B5EF4-FFF2-40B4-BE49-F238E27FC236}">
                <a16:creationId xmlns:a16="http://schemas.microsoft.com/office/drawing/2014/main" id="{A49E01DD-0568-41C7-B17F-9C8C302FB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62840" y="1575124"/>
            <a:ext cx="360000" cy="360000"/>
          </a:xfrm>
          <a:prstGeom prst="rect">
            <a:avLst/>
          </a:prstGeom>
        </p:spPr>
      </p:pic>
      <p:pic>
        <p:nvPicPr>
          <p:cNvPr id="34" name="Graphic 33" descr="Clock outline">
            <a:extLst>
              <a:ext uri="{FF2B5EF4-FFF2-40B4-BE49-F238E27FC236}">
                <a16:creationId xmlns:a16="http://schemas.microsoft.com/office/drawing/2014/main" id="{B41AAE97-F682-471E-B01F-2A18CD5E11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2840" y="5613998"/>
            <a:ext cx="360000" cy="3600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88F8EB7-E843-4DF0-A0CB-E9447DDD07FC}"/>
              </a:ext>
            </a:extLst>
          </p:cNvPr>
          <p:cNvGrpSpPr/>
          <p:nvPr/>
        </p:nvGrpSpPr>
        <p:grpSpPr>
          <a:xfrm>
            <a:off x="6525470" y="1055885"/>
            <a:ext cx="5361730" cy="5248129"/>
            <a:chOff x="7122695" y="-2478844"/>
            <a:chExt cx="4753275" cy="9126004"/>
          </a:xfrm>
          <a:solidFill>
            <a:schemeClr val="bg1"/>
          </a:solidFill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6FBB521-A344-461B-B22E-250434B36FC8}"/>
                </a:ext>
              </a:extLst>
            </p:cNvPr>
            <p:cNvSpPr/>
            <p:nvPr/>
          </p:nvSpPr>
          <p:spPr>
            <a:xfrm>
              <a:off x="7122695" y="-2478844"/>
              <a:ext cx="4753275" cy="9126004"/>
            </a:xfrm>
            <a:prstGeom prst="rect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99CC00"/>
                </a:buClr>
              </a:pPr>
              <a:endParaRPr lang="lt-LT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A55D3D-8384-4C8C-8496-886A89D8F1AA}"/>
                </a:ext>
              </a:extLst>
            </p:cNvPr>
            <p:cNvSpPr txBox="1"/>
            <p:nvPr/>
          </p:nvSpPr>
          <p:spPr>
            <a:xfrm>
              <a:off x="7763680" y="-2059874"/>
              <a:ext cx="3944639" cy="8446772"/>
            </a:xfrm>
            <a:prstGeom prst="rect">
              <a:avLst/>
            </a:prstGeom>
            <a:grp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ctr">
                <a:buClr>
                  <a:srgbClr val="99CC00"/>
                </a:buClr>
                <a:defRPr sz="2000">
                  <a:solidFill>
                    <a:schemeClr val="lt1"/>
                  </a:solidFill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pPr algn="l"/>
              <a:r>
                <a:rPr lang="lt-LT" sz="2800" b="1" dirty="0">
                  <a:solidFill>
                    <a:srgbClr val="0096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Iki lėšų išmokėjimo turi būti:</a:t>
              </a:r>
            </a:p>
            <a:p>
              <a:pPr algn="l"/>
              <a:endPara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342900" indent="-342900" algn="l">
                <a:spcAft>
                  <a:spcPts val="1200"/>
                </a:spcAft>
                <a:buClr>
                  <a:srgbClr val="009650"/>
                </a:buClr>
                <a:buFont typeface="Wingdings" panose="05000000000000000000" pitchFamily="2" charset="2"/>
                <a:buChar char="§"/>
              </a:pPr>
              <a:r>
                <a:rPr lang="lt-LT" sz="2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Pateiktas mokėjimo prašymas</a:t>
              </a:r>
            </a:p>
            <a:p>
              <a:pPr marL="342900" indent="-342900" algn="l">
                <a:spcAft>
                  <a:spcPts val="1200"/>
                </a:spcAft>
                <a:buClr>
                  <a:srgbClr val="009650"/>
                </a:buClr>
                <a:buFont typeface="Wingdings" panose="05000000000000000000" pitchFamily="2" charset="2"/>
                <a:buChar char="§"/>
              </a:pPr>
              <a:r>
                <a:rPr lang="lt-LT" sz="2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Pateikta galutinė projekto įgyvendinimo ataskaita</a:t>
              </a:r>
            </a:p>
            <a:p>
              <a:pPr marL="342900" indent="-342900" algn="l">
                <a:spcAft>
                  <a:spcPts val="1200"/>
                </a:spcAft>
                <a:buClr>
                  <a:srgbClr val="009650"/>
                </a:buClr>
                <a:buFont typeface="Wingdings" panose="05000000000000000000" pitchFamily="2" charset="2"/>
                <a:buChar char="§"/>
              </a:pPr>
              <a:r>
                <a:rPr lang="lt-LT" sz="2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Atlikti ir įvertinti pirkimai</a:t>
              </a:r>
            </a:p>
            <a:p>
              <a:pPr marL="342900" indent="-342900" algn="l">
                <a:spcAft>
                  <a:spcPts val="1200"/>
                </a:spcAft>
                <a:buClr>
                  <a:srgbClr val="009650"/>
                </a:buClr>
                <a:buFont typeface="Wingdings" panose="05000000000000000000" pitchFamily="2" charset="2"/>
                <a:buChar char="§"/>
              </a:pPr>
              <a:r>
                <a:rPr lang="lt-LT" sz="2800" dirty="0">
                  <a:solidFill>
                    <a:schemeClr val="tx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Atliktos patikros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5762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D5115-EA43-403A-B6DB-14653626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KPP UŽBAIGIMAS (2) </a:t>
            </a:r>
            <a:endParaRPr lang="lt-LT" sz="2800" dirty="0">
              <a:solidFill>
                <a:srgbClr val="00B050"/>
              </a:solidFill>
            </a:endParaRPr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4F76EAB3-8AE9-4E3B-96EE-50F84225F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4054828"/>
              </p:ext>
            </p:extLst>
          </p:nvPr>
        </p:nvGraphicFramePr>
        <p:xfrm>
          <a:off x="402336" y="1228493"/>
          <a:ext cx="527913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65837CA3-3BFE-4D9A-B660-C266942E9C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397932"/>
              </p:ext>
            </p:extLst>
          </p:nvPr>
        </p:nvGraphicFramePr>
        <p:xfrm>
          <a:off x="6096000" y="1228493"/>
          <a:ext cx="5157216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781866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D5115-EA43-403A-B6DB-14653626E6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KPP UŽBAIGIMAS (3) </a:t>
            </a:r>
            <a:endParaRPr lang="lt-LT" sz="2800" dirty="0">
              <a:solidFill>
                <a:srgbClr val="00B05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5F08B5-765B-4BAE-B29C-74C05F6CC673}"/>
              </a:ext>
            </a:extLst>
          </p:cNvPr>
          <p:cNvSpPr txBox="1"/>
          <p:nvPr/>
        </p:nvSpPr>
        <p:spPr>
          <a:xfrm>
            <a:off x="609600" y="1301915"/>
            <a:ext cx="104851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800" b="1" dirty="0">
                <a:solidFill>
                  <a:srgbClr val="0096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Teikiami siūlymai Žemės ūkio ministerijai sėkmingam KPP užbaigimui</a:t>
            </a:r>
            <a:r>
              <a:rPr lang="en-US" sz="2800" b="1" dirty="0">
                <a:solidFill>
                  <a:srgbClr val="0096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lt-LT" sz="2800" b="1" dirty="0">
              <a:solidFill>
                <a:srgbClr val="0096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C1012A-C10B-4C79-ABC1-DADC7E1976BB}"/>
              </a:ext>
            </a:extLst>
          </p:cNvPr>
          <p:cNvSpPr txBox="1"/>
          <p:nvPr/>
        </p:nvSpPr>
        <p:spPr>
          <a:xfrm>
            <a:off x="609600" y="2436984"/>
            <a:ext cx="7851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Galimybė keisti finansavimo šaltinį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8DBF61-792B-4B23-95AE-9716B9C58031}"/>
              </a:ext>
            </a:extLst>
          </p:cNvPr>
          <p:cNvSpPr txBox="1"/>
          <p:nvPr/>
        </p:nvSpPr>
        <p:spPr>
          <a:xfrm>
            <a:off x="609600" y="3228945"/>
            <a:ext cx="8241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Lėšų perskirstymas tarp investicijų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67CD4A-3038-4645-938F-29DE26DDBDAF}"/>
              </a:ext>
            </a:extLst>
          </p:cNvPr>
          <p:cNvSpPr txBox="1"/>
          <p:nvPr/>
        </p:nvSpPr>
        <p:spPr>
          <a:xfrm>
            <a:off x="609600" y="3969201"/>
            <a:ext cx="8753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Projekto pabaiga, neįgyvendintinus jo pilna apimtimi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8DFD22-057C-4257-9066-B7D1C2D6D78F}"/>
              </a:ext>
            </a:extLst>
          </p:cNvPr>
          <p:cNvSpPr txBox="1"/>
          <p:nvPr/>
        </p:nvSpPr>
        <p:spPr>
          <a:xfrm>
            <a:off x="609600" y="4775861"/>
            <a:ext cx="10046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9650"/>
              </a:buClr>
              <a:buFont typeface="Wingdings" panose="05000000000000000000" pitchFamily="2" charset="2"/>
              <a:buChar char="q"/>
            </a:pP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Koreguoti patvirtintus projekto priežiūros rodiklius</a:t>
            </a:r>
          </a:p>
        </p:txBody>
      </p:sp>
      <p:pic>
        <p:nvPicPr>
          <p:cNvPr id="14" name="Picture 13" descr="Water droplets on a blade of grass&#10;&#10;Description automatically generated">
            <a:extLst>
              <a:ext uri="{FF2B5EF4-FFF2-40B4-BE49-F238E27FC236}">
                <a16:creationId xmlns:a16="http://schemas.microsoft.com/office/drawing/2014/main" id="{4D3681EE-E47B-4CD1-8F69-65EB5DB01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2427" y="4709457"/>
            <a:ext cx="3439187" cy="216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744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7B3D-45FC-458E-9AA7-F03400306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ADMINISTRAVIMO PROCESŲ POKYČIŲ REZULTATAI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8394096-EEC1-4E99-8781-BAE582B120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3614318"/>
              </p:ext>
            </p:extLst>
          </p:nvPr>
        </p:nvGraphicFramePr>
        <p:xfrm>
          <a:off x="166624" y="1051865"/>
          <a:ext cx="5575808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69B5BF9F-EBF7-4E7D-8D3B-F527DA1A48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284207"/>
              </p:ext>
            </p:extLst>
          </p:nvPr>
        </p:nvGraphicFramePr>
        <p:xfrm>
          <a:off x="5634736" y="1051864"/>
          <a:ext cx="5947664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53217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B2C4A1-7461-0FFE-DC19-C958C48F8C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4682" y="525469"/>
            <a:ext cx="4583906" cy="541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EF8C8B-9779-7024-453A-77F9D5AE7A8E}"/>
              </a:ext>
            </a:extLst>
          </p:cNvPr>
          <p:cNvSpPr txBox="1"/>
          <p:nvPr/>
        </p:nvSpPr>
        <p:spPr>
          <a:xfrm>
            <a:off x="6096000" y="4158062"/>
            <a:ext cx="34891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spcBef>
                <a:spcPts val="600"/>
              </a:spcBef>
              <a:buFontTx/>
              <a:buNone/>
            </a:pPr>
            <a:r>
              <a:rPr lang="lt-LT" sz="1600" b="0" i="0" strike="noStrike" dirty="0">
                <a:solidFill>
                  <a:srgbClr val="0096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www.nma.lt</a:t>
            </a:r>
            <a:endParaRPr lang="en-LT" dirty="0">
              <a:solidFill>
                <a:srgbClr val="00965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7EE6941-D1A5-20F4-67EF-2CB4532DB1B5}"/>
              </a:ext>
            </a:extLst>
          </p:cNvPr>
          <p:cNvGrpSpPr/>
          <p:nvPr/>
        </p:nvGrpSpPr>
        <p:grpSpPr>
          <a:xfrm>
            <a:off x="6114638" y="1618983"/>
            <a:ext cx="3227392" cy="2420053"/>
            <a:chOff x="8200666" y="3178589"/>
            <a:chExt cx="3227392" cy="2420053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5C00309-350A-6ACC-76B0-5D6D7066108C}"/>
                </a:ext>
              </a:extLst>
            </p:cNvPr>
            <p:cNvSpPr txBox="1"/>
            <p:nvPr/>
          </p:nvSpPr>
          <p:spPr>
            <a:xfrm>
              <a:off x="8220505" y="3178589"/>
              <a:ext cx="3207553" cy="1769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>
                <a:spcBef>
                  <a:spcPts val="600"/>
                </a:spcBef>
                <a:buFontTx/>
                <a:buNone/>
              </a:pPr>
              <a:r>
                <a:rPr lang="lt-LT" sz="1600" b="0" i="0" u="none" strike="noStrike" dirty="0">
                  <a:solidFill>
                    <a:srgbClr val="7F7F7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Nacionalinė mokėjimo agentūra prie Žemės ūkio ministerijos</a:t>
              </a:r>
            </a:p>
            <a:p>
              <a:pPr marL="421200" lvl="1">
                <a:spcBef>
                  <a:spcPts val="1000"/>
                </a:spcBef>
              </a:pPr>
              <a:r>
                <a:rPr lang="lt-LT" sz="1600" b="0" i="0" u="none" strike="noStrike" dirty="0">
                  <a:solidFill>
                    <a:srgbClr val="7F7F7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Blindžių g. 17, 08111 Vilnius</a:t>
              </a:r>
            </a:p>
            <a:p>
              <a:pPr marL="421200" lvl="1">
                <a:spcBef>
                  <a:spcPts val="1000"/>
                </a:spcBef>
              </a:pPr>
              <a:r>
                <a:rPr lang="en-GB" sz="1600" b="0" i="0" u="none" strike="noStrike" dirty="0">
                  <a:solidFill>
                    <a:srgbClr val="7F7F7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(8 5) 252 6999</a:t>
              </a:r>
              <a:r>
                <a:rPr lang="lt-LT" sz="1600" b="0" i="0" u="none" strike="noStrike" dirty="0">
                  <a:solidFill>
                    <a:srgbClr val="7F7F7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; 1841</a:t>
              </a:r>
              <a:endParaRPr lang="en-GB" sz="1600" b="0" i="0" u="none" strike="noStrike" dirty="0">
                <a:solidFill>
                  <a:srgbClr val="7F7F7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421200" lvl="1">
                <a:spcBef>
                  <a:spcPts val="1000"/>
                </a:spcBef>
              </a:pPr>
              <a:r>
                <a:rPr lang="en-GB" sz="1600" b="0" i="0" u="none" strike="noStrike" dirty="0">
                  <a:solidFill>
                    <a:srgbClr val="7F7F7F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info@nma.lt </a:t>
              </a:r>
              <a:endParaRPr lang="en-LT" dirty="0">
                <a:solidFill>
                  <a:srgbClr val="7F7F7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21">
              <a:extLst>
                <a:ext uri="{FF2B5EF4-FFF2-40B4-BE49-F238E27FC236}">
                  <a16:creationId xmlns:a16="http://schemas.microsoft.com/office/drawing/2014/main" id="{65AA5567-678D-4F68-3787-16AB40AB7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219305" y="4173155"/>
              <a:ext cx="403301" cy="322640"/>
            </a:xfrm>
            <a:prstGeom prst="rect">
              <a:avLst/>
            </a:prstGeom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id="{08609F8A-F6AF-0480-36F9-717390895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8219305" y="4540467"/>
              <a:ext cx="403302" cy="322641"/>
            </a:xfrm>
            <a:prstGeom prst="rect">
              <a:avLst/>
            </a:prstGeom>
          </p:spPr>
        </p:pic>
        <p:pic>
          <p:nvPicPr>
            <p:cNvPr id="11" name="Picture 23">
              <a:extLst>
                <a:ext uri="{FF2B5EF4-FFF2-40B4-BE49-F238E27FC236}">
                  <a16:creationId xmlns:a16="http://schemas.microsoft.com/office/drawing/2014/main" id="{BFB91F88-36C1-943C-F4CA-1A3E5DC8881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8200666" y="3785852"/>
              <a:ext cx="427345" cy="341876"/>
            </a:xfrm>
            <a:prstGeom prst="rect">
              <a:avLst/>
            </a:prstGeom>
          </p:spPr>
        </p:pic>
        <p:pic>
          <p:nvPicPr>
            <p:cNvPr id="12" name="Picture 26">
              <a:extLst>
                <a:ext uri="{FF2B5EF4-FFF2-40B4-BE49-F238E27FC236}">
                  <a16:creationId xmlns:a16="http://schemas.microsoft.com/office/drawing/2014/main" id="{024D7AF8-2641-F9A8-E1A6-170C6A52C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/>
          </p:blipFill>
          <p:spPr>
            <a:xfrm>
              <a:off x="8219305" y="5221242"/>
              <a:ext cx="317810" cy="377400"/>
            </a:xfrm>
            <a:prstGeom prst="rect">
              <a:avLst/>
            </a:prstGeom>
          </p:spPr>
        </p:pic>
        <p:pic>
          <p:nvPicPr>
            <p:cNvPr id="13" name="Picture 27">
              <a:extLst>
                <a:ext uri="{FF2B5EF4-FFF2-40B4-BE49-F238E27FC236}">
                  <a16:creationId xmlns:a16="http://schemas.microsoft.com/office/drawing/2014/main" id="{9AB0AB8D-88B2-93BE-D3E7-257CAD0B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/>
          </p:blipFill>
          <p:spPr>
            <a:xfrm>
              <a:off x="8704132" y="5227430"/>
              <a:ext cx="288177" cy="365025"/>
            </a:xfrm>
            <a:prstGeom prst="rect">
              <a:avLst/>
            </a:prstGeom>
          </p:spPr>
        </p:pic>
        <p:pic>
          <p:nvPicPr>
            <p:cNvPr id="14" name="Picture 28">
              <a:extLst>
                <a:ext uri="{FF2B5EF4-FFF2-40B4-BE49-F238E27FC236}">
                  <a16:creationId xmlns:a16="http://schemas.microsoft.com/office/drawing/2014/main" id="{DA45C01A-1365-12B7-B225-F220280F9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9118319" y="5242897"/>
              <a:ext cx="351674" cy="334091"/>
            </a:xfrm>
            <a:prstGeom prst="rect">
              <a:avLst/>
            </a:prstGeom>
          </p:spPr>
        </p:pic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BA181E-A47B-ACB6-1C52-D837F89AE0A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305" y="5028715"/>
              <a:ext cx="3208753" cy="0"/>
            </a:xfrm>
            <a:prstGeom prst="line">
              <a:avLst/>
            </a:prstGeom>
            <a:ln w="9525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674662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7B3D-45FC-458E-9AA7-F0340030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9791700" cy="841025"/>
          </a:xfrm>
        </p:spPr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POPULIARIAUSIOS </a:t>
            </a:r>
            <a:r>
              <a:rPr lang="lt-LT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KPP</a:t>
            </a:r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INVESTICINĖS PRIEMONĖS 2024 m.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330C7-088D-4AFB-B9EA-E032F0EA4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632" y="5090007"/>
            <a:ext cx="2865368" cy="1767993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F2E994BF-2E22-E723-EF86-185D12150A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6316140"/>
              </p:ext>
            </p:extLst>
          </p:nvPr>
        </p:nvGraphicFramePr>
        <p:xfrm>
          <a:off x="442786" y="1051865"/>
          <a:ext cx="11278158" cy="550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12730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7B3D-45FC-458E-9AA7-F0340030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9791700" cy="841025"/>
          </a:xfrm>
        </p:spPr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POPULIARIAUSIOS </a:t>
            </a:r>
            <a:r>
              <a:rPr lang="lt-LT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KPP</a:t>
            </a:r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INVESTICINĖS PRIEMONĖS 2024 m.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330C7-088D-4AFB-B9EA-E032F0EA4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632" y="5090007"/>
            <a:ext cx="2865368" cy="1767993"/>
          </a:xfrm>
          <a:prstGeom prst="rect">
            <a:avLst/>
          </a:prstGeom>
        </p:spPr>
      </p:pic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099C1EB-4758-FBA2-34C5-EEB369ACF9D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4490002"/>
              </p:ext>
            </p:extLst>
          </p:nvPr>
        </p:nvGraphicFramePr>
        <p:xfrm>
          <a:off x="609600" y="1199408"/>
          <a:ext cx="11191875" cy="5354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8096536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7B3D-45FC-458E-9AA7-F0340030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0840"/>
            <a:ext cx="9820275" cy="841025"/>
          </a:xfrm>
        </p:spPr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POPULIARIAUSIOS  </a:t>
            </a:r>
            <a:r>
              <a:rPr lang="lt-LT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INVESTICINĖS PRIEMONĖS 2024 m. (1)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330C7-088D-4AFB-B9EA-E032F0EA4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632" y="5090007"/>
            <a:ext cx="2865368" cy="1767993"/>
          </a:xfrm>
          <a:prstGeom prst="rect">
            <a:avLst/>
          </a:prstGeom>
        </p:spPr>
      </p:pic>
      <p:graphicFrame>
        <p:nvGraphicFramePr>
          <p:cNvPr id="33" name="Chart 32">
            <a:extLst>
              <a:ext uri="{FF2B5EF4-FFF2-40B4-BE49-F238E27FC236}">
                <a16:creationId xmlns:a16="http://schemas.microsoft.com/office/drawing/2014/main" id="{B2D0D722-8951-8645-6707-5322465886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5959098"/>
              </p:ext>
            </p:extLst>
          </p:nvPr>
        </p:nvGraphicFramePr>
        <p:xfrm>
          <a:off x="348006" y="1175690"/>
          <a:ext cx="11171059" cy="5284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345728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07B3D-45FC-458E-9AA7-F03400306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248338"/>
            <a:ext cx="9820275" cy="841025"/>
          </a:xfrm>
        </p:spPr>
        <p:txBody>
          <a:bodyPr/>
          <a:lstStyle/>
          <a:p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POPULIARIAUSIOS  </a:t>
            </a:r>
            <a:r>
              <a:rPr lang="lt-LT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</a:t>
            </a:r>
            <a:r>
              <a:rPr lang="lt-LT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INVESTICINĖS PRIEMONĖS 2024 m. (2)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9330C7-088D-4AFB-B9EA-E032F0EA4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632" y="5090007"/>
            <a:ext cx="2865368" cy="1767993"/>
          </a:xfrm>
          <a:prstGeom prst="rect">
            <a:avLst/>
          </a:prstGeom>
        </p:spPr>
      </p:pic>
      <p:graphicFrame>
        <p:nvGraphicFramePr>
          <p:cNvPr id="34" name="Chart 33">
            <a:extLst>
              <a:ext uri="{FF2B5EF4-FFF2-40B4-BE49-F238E27FC236}">
                <a16:creationId xmlns:a16="http://schemas.microsoft.com/office/drawing/2014/main" id="{0AFD7FE4-5A56-FDC2-B8AE-C474D293D1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1773007"/>
              </p:ext>
            </p:extLst>
          </p:nvPr>
        </p:nvGraphicFramePr>
        <p:xfrm>
          <a:off x="332509" y="1211283"/>
          <a:ext cx="11595490" cy="5284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571001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FEF101-41B2-4CB2-8B79-2A58292E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899" y="107344"/>
            <a:ext cx="11136317" cy="841375"/>
          </a:xfrm>
        </p:spPr>
        <p:txBody>
          <a:bodyPr/>
          <a:lstStyle/>
          <a:p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LIETUVOS ŽUVININKYSTĖS SEKTORIAUS 2021–2027 m. </a:t>
            </a:r>
            <a:b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(1)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6039DFD-3D43-4FB6-B580-BCED7C46D12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5426005"/>
              </p:ext>
            </p:extLst>
          </p:nvPr>
        </p:nvGraphicFramePr>
        <p:xfrm>
          <a:off x="316992" y="1072897"/>
          <a:ext cx="11241024" cy="5413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3989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FEF101-41B2-4CB2-8B79-2A58292E0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43" y="103279"/>
            <a:ext cx="11136317" cy="841375"/>
          </a:xfrm>
        </p:spPr>
        <p:txBody>
          <a:bodyPr/>
          <a:lstStyle/>
          <a:p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LIETUVOS ŽUVININKYSTĖS SEKTORIAUS 2021–2027 m. </a:t>
            </a:r>
            <a:b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(2)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2ABB3247-E1D8-4C75-8BC8-448E1DAAC54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5748841"/>
              </p:ext>
            </p:extLst>
          </p:nvPr>
        </p:nvGraphicFramePr>
        <p:xfrm>
          <a:off x="585216" y="1170432"/>
          <a:ext cx="10826496" cy="5474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7529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Pentagon 8">
            <a:extLst>
              <a:ext uri="{FF2B5EF4-FFF2-40B4-BE49-F238E27FC236}">
                <a16:creationId xmlns:a16="http://schemas.microsoft.com/office/drawing/2014/main" id="{4364E697-0DAA-4979-844E-4A67C13864AE}"/>
              </a:ext>
            </a:extLst>
          </p:cNvPr>
          <p:cNvSpPr/>
          <p:nvPr/>
        </p:nvSpPr>
        <p:spPr>
          <a:xfrm rot="5400000">
            <a:off x="4456239" y="-1794349"/>
            <a:ext cx="3406045" cy="10823031"/>
          </a:xfrm>
          <a:prstGeom prst="homePlate">
            <a:avLst>
              <a:gd name="adj" fmla="val 57875"/>
            </a:avLst>
          </a:prstGeom>
          <a:solidFill>
            <a:schemeClr val="accent4">
              <a:lumMod val="20000"/>
              <a:lumOff val="80000"/>
            </a:schemeClr>
          </a:solidFill>
          <a:ln w="31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1438BA-B688-4006-891B-58DEA03AEE9D}"/>
              </a:ext>
            </a:extLst>
          </p:cNvPr>
          <p:cNvSpPr/>
          <p:nvPr/>
        </p:nvSpPr>
        <p:spPr>
          <a:xfrm>
            <a:off x="759370" y="1536576"/>
            <a:ext cx="5304848" cy="176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t-LT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„Gamtotvarkos priemonių įgyvendinimas“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13576-17F9-43F3-BFE9-573DA61259A4}"/>
              </a:ext>
            </a:extLst>
          </p:cNvPr>
          <p:cNvSpPr/>
          <p:nvPr/>
        </p:nvSpPr>
        <p:spPr>
          <a:xfrm>
            <a:off x="6271204" y="1537812"/>
            <a:ext cx="5311196" cy="1764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accent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8000"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lt-LT" sz="24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„Žvejybos poveikio jūrų aplinkai mažinimas ir žvejybos pritaikymas siekiant apsaugoti rūšis“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CDE6A5-B521-4E0C-9D7D-10CD3A654F98}"/>
              </a:ext>
            </a:extLst>
          </p:cNvPr>
          <p:cNvSpPr txBox="1"/>
          <p:nvPr/>
        </p:nvSpPr>
        <p:spPr>
          <a:xfrm>
            <a:off x="2473396" y="4827152"/>
            <a:ext cx="7595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  <a:buClr>
                <a:schemeClr val="tx2"/>
              </a:buClr>
            </a:pPr>
            <a:r>
              <a:rPr lang="lt-LT" sz="2800" dirty="0">
                <a:latin typeface="Arial" panose="020B0604020202020204" pitchFamily="34" charset="0"/>
                <a:cs typeface="Arial" panose="020B0604020202020204" pitchFamily="34" charset="0"/>
              </a:rPr>
              <a:t>Populiariausios EJRŽAF priemonės 2024 m. gauta po </a:t>
            </a:r>
            <a:r>
              <a:rPr lang="lt-LT" sz="2800" b="1" dirty="0">
                <a:latin typeface="Arial" panose="020B0604020202020204" pitchFamily="34" charset="0"/>
                <a:cs typeface="Arial" panose="020B0604020202020204" pitchFamily="34" charset="0"/>
              </a:rPr>
              <a:t>18 </a:t>
            </a:r>
            <a:r>
              <a:rPr lang="lt-LT" sz="2800" dirty="0">
                <a:latin typeface="Arial" panose="020B0604020202020204" pitchFamily="34" charset="0"/>
                <a:cs typeface="Arial" panose="020B0604020202020204" pitchFamily="34" charset="0"/>
              </a:rPr>
              <a:t>šių priemonių projekto įgyvendinimo planų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4ED41B2-7C9C-4301-AA18-42FA0C78D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15" y="180812"/>
            <a:ext cx="11136317" cy="841375"/>
          </a:xfrm>
        </p:spPr>
        <p:txBody>
          <a:bodyPr/>
          <a:lstStyle/>
          <a:p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LIETUVOS ŽUVININKYSTĖS SEKTORIAUS 2021–2027 m. </a:t>
            </a:r>
            <a:b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lt-LT" sz="2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(3)</a:t>
            </a:r>
          </a:p>
        </p:txBody>
      </p:sp>
    </p:spTree>
    <p:extLst>
      <p:ext uri="{BB962C8B-B14F-4D97-AF65-F5344CB8AC3E}">
        <p14:creationId xmlns:p14="http://schemas.microsoft.com/office/powerpoint/2010/main" val="1315031819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9080</TotalTime>
  <Words>1068</Words>
  <Application>Microsoft Office PowerPoint</Application>
  <PresentationFormat>Widescreen</PresentationFormat>
  <Paragraphs>181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Corbel</vt:lpstr>
      <vt:lpstr>Wingdings</vt:lpstr>
      <vt:lpstr>Basis</vt:lpstr>
      <vt:lpstr>PowerPoint Presentation</vt:lpstr>
      <vt:lpstr>ADMINISTRUOJAMOS PROGRAMOS</vt:lpstr>
      <vt:lpstr>POPULIARIAUSIOS KPP INVESTICINĖS PRIEMONĖS 2024 m. (1)  </vt:lpstr>
      <vt:lpstr>POPULIARIAUSIOS KPP INVESTICINĖS PRIEMONĖS 2024 m. (2)  </vt:lpstr>
      <vt:lpstr>POPULIARIAUSIOS  SP  INVESTICINĖS PRIEMONĖS 2024 m. (1)</vt:lpstr>
      <vt:lpstr>POPULIARIAUSIOS  SP  INVESTICINĖS PRIEMONĖS 2024 m. (2)</vt:lpstr>
      <vt:lpstr>LIETUVOS ŽUVININKYSTĖS SEKTORIAUS 2021–2027 m.  PROGRAMA (1)</vt:lpstr>
      <vt:lpstr>LIETUVOS ŽUVININKYSTĖS SEKTORIAUS 2021–2027 m.  PROGRAMA (2)</vt:lpstr>
      <vt:lpstr>LIETUVOS ŽUVININKYSTĖS SEKTORIAUS 2021–2027 m.  PROGRAMA (3)</vt:lpstr>
      <vt:lpstr>ĮGYVENDINTI SUPAPRASTINIMAI / ATLIKTI DARBAI</vt:lpstr>
      <vt:lpstr>(1) Žemės ūkio technikos įkainiai </vt:lpstr>
      <vt:lpstr>(2) Metodika įsigyjamų investicijų atitikčiai ūkio gamybiniam potencialui nustatyti</vt:lpstr>
      <vt:lpstr>(3) Priemonių kontrolės laikotarpio sutrumpinimas   </vt:lpstr>
      <vt:lpstr>(4) Mažareikšmių pažeidimų ištaisymas  </vt:lpstr>
      <vt:lpstr>(5) Turto draudimo atsisakymas (SP)</vt:lpstr>
      <vt:lpstr>(6) Rizikingų projektų skaičiaus mažinimas</vt:lpstr>
      <vt:lpstr>(7) Mokėjimo prašymų vėlavimo tolerancija</vt:lpstr>
      <vt:lpstr>SANKCIJOS</vt:lpstr>
      <vt:lpstr>SIŪLYMAI ŽEMĖS ŪKIO MINISTERIJAI</vt:lpstr>
      <vt:lpstr>KPP UŽBAIGIMAS (1) </vt:lpstr>
      <vt:lpstr>KPP UŽBAIGIMAS (2) </vt:lpstr>
      <vt:lpstr>KPP UŽBAIGIMAS (3) </vt:lpstr>
      <vt:lpstr>ADMINISTRAVIMO PROCESŲ POKYČIŲ REZULTATAI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Marius Malaiska</dc:creator>
  <cp:lastModifiedBy>Ilma Šriubšienė</cp:lastModifiedBy>
  <cp:revision>413</cp:revision>
  <dcterms:created xsi:type="dcterms:W3CDTF">2023-05-25T06:26:20Z</dcterms:created>
  <dcterms:modified xsi:type="dcterms:W3CDTF">2025-04-17T07:33:46Z</dcterms:modified>
</cp:coreProperties>
</file>