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350" r:id="rId6"/>
    <p:sldId id="349" r:id="rId7"/>
    <p:sldId id="368" r:id="rId8"/>
    <p:sldId id="370" r:id="rId9"/>
    <p:sldId id="383" r:id="rId10"/>
    <p:sldId id="312" r:id="rId11"/>
    <p:sldId id="376" r:id="rId12"/>
    <p:sldId id="355" r:id="rId13"/>
    <p:sldId id="358" r:id="rId14"/>
    <p:sldId id="377" r:id="rId15"/>
    <p:sldId id="330" r:id="rId16"/>
    <p:sldId id="372" r:id="rId17"/>
    <p:sldId id="375" r:id="rId18"/>
    <p:sldId id="360" r:id="rId19"/>
    <p:sldId id="369" r:id="rId20"/>
    <p:sldId id="363" r:id="rId21"/>
    <p:sldId id="30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199" autoAdjust="0"/>
    <p:restoredTop sz="84019" autoAdjust="0"/>
  </p:normalViewPr>
  <p:slideViewPr>
    <p:cSldViewPr snapToGrid="0">
      <p:cViewPr varScale="1">
        <p:scale>
          <a:sx n="69" d="100"/>
          <a:sy n="69" d="100"/>
        </p:scale>
        <p:origin x="533" y="96"/>
      </p:cViewPr>
      <p:guideLst/>
    </p:cSldViewPr>
  </p:slideViewPr>
  <p:outlineViewPr>
    <p:cViewPr>
      <p:scale>
        <a:sx n="33" d="100"/>
        <a:sy n="33" d="100"/>
      </p:scale>
      <p:origin x="0" y="-15560"/>
    </p:cViewPr>
  </p:outlineViewPr>
  <p:notesTextViewPr>
    <p:cViewPr>
      <p:scale>
        <a:sx n="3" d="2"/>
        <a:sy n="3" d="2"/>
      </p:scale>
      <p:origin x="0" y="0"/>
    </p:cViewPr>
  </p:notesTextViewPr>
  <p:sorterViewPr>
    <p:cViewPr>
      <p:scale>
        <a:sx n="120" d="100"/>
        <a:sy n="120" d="100"/>
      </p:scale>
      <p:origin x="0" y="0"/>
    </p:cViewPr>
  </p:sorterViewPr>
  <p:notesViewPr>
    <p:cSldViewPr snapToGrid="0">
      <p:cViewPr>
        <p:scale>
          <a:sx n="50" d="100"/>
          <a:sy n="50" d="100"/>
        </p:scale>
        <p:origin x="2640" y="3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4/3/2025</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F815A-5A10-42A8-9FEC-3938D2D9BA48}" type="datetimeFigureOut">
              <a:rPr lang="en-US" noProof="0" smtClean="0"/>
              <a:t>4/3/2025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49DAF-093F-4482-AA38-346E9A2DEE94}" type="slidenum">
              <a:rPr lang="en-US" noProof="0" smtClean="0"/>
              <a:t>‹#›</a:t>
            </a:fld>
            <a:endParaRPr lang="en-US" noProof="0"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tar.lt/portal/lt/legalAct/3e3b6530161e11e88456d055fb6f624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1</a:t>
            </a:fld>
            <a:endParaRPr lang="en-US" noProof="0" dirty="0"/>
          </a:p>
        </p:txBody>
      </p:sp>
    </p:spTree>
    <p:extLst>
      <p:ext uri="{BB962C8B-B14F-4D97-AF65-F5344CB8AC3E}">
        <p14:creationId xmlns:p14="http://schemas.microsoft.com/office/powerpoint/2010/main" val="4121393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*2009 m. spalio 21 d. Europos Parlamento ir Tarybos reglamentas (EB) Nr. 1107/2009 dėl augalų apsaugos produktų pateikimo į rinką ir panaikinančiu Tarybos direktyvas 79/117/EEB ir 91/414/EEB:</a:t>
            </a:r>
          </a:p>
          <a:p>
            <a:r>
              <a:rPr lang="lt-LT" dirty="0"/>
              <a:t>https://eur-lex.europa.eu/legal-content/LT/TXT/PDF/?uri=CELEX:02009R1107-20221121</a:t>
            </a:r>
          </a:p>
          <a:p>
            <a:endParaRPr lang="lt-LT"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13</a:t>
            </a:fld>
            <a:endParaRPr lang="en-US" noProof="0" dirty="0"/>
          </a:p>
        </p:txBody>
      </p:sp>
    </p:spTree>
    <p:extLst>
      <p:ext uri="{BB962C8B-B14F-4D97-AF65-F5344CB8AC3E}">
        <p14:creationId xmlns:p14="http://schemas.microsoft.com/office/powerpoint/2010/main" val="1295761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18</a:t>
            </a:fld>
            <a:endParaRPr lang="en-US" noProof="0" dirty="0"/>
          </a:p>
        </p:txBody>
      </p:sp>
    </p:spTree>
    <p:extLst>
      <p:ext uri="{BB962C8B-B14F-4D97-AF65-F5344CB8AC3E}">
        <p14:creationId xmlns:p14="http://schemas.microsoft.com/office/powerpoint/2010/main" val="2946655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en-US"/>
          </a:p>
        </p:txBody>
      </p:sp>
    </p:spTree>
    <p:extLst>
      <p:ext uri="{BB962C8B-B14F-4D97-AF65-F5344CB8AC3E}">
        <p14:creationId xmlns:p14="http://schemas.microsoft.com/office/powerpoint/2010/main" val="67963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Bendri seminarai/mokymai/susitikimai su LŪS, NMA, Konsultavimo tarnyba</a:t>
            </a:r>
          </a:p>
          <a:p>
            <a:r>
              <a:rPr lang="lt-LT" dirty="0"/>
              <a:t>Kartą per mėnesį bus organizuojamos nuotolinės konsultacijų dienos kiekviename regioniniame skyriuje</a:t>
            </a:r>
          </a:p>
          <a:p>
            <a:r>
              <a:rPr lang="lt-LT" dirty="0"/>
              <a:t>Kiekvienoje savivaldybėje bus organizuojami susitikimai, konsultacijos gyvai, bendradarbiaujant su savivaldybių administracijų žemės ūkio skyriais, žemdirbių asociacijomis ir kitais socialiniais partneriais</a:t>
            </a:r>
          </a:p>
          <a:p>
            <a:r>
              <a:rPr lang="lt-LT" dirty="0"/>
              <a:t>Ūkio subjekto prašymu atliekamas ūkio subjekto vizitavimas – ūkio subjekto veiklos ir konsultavimo bei kitokios metodinės pagalbos teikimo tikslais</a:t>
            </a:r>
          </a:p>
          <a:p>
            <a:r>
              <a:rPr lang="lt-LT" dirty="0"/>
              <a:t>Informacijos reguliarus atnaujinimas VATŽŪM svetainėje </a:t>
            </a:r>
            <a:endParaRPr lang="en-US" dirty="0"/>
          </a:p>
          <a:p>
            <a:endParaRPr lang="lt-LT"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4</a:t>
            </a:fld>
            <a:endParaRPr lang="en-US" noProof="0" dirty="0"/>
          </a:p>
        </p:txBody>
      </p:sp>
    </p:spTree>
    <p:extLst>
      <p:ext uri="{BB962C8B-B14F-4D97-AF65-F5344CB8AC3E}">
        <p14:creationId xmlns:p14="http://schemas.microsoft.com/office/powerpoint/2010/main" val="3185101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35A4E-210B-5729-8781-6D5B4E42BAFB}"/>
            </a:ext>
          </a:extLst>
        </p:cNvPr>
        <p:cNvGrpSpPr/>
        <p:nvPr/>
      </p:nvGrpSpPr>
      <p:grpSpPr>
        <a:xfrm>
          <a:off x="0" y="0"/>
          <a:ext cx="0" cy="0"/>
          <a:chOff x="0" y="0"/>
          <a:chExt cx="0" cy="0"/>
        </a:xfrm>
      </p:grpSpPr>
      <p:sp>
        <p:nvSpPr>
          <p:cNvPr id="2" name="Skaidrės vaizdo vietos rezervavimo ženklas 1">
            <a:extLst>
              <a:ext uri="{FF2B5EF4-FFF2-40B4-BE49-F238E27FC236}">
                <a16:creationId xmlns:a16="http://schemas.microsoft.com/office/drawing/2014/main" id="{79BCC186-E08C-930F-DDFB-466BA7998B43}"/>
              </a:ext>
            </a:extLst>
          </p:cNvPr>
          <p:cNvSpPr>
            <a:spLocks noGrp="1" noRot="1" noChangeAspect="1"/>
          </p:cNvSpPr>
          <p:nvPr>
            <p:ph type="sldImg"/>
          </p:nvPr>
        </p:nvSpPr>
        <p:spPr/>
      </p:sp>
      <p:sp>
        <p:nvSpPr>
          <p:cNvPr id="3" name="Pastabų vietos rezervavimo ženklas 2">
            <a:extLst>
              <a:ext uri="{FF2B5EF4-FFF2-40B4-BE49-F238E27FC236}">
                <a16:creationId xmlns:a16="http://schemas.microsoft.com/office/drawing/2014/main" id="{D6A7B963-7FCD-8035-0C74-DF3749689E6C}"/>
              </a:ext>
            </a:extLst>
          </p:cNvPr>
          <p:cNvSpPr>
            <a:spLocks noGrp="1"/>
          </p:cNvSpPr>
          <p:nvPr>
            <p:ph type="body" idx="1"/>
          </p:nvPr>
        </p:nvSpPr>
        <p:spPr/>
        <p:txBody>
          <a:bodyPr/>
          <a:lstStyle/>
          <a:p>
            <a:pPr>
              <a:buFont typeface="Wingdings" panose="05000000000000000000" pitchFamily="2" charset="2"/>
              <a:buChar char="§"/>
            </a:pPr>
            <a:r>
              <a:rPr lang="lt-LT" dirty="0"/>
              <a:t>Pagrindinis dėmesys bendradarbiavimui su ūkininkais</a:t>
            </a:r>
          </a:p>
          <a:p>
            <a:pPr>
              <a:buFont typeface="Wingdings" panose="05000000000000000000" pitchFamily="2" charset="2"/>
              <a:buChar char="§"/>
            </a:pPr>
            <a:r>
              <a:rPr lang="lt-LT" sz="1200" dirty="0">
                <a:solidFill>
                  <a:srgbClr val="336600"/>
                </a:solidFill>
                <a:latin typeface="Times New Roman" panose="02020603050405020304" pitchFamily="18" charset="0"/>
                <a:cs typeface="Times New Roman" panose="02020603050405020304" pitchFamily="18" charset="0"/>
              </a:rPr>
              <a:t>Finansinių nusikaltimų tyrimų tarnyba (FNTT)</a:t>
            </a:r>
          </a:p>
          <a:p>
            <a:pPr>
              <a:buFont typeface="Wingdings" panose="05000000000000000000" pitchFamily="2" charset="2"/>
              <a:buChar char="§"/>
            </a:pPr>
            <a:r>
              <a:rPr lang="lt-LT" sz="1200" dirty="0">
                <a:solidFill>
                  <a:srgbClr val="336600"/>
                </a:solidFill>
                <a:latin typeface="Times New Roman" panose="02020603050405020304" pitchFamily="18" charset="0"/>
                <a:cs typeface="Times New Roman" panose="02020603050405020304" pitchFamily="18" charset="0"/>
              </a:rPr>
              <a:t>ŽŪM</a:t>
            </a:r>
            <a:endParaRPr lang="en-US" sz="1200" dirty="0">
              <a:solidFill>
                <a:srgbClr val="3366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lt-LT" sz="1200" dirty="0">
                <a:solidFill>
                  <a:srgbClr val="336600"/>
                </a:solidFill>
                <a:latin typeface="Times New Roman" panose="02020603050405020304" pitchFamily="18" charset="0"/>
                <a:cs typeface="Times New Roman" panose="02020603050405020304" pitchFamily="18" charset="0"/>
              </a:rPr>
              <a:t>VMVT</a:t>
            </a:r>
          </a:p>
          <a:p>
            <a:pPr algn="just">
              <a:buFont typeface="Wingdings" panose="05000000000000000000" pitchFamily="2" charset="2"/>
              <a:buChar char="§"/>
            </a:pPr>
            <a:r>
              <a:rPr lang="lt-LT" sz="1200" dirty="0">
                <a:solidFill>
                  <a:srgbClr val="336600"/>
                </a:solidFill>
                <a:latin typeface="Times New Roman" panose="02020603050405020304" pitchFamily="18" charset="0"/>
                <a:cs typeface="Times New Roman" panose="02020603050405020304" pitchFamily="18" charset="0"/>
              </a:rPr>
              <a:t>Nacionalinis maisto ir veterinarijos rizikos vertinimo institutas</a:t>
            </a:r>
            <a:endParaRPr lang="en-US" sz="1200" dirty="0">
              <a:solidFill>
                <a:srgbClr val="3366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lt-LT" sz="1200" dirty="0">
                <a:solidFill>
                  <a:srgbClr val="336600"/>
                </a:solidFill>
                <a:latin typeface="Times New Roman" panose="02020603050405020304" pitchFamily="18" charset="0"/>
                <a:cs typeface="Times New Roman" panose="02020603050405020304" pitchFamily="18" charset="0"/>
              </a:rPr>
              <a:t>Lietuvos Respublikos muitinės departamentas prie Lietuvos Respublikos finansų ministerijos</a:t>
            </a:r>
            <a:endParaRPr lang="en-US" sz="1200" dirty="0">
              <a:solidFill>
                <a:srgbClr val="3366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lt-LT" sz="1200" dirty="0">
                <a:solidFill>
                  <a:srgbClr val="336600"/>
                </a:solidFill>
                <a:latin typeface="Times New Roman" panose="02020603050405020304" pitchFamily="18" charset="0"/>
                <a:cs typeface="Times New Roman" panose="02020603050405020304" pitchFamily="18" charset="0"/>
              </a:rPr>
              <a:t>Nacionalinė mokėjimo agentūra prie Žemės ūkio ministerijos</a:t>
            </a:r>
            <a:endParaRPr lang="en-US" sz="1200" dirty="0">
              <a:solidFill>
                <a:srgbClr val="3366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lt-LT" sz="1200" dirty="0">
                <a:solidFill>
                  <a:srgbClr val="336600"/>
                </a:solidFill>
                <a:latin typeface="Times New Roman" panose="02020603050405020304" pitchFamily="18" charset="0"/>
                <a:cs typeface="Times New Roman" panose="02020603050405020304" pitchFamily="18" charset="0"/>
              </a:rPr>
              <a:t>VšĮ Lietuvos žemės ūkio konsultavimo tarnyba </a:t>
            </a:r>
            <a:endParaRPr lang="en-US" sz="1200" dirty="0">
              <a:solidFill>
                <a:srgbClr val="3366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lt-LT" sz="1200" dirty="0">
                <a:solidFill>
                  <a:srgbClr val="336600"/>
                </a:solidFill>
                <a:latin typeface="Times New Roman" panose="02020603050405020304" pitchFamily="18" charset="0"/>
                <a:cs typeface="Times New Roman" panose="02020603050405020304" pitchFamily="18" charset="0"/>
              </a:rPr>
              <a:t>VĮ Žemės ūkio duomenų centras</a:t>
            </a:r>
            <a:endParaRPr lang="en-US" sz="1200" dirty="0">
              <a:solidFill>
                <a:srgbClr val="336600"/>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lt-LT" sz="1200" dirty="0">
                <a:solidFill>
                  <a:srgbClr val="336600"/>
                </a:solidFill>
                <a:latin typeface="Times New Roman" panose="02020603050405020304" pitchFamily="18" charset="0"/>
                <a:cs typeface="Times New Roman" panose="02020603050405020304" pitchFamily="18" charset="0"/>
              </a:rPr>
              <a:t>Viešoji įstaiga „</a:t>
            </a:r>
            <a:r>
              <a:rPr lang="lt-LT" sz="1200" dirty="0" err="1">
                <a:solidFill>
                  <a:srgbClr val="336600"/>
                </a:solidFill>
                <a:latin typeface="Times New Roman" panose="02020603050405020304" pitchFamily="18" charset="0"/>
                <a:cs typeface="Times New Roman" panose="02020603050405020304" pitchFamily="18" charset="0"/>
              </a:rPr>
              <a:t>Ekoagros</a:t>
            </a:r>
            <a:r>
              <a:rPr lang="lt-LT" sz="1200" dirty="0">
                <a:solidFill>
                  <a:srgbClr val="3366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36732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6</a:t>
            </a:fld>
            <a:endParaRPr lang="en-US" noProof="0" dirty="0"/>
          </a:p>
        </p:txBody>
      </p:sp>
    </p:spTree>
    <p:extLst>
      <p:ext uri="{BB962C8B-B14F-4D97-AF65-F5344CB8AC3E}">
        <p14:creationId xmlns:p14="http://schemas.microsoft.com/office/powerpoint/2010/main" val="254645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7</a:t>
            </a:fld>
            <a:endParaRPr lang="en-US" noProof="0" dirty="0"/>
          </a:p>
        </p:txBody>
      </p:sp>
    </p:spTree>
    <p:extLst>
      <p:ext uri="{BB962C8B-B14F-4D97-AF65-F5344CB8AC3E}">
        <p14:creationId xmlns:p14="http://schemas.microsoft.com/office/powerpoint/2010/main" val="2586712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a:solidFill>
                  <a:schemeClr val="tx1"/>
                </a:solidFill>
                <a:latin typeface="Calibri" panose="020F0502020204030204" pitchFamily="34" charset="0"/>
                <a:ea typeface="Calibri" panose="020F0502020204030204" pitchFamily="34" charset="0"/>
                <a:cs typeface="Calibri" panose="020F0502020204030204" pitchFamily="34" charset="0"/>
              </a:rPr>
              <a:t>Bulvių pirkimo–pardavimo registracijos žurnalo struktūra išliko tokia pati, kokia buvo nustatyta Lietuvos Respublikos žemės ūkio ministro 2018 m. vasario 20 d. įsakymu </a:t>
            </a:r>
            <a:r>
              <a:rPr lang="lt-LT" sz="1200" u="sng" dirty="0">
                <a:latin typeface="Calibri" panose="020F0502020204030204" pitchFamily="34" charset="0"/>
                <a:ea typeface="Calibri" panose="020F0502020204030204" pitchFamily="34" charset="0"/>
                <a:cs typeface="Calibri" panose="020F0502020204030204" pitchFamily="34" charset="0"/>
                <a:hlinkClick r:id="rId3"/>
              </a:rPr>
              <a:t>Nr. 3D-100</a:t>
            </a:r>
            <a:r>
              <a:rPr lang="lt-LT" sz="1200" dirty="0">
                <a:latin typeface="Calibri" panose="020F0502020204030204" pitchFamily="34" charset="0"/>
                <a:ea typeface="Calibri" panose="020F0502020204030204" pitchFamily="34" charset="0"/>
                <a:cs typeface="Calibri" panose="020F0502020204030204" pitchFamily="34" charset="0"/>
              </a:rPr>
              <a:t>.</a:t>
            </a:r>
            <a:endParaRPr lang="en-US"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a:solidFill>
                  <a:schemeClr val="tx1"/>
                </a:solidFill>
                <a:latin typeface="Calibri" panose="020F0502020204030204" pitchFamily="34" charset="0"/>
                <a:ea typeface="Calibri" panose="020F0502020204030204" pitchFamily="34" charset="0"/>
                <a:cs typeface="Calibri" panose="020F0502020204030204" pitchFamily="34" charset="0"/>
              </a:rPr>
              <a:t>Kitas būdas – realizuojamų, superkamų, pakuojamų bulvių apskaitą </a:t>
            </a:r>
            <a:r>
              <a:rPr lang="lt-LT" sz="1200" b="1" dirty="0">
                <a:solidFill>
                  <a:schemeClr val="tx1"/>
                </a:solidFill>
                <a:latin typeface="Calibri" panose="020F0502020204030204" pitchFamily="34" charset="0"/>
                <a:ea typeface="Calibri" panose="020F0502020204030204" pitchFamily="34" charset="0"/>
                <a:cs typeface="Calibri" panose="020F0502020204030204" pitchFamily="34" charset="0"/>
              </a:rPr>
              <a:t>pagrįsti įrašais, padarytais individualiai vedamose</a:t>
            </a:r>
            <a:r>
              <a:rPr lang="lt-LT" sz="1200" dirty="0">
                <a:solidFill>
                  <a:schemeClr val="tx1"/>
                </a:solidFill>
                <a:latin typeface="Calibri" panose="020F0502020204030204" pitchFamily="34" charset="0"/>
                <a:ea typeface="Calibri" panose="020F0502020204030204" pitchFamily="34" charset="0"/>
                <a:cs typeface="Calibri" panose="020F0502020204030204" pitchFamily="34" charset="0"/>
              </a:rPr>
              <a:t> (kitokios formos nei numato Bulvių pirkimo–pardavimo registracijos žurnalas) </a:t>
            </a:r>
            <a:r>
              <a:rPr lang="lt-LT" sz="1200" b="1" dirty="0">
                <a:solidFill>
                  <a:schemeClr val="tx1"/>
                </a:solidFill>
                <a:latin typeface="Calibri" panose="020F0502020204030204" pitchFamily="34" charset="0"/>
                <a:ea typeface="Calibri" panose="020F0502020204030204" pitchFamily="34" charset="0"/>
                <a:cs typeface="Calibri" panose="020F0502020204030204" pitchFamily="34" charset="0"/>
              </a:rPr>
              <a:t>informacinėse rinkmenose</a:t>
            </a:r>
            <a:r>
              <a:rPr lang="en-US" sz="1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lt-LT" sz="1200" dirty="0">
                <a:solidFill>
                  <a:schemeClr val="tx1"/>
                </a:solidFill>
                <a:latin typeface="Calibri" panose="020F0502020204030204" pitchFamily="34" charset="0"/>
                <a:ea typeface="Calibri" panose="020F0502020204030204" pitchFamily="34" charset="0"/>
                <a:cs typeface="Calibri" panose="020F0502020204030204" pitchFamily="34" charset="0"/>
              </a:rPr>
              <a:t>arba </a:t>
            </a:r>
            <a:r>
              <a:rPr lang="lt-LT" sz="1200" b="1" dirty="0">
                <a:solidFill>
                  <a:schemeClr val="tx1"/>
                </a:solidFill>
                <a:latin typeface="Calibri" panose="020F0502020204030204" pitchFamily="34" charset="0"/>
                <a:ea typeface="Calibri" panose="020F0502020204030204" pitchFamily="34" charset="0"/>
                <a:cs typeface="Calibri" panose="020F0502020204030204" pitchFamily="34" charset="0"/>
              </a:rPr>
              <a:t>informacinėse sistemose</a:t>
            </a:r>
            <a:r>
              <a:rPr lang="lt-LT" sz="1200" dirty="0">
                <a:solidFill>
                  <a:schemeClr val="tx1"/>
                </a:solidFill>
                <a:latin typeface="Calibri" panose="020F0502020204030204" pitchFamily="34" charset="0"/>
                <a:ea typeface="Calibri" panose="020F0502020204030204" pitchFamily="34" charset="0"/>
                <a:cs typeface="Calibri" panose="020F0502020204030204" pitchFamily="34" charset="0"/>
              </a:rPr>
              <a:t>. Taip pat </a:t>
            </a:r>
            <a:r>
              <a:rPr lang="lt-LT" sz="1200" b="1" dirty="0">
                <a:solidFill>
                  <a:schemeClr val="tx1"/>
                </a:solidFill>
                <a:latin typeface="Calibri" panose="020F0502020204030204" pitchFamily="34" charset="0"/>
                <a:ea typeface="Calibri" panose="020F0502020204030204" pitchFamily="34" charset="0"/>
                <a:cs typeface="Calibri" panose="020F0502020204030204" pitchFamily="34" charset="0"/>
              </a:rPr>
              <a:t>nėra svarbu, ar bulvių apskaitos duomenys surašomi atspausdintame dokumente ar tvarkomi elektroninėje erdvėje</a:t>
            </a:r>
            <a:r>
              <a:rPr lang="lt-LT" sz="12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lt-LT"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10</a:t>
            </a:fld>
            <a:endParaRPr lang="en-US" noProof="0" dirty="0"/>
          </a:p>
        </p:txBody>
      </p:sp>
    </p:spTree>
    <p:extLst>
      <p:ext uri="{BB962C8B-B14F-4D97-AF65-F5344CB8AC3E}">
        <p14:creationId xmlns:p14="http://schemas.microsoft.com/office/powerpoint/2010/main" val="334376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lide Number Placeholder 3"/>
          <p:cNvSpPr>
            <a:spLocks noGrp="1"/>
          </p:cNvSpPr>
          <p:nvPr>
            <p:ph type="sldNum" sz="quarter" idx="5"/>
          </p:nvPr>
        </p:nvSpPr>
        <p:spPr/>
        <p:txBody>
          <a:bodyPr/>
          <a:lstStyle/>
          <a:p>
            <a:fld id="{B8649DAF-093F-4482-AA38-346E9A2DEE94}" type="slidenum">
              <a:rPr lang="en-US" noProof="0" smtClean="0"/>
              <a:t>11</a:t>
            </a:fld>
            <a:endParaRPr lang="en-US" noProof="0" dirty="0"/>
          </a:p>
        </p:txBody>
      </p:sp>
    </p:spTree>
    <p:extLst>
      <p:ext uri="{BB962C8B-B14F-4D97-AF65-F5344CB8AC3E}">
        <p14:creationId xmlns:p14="http://schemas.microsoft.com/office/powerpoint/2010/main" val="3268914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42164" cy="366205"/>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022830" y="0"/>
            <a:ext cx="3842164" cy="366205"/>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1997075" y="547688"/>
            <a:ext cx="4872038" cy="2741612"/>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886653" y="3472166"/>
            <a:ext cx="7093226" cy="3290760"/>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944333"/>
            <a:ext cx="3842164" cy="36451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022830" y="6944333"/>
            <a:ext cx="3842164" cy="364510"/>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7320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userDrawn="1">
            <p:ph sz="half" idx="1"/>
          </p:nvPr>
        </p:nvSpPr>
        <p:spPr>
          <a:xfrm>
            <a:off x="906843" y="3429050"/>
            <a:ext cx="4522314" cy="27629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6" name="Text Placeholder 5">
            <a:extLst>
              <a:ext uri="{FF2B5EF4-FFF2-40B4-BE49-F238E27FC236}">
                <a16:creationId xmlns:a16="http://schemas.microsoft.com/office/drawing/2014/main" id="{7867C73D-EE16-41D1-B7CE-A35C765E3B8D}"/>
              </a:ext>
            </a:extLst>
          </p:cNvPr>
          <p:cNvSpPr>
            <a:spLocks noGrp="1"/>
          </p:cNvSpPr>
          <p:nvPr userDrawn="1">
            <p:ph type="body" sz="quarter" idx="12"/>
          </p:nvPr>
        </p:nvSpPr>
        <p:spPr>
          <a:xfrm>
            <a:off x="6774740" y="3429000"/>
            <a:ext cx="4522407" cy="2762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906463" y="2278063"/>
            <a:ext cx="4522787" cy="885825"/>
          </a:xfrm>
        </p:spPr>
        <p:txBody>
          <a:bodyPr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a:r>
              <a:rPr lang="en-US" noProof="0"/>
              <a:t>1</a:t>
            </a:r>
          </a:p>
        </p:txBody>
      </p:sp>
      <p:sp>
        <p:nvSpPr>
          <p:cNvPr id="21" name="Text Placeholder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6762750" y="2278063"/>
            <a:ext cx="4522787" cy="885825"/>
          </a:xfrm>
        </p:spPr>
        <p:txBody>
          <a:bodyPr anchor="ctr"/>
          <a:lstStyle>
            <a:lvl1pPr marL="0" indent="0">
              <a:buNone/>
              <a:defRPr sz="8000" b="1" i="0">
                <a:latin typeface="+mj-lt"/>
              </a:defRPr>
            </a:lvl1pPr>
          </a:lstStyle>
          <a:p>
            <a:pPr lvl="0"/>
            <a:r>
              <a:rPr lang="en-US" noProof="0"/>
              <a:t>2</a:t>
            </a:r>
          </a:p>
        </p:txBody>
      </p:sp>
      <p:cxnSp>
        <p:nvCxnSpPr>
          <p:cNvPr id="10" name="Straight Connector 9" descr="Middle divider line">
            <a:extLst>
              <a:ext uri="{FF2B5EF4-FFF2-40B4-BE49-F238E27FC236}">
                <a16:creationId xmlns:a16="http://schemas.microsoft.com/office/drawing/2014/main" id="{2B940646-DE40-4E0F-AE42-6530784C9A7D}"/>
              </a:ext>
              <a:ext uri="{C183D7F6-B498-43B3-948B-1728B52AA6E4}">
                <adec:decorative xmlns:adec="http://schemas.microsoft.com/office/drawing/2017/decorative" val="1"/>
              </a:ext>
            </a:extLst>
          </p:cNvPr>
          <p:cNvCxnSpPr>
            <a:cxnSpLocks/>
          </p:cNvCxnSpPr>
          <p:nvPr userDrawn="1"/>
        </p:nvCxnSpPr>
        <p:spPr>
          <a:xfrm>
            <a:off x="6096000" y="1391763"/>
            <a:ext cx="0" cy="458812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44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AAF5B5B-E896-400A-9E43-EAF605A0AC8B}"/>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A2F5A3D-36C4-4B97-A62C-2AEA3B6FC1CF}"/>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BB474E17-6556-4551-AD1B-351EE2DA98E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F860E6D1-2C9F-477C-AE22-BFF5ADE85C60}"/>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65EC6C60-C605-4022-9718-ED56F34D6448}"/>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9F47BB28-400F-4C54-ADDA-0055CEB6593B}"/>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7386F148-99E1-4ED6-B4DA-151A6DB27D67}"/>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1A0565DA-6430-4984-ACB6-E7FACACC71AF}"/>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DDE18DFF-F9E6-4839-817B-4DD871CEAE6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0038A3A-7324-4606-9C92-00C9AB1759F4}"/>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5C0291BA-50C5-406F-B24E-14C9CAF652D7}"/>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152EBA81-38BC-4DF6-93C3-4A1A02FD2789}"/>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9AF80622-5597-45AD-92C3-2C4C3797720A}"/>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6833793E-EB91-43B4-8444-36ADD2A48E55}"/>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6" name="Content Placeholder 5">
            <a:extLst>
              <a:ext uri="{FF2B5EF4-FFF2-40B4-BE49-F238E27FC236}">
                <a16:creationId xmlns:a16="http://schemas.microsoft.com/office/drawing/2014/main" id="{EA7B8348-A00A-4AAE-B1F6-924515577B23}"/>
              </a:ext>
            </a:extLst>
          </p:cNvPr>
          <p:cNvSpPr>
            <a:spLocks noGrp="1"/>
          </p:cNvSpPr>
          <p:nvPr>
            <p:ph sz="quarter" idx="4"/>
          </p:nvPr>
        </p:nvSpPr>
        <p:spPr>
          <a:xfrm>
            <a:off x="6300000" y="1581663"/>
            <a:ext cx="5472000" cy="460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4">
            <a:extLst>
              <a:ext uri="{FF2B5EF4-FFF2-40B4-BE49-F238E27FC236}">
                <a16:creationId xmlns:a16="http://schemas.microsoft.com/office/drawing/2014/main" id="{4521CFCD-C079-4019-942D-035558CAFCAC}"/>
              </a:ext>
            </a:extLst>
          </p:cNvPr>
          <p:cNvSpPr>
            <a:spLocks noGrp="1"/>
          </p:cNvSpPr>
          <p:nvPr>
            <p:ph type="body" sz="quarter" idx="3"/>
          </p:nvPr>
        </p:nvSpPr>
        <p:spPr>
          <a:xfrm>
            <a:off x="6288002" y="1151785"/>
            <a:ext cx="5483998" cy="354868"/>
          </a:xfrm>
        </p:spPr>
        <p:txBody>
          <a:bodyPr vert="horz" lIns="0" tIns="0" rIns="0" bIns="0" rtlCol="0" anchor="t">
            <a:noAutofit/>
          </a:bodyPr>
          <a:lstStyle>
            <a:lvl1pPr marL="0" indent="0">
              <a:buNone/>
              <a:defRPr lang="en-US" sz="2400" b="1"/>
            </a:lvl1pPr>
          </a:lstStyle>
          <a:p>
            <a:pPr marL="266700" lvl="0" indent="-266700"/>
            <a:r>
              <a:rPr lang="en-US" noProof="0"/>
              <a:t>Edit Master text styles</a:t>
            </a:r>
          </a:p>
        </p:txBody>
      </p:sp>
      <p:cxnSp>
        <p:nvCxnSpPr>
          <p:cNvPr id="28" name="Straight Connector 27" descr="Center divider line">
            <a:extLst>
              <a:ext uri="{FF2B5EF4-FFF2-40B4-BE49-F238E27FC236}">
                <a16:creationId xmlns:a16="http://schemas.microsoft.com/office/drawing/2014/main" id="{AEACA101-2521-41AA-8F51-FF0BF783E493}"/>
              </a:ext>
              <a:ext uri="{C183D7F6-B498-43B3-948B-1728B52AA6E4}">
                <adec:decorative xmlns:adec="http://schemas.microsoft.com/office/drawing/2017/decorative" val="1"/>
              </a:ext>
            </a:extLst>
          </p:cNvPr>
          <p:cNvCxnSpPr>
            <a:cxnSpLocks/>
          </p:cNvCxnSpPr>
          <p:nvPr userDrawn="1"/>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098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anchor="t"/>
          <a:lstStyle>
            <a:lvl1pPr marL="0" indent="0" algn="ctr">
              <a:buNone/>
              <a:defRPr>
                <a:latin typeface="+mj-lt"/>
              </a:defRPr>
            </a:lvl1pPr>
          </a:lstStyle>
          <a:p>
            <a:pPr lvl="0"/>
            <a:r>
              <a:rPr lang="en-US"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anchor="t"/>
          <a:lstStyle>
            <a:lvl1pPr marL="0" indent="0" algn="ctr">
              <a:buNone/>
              <a:defRPr>
                <a:latin typeface="+mj-lt"/>
              </a:defRPr>
            </a:lvl1pPr>
          </a:lstStyle>
          <a:p>
            <a:pPr lvl="0"/>
            <a:r>
              <a:rPr lang="en-US" noProof="0"/>
              <a:t>Section 3 Title</a:t>
            </a:r>
          </a:p>
        </p:txBody>
      </p:sp>
    </p:spTree>
    <p:extLst>
      <p:ext uri="{BB962C8B-B14F-4D97-AF65-F5344CB8AC3E}">
        <p14:creationId xmlns:p14="http://schemas.microsoft.com/office/powerpoint/2010/main" val="3755733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anchor="t"/>
          <a:lstStyle>
            <a:lvl1pPr marL="0" indent="0" algn="ctr">
              <a:buNone/>
              <a:defRPr sz="1600" b="1">
                <a:solidFill>
                  <a:schemeClr val="tx1">
                    <a:lumMod val="75000"/>
                    <a:lumOff val="25000"/>
                  </a:schemeClr>
                </a:solidFill>
              </a:defRPr>
            </a:lvl1pPr>
          </a:lstStyle>
          <a:p>
            <a:pPr lvl="0"/>
            <a:r>
              <a:rPr lang="en-US"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en-US" noProof="0"/>
              <a:t>Month, Year</a:t>
            </a:r>
          </a:p>
        </p:txBody>
      </p:sp>
    </p:spTree>
    <p:extLst>
      <p:ext uri="{BB962C8B-B14F-4D97-AF65-F5344CB8AC3E}">
        <p14:creationId xmlns:p14="http://schemas.microsoft.com/office/powerpoint/2010/main" val="90670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103945" y="3995705"/>
            <a:ext cx="1964171" cy="216000"/>
          </a:xfrm>
        </p:spPr>
        <p:txBody>
          <a:bodyPr/>
          <a:lstStyle>
            <a:lvl1pPr marL="0" indent="0" algn="l">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955887" y="3995705"/>
            <a:ext cx="1964171" cy="216000"/>
          </a:xfrm>
        </p:spPr>
        <p:txBody>
          <a:bodyPr/>
          <a:lstStyle>
            <a:lvl1pPr marL="0" indent="0" algn="l">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807829" y="3991240"/>
            <a:ext cx="1964171" cy="216000"/>
          </a:xfrm>
        </p:spPr>
        <p:txBody>
          <a:bodyPr/>
          <a:lstStyle>
            <a:lvl1pPr marL="0" indent="0" algn="l">
              <a:buNone/>
              <a:defRPr sz="1600"/>
            </a:lvl1pPr>
          </a:lstStyle>
          <a:p>
            <a:pPr lvl="0"/>
            <a:r>
              <a:rPr lang="en-US" noProof="0"/>
              <a:t>Title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103945" y="3424428"/>
            <a:ext cx="1964170" cy="504000"/>
          </a:xfrm>
        </p:spPr>
        <p:txBody>
          <a:bodyPr/>
          <a:lstStyle>
            <a:lvl1pPr marL="0" indent="0" algn="l">
              <a:buNone/>
              <a:defRPr b="1">
                <a:latin typeface="+mj-lt"/>
              </a:defRPr>
            </a:lvl1pPr>
          </a:lstStyle>
          <a:p>
            <a:pPr lvl="0"/>
            <a:r>
              <a:rPr lang="en-US" noProof="0"/>
              <a:t>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955887" y="3424428"/>
            <a:ext cx="1964171" cy="504000"/>
          </a:xfrm>
        </p:spPr>
        <p:txBody>
          <a:bodyPr/>
          <a:lstStyle>
            <a:lvl1pPr marL="0" indent="0" algn="l">
              <a:buNone/>
              <a:defRPr b="1">
                <a:latin typeface="+mj-lt"/>
              </a:defRPr>
            </a:lvl1pPr>
          </a:lstStyle>
          <a:p>
            <a:pPr lvl="0"/>
            <a:r>
              <a:rPr lang="en-US" noProof="0"/>
              <a:t>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9807830" y="3424428"/>
            <a:ext cx="1964170" cy="504000"/>
          </a:xfrm>
        </p:spPr>
        <p:txBody>
          <a:bodyPr/>
          <a:lstStyle>
            <a:lvl1pPr marL="0" indent="0" algn="l">
              <a:buNone/>
              <a:defRPr b="1">
                <a:latin typeface="+mj-lt"/>
              </a:defRPr>
            </a:lvl1pPr>
          </a:lstStyle>
          <a:p>
            <a:pPr lvl="0"/>
            <a:r>
              <a:rPr lang="en-US" noProof="0"/>
              <a:t>Name</a:t>
            </a:r>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4" name="Text Placeholder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2103945" y="4311393"/>
            <a:ext cx="1964172" cy="1130300"/>
          </a:xfrm>
        </p:spPr>
        <p:txBody>
          <a:bodyPr/>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Short Bio</a:t>
            </a:r>
          </a:p>
        </p:txBody>
      </p:sp>
      <p:sp>
        <p:nvSpPr>
          <p:cNvPr id="11" name="Text Placeholder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5955887" y="4311393"/>
            <a:ext cx="1963737" cy="1130300"/>
          </a:xfrm>
        </p:spPr>
        <p:txBody>
          <a:bodyPr/>
          <a:lstStyle>
            <a:lvl1pPr marL="0" indent="0">
              <a:buNone/>
              <a:defRPr/>
            </a:lvl1pPr>
          </a:lstStyle>
          <a:p>
            <a:pPr lvl="0"/>
            <a:r>
              <a:rPr lang="en-US" noProof="0"/>
              <a:t>Short Bio</a:t>
            </a:r>
          </a:p>
        </p:txBody>
      </p:sp>
      <p:sp>
        <p:nvSpPr>
          <p:cNvPr id="17" name="Text Placeholder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9807829" y="4311393"/>
            <a:ext cx="1981200" cy="1138238"/>
          </a:xfrm>
        </p:spPr>
        <p:txBody>
          <a:bodyPr/>
          <a:lstStyle>
            <a:lvl1pPr marL="0" indent="0">
              <a:buNone/>
              <a:defRPr/>
            </a:lvl1pPr>
          </a:lstStyle>
          <a:p>
            <a:pPr lvl="0"/>
            <a:r>
              <a:rPr lang="en-US" noProof="0"/>
              <a:t>Short Bio</a:t>
            </a:r>
          </a:p>
        </p:txBody>
      </p:sp>
    </p:spTree>
    <p:extLst>
      <p:ext uri="{BB962C8B-B14F-4D97-AF65-F5344CB8AC3E}">
        <p14:creationId xmlns:p14="http://schemas.microsoft.com/office/powerpoint/2010/main" val="3624119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a:lstStyle>
            <a:lvl1pPr marL="0" indent="0" algn="ctr">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a:lstStyle>
            <a:lvl1pPr marL="0" indent="0" algn="ctr">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a:lstStyle>
            <a:lvl1pPr marL="0" indent="0" algn="ctr">
              <a:buNone/>
              <a:defRPr sz="1600"/>
            </a:lvl1pPr>
          </a:lstStyle>
          <a:p>
            <a:pPr lvl="0"/>
            <a:r>
              <a:rPr lang="en-US"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a:lstStyle>
            <a:lvl1pPr marL="0" indent="0" algn="ctr">
              <a:buNone/>
              <a:defRPr sz="1600"/>
            </a:lvl1pPr>
          </a:lstStyle>
          <a:p>
            <a:pPr lvl="0"/>
            <a:r>
              <a:rPr lang="en-US"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a:lstStyle>
            <a:lvl1pPr marL="0" indent="0" algn="ctr">
              <a:buNone/>
              <a:defRPr b="1">
                <a:latin typeface="+mj-lt"/>
              </a:defRPr>
            </a:lvl1pPr>
          </a:lstStyle>
          <a:p>
            <a:pPr lvl="0"/>
            <a:r>
              <a:rPr lang="en-US"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a:lstStyle>
            <a:lvl1pPr marL="0" indent="0" algn="ctr">
              <a:buNone/>
              <a:defRPr b="1">
                <a:latin typeface="+mj-lt"/>
              </a:defRPr>
            </a:lvl1pPr>
          </a:lstStyle>
          <a:p>
            <a:pPr lvl="0"/>
            <a:r>
              <a:rPr lang="en-US"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a:lstStyle>
            <a:lvl1pPr marL="0" indent="0" algn="ctr">
              <a:buNone/>
              <a:defRPr b="1">
                <a:latin typeface="+mj-lt"/>
              </a:defRPr>
            </a:lvl1pPr>
          </a:lstStyle>
          <a:p>
            <a:pPr lvl="0"/>
            <a:r>
              <a:rPr lang="en-US"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a:lstStyle>
            <a:lvl1pPr marL="0" indent="0" algn="ctr">
              <a:buNone/>
              <a:defRPr b="1">
                <a:latin typeface="+mj-lt"/>
              </a:defRPr>
            </a:lvl1pPr>
          </a:lstStyle>
          <a:p>
            <a:pPr lvl="0"/>
            <a:r>
              <a:rPr lang="en-US"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a:lstStyle>
            <a:lvl1pPr marL="0" indent="0" algn="ctr">
              <a:buNone/>
              <a:defRPr b="1">
                <a:latin typeface="+mj-lt"/>
              </a:defRPr>
            </a:lvl1pPr>
          </a:lstStyle>
          <a:p>
            <a:pPr lvl="0"/>
            <a:r>
              <a:rPr lang="en-US"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a:lstStyle>
            <a:lvl1pPr marL="0" indent="0" algn="ctr">
              <a:buNone/>
              <a:defRPr sz="1600"/>
            </a:lvl1pPr>
          </a:lstStyle>
          <a:p>
            <a:pPr lvl="0"/>
            <a:r>
              <a:rPr lang="en-US"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a:lstStyle>
            <a:lvl1pPr marL="0" indent="0" algn="ctr">
              <a:buNone/>
              <a:defRPr/>
            </a:lvl1pPr>
          </a:lstStyle>
          <a:p>
            <a:pPr lvl="0"/>
            <a:r>
              <a:rPr lang="en-US" noProof="0"/>
              <a:t>Title</a:t>
            </a:r>
          </a:p>
        </p:txBody>
      </p:sp>
    </p:spTree>
    <p:extLst>
      <p:ext uri="{BB962C8B-B14F-4D97-AF65-F5344CB8AC3E}">
        <p14:creationId xmlns:p14="http://schemas.microsoft.com/office/powerpoint/2010/main" val="1503510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Tree>
    <p:extLst>
      <p:ext uri="{BB962C8B-B14F-4D97-AF65-F5344CB8AC3E}">
        <p14:creationId xmlns:p14="http://schemas.microsoft.com/office/powerpoint/2010/main" val="1505855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98965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10335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anchor="b" anchorCtr="0"/>
          <a:lstStyle>
            <a:lvl1pPr algn="r">
              <a:defRPr sz="6600" spc="-15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a:lstStyle>
            <a:lvl1pPr marL="0" indent="0" algn="r">
              <a:buNone/>
              <a:defRPr sz="21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5" name="Straight Connector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Email or Social Media Handle</a:t>
            </a:r>
          </a:p>
        </p:txBody>
      </p:sp>
      <p:sp>
        <p:nvSpPr>
          <p:cNvPr id="8" name="Picture Placeholder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a:lstStyle>
            <a:lvl1pPr marL="0" indent="0">
              <a:buNone/>
              <a:defRPr>
                <a:solidFill>
                  <a:schemeClr val="bg1"/>
                </a:solidFill>
              </a:defRPr>
            </a:lvl1pPr>
          </a:lstStyle>
          <a:p>
            <a:r>
              <a:rPr lang="en-US" noProof="0" dirty="0"/>
              <a:t>Logo</a:t>
            </a:r>
          </a:p>
        </p:txBody>
      </p:sp>
      <p:sp>
        <p:nvSpPr>
          <p:cNvPr id="10" name="Text Placeholder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Website Address</a:t>
            </a:r>
          </a:p>
        </p:txBody>
      </p:sp>
    </p:spTree>
    <p:extLst>
      <p:ext uri="{BB962C8B-B14F-4D97-AF65-F5344CB8AC3E}">
        <p14:creationId xmlns:p14="http://schemas.microsoft.com/office/powerpoint/2010/main" val="3475950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Half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reeform: Shape 4">
            <a:extLst>
              <a:ext uri="{FF2B5EF4-FFF2-40B4-BE49-F238E27FC236}">
                <a16:creationId xmlns:a16="http://schemas.microsoft.com/office/drawing/2014/main" id="{13A733F0-30A3-4125-9B9B-2A07E1461F1B}"/>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reeform: Shape 5">
            <a:extLst>
              <a:ext uri="{FF2B5EF4-FFF2-40B4-BE49-F238E27FC236}">
                <a16:creationId xmlns:a16="http://schemas.microsoft.com/office/drawing/2014/main" id="{9E236A80-227E-4FE4-AA47-7802636969A0}"/>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6">
            <a:extLst>
              <a:ext uri="{FF2B5EF4-FFF2-40B4-BE49-F238E27FC236}">
                <a16:creationId xmlns:a16="http://schemas.microsoft.com/office/drawing/2014/main" id="{AAF58058-47D7-451D-B2D5-713873CFA06B}"/>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E6D9AC51-13A8-43F2-B0AE-A475CD84575E}"/>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CBA8CC4C-FA3C-45FB-A5CE-C0F41063A4AA}"/>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320D0EA4-6C0E-4F3B-B209-84132CF9DCEE}"/>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B2637900-ABE5-44BB-8955-B59B20FACF68}"/>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878CEF9-0D4E-43CF-A1AC-B8A752A7EDD3}"/>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515716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13" name="Freeform: Shape 12">
            <a:extLst>
              <a:ext uri="{FF2B5EF4-FFF2-40B4-BE49-F238E27FC236}">
                <a16:creationId xmlns:a16="http://schemas.microsoft.com/office/drawing/2014/main" id="{20052C3A-3942-4B16-A466-441F8E3C2260}"/>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0025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E73E47D5-BDE7-46E7-8C4E-6111A41AF8D9}"/>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4D90A547-C01D-42BC-98ED-831FDD76F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7" name="Content Placeholder 2">
            <a:extLst>
              <a:ext uri="{FF2B5EF4-FFF2-40B4-BE49-F238E27FC236}">
                <a16:creationId xmlns:a16="http://schemas.microsoft.com/office/drawing/2014/main" id="{AEBF3BE3-47D8-4511-B598-743DF88DF915}"/>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62331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91434632-BEE5-428E-872A-794325BA806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7CB95FD3-7DAC-4417-8633-7EFA4852E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7" name="Picture Placeholder 2">
            <a:extLst>
              <a:ext uri="{FF2B5EF4-FFF2-40B4-BE49-F238E27FC236}">
                <a16:creationId xmlns:a16="http://schemas.microsoft.com/office/drawing/2014/main" id="{94CDAD6C-9665-443F-B344-147513A6C144}"/>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9947631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4878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Tušč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E95EE9-F504-4463-91FE-65526A624B0E}"/>
              </a:ext>
            </a:extLst>
          </p:cNvPr>
          <p:cNvSpPr>
            <a:spLocks noGrp="1" noChangeArrowheads="1"/>
          </p:cNvSpPr>
          <p:nvPr>
            <p:ph type="ftr" idx="10"/>
          </p:nvPr>
        </p:nvSpPr>
        <p:spPr>
          <a:ln/>
        </p:spPr>
        <p:txBody>
          <a:bodyPr/>
          <a:lstStyle>
            <a:lvl1pPr>
              <a:defRPr/>
            </a:lvl1pPr>
          </a:lstStyle>
          <a:p>
            <a:pPr>
              <a:defRPr/>
            </a:pPr>
            <a:endParaRPr lang="lt-LT" altLang="en-US"/>
          </a:p>
        </p:txBody>
      </p:sp>
      <p:sp>
        <p:nvSpPr>
          <p:cNvPr id="3" name="Rectangle 2">
            <a:extLst>
              <a:ext uri="{FF2B5EF4-FFF2-40B4-BE49-F238E27FC236}">
                <a16:creationId xmlns:a16="http://schemas.microsoft.com/office/drawing/2014/main" id="{47036F64-B39D-4022-821B-D38AD2FB4E6A}"/>
              </a:ext>
            </a:extLst>
          </p:cNvPr>
          <p:cNvSpPr>
            <a:spLocks noGrp="1" noChangeArrowheads="1"/>
          </p:cNvSpPr>
          <p:nvPr>
            <p:ph type="sldNum" idx="11"/>
          </p:nvPr>
        </p:nvSpPr>
        <p:spPr>
          <a:ln/>
        </p:spPr>
        <p:txBody>
          <a:bodyPr/>
          <a:lstStyle>
            <a:lvl1pPr>
              <a:defRPr/>
            </a:lvl1pPr>
          </a:lstStyle>
          <a:p>
            <a:pPr>
              <a:defRPr/>
            </a:pPr>
            <a:fld id="{E0D8AFC6-57D5-43C5-9DBB-4489069B039D}" type="slidenum">
              <a:rPr lang="lt-LT" altLang="en-US"/>
              <a:pPr>
                <a:defRPr/>
              </a:pPr>
              <a:t>‹#›</a:t>
            </a:fld>
            <a:endParaRPr lang="lt-LT" altLang="en-US"/>
          </a:p>
        </p:txBody>
      </p:sp>
      <p:sp>
        <p:nvSpPr>
          <p:cNvPr id="4" name="Rectangle 15">
            <a:extLst>
              <a:ext uri="{FF2B5EF4-FFF2-40B4-BE49-F238E27FC236}">
                <a16:creationId xmlns:a16="http://schemas.microsoft.com/office/drawing/2014/main" id="{5F9B20CA-A549-4B80-BCAC-6C5FD5658C12}"/>
              </a:ext>
            </a:extLst>
          </p:cNvPr>
          <p:cNvSpPr>
            <a:spLocks noGrp="1" noChangeArrowheads="1"/>
          </p:cNvSpPr>
          <p:nvPr>
            <p:ph type="dt" idx="12"/>
          </p:nvPr>
        </p:nvSpPr>
        <p:spPr>
          <a:ln/>
        </p:spPr>
        <p:txBody>
          <a:bodyPr/>
          <a:lstStyle>
            <a:lvl1pPr>
              <a:defRPr/>
            </a:lvl1pPr>
          </a:lstStyle>
          <a:p>
            <a:pPr>
              <a:defRPr/>
            </a:pPr>
            <a:endParaRPr lang="lt-LT" altLang="en-US"/>
          </a:p>
        </p:txBody>
      </p:sp>
    </p:spTree>
    <p:extLst>
      <p:ext uri="{BB962C8B-B14F-4D97-AF65-F5344CB8AC3E}">
        <p14:creationId xmlns:p14="http://schemas.microsoft.com/office/powerpoint/2010/main" val="2800645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endParaRPr lang="en-US"/>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en-US"/>
          </a:p>
        </p:txBody>
      </p:sp>
      <p:sp>
        <p:nvSpPr>
          <p:cNvPr id="4" name="Rectangle 1">
            <a:extLst>
              <a:ext uri="{FF2B5EF4-FFF2-40B4-BE49-F238E27FC236}">
                <a16:creationId xmlns:a16="http://schemas.microsoft.com/office/drawing/2014/main" id="{A0157315-C105-4059-8D01-A00BB9ABD752}"/>
              </a:ext>
            </a:extLst>
          </p:cNvPr>
          <p:cNvSpPr>
            <a:spLocks noGrp="1" noChangeArrowheads="1"/>
          </p:cNvSpPr>
          <p:nvPr>
            <p:ph type="ftr" idx="10"/>
          </p:nvPr>
        </p:nvSpPr>
        <p:spPr>
          <a:ln/>
        </p:spPr>
        <p:txBody>
          <a:bodyPr/>
          <a:lstStyle>
            <a:lvl1pPr>
              <a:defRPr/>
            </a:lvl1pPr>
          </a:lstStyle>
          <a:p>
            <a:pPr>
              <a:defRPr/>
            </a:pPr>
            <a:endParaRPr lang="lt-LT" altLang="en-US"/>
          </a:p>
        </p:txBody>
      </p:sp>
      <p:sp>
        <p:nvSpPr>
          <p:cNvPr id="5" name="Rectangle 2">
            <a:extLst>
              <a:ext uri="{FF2B5EF4-FFF2-40B4-BE49-F238E27FC236}">
                <a16:creationId xmlns:a16="http://schemas.microsoft.com/office/drawing/2014/main" id="{961C0277-AB58-428B-BBDA-CBF75C666F30}"/>
              </a:ext>
            </a:extLst>
          </p:cNvPr>
          <p:cNvSpPr>
            <a:spLocks noGrp="1" noChangeArrowheads="1"/>
          </p:cNvSpPr>
          <p:nvPr>
            <p:ph type="sldNum" idx="11"/>
          </p:nvPr>
        </p:nvSpPr>
        <p:spPr>
          <a:ln/>
        </p:spPr>
        <p:txBody>
          <a:bodyPr/>
          <a:lstStyle>
            <a:lvl1pPr>
              <a:defRPr/>
            </a:lvl1pPr>
          </a:lstStyle>
          <a:p>
            <a:pPr>
              <a:defRPr/>
            </a:pPr>
            <a:fld id="{ED9F6CFC-3E4C-4F1F-A385-97E50634A741}" type="slidenum">
              <a:rPr lang="lt-LT" altLang="en-US"/>
              <a:pPr>
                <a:defRPr/>
              </a:pPr>
              <a:t>‹#›</a:t>
            </a:fld>
            <a:endParaRPr lang="lt-LT" altLang="en-US"/>
          </a:p>
        </p:txBody>
      </p:sp>
      <p:sp>
        <p:nvSpPr>
          <p:cNvPr id="6" name="Rectangle 15">
            <a:extLst>
              <a:ext uri="{FF2B5EF4-FFF2-40B4-BE49-F238E27FC236}">
                <a16:creationId xmlns:a16="http://schemas.microsoft.com/office/drawing/2014/main" id="{EE8434C8-8341-4D9C-8EA9-DB32A04B2705}"/>
              </a:ext>
            </a:extLst>
          </p:cNvPr>
          <p:cNvSpPr>
            <a:spLocks noGrp="1" noChangeArrowheads="1"/>
          </p:cNvSpPr>
          <p:nvPr>
            <p:ph type="dt" idx="12"/>
          </p:nvPr>
        </p:nvSpPr>
        <p:spPr>
          <a:ln/>
        </p:spPr>
        <p:txBody>
          <a:bodyPr/>
          <a:lstStyle>
            <a:lvl1pPr>
              <a:defRPr/>
            </a:lvl1pPr>
          </a:lstStyle>
          <a:p>
            <a:pPr>
              <a:defRPr/>
            </a:pPr>
            <a:endParaRPr lang="lt-LT" altLang="en-US"/>
          </a:p>
        </p:txBody>
      </p:sp>
    </p:spTree>
    <p:extLst>
      <p:ext uri="{BB962C8B-B14F-4D97-AF65-F5344CB8AC3E}">
        <p14:creationId xmlns:p14="http://schemas.microsoft.com/office/powerpoint/2010/main" val="353743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E0A84F6-FEAA-4BDD-9282-20006CFE8BD1}"/>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0CD00A51-7C86-40CE-9A85-9305A72856F5}"/>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72581C84-47AA-4227-BB97-9D73745C635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A3D0208D-7363-46C1-93C0-34D5C7CC03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9BF00BA4-FF52-480A-802E-02DFDD8C7441}"/>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98FC3C8E-D2F9-46FE-B29F-17C02B89FFCC}"/>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1AC53E23-4CA7-479D-B22A-A5FCB3E5B5F6}"/>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96F0F1DB-0C5F-4895-B71A-86B7D122DD4B}"/>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34BF4B3-A394-4B33-84E8-433CB3F4D710}"/>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B6E11BA4-7EBA-47E5-8E07-57E665A74955}"/>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7A178943-1EAE-4532-95FB-DFD1B8A936ED}"/>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A1603A2C-1F9D-4BAB-BF6C-C411F8898F5A}"/>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019487C-9065-4D0C-8A4F-0BEC960FF5E1}"/>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B2E39A85-934A-4BF2-93E3-761989F1B981}"/>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3" name="Content Placeholder 3">
            <a:extLst>
              <a:ext uri="{FF2B5EF4-FFF2-40B4-BE49-F238E27FC236}">
                <a16:creationId xmlns:a16="http://schemas.microsoft.com/office/drawing/2014/main" id="{94AA1D0D-4A88-48E6-9F92-152A70F621DA}"/>
              </a:ext>
            </a:extLst>
          </p:cNvPr>
          <p:cNvSpPr>
            <a:spLocks noGrp="1"/>
          </p:cNvSpPr>
          <p:nvPr>
            <p:ph sz="half" idx="2"/>
          </p:nvPr>
        </p:nvSpPr>
        <p:spPr>
          <a:xfrm>
            <a:off x="6300384" y="1140847"/>
            <a:ext cx="5471616" cy="503611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3C9BAF7-A9F4-4666-A96D-E0820914D8A4}"/>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9210B130-61BF-42BB-A9D3-54F0E9975E1E}"/>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ED4637A-B150-47D5-91AA-5443ECDF24E5}"/>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F345A228-3ACD-436B-BAEA-C19CFB995DFF}"/>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4808980A-AE2C-4B9A-923B-70728FF4B383}"/>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E90E16CE-7F71-45E1-88F3-0F2422E4E14F}"/>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5024FFFC-3734-4C7F-8BB4-1D72D8764C19}"/>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5E243F7-C034-42A6-94F7-39C26EF11897}"/>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7F7416F4-3283-4DFF-BF8E-0F1B10C57C7B}"/>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4E43006F-FE7C-4D9C-9803-C7A1705E2E29}"/>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40B601BE-5173-46B7-B727-24C354628A9A}"/>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0840A278-AE7C-4997-AAEA-F758452843B7}"/>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03AE5DE6-4BFB-4DB3-8207-ABE7B804220D}"/>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06BC0376-95EB-4B85-AD13-AB07742066DC}"/>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3 x Image Bullets Right">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Oval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Oval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Picture Placeholder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a:lstStyle>
            <a:lvl1pPr marL="0" indent="0" algn="l">
              <a:buNone/>
              <a:defRPr sz="1600"/>
            </a:lvl1pPr>
          </a:lstStyle>
          <a:p>
            <a:pPr lvl="0"/>
            <a:r>
              <a:rPr lang="en-US" noProof="0"/>
              <a:t>Bullet Description</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a:lstStyle>
            <a:lvl1pPr marL="0" indent="0" algn="l">
              <a:buNone/>
              <a:defRPr sz="1600"/>
            </a:lvl1pPr>
          </a:lstStyle>
          <a:p>
            <a:pPr lvl="0"/>
            <a:r>
              <a:rPr lang="en-US" noProof="0"/>
              <a:t>Bullet Description</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a:lstStyle>
            <a:lvl1pPr marL="0" indent="0" algn="l">
              <a:buNone/>
              <a:defRPr b="1">
                <a:latin typeface="+mj-lt"/>
              </a:defRPr>
            </a:lvl1pPr>
          </a:lstStyle>
          <a:p>
            <a:pPr lvl="0"/>
            <a:r>
              <a:rPr lang="en-US" noProof="0"/>
              <a:t>Bullet 1</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a:lstStyle>
            <a:lvl1pPr marL="0" indent="0" algn="l">
              <a:buNone/>
              <a:defRPr b="1">
                <a:latin typeface="+mj-lt"/>
              </a:defRPr>
            </a:lvl1pPr>
          </a:lstStyle>
          <a:p>
            <a:pPr lvl="0"/>
            <a:r>
              <a:rPr lang="en-US" noProof="0"/>
              <a:t>Bullet 2</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a:lstStyle>
            <a:lvl1pPr marL="0" indent="0" algn="l">
              <a:buNone/>
              <a:defRPr b="1">
                <a:latin typeface="+mj-lt"/>
              </a:defRPr>
            </a:lvl1pPr>
          </a:lstStyle>
          <a:p>
            <a:pPr lvl="0"/>
            <a:r>
              <a:rPr lang="en-US" noProof="0"/>
              <a:t>Bullet 3</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a:lstStyle>
            <a:lvl1pPr marL="0" indent="0" algn="l">
              <a:buNone/>
              <a:defRPr sz="1600"/>
            </a:lvl1pPr>
          </a:lstStyle>
          <a:p>
            <a:pPr lvl="0"/>
            <a:r>
              <a:rPr lang="en-US" noProof="0"/>
              <a:t>Bullet Description</a:t>
            </a:r>
          </a:p>
        </p:txBody>
      </p:sp>
      <p:sp>
        <p:nvSpPr>
          <p:cNvPr id="51" name="Octagon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Oval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53" name="Oval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Oval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55" name="Slide Number Placeholder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a:lstStyle/>
          <a:p>
            <a:fld id="{19B51A1E-902D-48AF-9020-955120F399B6}" type="slidenum">
              <a:rPr lang="en-US" noProof="0" smtClean="0"/>
              <a:pPr/>
              <a:t>‹#›</a:t>
            </a:fld>
            <a:endParaRPr lang="en-US" noProof="0" dirty="0"/>
          </a:p>
        </p:txBody>
      </p:sp>
      <p:grpSp>
        <p:nvGrpSpPr>
          <p:cNvPr id="22" name="Group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Freeform: Shap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8" name="Picture Placeholder 3">
            <a:extLst>
              <a:ext uri="{FF2B5EF4-FFF2-40B4-BE49-F238E27FC236}">
                <a16:creationId xmlns:a16="http://schemas.microsoft.com/office/drawing/2014/main" id="{EC82E52C-5E33-5942-8474-7ED4354EC95D}"/>
              </a:ext>
            </a:extLst>
          </p:cNvPr>
          <p:cNvSpPr>
            <a:spLocks noGrp="1"/>
          </p:cNvSpPr>
          <p:nvPr>
            <p:ph type="pic" sz="quarter" idx="30"/>
          </p:nvPr>
        </p:nvSpPr>
        <p:spPr>
          <a:xfrm>
            <a:off x="7405874" y="4835817"/>
            <a:ext cx="691688" cy="691688"/>
          </a:xfrm>
        </p:spPr>
        <p:txBody>
          <a:bodyPr/>
          <a:lstStyle>
            <a:lvl1pPr marL="0" indent="0">
              <a:buNone/>
              <a:defRPr/>
            </a:lvl1pPr>
          </a:lstStyle>
          <a:p>
            <a:r>
              <a:rPr lang="en-US" noProof="0"/>
              <a:t>Click icon to add picture</a:t>
            </a:r>
            <a:endParaRPr lang="en-US" noProof="0" dirty="0"/>
          </a:p>
        </p:txBody>
      </p:sp>
      <p:sp>
        <p:nvSpPr>
          <p:cNvPr id="39" name="Picture Placeholder 3">
            <a:extLst>
              <a:ext uri="{FF2B5EF4-FFF2-40B4-BE49-F238E27FC236}">
                <a16:creationId xmlns:a16="http://schemas.microsoft.com/office/drawing/2014/main" id="{07EC0147-5BE6-9248-BF42-BD99608F459C}"/>
              </a:ext>
            </a:extLst>
          </p:cNvPr>
          <p:cNvSpPr>
            <a:spLocks noGrp="1"/>
          </p:cNvSpPr>
          <p:nvPr>
            <p:ph type="pic" sz="quarter" idx="31"/>
          </p:nvPr>
        </p:nvSpPr>
        <p:spPr>
          <a:xfrm>
            <a:off x="7405874" y="3271181"/>
            <a:ext cx="691688" cy="691688"/>
          </a:xfrm>
        </p:spPr>
        <p:txBody>
          <a:bodyPr/>
          <a:lstStyle>
            <a:lvl1pPr marL="0" indent="0">
              <a:buNone/>
              <a:defRPr/>
            </a:lvl1pPr>
          </a:lstStyle>
          <a:p>
            <a:r>
              <a:rPr lang="en-US" noProof="0"/>
              <a:t>Click icon to add picture</a:t>
            </a:r>
            <a:endParaRPr lang="en-US" noProof="0" dirty="0"/>
          </a:p>
        </p:txBody>
      </p:sp>
      <p:sp>
        <p:nvSpPr>
          <p:cNvPr id="40" name="Picture Placeholder 3">
            <a:extLst>
              <a:ext uri="{FF2B5EF4-FFF2-40B4-BE49-F238E27FC236}">
                <a16:creationId xmlns:a16="http://schemas.microsoft.com/office/drawing/2014/main" id="{2B8E1942-1472-BC49-A624-3A31190A69E1}"/>
              </a:ext>
            </a:extLst>
          </p:cNvPr>
          <p:cNvSpPr>
            <a:spLocks noGrp="1"/>
          </p:cNvSpPr>
          <p:nvPr>
            <p:ph type="pic" sz="quarter" idx="32"/>
          </p:nvPr>
        </p:nvSpPr>
        <p:spPr>
          <a:xfrm>
            <a:off x="7405874" y="1706545"/>
            <a:ext cx="691688" cy="691688"/>
          </a:xfrm>
        </p:spPr>
        <p:txBody>
          <a:bodyPr/>
          <a:lstStyle>
            <a:lvl1pPr marL="0" indent="0">
              <a:buNone/>
              <a:defRPr/>
            </a:lvl1pPr>
          </a:lstStyle>
          <a:p>
            <a:r>
              <a:rPr lang="en-US" noProof="0"/>
              <a:t>Click icon to add picture</a:t>
            </a:r>
            <a:endParaRPr lang="en-US" noProof="0" dirty="0"/>
          </a:p>
        </p:txBody>
      </p:sp>
      <p:cxnSp>
        <p:nvCxnSpPr>
          <p:cNvPr id="36" name="Straight Connector 35" descr="First divider line on slide">
            <a:extLst>
              <a:ext uri="{FF2B5EF4-FFF2-40B4-BE49-F238E27FC236}">
                <a16:creationId xmlns:a16="http://schemas.microsoft.com/office/drawing/2014/main" id="{A140998F-B877-4BDC-843C-0071F5066380}"/>
              </a:ext>
              <a:ext uri="{C183D7F6-B498-43B3-948B-1728B52AA6E4}">
                <adec:decorative xmlns:adec="http://schemas.microsoft.com/office/drawing/2017/decorative" val="1"/>
              </a:ext>
            </a:extLst>
          </p:cNvPr>
          <p:cNvCxnSpPr>
            <a:cxnSpLocks/>
          </p:cNvCxnSpPr>
          <p:nvPr userDrawn="1"/>
        </p:nvCxnSpPr>
        <p:spPr>
          <a:xfrm flipH="1">
            <a:off x="8768283" y="2616579"/>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descr="Second divider line on slide">
            <a:extLst>
              <a:ext uri="{FF2B5EF4-FFF2-40B4-BE49-F238E27FC236}">
                <a16:creationId xmlns:a16="http://schemas.microsoft.com/office/drawing/2014/main" id="{2084D353-BE8A-4AAA-8BEC-B71CEE9DD7A1}"/>
              </a:ext>
              <a:ext uri="{C183D7F6-B498-43B3-948B-1728B52AA6E4}">
                <adec:decorative xmlns:adec="http://schemas.microsoft.com/office/drawing/2017/decorative" val="1"/>
              </a:ext>
            </a:extLst>
          </p:cNvPr>
          <p:cNvCxnSpPr>
            <a:cxnSpLocks/>
          </p:cNvCxnSpPr>
          <p:nvPr userDrawn="1"/>
        </p:nvCxnSpPr>
        <p:spPr>
          <a:xfrm flipH="1">
            <a:off x="8768283" y="4109914"/>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91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a:r>
              <a:rPr lang="en-US" noProof="0"/>
              <a:t>Emphasized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3628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fld id="{19B51A1E-902D-48AF-9020-955120F399B6}" type="slidenum">
              <a:rPr lang="en-US" noProof="0" smtClean="0"/>
              <a:pPr/>
              <a:t>‹#›</a:t>
            </a:fld>
            <a:endParaRPr lang="en-US" noProof="0" dirty="0"/>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Box 10">
            <a:extLst>
              <a:ext uri="{FF2B5EF4-FFF2-40B4-BE49-F238E27FC236}">
                <a16:creationId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a:r>
              <a:rPr lang="en-US" sz="1200" noProof="0" dirty="0">
                <a:solidFill>
                  <a:schemeClr val="tx2"/>
                </a:solidFill>
                <a:latin typeface="+mj-lt"/>
              </a:rPr>
              <a:t>Your Logo or Name Here</a:t>
            </a:r>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52" r:id="rId5"/>
    <p:sldLayoutId id="2147483656" r:id="rId6"/>
    <p:sldLayoutId id="2147483657" r:id="rId7"/>
    <p:sldLayoutId id="2147483683" r:id="rId8"/>
    <p:sldLayoutId id="2147483668" r:id="rId9"/>
    <p:sldLayoutId id="2147483670" r:id="rId10"/>
    <p:sldLayoutId id="2147483653" r:id="rId11"/>
    <p:sldLayoutId id="2147483673" r:id="rId12"/>
    <p:sldLayoutId id="2147483674" r:id="rId13"/>
    <p:sldLayoutId id="2147483676" r:id="rId14"/>
    <p:sldLayoutId id="2147483677" r:id="rId15"/>
    <p:sldLayoutId id="2147483654" r:id="rId16"/>
    <p:sldLayoutId id="2147483660" r:id="rId17"/>
    <p:sldLayoutId id="2147483661" r:id="rId18"/>
    <p:sldLayoutId id="2147483678" r:id="rId19"/>
    <p:sldLayoutId id="2147483686" r:id="rId20"/>
    <p:sldLayoutId id="2147483687" r:id="rId21"/>
    <p:sldLayoutId id="2147483689" r:id="rId22"/>
    <p:sldLayoutId id="2147483690" r:id="rId23"/>
    <p:sldLayoutId id="2147483688" r:id="rId24"/>
    <p:sldLayoutId id="2147483691" r:id="rId25"/>
    <p:sldLayoutId id="2147483692" r:id="rId26"/>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vatzum.lrv.lt/lt/informacijos-rinkmenos/augalu-veisles_info_rinkmenos/"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14.svg"/><Relationship Id="rId11" Type="http://schemas.openxmlformats.org/officeDocument/2006/relationships/image" Target="../media/image18.sv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hyperlink" Target="https://vatzum.lrv.lt/l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7.jp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Placeholder 19" descr="Arial view of open farm land">
            <a:extLst>
              <a:ext uri="{FF2B5EF4-FFF2-40B4-BE49-F238E27FC236}">
                <a16:creationId xmlns:a16="http://schemas.microsoft.com/office/drawing/2014/main" id="{3072B96B-8E35-4D15-80A0-1DD4745F75B5}"/>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86715" y="0"/>
            <a:ext cx="12018572" cy="6684572"/>
          </a:xfrm>
        </p:spPr>
      </p:pic>
      <p:sp>
        <p:nvSpPr>
          <p:cNvPr id="6" name="Title 5">
            <a:extLst>
              <a:ext uri="{FF2B5EF4-FFF2-40B4-BE49-F238E27FC236}">
                <a16:creationId xmlns:a16="http://schemas.microsoft.com/office/drawing/2014/main" id="{2E3EA56B-BEB0-4656-A20B-D15F03B7ACA1}"/>
              </a:ext>
            </a:extLst>
          </p:cNvPr>
          <p:cNvSpPr>
            <a:spLocks noGrp="1"/>
          </p:cNvSpPr>
          <p:nvPr>
            <p:ph type="ctrTitle"/>
          </p:nvPr>
        </p:nvSpPr>
        <p:spPr>
          <a:xfrm>
            <a:off x="365125" y="1178560"/>
            <a:ext cx="11338560" cy="3877750"/>
          </a:xfrm>
          <a:solidFill>
            <a:schemeClr val="tx2">
              <a:lumMod val="40000"/>
              <a:lumOff val="60000"/>
              <a:alpha val="80000"/>
            </a:schemeClr>
          </a:solidFill>
        </p:spPr>
        <p:txBody>
          <a:bodyPr/>
          <a:lstStyle/>
          <a:p>
            <a:pPr algn="ctr"/>
            <a:r>
              <a:rPr lang="en-US" sz="4800" b="1" spc="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VALSTYBIN</a:t>
            </a:r>
            <a:r>
              <a:rPr lang="lt-LT" sz="4800" b="1" spc="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Ė AUGALININKYSTĖS TARNYB</a:t>
            </a:r>
            <a:r>
              <a:rPr lang="en-US" sz="4800" b="1" spc="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A </a:t>
            </a:r>
            <a:r>
              <a:rPr lang="lt-LT" sz="4800" b="1" spc="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rPr>
              <a:t>PRIE ŽEMĖS ŪKIO MINISTERIJOS </a:t>
            </a:r>
            <a:endParaRPr lang="en-US" sz="4800" b="1" spc="0" dirty="0">
              <a:solidFill>
                <a:schemeClr val="accent2">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7" name="Freeform: Shape 46">
            <a:extLst>
              <a:ext uri="{FF2B5EF4-FFF2-40B4-BE49-F238E27FC236}">
                <a16:creationId xmlns:a16="http://schemas.microsoft.com/office/drawing/2014/main" id="{B6D0B8EE-8E06-4051-87BF-62C153F3FBBB}"/>
              </a:ext>
              <a:ext uri="{C183D7F6-B498-43B3-948B-1728B52AA6E4}">
                <adec:decorative xmlns:adec="http://schemas.microsoft.com/office/drawing/2017/decorative" val="1"/>
              </a:ext>
            </a:extLst>
          </p:cNvPr>
          <p:cNvSpPr/>
          <p:nvPr/>
        </p:nvSpPr>
        <p:spPr>
          <a:xfrm rot="4308689">
            <a:off x="3814893" y="821962"/>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AutoShape 2" descr="data:image/jpg;base64,/9j/4AAQSkZJRgABAQEA3ADcAAD/2wBDAAUDBAQEAwUEBAQFBQUGBwwIBwcHBw8LCwkMEQ8SEhEPERETFhwXExQaFRERGCEYGh0dHx8fExciJCIeJBweHx7/2wBDAQUFBQcGBw4ICA4eFBEUHh4eHh4eHh4eHh4eHh4eHh4eHh4eHh4eHh4eHh4eHh4eHh4eHh4eHh4eHh4eHh4eHh7/wAARCAHxAp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g0UhoAM0V4f+0J4h+JXguWPXPD+pI2hSYSVWtI3NtJ0GSVztbsT347ivHv8AhfnxMx/yGLb/AMAo/wDColUS0Z51bMqdGbjNM+0qM18W/wDC/PiX/wBBe3/8Ao/8KP8AhfnxL/6C9v8A+AUf+FT7WJj/AGzQ7M+0s0Zr4t/4X58S/wDoL2//AIBR/wCFH/C/PiX/ANBe3/8AAKP/AAo9rEP7ZodmfaNHFfF3/C/PiX/0GLb/AMAo/wD4mpof2gviRG4Z76wlGOVezXB/LFHtYjWc0OzPsujNeI/CX496b4mvYNG8RWselanKdsUqMTbzPnhRnlCewJI984Fe2qc1opJo76NeFaPNB3HUUUUzcKKKKACiiigAooooAKKKKACiiigAooooAKSquo31np9s9zfXUVtCv3nlcKB+dcNrXxY0G0kaLT4bjUWH8aDZH+Z5/SuetiaVFXnKxnOrCHxM9EpK8Wu/ivrc7t9ks7O2jP3dwaRh+OQD+VQj4jeKJD/x8QL/ALsI/rXm1M9wsH1Zj9cpnt+aM14qnj7xMet6n/flf8Knj8c+JGPN4n/flf8ACsXxHhV0YfW4HseaM15InjTxA3W7T/v0v+FXdO8TeJL66jtYZ1aSQ4A8ofn06Uo8R4aUlGMW2xrFQbsenDFLVexWZLaNbiTzZQPmfGMmrAr34u6TOkSiiuU+Ifj7w54G077Vrd6FlcEw2sfzTTEf3V9Pc4A9aq9iJzjBc0nZHV0tfKPin9pTxJdXJXw7pVlp1sOjXGZpW9+wH0wfrXPRfH74lRzNI2pWcinpG1mm0fkAf1rP2sTzpZvh07bn2dRXzT4K/aWm3pb+L9GQqSB9qscjaPeNic+uQR9K+gvDWv6R4j0uPU9Fv4b60k4EkTZwfQjqp9jzVKSlsddDF0q/wM1aKKDVHSIDRmuT8ZXmuaaRd2c4NqcBh5YJQ/4GuZ/4S7Xf+fpf+/Yr5fMOKsLl9Z0a0JJ/menhsrq4iHPBqx6nxRxXlv8Awl2uf8/C/wDftaP+Eu1z/n5X/v2K4f8AXvL+0vu/4Jv/AGFie6+89Sory3/hLtc/5+V/79ij/hLtc/5+F/79j/Cj/XvL+0g/sLE91956jmgV5gnjDXF6yxt9YxWnp/jqUYW+sw3P3ojj9D/jXTh+NMsrPlbcfVGVTJsVBXtf0O8zRWXpOuadqWBbXC+ZjJjbhh+FaZ6da+moYmliIc9KSa8jzJwlB2krMXiivKvifZfFywEuo+Ctfh1C2A3GxmtIhOvrtbaA/wBDg/U14Rd/HP4qWlzLa3WoxQTxMUkjksI1ZGHUEEcGtJTUdzzq+YQoO04s+zaM18W/8L8+Jn/QYtv/AACj/wAKP+F+fEv/AKC9v/4BR/4VPtYnP/bNDsz7SzRmvi3/AIX58S/+gvb/APgFH/hR/wAL8+Jf/QXt/wDwCj/wo9rEP7ZodmfaWaM18W/8L8+Jf/QXt/8AwCj/AMKP+F+fEv8A6C9v/wCAUf8AhR7WIf2zQ7M+0s0Zr4t/4X58S/8AoL2//gFH/hR/wvz4l/8AQXt//AKP/Cj2sQ/tmh2Z9pZozXxb/wAL8+Jf/QXt/wDwCj/wo/4X58S/+gvb/wDgFH/hR7WIf2zQ7M+0s0Zr4t/4X58S/wDoL2//AIBR/wCFH/C/PiX/ANBe3/8AAKP/AAo9rEP7ZodmfaWaM18W/wDC/PiX/wBBe3/8Ao/8KP8AhfnxL/6C9v8A+AUf+FHtYh/bNDsz7SzRmvi3/hfnxL/6C9v/AOAUf+FH/C/PiX/0F7f/AMAo/wDCj2sQ/tmh2Z9o0Zr4u/4X58S/+gvb/wDgFH/hXdfAn4pePvGHxIstJ1TUYZrARSy3KpaxqdoQ45AyPmK01UizSlmtGpNRSep9MCiiitD0wooooAKKKKACiiigAooooAKKKKAKWs6dZ6tplzpuoW6XFpcxmOWNujKRgiviX40fDy8+H/iZrfDzaVckvY3BGcrn7jH+8vGfXg19zVznxB8JaX408M3Oh6pGNko3RSgZaGQfddfcfqMjoaicOZHBj8GsTDzR8BUVteN/DOqeEPElzoerRFJoW+RwPllTs6+x/wDrdqxa5HofITg4PlluFFFFBIUUUUAH04PrX1D+zX8Wjq0UXg/xLdD7fGoWxuZG/wCPhR0jY93HY9x79fl6nW8stvOlxbyvDNGwdHRiGVhyCCOhqoS5WdWExUsPPmXzP0eoryz9n/4nw+ONDFhqMqJr9mgFwnA89OglUdPYgdD7EV6oK607q6PsaNaNWClEKKKKZqFFFFABRRRQAUUUUAFFFNZsDOeO9AASK81+InxS0/QpJdO0cR3+ojKu2cxQn0PqfYfie1cl8W/is1xJNoPhi4KwglLi9Q/f9VjPYdt3ftxyfJoe3WvGxuYcnuU9+55WKx9ny0/vN7Wdc1bXrw3WrXstw+eAThF9lXoPwqOCqMNXoK+YrTctZM89Scndl6H+lXYapQ/0q7DXBM1Rbjq1HVWOrUdcsiy3ArO6oilmYgAAck16v4J8PjSrQXFwoN3KPm/2B/d/xrF+HPhvaq6vfR/MRm3Q9h/e/wAK74cV9fkOU+zSxFVavZHo4ajZc0haWisrxTrun+G9Cuta1WdYLS1Te7HqewA9STgAepr6o6pSUVdmH8V/HWneA/C0uqXZWS6fKWdtnmaT0+g6k+nuQK+IPE+u6p4l1y51nWLp7m7uG3MzHhR2VR2UdAO1bHxR8b6l488Uzatelo7dcpaW2eII88D6nqT3PsBXKjpXLUnzM+TzDGvETtH4ULRRRWZ5oV2fwk+IOp+APEaXlu0k2nTELeWm7iRPUDoHHY/h0NcZRTTaZpTqSpyUo7n6IeH9Y0/XtGtdX0q5S5s7pN8UqHgj09iDkEdiCK0a+OP2dvig/gzVxourzMdBvH5Zv+XWQ8b/APd/vD8fr9hxSLJGsiMGVgCrA5BHrXXCSkj7DBYuOJp3W/Ubcwx3EDwyqHRwQwPQivLPFGiy6PfFRlrdzmN/6H3r1giqOs6fBqVk9rOuVboe6nsRXz/EORwzShZaTWz/AEPcy/HSwlS/2XuePjrS15v498deI/Bfia50LVvD1uJYjuilEzbZoyfldeOh/Mcg8isH/hc99/0Arf8A7/t/hX5o+Ds1/k/FHpz4wyuEnGU3deTPZqK8Z/4XNff9AO2/7/t/hR/wue9/6Adv/wB/2/wpf6nZr/J+KJ/1zyr+f8GezUV4z/wue9/6Adv/AN/2/wAKP+Fz3v8A0A7f/v8At/hR/qdmv8n4oP8AXPKv5/wZ7KCysGVirA8EHpXUeH/F11aFYNQzcQdA/wDGv+P86+cv+FzXv/QCt/8Av+3+FJ/wua9P/MDt/wDv+3+Fejl+R59gKinRVvK+hzYjijJcRHlnL8GfZdndQXlus9vIskbDIZTwa4X4s/CrQfHtk0skaWWsIhEF9GvzZxwHH8a8DryOxFeEeE/2gNQ0fUYzNoiNZO48+NJyTjuVyMbv519UeHdZ03xBo1rrGk3SXVlcpvjkU9R3B9CDkEdiCK/UMFUrVaKeIhyy6nzsq+DxblClLmR8FeNPDGseENem0bW7Yw3EZyjD7kqZ4dT3Bx/k1iivuz4ueAdN8e+GZLC4Cw30QL2dzjmJ8dD6qe4/qBXw9rOm3ujatdaVqMDQXdrKY5Ub+Fh/P61c4cp8xj8E8NPT4WVaKKKzOAKKKKACiiigAooooAKKKKACiiigAooooAK98/Y00iSbxNrWuMp8q2tUt1JHVnbP6BP1FeBV9rfs4+FW8MfDKy+0Li81E/bZx/d3AbV/BQv4k1rSjeR6eU0eeupdj0sUtAorpPrQooooAKKKKACiiigAooooAKKKKACkpaKAPOPjl8N7Xx94bYQqkWtWil7KcgDce8bH+6f0OD6g/Fd/a3On309jewvBdW8hjlicYZGBwQa/Rk14Z+0x8LBr9i/izQbcnVrZP9KhQc3MQ7gd3UfmBjqBWNSF9UeLmmB9ovaw3R8p0Ugpa5z5kKKKKACiiigC/wCHNa1Lw7rlrrOk3DQXlrIHRgeD6g+oPQjuK+4/hV4403x34Wh1azxHOv7u7tifmhk7j6HqD3B9civg2ur+FPjjUPAPiqLVbTdLbSYjvLbPE0eef+BDqD2PsTWlOfKz0suxrw8+WXws+9QaXtWZ4a1rTvEGiWmsaXcLcWd0m+Jx+RB9CDkEdiDWn3rqPrYtNXQUUUUDCiiigAoopDQAHpXgnx4+JTSyy+FfD9x8gyl/cIeSc8xKf5n8PWt74+/Ef/hHrE+HdHmA1a6T97Ip5toz39mPb0HPpXzhESx3MSSTySa8zG4my5InkY/G2/dw+Zchq9D2qlDV6HtXz9Q8mJdhq7BVKGrsFcEzeBeh/pV2GqUP9KuQ1w1NjaJbjrtvh34bbVbr7fdp/oULcA/8tW9PoO//AOusPwXoM2v6mIVytvHgzyf3R6D3Ne4WNrBZ2kdtbxiOKNQqqOwr2smyr28/bVF7q2O7DUeZ8z2J1XaoUYAApaWkPrX2yVj0iG6nit7eS4nkWKKNSzu5wqgDJJPYYr41/aB+Js3jrXf7P02Rl0GyciBQcfaH6GU+3YDsOe5Fdn+0/wDFM3k03gjw/c/6PGdup3Ebf6xgf9SD6A/e9Tx2OfnsVz1Z9EfN5pjuZ+yht1CloorE8MKKKKACiiigAr6O/Zg+KfEPgfxDcncPl0y4kbr/ANMSf/Qf++fSvnGiN3ikWWN2R0IZWU4II6EGqjJxZ04XEyw8+aJ+kAINHWvIv2dvignjPRho+rShdesoxvJP/HzGOBIPccBh6898D10dK64tNXPsqNaNaCnHqeffG34cWfxA8MtAvlQatbAvY3LDoe6Meu0/ocHnGK+ItTsbzS9RuNO1C3e3u7aQxzROOUYHBFfo9XiP7SPwn/4Su0PiXQYQNatkAmjA/wCPqIdsAcuO3qOPShnj5tln1j95TXvfmfI1FXG06RWKtNCCDgg7v8KP7Pk/57w/+Pf4Vj7en3PLXC+bNXVCX3FOirZ0+T/n4h/8e/wpf7Pk/wCfiD/x7/Cl7en/ADD/ANV82/6B5fcU6Kuf2fJ/z8Q/+Pf4Uf2fJ/z8Qf8Aj3+FP29PuH+q+b/9A8vuKX517H+zF8RJfC/iZPDmozMdI1SUIuTxBOeFb2B4B/A9jXlP2CT/AJ+If/Hv8KT+z5M58+H6/N/hR7en3N8Nw/nOHqKcaEtPI/RsHIr5u/bA8GoFsvGtnFhiwtb7A6j/AJZufyK5919K9W+BXid/FHw50+6uZvNvrZfst02SSzoANxJ5JIwfqa2viNoa+JPA2saKYw7XVq6xgj/loBlD+DAGtHaUdD6DG4aVSlKnONn28z4BopOQcEYIPINLXIfEbaBRRRQAUUUUAFFFFABRRRQAUUUUAFFFdZ8LvAWs+PvEC6fpyGK1iIN3dsuUgU/zY4OB39gCaEm2XTpyqSUYrU6T9nb4ey+M/Fsd/ewk6LpsgkuGZcrM45WL3z1Pt9RX2eg2risbwb4c0vwroFtomkQeVbW64ycFnbuzHux9a2664R5UfYYHCLDU7dXuFFFFWdoUUUUAFFFFABRRRQAUUUUAFFFFABRRRQAUjAEUtFAHyn+018Lf7Eu5fGOgW+NNnfN9AgOLeQn749FYn8CfQ8eEjpX6M31pb3tpLaXkMc9vMhSWKRQVdSMEEHqK+LPjp8NrnwD4i32qyS6HdsWs5jk+WevlMfUdj3HPrjnqwtqj5rNMByP2sFoedUUUVieIFFFFABSUtFAHq/7PPxPfwVrI0jVpidBvZBvJ/wCXaQ4HmD/Z/vD8e3P2LBLHNEksTq8bgMrKcggjgg1+cR6V9H/sv/FM/ufA3iC5JI+XTLiRuv8A0xJ/9B/759BW1KfRnu5Xj+V+ym9Oh9J0UmaUV0H0YUUUUAJ0rhvjB49tfA/h4zjbLqdzlLOAnq2OXP8Asjv7kDvW7418TaZ4T8O3OtapMqwwr8qZG6V8cIvqT/8AXr4w8Z+KNS8YeI7jW9Tc75DtiiB+WGMfdQfT9Tk965sRV5I2W552Pxiox5Y/EyC9vrvUtRn1C+nae6uJDJLI3VmJ5/8A1dqmhqjD2q9DXhVHdnzqbbuy7DV6HtVGGr0PauKobRLsNXYKpQ1dgrgqG8C9D/Stjw/pt1q2pRWNmm6SQ8nHCjuT7CsqyiluJ44IY2klkYIiqOST0Fe+fDzwvH4f0wNMqtfzgGZ/7v8AsD2H6mtsvy+WLqf3UduGoupLyNXwzotroelx2VsM45dyOXbuTWtRRX3FOnGnFRirJHsJJKyE6V4v+0j8Uv8AhFdLbw7odxjW7yP55EPNrEf4vZz29OvpnrPjP8QrPwB4Ya6O2bU7ndHY2xP33xyx/wBlcgn6gd6+JNX1G+1fVLnVNSuHuby5kMksrnlmP8vYdhSqTtojyMzx3so+zg9WViWYlmJZicknqTRSUc1zHy7YtFFFABRRRQAUUUUAFFFFAF3QNX1DQdatdY0q4a3u7WQPE6+vofUEcEdwa+3/AIR+PdP8e+F49RtysV7EAl7bA8wyf/EnGQf6g18JV1Hwy8aal4F8UQ6xp7F4jhLq3J+WeLPK+x7g9j+NaU58rPRy/GvDzs/hZ98igjNZHhHxBpvifw/aa3pM4mtLlNynup6FSOxByD7iteuo+tjJSV0eJ/Gj4LweIXm17wysdtqrZeaA/LHcnHb+659eh7+tfNGsaXqOjahJp+q2c9ndRH5o5VII9/ce/Sv0CIrE8U+FdA8T2bWuuaZb3aEYVmXDp/usOV/A1x18HGprHRn1eUcT1cGlTrLmh+KPg0dqWvpLxP8As5aZM/m+Htbnsz/zxuU81fwYYI/HNcJrPwC8eWK7rNdP1MZwFhn2Nj1w4A/WvPlhKseh9ph+JMurL47ep5RRXa3Hwo+Ilu22TwreE/7Do4/NWIqA/DH4gf8AQq6l/wB8D/Gs/Y1P5Wd6zPBvarH70cjRXX/8Kx8f/wDQqal/3wP8aP8AhWPj/wD6FTUv++B/jS9lU7Mr+0sH/wA/Y/ej0v8AZA1ho9T1rQnYlJYkuoxnoVO1vzDL+VfSLfdNfMf7PvhLxl4b+JNtd6l4dvbazmglhmlkTCpkbgfzUD8a+nR0r2MJf2aUj8v4l9lLHSnSaaavofn98RbNdP8AH+v2UYASHUZ1UDsN5wKwa7X47Qrb/F/xLGvAN4X/ABZQ39a4qs5bn5NiI8tWS8wooopGQUUUUAFFW9F0vUda1SHS9KtJLy8nJEcMY+ZsAk/oCfwrq0+EvxIdsL4R1D6naB+poUWzWFGpNXjFs4mivQIvgt8UJDhfCkw/3rqBf5vWnpXwA+JV7OI7nTbPTkxkyXN4hX6fuy5/SqUJdjSODrvaLPK6K+i/Dn7MkxmR/EXiVBEPvw2MJyfo7dP++TXsPgf4XeC/COJNK0eN7oEH7Vc/vZcj0J+7/wABxVKlI7KOUVpv3tEfOPws+BPiPxNNHe6/HLoulAqx8xMTzL1wqn7vHdvXgGvqrwn4c0fwvo0Ok6JZR2trEOijlz3Zj1Yn1NbIGKK6IwUT38LgqeGXu79xaKKKo7AooooAKKKKACiiigAooooAKKKKACiiigAooooAKKKKAErE8aeGtM8WeHrrRNWgEttOuMjG5G7Mp7EHnNbdFD1JlFSVmfn/APELwjqngnxPcaJqi5KfPBMBhZ4z0cf4djkVz9fc3xk+H1j4+8MPZvsh1KDL2NyR/q3/ALp77T0I+h7V8R6vpt9o+qXOl6lbvbXltIY5om6qw/z171y1IcrPkcfgnh53Xwsq0UUVmeeFFFFABQjyRyLLE7JIhDKynBBHQg9jRRQCve59i/s8fE6Pxnoi6TqkwGv2Uf73J/4+IxwJB79A3vz0Netivzq0XU7/AEbVbbVNLuXtry3cPFKnUEfzHbHevsj4J/FXTfHumra3LR2mvQJ+/tc8SAYzInqvt1H5E9NOpdWZ9PluYKqvZz3PTc1W1K+tdOsZ769nSC2gjMksjnAVQMkmrNcD8cPBmreOPCH9laTq32GRZRK0bf6u5A6I5HIGeR1GRyO40bsj1aspRg3FXZ8z/Gb4h3Pj3xKzQs8Wj2rFbKHJG4d5G/2j+gwPUnjYKm1/w/rXhrUjp2uabPY3QGdko4YeqkcMPcEioYOleTWbbuz46rKcpt1Ny9D2+tXoaow9vrV6GvPqDjuXYavQ9qow1di7Vx1DeJehq/ZxvLKsUSM8jkKqqMlj6AVoeDvB+u+JJU+wWbLbFsNcyDbGv49/oM17p4E8BaX4ajW4bF3qBGGndeF/3R2+vX+VVh8tq4h9kehh8LOp5IzPhd4HOjquraoqm+df3cR5EIP/ALN/KvRO1IBilr6nDYeGHgoQR7VOmoR5ULTXzg469qdRXQWeAeNvgd4o8ceKrjW9f8X2cO/5YYobVpBBGOiLll6evckmqMX7LtuB+88ZTN67dPA/9qGvozNJuX1FQ4ROGWX4eT5pK7PnKb9l2Eg+V4zkU9t2nA/ykFYuofsyeI41Y2HiPS7hgflE0UkWR+G6vqfcPUfnS5peziyHleGfQ+GPEfwj+IehGRrrw3czwxk/vrQidWA/iwpLAfUA1wxyDgggjqCK/R8gEVxvjr4Z+D/GUR/tbSo1ueq3dviOYH/eA+b6MCKiVHscNbJVa9NnwlRXqXxV+CviPwYJdQsd2saOu5mniT95Ao/56L6Y/iHHBzivLBWLTT1PDrUJ0Zcs1Zi0UUUjIKKKKACiiigD0z4BfEybwLr/ANjv5JH0K+cC4Tr5LdBKB7DqB1HuBX2daXEN1bRXNvMksMqh43Rsq6kZBB7jFfnIa9//AGYvil/Z9xF4J8QXH+iTMF02eRv9U5/5ZEnsT930PHcY2pTtoz3Mrx/I/ZTenQ+o6Q0A5pa6D6QTFGPalooATHFBUelLRQAmKMUtFADcUpHFLSN0oA+Gv2gf+SyeI/8Ar4T/ANFrXCV3f7QP/JZPEf8A18J/6LWuEriluz4bE/xpeoUUUUjAKKKKAPQv2b/+S1eHv9+f/wBESV9vAcV8Q/s3/wDJa/D3+/P/AOiJK+3x0roo/CfT5L/BfqJiloorY9kSlFFFABRRRQAUUUUAFFFFABRRRQAUUUUAFFFFABRRRQAUUUUAFFFFABRRRQAUUUUAI1eM/tHfC0eLNLPiDRLcHXbOP5kUc3UQ/h93Hb16emPZ6QilKKasY16Ma0HCR+b5yDg5BHUGivoT9p/4Wm1nm8b+H7f9w53albxr9xv+ewA7H+L357nHz0K45RcXY+NxOHlh6jhIWiiikc4UUUUAFTWF5d6ffQ3thcy211CweKWJirIfUEVDRRcabTuj6f8AhH+0FZXyRaV44eOyu/urqAXbDJ6bwPuH3+79K98t5oriBJoJElikUMjoQwYHoQR1FfnHiuu8CfEjxf4LbbouqObUnm0uP3kB+in7v1Ug1tCr3PbwmbuC5auvmfcGv6Fo+v2L2Os6dbX1uwI2zIDj3B6qfcc15P4l/Z58OXR8zQNSutKfdny5B58ePQZIYfUsazPCP7Smh3Qht/E2kXWnSnAee2/exA9zj7wHsAxr1LQPiN4H1x44tN8UaZLLKQqQvMI5GJ7BGwxP4VbjCpuepz4TFLWzPFLj9nvxPGf9F1nSZRngyeYmfyU0tt8B/GG795qGjKO+JpCf/QK+lAynowNLketYPBUmxf2dhzwjSfgNd+Yral4giVAfmW3gLEj2LEY/I16B4c+F/hHRZFmWxa+nXo923mfjtwF/Su3yPWjNVDB0YaqJ0U8LRh8KGxRpEipGgRQMAAYAFSUgpa6rWOkKDSVyHxA8cWPhe38pcXGoSLmKAHoP7zeg/U/rWVWrClHmk7Imc1BXkdFq+qafpNm15qN3FbQJ1eRsDPp7n2ryfxd8a4IPMt/Dlh57g4W5uQQh9wo5P4kfSvM/FOu6p4gvmu9UunmbPyoOEQegXoK5+Yda8Gtm0pu1PRHkV8fJ6Q0N7xB8SPGmq/LNrtxbJnIW0Pk4/FcE/iTXJXmsaxM5ebVr+Vu5e5cn9TSzCqUwrGNacnqzy51akt2RvqmqRncmp3qnPBE7D+taui/Erx1oc3mWfiW/lU4zHdSfaEwO2Hzj8MGsGYdapTCuylUkuph7WpF6Nnuvgz9o6aNlt/F+kq6lgPtVjwQPVkY8+uQR9K948K+JtC8Uad9v0HU4L6DOGMZ5Q+jKeVPsQK+BJh1rvv2evDniTXfHkM+h6hdaZbWTLJe3cLEAJn/V+jFsEYORjJPSvSo1ZPRno4PMqzmoSV7n2m6q6FGAZSMEEcEV88/Hb4GR3Kz+JPBNqEucmS601BxLnHzRDsepK9D2weD9EKOKUiulxUlqe3iMNCvDlmj832DKxVlKsDggjkGivqH9o74QDVo5/F3he1A1BAXvbSNf+PkcfOoH8Y5JH8Q9/vfLoPFcsouLPkcXhZ4efLIWikFLUnKFFFFABScgggkEHgg9KWigD60/Zr+KQ8T6cvhnXLgf21aRjyZHPN1EB193Xv6jB9a9sHSvzn0rUL3SdSt9S0+4e3u7aQSQyoeVYV9s/BT4iWfj/wAMC4O2HVLXbHfQDs2OHX/ZbBx6YI7V0053VmfUZZjvar2c3qj0CikFLWp7AUUUUAFFFFABQaKDQB8M/tA/8lk8R/8AXwn/AKLWuEru/wBoH/ksniP/AK+E/wDRa1wlcUviZ8Nif40vUKKKKRgFFFFAHoX7N/8AyWvw9/vz/wDoiSvt4V8Q/s3/APJa/D3+/P8A+iJK+3hXTR+E+nyX+C/UWiiitT2QooooAKKKKACiiigAooooAKKKKACiiigAooooAKKKKACiiigAooooAKKKKACiiigApDS0UAQ3EMdxA8M0ayRupV1Zcgg9QR3FfGn7QPwxl8Da8dQ02Fm0C9cmBuv2d+piJ/Mqe445INfaBrK8UaHpviTQ7rRtVtxPaXKFHU9R6EHsQeQexqZxUkcWNwkcTC3XofnpRXU/FHwRqXgPxRNpF9mSBvntLgDAnj7H2I6Edj7YNctXG00z4+pCVOTjLdBRRRQQFFFFABRRRQAUmKWigC1Z6lqVmpWz1C7twTyIpmT+RrQt/F3iy3XEHijW4h6Jfyj+TVi0nfjnPQU7s0VSa0TOn03xJ4+1nUbfS7LxJ4hu7q5cRxQjUZSXY9By1fZHwm8HzeD/AAwlpfajcajqc5El5cyzM4L/AN1d3IUdB68nvXD/ALN3ws/4RbTV8Sa5b41y7j/dxuObSI/w4PRz39Onrn2oV0U4tK7Pp8tws6ceeo9WFH4UdqyvE2tWuhaXJfXTZ28IgPLt2UU5zjTi5Sdkj1G0ldmR8RvFcXhvTNsJV7+YEQp/d/2z7D9TXz5qdxPeXUl1dStNNKxZ3Y5JNa/iHU7vWNSlv72QtLIeB2UdlHsKxZhXxeOzCWKqafCjxcTWdR+RQmqjMK0JhVGasqbOCRQmFUpxV+cVSnrupsxkZ8wqlNV+brUEFpc317DZWcLz3M7iOKNBksxOAK7qWpi027Id4T8N6n4r8Q22i6VCZJ52+ZiPljTu7HsB/nmvtf4e+EdM8F+GbfRdMQYj+aaYjDTSH7zt9fTsMDtXPfBP4d23gbQN1wqS6zdqGu5hzt9I19h39Tz6Y9EAr2qFPkjrufR5dglRjzS+JgKWiitz0xpGa+X/ANpn4U/2fLP408O25+ySNu1G3Qf6pj1lA7Ke47HnoTj6hqK5hiuIHgnjSWKRSro65DAjkEHqKmUVLQ5sVho4iHKz84xS16f8f/hlN4F143+nRM2gXr/6O2c+Q/UxMfzIPce4NeYVySi07HxtajKjNwl0CiiikZBRRRQAVveAfFeqeDPE9trmlyEPEdssROFmjP3kb2P6HB7Vg0UJtMqE3BqS3R+gXgXxRpfjDw3a65pMoaGZfnQn5on/AIkb0I/wPQ1vZr4f+B/xGuvAHiVWlZ5dGu2CXsAPQdpFH94fqMj0I+19NvbXUrCC/sp0ntp4xJFIhyHUjIIrrhPmR9fgcYsTDzW5aoooqzvCiiigAoNFBoA+Gf2gf+SyeI/+vhP/AEWtcJXd/tA/8lk8R/8AXwn/AKLWuEril8TPhsT/ABpeoUUUUjAKKKKAPQv2b/8Aktfh7/fn/wDRElfbwr4h/Zv/AOS1+Hv9+f8A9ESV9vCumj8J9Pkv8F+otFFFanshRRRQAUUUUAFFFFABRRRQAUUUUAFFFFABRRRQAUUUUAFFFFABRRRQAUUUUAFFFFABRRRQAUUUUAcd8V/AunePPC0ul3mIrlMyWdwBzDJjg+6noR3Hvivh7xJo2o+HtcutG1W3aC8tXKSIf0I9QRgg9wRX6IkV5L+0L8MI/G2i/wBqaXGq67Yxnyu32hOvln37qfXI71lUhzank5ngVWjzx3R8cClp0sckMzwzRtHIjFXRhgqRwQQehptcx8rZrQKKKKACiiigAoopKAA9K+gf2Y/hX9unh8beILY/Zom3adbyLjzGHSUj+6O3qeewzxnwC+GU3jvXvtmoRuug2Tg3LZx579REp6+5PYe5FfZtrBDbW8cFvEkUUahURFACgdAAOgralDqz3MqwPM/az26E44ooprnAzXQfSEN7cw2lrJcXDhIo1LOx7CvC/G/iCfxBqZmOUtY8rBET0Hqfc/4elb3xG8SnVbk6faOfsUTfMwP+tb1+g7f/AKq4iQda+JznNPbS9jTei3POxNfmfKtijMKozVoTCqU4ryKbPPkZ8w61SnFaEwqjMK7qbMJGfOKpTitCcdaoz9K7qbMJGfMM9OTX0l8AfhmPD1mniPW7fGr3CfuYnH/HtGfbs57+g49awPgJ8NftEsHizXoSIVIewt3H3z2lI9PQd+vpn39RivfwWHaXPI9bL8Fb95P5DqKKK9I9kKKKKACiiigDL8UaHpviPQ7rRtWt1uLS5Qq6nqPQj0IPIPY18NfFHwTqXgPxTNo99mWFvntLkDCzx9j7EdCOxHpivvg1xvxX8C6f498LzaXdBYrpMyWdzt+aGTHB/wB09CO49wKzqQ5kebmGCWIhdfEj4Roq94h0fUfD+t3Wj6rbtb3lrJskQ/oR6gjBB7g1QrlPkpRcXZi0UUUCCiiigBD0r2/9mn4pHw/qCeE9eucaTdSf6LM54tpT2PojH8ic9Ca8RpKcZOLub4evKhNTifpAGyAfWlFeB/sx/FI6xaxeDdfuM6jbx4sZnPM8aj7h9XUD8QPUc++DkV1xkpK59lh68a8FOItFFFUbhQaKDQB8M/tA/wDJZPEf/Xwn/otK4Su7/aB/5LJ4k/6+F/8ARaVwlcUt2fDYn+NL1CiiikYBRRRQB6F+zf8A8lr8Pf78/wD6Ikr7eFfEP7N//Ja/D3+/P/6Ikr7eFdNH4T6fJf4L9RaKKK1PZCiiigAooooAKKKKACiiigAooooAKKKKACiiigAooooAKKKKACiiigAooooAKKKKACiiigAooooAKQjNLRQB84/tQfCvzRN448P22ZVG7U7eMfeAH+uA9R/F69fWvmsV+j0qK6MrKCrAggjgivj/APaL+F7eD9WOvaNAf7CvZDlEHFpIedn+6edvp07DOFWHVHzuaYCz9rTXqeRUUlLWB4IUUUUAJXUfDHwXqPjvxVDo1jmOEfvLq4I+WCIdW+p6AdyR2yax/Duj6h4g1u10bS7dp7y7kCRoP1J9ABkk9gCa+4PhN4E03wF4Xj0y1xLdSYkvLjHM0mP0UdAP6k1pThzM9HL8E8RO72RueFdB03w1odrouk26wWlsgVF7k92J7knknua1aKK6j62MVFWQE+tcF8RvEnlo2kWMnzsMTuD90f3fr61teM9fXSbMwwEG7lHyD+4P7xryics7s7szMxySTkk18tnubezX1ek9XucuJrW91FGQYNVZBVyWqsor4+LPOKM4qlNV+YcVSmFdVMiRQmHNUZhWhP1qjMOtd1NmEkZ8wr0P4M/DlvEV5HrmswkaTC2Yo2H/AB8sD0/3QRz69PWrPwv+Gtx4gmj1TWo3g0kHcqH5XuPp6L79+3qPoK2ghtrdILeJIoo1CoiLgKB0AHavo8vwTl+8nsd2DwXM+eew+KNYkVEUKijCgDAAqSj0or3keyFFFFABRRRQAUUUUAFIRS0UAeR/tD/DCPxpov8Aa2lRBdeskPl44+0xjnyz791Prx3r47kjkhkaKVGjkRirIwwVI6gjsa/R48184ftQfCzd53jjw/b/ADD5tTt416j/AJ7Af+hfn6msasL6o8PNMDzL2sN+p83UtJS1znzYUUUUAFFFFAElpcXFndw3drM8M8Lh4pEbDIwOQQexr7R+BHxKt/Hnh/yrt44tcslAu4cgeYP+eqj0Pf0P1FfFVavhDxFqnhXxDa65pMxjurds4P3ZF7ow7girhLlZ3YHGSw0/Jn6Fg5ormfhx4x0zxv4Zt9a01wNw2zwk5aCQDlD/AI9xzXTV13ufYQmpxUo7MWg0UhoKPhr9oH/ksniP/r4T/wBFrXCV3f7QP/JZPEf/AF8J/wCi1rhK4pfEz4bE/wAaXqFFFFIwCiiigD0L9m//AJLX4e/35/8A0RJX28K+If2b/wDktfh7/fn/APRElfbwrpo/CfT5L/BfqLRRRWp7IUUUUAFFFFABRRRQAUUUUAFFFFABRRRQAUUUUAFFFFABRRRQAUUUUAFFFFABRRRQAUUUUAFFFFABRRRQAGqeq6fZ6pYTWGoW8dzazoUlikXKsp7Vc7UUCaTVmfI/xb+A+taFdzal4Tgl1XSmJb7Og3XFuPTH8Y9COfUd68WkR45GjkVkdThlYYIPpX6PlRWPrPhXwzrLl9W8P6Xfvj79xaJI35kZrGVJPY8XEZPGcuam7H575rf8G+DvEvi69FroGlXF1hgrzbcRR57s54H86+07H4Y/D+ykaSDwho+5jnMlqsmPpuzj8K6q1tbe1hWG1gjhjXokahQPwFJUe5lSyR39+Wh5t8FPhPp/gCzN3cSJe65Om2a5AO2MddiZ7ep6n26V6cOlGKMVskktD3KVKNKKjBaBWbr+qQ6VYtcS8seETux9K0qo6hpNhfur3dusrKMKSTwKxxCqOm1S0ZUr20PJNTuZr27kurhi0jnJPp7D2rPlr2E+GdDPWwj/ADP+NNPhXQD102P8z/jXx8uGcTKTlKabZwvCSetzxWaqk1e6Hwj4dPXTIvzP+NNPg7w2eulQ/mf8aqPDNZfaQfU5dzwKaqU1fRsXhLw3H93RrNv9+MN/OrNvoOi27boNKsYj6pbqP5Cuinw7UXxTF9Sfc+cNL8O61rLbdN024nXON+3CA+7HivTfBPwmtbKZL7xDJHezLhkt0/1Sn/az976cD616isaqAFUADoBTu1ethcopUXeWrNaeDhB3eo2NFRAqgKoGAAOgp9FFeujsCiiigAooooAKKKKACiiigAooooAKjmjWSNo3UMjAgqRkEelSUGgD44/aK+F7eDdZbW9IhJ0K9kOFUf8AHrIeSh/2TyV9OnYE+SV+ims6XYaxps2m6naxXVpOu2WKQZDCuQ/4U98Nf+hTsv8Avp//AIqsZUrvQ8HE5Pzzcqbsj4Zpfxr7n/4VB8Nv+hSsfzb/ABpf+FQ/Df8A6FKw/wDHv8an2LMP7Eq/zI+F/wAaPxr7p/4VF8N/+hS0/wD75P8AjSj4R/Dj/oUdO/75P+NHsWH9iVf5kfCtH4191f8ACpfhx/0KOm/98H/Gnf8ACpvhz/0KOmf9+/8A69L2LD+xKv8AMfI/wf8AiBfeAPFC30e+bTp8R31sD/rE9R23DqD9R3Nfb+iapY6zpNtqmmXKXNpcoJIpV6MD/L6dq5j/AIVP8Of+hR0v/v1XReHtB0jw/YfYdFsYrG13F/KiGFBPU4rWEXHc9TA4arh04yd0alI3SlorQ9E+GP2gf+SyeJP+vhP/AEWtcJX3jrfwy8C61qk+qap4ctbm8uG3SyuWyxxjsfQVT/4U78Nf+hTsvzf/ABrB0m2fPVsnqTm5KS1Phr8aK+5f+FPfDX/oU7L83/xo/wCFPfDX/oU7L83/AMaXsWZ/2JV/mR8NflR+Vfcv/Cnfhr/0Kdl+b/8AxVH/AAp34a/9CnZfm/8A8VR7Fh/YlX+ZHy7+zf8A8lq8O/78/wD6Ikr7eFchoPw08D6Fq0Gq6T4dtbS9g3GKZC2VyCp6n0JFdh2rWEeVHr5fhZYam4yYUUUVZ3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H/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8633" y="2306162"/>
            <a:ext cx="2031858" cy="703232"/>
          </a:xfrm>
          <a:prstGeom prst="rect">
            <a:avLst/>
          </a:prstGeom>
        </p:spPr>
      </p:pic>
    </p:spTree>
    <p:extLst>
      <p:ext uri="{BB962C8B-B14F-4D97-AF65-F5344CB8AC3E}">
        <p14:creationId xmlns:p14="http://schemas.microsoft.com/office/powerpoint/2010/main" val="148523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0" y="322018"/>
            <a:ext cx="11340000" cy="432000"/>
          </a:xfrm>
        </p:spPr>
        <p:txBody>
          <a:bodyPr/>
          <a:lstStyle/>
          <a:p>
            <a:pPr algn="ctr"/>
            <a:r>
              <a:rPr lang="lt-LT" sz="3600" b="1" i="1" dirty="0">
                <a:solidFill>
                  <a:schemeClr val="tx1"/>
                </a:solidFill>
                <a:latin typeface="Calibri" panose="020F0502020204030204" pitchFamily="34" charset="0"/>
                <a:ea typeface="Calibri" panose="020F0502020204030204" pitchFamily="34" charset="0"/>
                <a:cs typeface="Calibri" panose="020F0502020204030204" pitchFamily="34" charset="0"/>
              </a:rPr>
              <a:t>Pakeitimai f</a:t>
            </a:r>
            <a:r>
              <a:rPr lang="en-US" sz="3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itosanitarijos</a:t>
            </a:r>
            <a:r>
              <a:rPr lang="en-US" sz="3600" b="1"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600" b="1" i="1" dirty="0" err="1">
                <a:solidFill>
                  <a:schemeClr val="tx1"/>
                </a:solidFill>
                <a:latin typeface="Calibri" panose="020F0502020204030204" pitchFamily="34" charset="0"/>
                <a:ea typeface="Calibri" panose="020F0502020204030204" pitchFamily="34" charset="0"/>
                <a:cs typeface="Calibri" panose="020F0502020204030204" pitchFamily="34" charset="0"/>
              </a:rPr>
              <a:t>srityje</a:t>
            </a:r>
            <a:endParaRPr lang="en-US" sz="36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1"/>
          </p:nvPr>
        </p:nvSpPr>
        <p:spPr/>
        <p:txBody>
          <a:bodyPr/>
          <a:lstStyle/>
          <a:p>
            <a:fld id="{19B51A1E-902D-48AF-9020-955120F399B6}" type="slidenum">
              <a:rPr lang="en-US" noProof="0" smtClean="0"/>
              <a:pPr/>
              <a:t>10</a:t>
            </a:fld>
            <a:endParaRPr lang="en-US" noProof="0" dirty="0"/>
          </a:p>
        </p:txBody>
      </p:sp>
      <p:sp>
        <p:nvSpPr>
          <p:cNvPr id="4" name="Text Placeholder 3"/>
          <p:cNvSpPr>
            <a:spLocks noGrp="1"/>
          </p:cNvSpPr>
          <p:nvPr>
            <p:ph type="body" sz="quarter" idx="26"/>
          </p:nvPr>
        </p:nvSpPr>
        <p:spPr>
          <a:xfrm>
            <a:off x="482800" y="933061"/>
            <a:ext cx="11229569" cy="5116590"/>
          </a:xfrm>
        </p:spPr>
        <p:txBody>
          <a:bodyPr/>
          <a:lstStyle/>
          <a:p>
            <a:pPr marL="342900" indent="-342900" algn="just">
              <a:buFont typeface="Arial" panose="020B0604020202020204" pitchFamily="34" charset="0"/>
              <a:buChar char="•"/>
            </a:pP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2025 m. sumažinta </a:t>
            </a:r>
            <a:r>
              <a:rPr lang="lt-LT" sz="2000" b="1" dirty="0">
                <a:solidFill>
                  <a:schemeClr val="tx1"/>
                </a:solidFill>
                <a:latin typeface="Calibri" panose="020F0502020204030204" pitchFamily="34" charset="0"/>
                <a:ea typeface="Calibri" panose="020F0502020204030204" pitchFamily="34" charset="0"/>
                <a:cs typeface="Calibri" panose="020F0502020204030204" pitchFamily="34" charset="0"/>
              </a:rPr>
              <a:t>beveik 200 </a:t>
            </a: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iš anksto planuojamų </a:t>
            </a:r>
            <a:r>
              <a:rPr lang="lt-LT" sz="2000" b="1" dirty="0">
                <a:solidFill>
                  <a:schemeClr val="tx1"/>
                </a:solidFill>
                <a:latin typeface="Calibri" panose="020F0502020204030204" pitchFamily="34" charset="0"/>
                <a:ea typeface="Calibri" panose="020F0502020204030204" pitchFamily="34" charset="0"/>
                <a:cs typeface="Calibri" panose="020F0502020204030204" pitchFamily="34" charset="0"/>
              </a:rPr>
              <a:t>fitosanitarinių patikrinimų</a:t>
            </a: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 (2024 m.</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lt-LT" sz="2000" b="1" dirty="0">
                <a:solidFill>
                  <a:schemeClr val="tx1"/>
                </a:solidFill>
                <a:latin typeface="Calibri" panose="020F0502020204030204" pitchFamily="34" charset="0"/>
                <a:ea typeface="Calibri" panose="020F0502020204030204" pitchFamily="34" charset="0"/>
                <a:cs typeface="Calibri" panose="020F0502020204030204" pitchFamily="34" charset="0"/>
              </a:rPr>
              <a:t>2204</a:t>
            </a: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 2025 m. </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lt-LT" sz="2000" b="1" dirty="0">
                <a:solidFill>
                  <a:schemeClr val="tx1"/>
                </a:solidFill>
                <a:latin typeface="Calibri" panose="020F0502020204030204" pitchFamily="34" charset="0"/>
                <a:ea typeface="Calibri" panose="020F0502020204030204" pitchFamily="34" charset="0"/>
                <a:cs typeface="Calibri" panose="020F0502020204030204" pitchFamily="34" charset="0"/>
              </a:rPr>
              <a:t>2017</a:t>
            </a: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 Didžioji dalis šių patikrinimų siejama su Europos Sąjungos lėšomis finansuojama kenkėjų stebėsena, todėl šiais atvejais papildomos finansinės naštos ūkio subjektai nepatirs. </a:t>
            </a: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Nustatyta, jog </a:t>
            </a:r>
            <a:r>
              <a:rPr lang="lt-LT" sz="2000" b="1" dirty="0">
                <a:solidFill>
                  <a:schemeClr val="tx1"/>
                </a:solidFill>
                <a:latin typeface="Calibri" panose="020F0502020204030204" pitchFamily="34" charset="0"/>
                <a:ea typeface="Calibri" panose="020F0502020204030204" pitchFamily="34" charset="0"/>
                <a:cs typeface="Calibri" panose="020F0502020204030204" pitchFamily="34" charset="0"/>
              </a:rPr>
              <a:t>bulvių augintojai, supirkėjai, realizuotojai gali savo nuožiūra rinktis realizuojamų, superkamų, pakuojamų bulvių apskaitos būdą</a:t>
            </a: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lt-LT" sz="2000" b="1" dirty="0">
                <a:solidFill>
                  <a:schemeClr val="tx1"/>
                </a:solidFill>
                <a:latin typeface="Calibri" panose="020F0502020204030204" pitchFamily="34" charset="0"/>
                <a:ea typeface="Calibri" panose="020F0502020204030204" pitchFamily="34" charset="0"/>
                <a:cs typeface="Calibri" panose="020F0502020204030204" pitchFamily="34" charset="0"/>
              </a:rPr>
              <a:t>Rekomenduojamos formos </a:t>
            </a: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Bulvių pirkimo–pardavimo registracijos žurnalas. </a:t>
            </a:r>
          </a:p>
          <a:p>
            <a:pPr marL="342900" indent="-342900" algn="just">
              <a:buFont typeface="Arial" panose="020B0604020202020204" pitchFamily="34" charset="0"/>
              <a:buChar char="•"/>
            </a:pP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2025 m.</a:t>
            </a: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 sausio 29 – vasario 11 dienomis, </a:t>
            </a:r>
            <a:r>
              <a:rPr lang="lt-LT" sz="2000" b="1" dirty="0">
                <a:solidFill>
                  <a:schemeClr val="tx1"/>
                </a:solidFill>
                <a:latin typeface="Calibri" panose="020F0502020204030204" pitchFamily="34" charset="0"/>
                <a:ea typeface="Calibri" panose="020F0502020204030204" pitchFamily="34" charset="0"/>
                <a:cs typeface="Calibri" panose="020F0502020204030204" pitchFamily="34" charset="0"/>
              </a:rPr>
              <a:t>Europos Komisijos ekspertai atliko auditą</a:t>
            </a: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 siekiant įvertinti bulvių žiedinio puvinio (</a:t>
            </a:r>
            <a:r>
              <a:rPr lang="lt-LT" sz="2000" i="1" dirty="0" err="1">
                <a:solidFill>
                  <a:schemeClr val="tx1"/>
                </a:solidFill>
                <a:latin typeface="Calibri" panose="020F0502020204030204" pitchFamily="34" charset="0"/>
                <a:ea typeface="Calibri" panose="020F0502020204030204" pitchFamily="34" charset="0"/>
                <a:cs typeface="Calibri" panose="020F0502020204030204" pitchFamily="34" charset="0"/>
              </a:rPr>
              <a:t>Clavibacter</a:t>
            </a:r>
            <a:r>
              <a:rPr lang="lt-LT" sz="20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lt-LT" sz="2000" i="1" dirty="0" err="1">
                <a:solidFill>
                  <a:schemeClr val="tx1"/>
                </a:solidFill>
                <a:latin typeface="Calibri" panose="020F0502020204030204" pitchFamily="34" charset="0"/>
                <a:ea typeface="Calibri" panose="020F0502020204030204" pitchFamily="34" charset="0"/>
                <a:cs typeface="Calibri" panose="020F0502020204030204" pitchFamily="34" charset="0"/>
              </a:rPr>
              <a:t>sepedonicus</a:t>
            </a: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 situaciją ir kontrolės sistemą Lietuvoje. </a:t>
            </a:r>
          </a:p>
          <a:p>
            <a:pPr marL="342900" indent="-342900" algn="just">
              <a:buFont typeface="Arial" panose="020B0604020202020204" pitchFamily="34" charset="0"/>
              <a:buChar char="•"/>
            </a:pP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Europos Komisijos ekspertai aplankė bulvių sėklininkystės ūkį, bulvių pakavimu užsiimantį kooperatyvą, ūkininkus, kurių ūkiuose buvo nustatyti bulvių žiedinio puvinio židiniai. Buvo vertinamos galimos bulvių žiedinio puvinio atsiradimo bei išplitimo priežastys. Pasibaigus auditui </a:t>
            </a:r>
            <a:r>
              <a:rPr lang="lt-LT" sz="2000" b="1" dirty="0">
                <a:solidFill>
                  <a:schemeClr val="tx1"/>
                </a:solidFill>
                <a:latin typeface="Calibri" panose="020F0502020204030204" pitchFamily="34" charset="0"/>
                <a:ea typeface="Calibri" panose="020F0502020204030204" pitchFamily="34" charset="0"/>
                <a:cs typeface="Calibri" panose="020F0502020204030204" pitchFamily="34" charset="0"/>
              </a:rPr>
              <a:t>Europos Komisijos ekspertai pateikė keletą rekomendacijų</a:t>
            </a: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lt-LT" sz="2000" b="1" dirty="0">
                <a:solidFill>
                  <a:schemeClr val="tx1"/>
                </a:solidFill>
                <a:latin typeface="Calibri" panose="020F0502020204030204" pitchFamily="34" charset="0"/>
                <a:ea typeface="Calibri" panose="020F0502020204030204" pitchFamily="34" charset="0"/>
                <a:cs typeface="Calibri" panose="020F0502020204030204" pitchFamily="34" charset="0"/>
              </a:rPr>
              <a:t>kurias Lietuva dabar turi įgyvendinti</a:t>
            </a: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buFont typeface="Arial" panose="020B0604020202020204" pitchFamily="34" charset="0"/>
              <a:buChar char="•"/>
            </a:pP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Viena iš rekomendacijų – </a:t>
            </a:r>
            <a:r>
              <a:rPr lang="lt-LT" sz="2000" b="1" dirty="0">
                <a:solidFill>
                  <a:schemeClr val="tx1"/>
                </a:solidFill>
                <a:latin typeface="Calibri" panose="020F0502020204030204" pitchFamily="34" charset="0"/>
                <a:ea typeface="Calibri" panose="020F0502020204030204" pitchFamily="34" charset="0"/>
                <a:cs typeface="Calibri" panose="020F0502020204030204" pitchFamily="34" charset="0"/>
              </a:rPr>
              <a:t>imti daugiau bulvių mėginių </a:t>
            </a: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pas tuos ūkio subjektus, </a:t>
            </a:r>
            <a:r>
              <a:rPr lang="lt-LT" sz="2000" b="1" dirty="0">
                <a:solidFill>
                  <a:schemeClr val="tx1"/>
                </a:solidFill>
                <a:latin typeface="Calibri" panose="020F0502020204030204" pitchFamily="34" charset="0"/>
                <a:ea typeface="Calibri" panose="020F0502020204030204" pitchFamily="34" charset="0"/>
                <a:cs typeface="Calibri" panose="020F0502020204030204" pitchFamily="34" charset="0"/>
              </a:rPr>
              <a:t>kurie yra neregistruoti LR Fitosanitariniame registre</a:t>
            </a:r>
            <a:r>
              <a:rPr lang="lt-LT" sz="2000" dirty="0">
                <a:solidFill>
                  <a:schemeClr val="tx1"/>
                </a:solidFill>
                <a:latin typeface="Calibri" panose="020F0502020204030204" pitchFamily="34" charset="0"/>
                <a:ea typeface="Calibri" panose="020F0502020204030204" pitchFamily="34" charset="0"/>
                <a:cs typeface="Calibri" panose="020F0502020204030204" pitchFamily="34" charset="0"/>
              </a:rPr>
              <a:t>, siekiant sumažinti žiedinio puvinio patekimo į pramoninius ūkius riziką. Šiuo atveju bulvių laboratoriniai tyrimai ūkio subjektams bus nemokami. </a:t>
            </a: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185" y="6049651"/>
            <a:ext cx="2031858" cy="703232"/>
          </a:xfrm>
          <a:prstGeom prst="rect">
            <a:avLst/>
          </a:prstGeom>
        </p:spPr>
      </p:pic>
      <p:pic>
        <p:nvPicPr>
          <p:cNvPr id="6" name="Picture 5">
            <a:extLst>
              <a:ext uri="{FF2B5EF4-FFF2-40B4-BE49-F238E27FC236}">
                <a16:creationId xmlns:a16="http://schemas.microsoft.com/office/drawing/2014/main" id="{69C299DB-1FE4-58F7-F7BC-FB54C0F1E424}"/>
              </a:ext>
            </a:extLst>
          </p:cNvPr>
          <p:cNvPicPr>
            <a:picLocks noChangeAspect="1"/>
          </p:cNvPicPr>
          <p:nvPr/>
        </p:nvPicPr>
        <p:blipFill>
          <a:blip r:embed="rId4"/>
          <a:stretch>
            <a:fillRect/>
          </a:stretch>
        </p:blipFill>
        <p:spPr>
          <a:xfrm>
            <a:off x="7171017" y="5644169"/>
            <a:ext cx="1656842" cy="1108714"/>
          </a:xfrm>
          <a:prstGeom prst="rect">
            <a:avLst/>
          </a:prstGeom>
        </p:spPr>
      </p:pic>
    </p:spTree>
    <p:extLst>
      <p:ext uri="{BB962C8B-B14F-4D97-AF65-F5344CB8AC3E}">
        <p14:creationId xmlns:p14="http://schemas.microsoft.com/office/powerpoint/2010/main" val="2088270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A348C-753C-8D04-9A72-95C15216407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B149EA-5DE0-03DA-A1C1-9E23B39F5583}"/>
              </a:ext>
            </a:extLst>
          </p:cNvPr>
          <p:cNvSpPr>
            <a:spLocks noGrp="1"/>
          </p:cNvSpPr>
          <p:nvPr>
            <p:ph type="sldNum" sz="quarter" idx="11"/>
          </p:nvPr>
        </p:nvSpPr>
        <p:spPr/>
        <p:txBody>
          <a:bodyPr/>
          <a:lstStyle/>
          <a:p>
            <a:fld id="{19B51A1E-902D-48AF-9020-955120F399B6}" type="slidenum">
              <a:rPr lang="en-US" noProof="0" smtClean="0"/>
              <a:pPr/>
              <a:t>11</a:t>
            </a:fld>
            <a:endParaRPr lang="en-US" noProof="0" dirty="0"/>
          </a:p>
        </p:txBody>
      </p:sp>
      <p:sp>
        <p:nvSpPr>
          <p:cNvPr id="6" name="Text Placeholder 3">
            <a:extLst>
              <a:ext uri="{FF2B5EF4-FFF2-40B4-BE49-F238E27FC236}">
                <a16:creationId xmlns:a16="http://schemas.microsoft.com/office/drawing/2014/main" id="{C9C83F17-9FBC-628E-7A3F-E8AC64A57B11}"/>
              </a:ext>
            </a:extLst>
          </p:cNvPr>
          <p:cNvSpPr>
            <a:spLocks noGrp="1"/>
          </p:cNvSpPr>
          <p:nvPr>
            <p:ph type="title"/>
          </p:nvPr>
        </p:nvSpPr>
        <p:spPr>
          <a:xfrm>
            <a:off x="432000" y="432000"/>
            <a:ext cx="11340000" cy="716080"/>
          </a:xfrm>
        </p:spPr>
        <p:txBody>
          <a:bodyPr/>
          <a:lstStyle/>
          <a:p>
            <a:pPr algn="ctr"/>
            <a:r>
              <a:rPr lang="lt-LT"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Pakeitimai </a:t>
            </a:r>
            <a:r>
              <a:rPr lang="lt-LT" altLang="lt-LT"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dauginamosios medžiagos </a:t>
            </a:r>
            <a:r>
              <a:rPr lang="lt-LT"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srityje</a:t>
            </a:r>
          </a:p>
        </p:txBody>
      </p:sp>
      <p:pic>
        <p:nvPicPr>
          <p:cNvPr id="7" name="Picture 6">
            <a:extLst>
              <a:ext uri="{FF2B5EF4-FFF2-40B4-BE49-F238E27FC236}">
                <a16:creationId xmlns:a16="http://schemas.microsoft.com/office/drawing/2014/main" id="{0167E04E-DB78-A7FA-B38A-3263F9D3C634}"/>
              </a:ext>
            </a:extLst>
          </p:cNvPr>
          <p:cNvPicPr>
            <a:picLocks noChangeAspect="1"/>
          </p:cNvPicPr>
          <p:nvPr/>
        </p:nvPicPr>
        <p:blipFill>
          <a:blip r:embed="rId3"/>
          <a:stretch>
            <a:fillRect/>
          </a:stretch>
        </p:blipFill>
        <p:spPr>
          <a:xfrm>
            <a:off x="10657840" y="165357"/>
            <a:ext cx="1249568" cy="1219197"/>
          </a:xfrm>
          <a:prstGeom prst="rect">
            <a:avLst/>
          </a:prstGeom>
        </p:spPr>
      </p:pic>
      <p:pic>
        <p:nvPicPr>
          <p:cNvPr id="8" name="Picture 7">
            <a:extLst>
              <a:ext uri="{FF2B5EF4-FFF2-40B4-BE49-F238E27FC236}">
                <a16:creationId xmlns:a16="http://schemas.microsoft.com/office/drawing/2014/main" id="{522D0253-965B-E8C5-D38B-CE794C3797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185" y="6049651"/>
            <a:ext cx="2031858" cy="703232"/>
          </a:xfrm>
          <a:prstGeom prst="rect">
            <a:avLst/>
          </a:prstGeom>
        </p:spPr>
      </p:pic>
      <p:graphicFrame>
        <p:nvGraphicFramePr>
          <p:cNvPr id="2" name="Table 1">
            <a:extLst>
              <a:ext uri="{FF2B5EF4-FFF2-40B4-BE49-F238E27FC236}">
                <a16:creationId xmlns:a16="http://schemas.microsoft.com/office/drawing/2014/main" id="{ECDC74A3-2696-F142-9CE6-21EDDCD6044F}"/>
              </a:ext>
            </a:extLst>
          </p:cNvPr>
          <p:cNvGraphicFramePr>
            <a:graphicFrameLocks noGrp="1"/>
          </p:cNvGraphicFramePr>
          <p:nvPr>
            <p:extLst>
              <p:ext uri="{D42A27DB-BD31-4B8C-83A1-F6EECF244321}">
                <p14:modId xmlns:p14="http://schemas.microsoft.com/office/powerpoint/2010/main" val="517052099"/>
              </p:ext>
            </p:extLst>
          </p:nvPr>
        </p:nvGraphicFramePr>
        <p:xfrm>
          <a:off x="432000" y="1384554"/>
          <a:ext cx="11475408" cy="4383418"/>
        </p:xfrm>
        <a:graphic>
          <a:graphicData uri="http://schemas.openxmlformats.org/drawingml/2006/table">
            <a:tbl>
              <a:tblPr firstRow="1" firstCol="1" bandRow="1">
                <a:tableStyleId>{21E4AEA4-8DFA-4A89-87EB-49C32662AFE0}</a:tableStyleId>
              </a:tblPr>
              <a:tblGrid>
                <a:gridCol w="3897308">
                  <a:extLst>
                    <a:ext uri="{9D8B030D-6E8A-4147-A177-3AD203B41FA5}">
                      <a16:colId xmlns:a16="http://schemas.microsoft.com/office/drawing/2014/main" val="3881995197"/>
                    </a:ext>
                  </a:extLst>
                </a:gridCol>
                <a:gridCol w="3863871">
                  <a:extLst>
                    <a:ext uri="{9D8B030D-6E8A-4147-A177-3AD203B41FA5}">
                      <a16:colId xmlns:a16="http://schemas.microsoft.com/office/drawing/2014/main" val="2433117841"/>
                    </a:ext>
                  </a:extLst>
                </a:gridCol>
                <a:gridCol w="3714229">
                  <a:extLst>
                    <a:ext uri="{9D8B030D-6E8A-4147-A177-3AD203B41FA5}">
                      <a16:colId xmlns:a16="http://schemas.microsoft.com/office/drawing/2014/main" val="3419115059"/>
                    </a:ext>
                  </a:extLst>
                </a:gridCol>
              </a:tblGrid>
              <a:tr h="352580">
                <a:tc>
                  <a:txBody>
                    <a:bodyPr/>
                    <a:lstStyle/>
                    <a:p>
                      <a:pPr algn="just">
                        <a:lnSpc>
                          <a:spcPct val="107000"/>
                        </a:lnSpc>
                        <a:spcAft>
                          <a:spcPts val="800"/>
                        </a:spcAft>
                      </a:pPr>
                      <a:r>
                        <a:rPr lang="lt-LT" sz="1800" b="1" kern="100" dirty="0">
                          <a:solidFill>
                            <a:schemeClr val="tx1"/>
                          </a:solidFill>
                          <a:effectLst/>
                          <a:latin typeface="+mn-lt"/>
                          <a:ea typeface="Calibri" panose="020F0502020204030204" pitchFamily="34" charset="0"/>
                          <a:cs typeface="Calibri" panose="020F0502020204030204" pitchFamily="34" charset="0"/>
                        </a:rPr>
                        <a:t>Reikalavimas</a:t>
                      </a:r>
                    </a:p>
                  </a:txBody>
                  <a:tcPr marL="78539" marR="78539" marT="0" marB="0"/>
                </a:tc>
                <a:tc>
                  <a:txBody>
                    <a:bodyPr/>
                    <a:lstStyle/>
                    <a:p>
                      <a:pPr algn="just">
                        <a:lnSpc>
                          <a:spcPct val="107000"/>
                        </a:lnSpc>
                        <a:spcAft>
                          <a:spcPts val="800"/>
                        </a:spcAft>
                      </a:pPr>
                      <a:r>
                        <a:rPr lang="lt-LT" sz="1800" b="1" kern="100" dirty="0">
                          <a:solidFill>
                            <a:schemeClr val="tx1"/>
                          </a:solidFill>
                          <a:effectLst/>
                          <a:latin typeface="+mn-lt"/>
                          <a:ea typeface="Calibri" panose="020F0502020204030204" pitchFamily="34" charset="0"/>
                          <a:cs typeface="Calibri" panose="020F0502020204030204" pitchFamily="34" charset="0"/>
                        </a:rPr>
                        <a:t>2024 m</a:t>
                      </a:r>
                      <a:r>
                        <a:rPr lang="en-US" sz="1800" b="1" kern="100" dirty="0">
                          <a:solidFill>
                            <a:schemeClr val="tx1"/>
                          </a:solidFill>
                          <a:effectLst/>
                          <a:latin typeface="+mn-lt"/>
                          <a:ea typeface="Calibri" panose="020F0502020204030204" pitchFamily="34" charset="0"/>
                          <a:cs typeface="Calibri" panose="020F0502020204030204" pitchFamily="34" charset="0"/>
                        </a:rPr>
                        <a:t>.</a:t>
                      </a:r>
                      <a:endParaRPr lang="lt-LT" sz="1800" b="1" kern="100" dirty="0">
                        <a:solidFill>
                          <a:schemeClr val="tx1"/>
                        </a:solidFill>
                        <a:effectLst/>
                        <a:latin typeface="+mn-lt"/>
                        <a:ea typeface="Calibri" panose="020F0502020204030204" pitchFamily="34" charset="0"/>
                        <a:cs typeface="Calibri" panose="020F0502020204030204" pitchFamily="34" charset="0"/>
                      </a:endParaRPr>
                    </a:p>
                  </a:txBody>
                  <a:tcPr marL="78539" marR="78539" marT="0" marB="0"/>
                </a:tc>
                <a:tc>
                  <a:txBody>
                    <a:bodyPr/>
                    <a:lstStyle/>
                    <a:p>
                      <a:pPr algn="just">
                        <a:lnSpc>
                          <a:spcPct val="107000"/>
                        </a:lnSpc>
                        <a:spcAft>
                          <a:spcPts val="800"/>
                        </a:spcAft>
                      </a:pPr>
                      <a:r>
                        <a:rPr lang="lt-LT" sz="1800" b="1" kern="100" dirty="0">
                          <a:solidFill>
                            <a:schemeClr val="tx1"/>
                          </a:solidFill>
                          <a:effectLst/>
                          <a:latin typeface="+mn-lt"/>
                          <a:ea typeface="Calibri" panose="020F0502020204030204" pitchFamily="34" charset="0"/>
                          <a:cs typeface="Calibri" panose="020F0502020204030204" pitchFamily="34" charset="0"/>
                        </a:rPr>
                        <a:t>Pokytis</a:t>
                      </a:r>
                    </a:p>
                  </a:txBody>
                  <a:tcPr marL="78539" marR="78539" marT="0" marB="0"/>
                </a:tc>
                <a:extLst>
                  <a:ext uri="{0D108BD9-81ED-4DB2-BD59-A6C34878D82A}">
                    <a16:rowId xmlns:a16="http://schemas.microsoft.com/office/drawing/2014/main" val="1929665581"/>
                  </a:ext>
                </a:extLst>
              </a:tr>
              <a:tr h="1533604">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lt-LT" sz="1800" b="1" dirty="0">
                          <a:solidFill>
                            <a:schemeClr val="tx1"/>
                          </a:solidFill>
                          <a:latin typeface="+mn-lt"/>
                          <a:ea typeface="Calibri" panose="020F0502020204030204" pitchFamily="34" charset="0"/>
                          <a:cs typeface="Calibri" panose="020F0502020204030204" pitchFamily="34" charset="0"/>
                        </a:rPr>
                        <a:t>S</a:t>
                      </a:r>
                      <a:r>
                        <a:rPr lang="lt-LT" sz="1800" dirty="0">
                          <a:solidFill>
                            <a:schemeClr val="tx1"/>
                          </a:solidFill>
                          <a:latin typeface="+mn-lt"/>
                          <a:ea typeface="Calibri" panose="020F0502020204030204" pitchFamily="34" charset="0"/>
                          <a:cs typeface="Calibri" panose="020F0502020204030204" pitchFamily="34" charset="0"/>
                        </a:rPr>
                        <a:t>umažintas Dauginamosios medžiagos tiekimo rinkai metinis planinių patikrinimų skaičius</a:t>
                      </a:r>
                      <a:endParaRPr lang="en-US" sz="1800" dirty="0">
                        <a:solidFill>
                          <a:schemeClr val="tx1"/>
                        </a:solidFill>
                        <a:latin typeface="+mn-lt"/>
                        <a:ea typeface="Calibri" panose="020F0502020204030204" pitchFamily="34" charset="0"/>
                        <a:cs typeface="Calibri" panose="020F0502020204030204" pitchFamily="34" charset="0"/>
                      </a:endParaRPr>
                    </a:p>
                  </a:txBody>
                  <a:tcPr marL="78539" marR="78539" marT="0"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lt-LT" altLang="lt-LT" sz="1800" dirty="0">
                          <a:solidFill>
                            <a:schemeClr val="tx1"/>
                          </a:solidFill>
                          <a:latin typeface="+mn-lt"/>
                          <a:ea typeface="Calibri" panose="020F0502020204030204" pitchFamily="34" charset="0"/>
                          <a:cs typeface="Calibri" panose="020F0502020204030204" pitchFamily="34" charset="0"/>
                        </a:rPr>
                        <a:t>Planuota atlikti </a:t>
                      </a:r>
                      <a:r>
                        <a:rPr lang="lt-LT" altLang="lt-LT" sz="1800" b="1" dirty="0">
                          <a:solidFill>
                            <a:schemeClr val="tx1"/>
                          </a:solidFill>
                          <a:latin typeface="+mn-lt"/>
                          <a:ea typeface="Calibri" panose="020F0502020204030204" pitchFamily="34" charset="0"/>
                          <a:cs typeface="Calibri" panose="020F0502020204030204" pitchFamily="34" charset="0"/>
                        </a:rPr>
                        <a:t>114</a:t>
                      </a:r>
                      <a:r>
                        <a:rPr lang="lt-LT" altLang="lt-LT" sz="1800" b="0" dirty="0">
                          <a:solidFill>
                            <a:schemeClr val="tx1"/>
                          </a:solidFill>
                          <a:latin typeface="+mn-lt"/>
                          <a:ea typeface="Calibri" panose="020F0502020204030204" pitchFamily="34" charset="0"/>
                          <a:cs typeface="Calibri" panose="020F0502020204030204" pitchFamily="34" charset="0"/>
                        </a:rPr>
                        <a:t>,</a:t>
                      </a:r>
                      <a:r>
                        <a:rPr lang="lt-LT" altLang="lt-LT" sz="1800" b="1" dirty="0">
                          <a:solidFill>
                            <a:schemeClr val="tx1"/>
                          </a:solidFill>
                          <a:latin typeface="+mn-lt"/>
                          <a:ea typeface="Calibri" panose="020F0502020204030204" pitchFamily="34" charset="0"/>
                          <a:cs typeface="Calibri" panose="020F0502020204030204" pitchFamily="34" charset="0"/>
                        </a:rPr>
                        <a:t> </a:t>
                      </a:r>
                      <a:r>
                        <a:rPr lang="lt-LT" sz="1800" noProof="0" dirty="0">
                          <a:solidFill>
                            <a:schemeClr val="tx1"/>
                          </a:solidFill>
                          <a:latin typeface="+mn-lt"/>
                          <a:ea typeface="Calibri" panose="020F0502020204030204" pitchFamily="34" charset="0"/>
                          <a:cs typeface="Calibri" panose="020F0502020204030204" pitchFamily="34" charset="0"/>
                        </a:rPr>
                        <a:t>atlikta </a:t>
                      </a:r>
                      <a:r>
                        <a:rPr lang="lt-LT" altLang="lt-LT" sz="1800" b="1" dirty="0">
                          <a:solidFill>
                            <a:schemeClr val="tx1"/>
                          </a:solidFill>
                          <a:latin typeface="+mn-lt"/>
                          <a:ea typeface="Calibri" panose="020F0502020204030204" pitchFamily="34" charset="0"/>
                          <a:cs typeface="Calibri" panose="020F0502020204030204" pitchFamily="34" charset="0"/>
                        </a:rPr>
                        <a:t>129</a:t>
                      </a:r>
                      <a:r>
                        <a:rPr lang="lt-LT" altLang="lt-LT" sz="1800" dirty="0">
                          <a:solidFill>
                            <a:schemeClr val="tx1"/>
                          </a:solidFill>
                          <a:latin typeface="+mn-lt"/>
                          <a:ea typeface="Calibri" panose="020F0502020204030204" pitchFamily="34" charset="0"/>
                          <a:cs typeface="Calibri" panose="020F0502020204030204" pitchFamily="34" charset="0"/>
                        </a:rPr>
                        <a:t> patikrinimai (15 neplaninių patikrinimų pagal skundus, pranešimus)</a:t>
                      </a:r>
                    </a:p>
                  </a:txBody>
                  <a:tcPr marL="78539" marR="78539" marT="0"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lt-LT" altLang="lt-LT" sz="1800" dirty="0">
                          <a:solidFill>
                            <a:schemeClr val="tx1"/>
                          </a:solidFill>
                          <a:latin typeface="+mn-lt"/>
                          <a:ea typeface="Calibri" panose="020F0502020204030204" pitchFamily="34" charset="0"/>
                          <a:cs typeface="Calibri" panose="020F0502020204030204" pitchFamily="34" charset="0"/>
                        </a:rPr>
                        <a:t>Planuojama atlikti </a:t>
                      </a:r>
                      <a:r>
                        <a:rPr lang="lt-LT" altLang="lt-LT" sz="1800" b="1" dirty="0">
                          <a:solidFill>
                            <a:schemeClr val="tx1"/>
                          </a:solidFill>
                          <a:latin typeface="+mn-lt"/>
                          <a:ea typeface="Calibri" panose="020F0502020204030204" pitchFamily="34" charset="0"/>
                          <a:cs typeface="Calibri" panose="020F0502020204030204" pitchFamily="34" charset="0"/>
                        </a:rPr>
                        <a:t>46 </a:t>
                      </a:r>
                      <a:r>
                        <a:rPr lang="lt-LT" altLang="lt-LT" sz="1800" dirty="0">
                          <a:solidFill>
                            <a:schemeClr val="tx1"/>
                          </a:solidFill>
                          <a:latin typeface="+mn-lt"/>
                          <a:ea typeface="Calibri" panose="020F0502020204030204" pitchFamily="34" charset="0"/>
                          <a:cs typeface="Calibri" panose="020F0502020204030204" pitchFamily="34" charset="0"/>
                        </a:rPr>
                        <a:t>dauginamosios medžiagos tiekėjų patikrinimai </a:t>
                      </a:r>
                      <a:r>
                        <a:rPr lang="en-US" altLang="lt-LT" sz="1800" dirty="0">
                          <a:solidFill>
                            <a:schemeClr val="tx1"/>
                          </a:solidFill>
                          <a:latin typeface="+mn-lt"/>
                          <a:ea typeface="Calibri" panose="020F0502020204030204" pitchFamily="34" charset="0"/>
                          <a:cs typeface="Calibri" panose="020F0502020204030204" pitchFamily="34" charset="0"/>
                        </a:rPr>
                        <a:t>– </a:t>
                      </a:r>
                      <a:r>
                        <a:rPr lang="lt-LT" altLang="lt-LT" sz="1800" b="1" dirty="0">
                          <a:solidFill>
                            <a:schemeClr val="tx1"/>
                          </a:solidFill>
                          <a:latin typeface="+mn-lt"/>
                          <a:ea typeface="Calibri" panose="020F0502020204030204" pitchFamily="34" charset="0"/>
                          <a:cs typeface="Calibri" panose="020F0502020204030204" pitchFamily="34" charset="0"/>
                        </a:rPr>
                        <a:t>59,6 % mažiau</a:t>
                      </a:r>
                      <a:endParaRPr lang="en-US" sz="1800" dirty="0">
                        <a:solidFill>
                          <a:schemeClr val="tx1"/>
                        </a:solidFill>
                        <a:latin typeface="+mn-lt"/>
                        <a:ea typeface="Calibri" panose="020F0502020204030204" pitchFamily="34" charset="0"/>
                        <a:cs typeface="Calibri" panose="020F0502020204030204" pitchFamily="34" charset="0"/>
                      </a:endParaRPr>
                    </a:p>
                  </a:txBody>
                  <a:tcPr marL="78539" marR="78539" marT="0" marB="0"/>
                </a:tc>
                <a:extLst>
                  <a:ext uri="{0D108BD9-81ED-4DB2-BD59-A6C34878D82A}">
                    <a16:rowId xmlns:a16="http://schemas.microsoft.com/office/drawing/2014/main" val="1428345205"/>
                  </a:ext>
                </a:extLst>
              </a:tr>
              <a:tr h="1406769">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lt-LT" sz="1800" dirty="0">
                          <a:solidFill>
                            <a:schemeClr val="tx1"/>
                          </a:solidFill>
                          <a:latin typeface="+mn-lt"/>
                          <a:ea typeface="Calibri" panose="020F0502020204030204" pitchFamily="34" charset="0"/>
                          <a:cs typeface="Calibri" panose="020F0502020204030204" pitchFamily="34" charset="0"/>
                        </a:rPr>
                        <a:t>Sumažintas </a:t>
                      </a:r>
                      <a:r>
                        <a:rPr lang="lt-LT" sz="1800" i="0" dirty="0">
                          <a:solidFill>
                            <a:schemeClr val="tx1"/>
                          </a:solidFill>
                          <a:latin typeface="+mn-lt"/>
                          <a:ea typeface="Calibri" panose="020F0502020204030204" pitchFamily="34" charset="0"/>
                          <a:cs typeface="Calibri" panose="020F0502020204030204" pitchFamily="34" charset="0"/>
                        </a:rPr>
                        <a:t>Atestuotų </a:t>
                      </a:r>
                      <a:r>
                        <a:rPr lang="lt-LT" sz="1800" b="1" i="0" dirty="0">
                          <a:solidFill>
                            <a:schemeClr val="tx1"/>
                          </a:solidFill>
                          <a:latin typeface="+mn-lt"/>
                          <a:ea typeface="Calibri" panose="020F0502020204030204" pitchFamily="34" charset="0"/>
                          <a:cs typeface="Calibri" panose="020F0502020204030204" pitchFamily="34" charset="0"/>
                        </a:rPr>
                        <a:t>dauginamosios medžiagos tiekėjų veiklos metinis </a:t>
                      </a:r>
                      <a:r>
                        <a:rPr lang="lt-LT" sz="1800" i="0" dirty="0">
                          <a:solidFill>
                            <a:schemeClr val="tx1"/>
                          </a:solidFill>
                          <a:latin typeface="+mn-lt"/>
                          <a:ea typeface="Calibri" panose="020F0502020204030204" pitchFamily="34" charset="0"/>
                          <a:cs typeface="Calibri" panose="020F0502020204030204" pitchFamily="34" charset="0"/>
                        </a:rPr>
                        <a:t>planinių patikrinimų skaičius</a:t>
                      </a:r>
                      <a:endParaRPr lang="en-US" sz="1800" i="0" dirty="0">
                        <a:solidFill>
                          <a:schemeClr val="tx1"/>
                        </a:solidFill>
                        <a:latin typeface="+mn-lt"/>
                        <a:ea typeface="Calibri" panose="020F0502020204030204" pitchFamily="34" charset="0"/>
                        <a:cs typeface="Calibri" panose="020F0502020204030204" pitchFamily="34" charset="0"/>
                      </a:endParaRPr>
                    </a:p>
                  </a:txBody>
                  <a:tcPr marL="78539" marR="78539"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altLang="lt-LT" sz="1800" dirty="0">
                          <a:solidFill>
                            <a:schemeClr val="tx1"/>
                          </a:solidFill>
                          <a:latin typeface="+mn-lt"/>
                          <a:ea typeface="Calibri" panose="020F0502020204030204" pitchFamily="34" charset="0"/>
                          <a:cs typeface="Calibri" panose="020F0502020204030204" pitchFamily="34" charset="0"/>
                        </a:rPr>
                        <a:t>Planuota atlikti </a:t>
                      </a:r>
                      <a:r>
                        <a:rPr lang="lt-LT" altLang="lt-LT" sz="1800" b="1" dirty="0">
                          <a:solidFill>
                            <a:schemeClr val="tx1"/>
                          </a:solidFill>
                          <a:latin typeface="+mn-lt"/>
                          <a:ea typeface="Calibri" panose="020F0502020204030204" pitchFamily="34" charset="0"/>
                          <a:cs typeface="Calibri" panose="020F0502020204030204" pitchFamily="34" charset="0"/>
                        </a:rPr>
                        <a:t>22</a:t>
                      </a:r>
                      <a:r>
                        <a:rPr lang="lt-LT" altLang="lt-LT" sz="1800" b="0" dirty="0">
                          <a:solidFill>
                            <a:schemeClr val="tx1"/>
                          </a:solidFill>
                          <a:latin typeface="+mn-lt"/>
                          <a:ea typeface="Calibri" panose="020F0502020204030204" pitchFamily="34" charset="0"/>
                          <a:cs typeface="Calibri" panose="020F0502020204030204" pitchFamily="34" charset="0"/>
                        </a:rPr>
                        <a:t>, </a:t>
                      </a:r>
                      <a:r>
                        <a:rPr lang="lt-LT" sz="1800" noProof="0" dirty="0">
                          <a:solidFill>
                            <a:schemeClr val="tx1"/>
                          </a:solidFill>
                          <a:latin typeface="+mn-lt"/>
                          <a:ea typeface="Calibri" panose="020F0502020204030204" pitchFamily="34" charset="0"/>
                          <a:cs typeface="Calibri" panose="020F0502020204030204" pitchFamily="34" charset="0"/>
                        </a:rPr>
                        <a:t>atlikta </a:t>
                      </a:r>
                      <a:r>
                        <a:rPr lang="lt-LT" altLang="lt-LT" sz="1800" b="1" dirty="0">
                          <a:solidFill>
                            <a:schemeClr val="tx1"/>
                          </a:solidFill>
                          <a:latin typeface="+mn-lt"/>
                          <a:ea typeface="Calibri" panose="020F0502020204030204" pitchFamily="34" charset="0"/>
                          <a:cs typeface="Calibri" panose="020F0502020204030204" pitchFamily="34" charset="0"/>
                        </a:rPr>
                        <a:t>17</a:t>
                      </a:r>
                      <a:r>
                        <a:rPr lang="lt-LT" altLang="lt-LT" sz="1800" dirty="0">
                          <a:solidFill>
                            <a:schemeClr val="tx1"/>
                          </a:solidFill>
                          <a:latin typeface="+mn-lt"/>
                          <a:ea typeface="Calibri" panose="020F0502020204030204" pitchFamily="34" charset="0"/>
                          <a:cs typeface="Calibri" panose="020F0502020204030204" pitchFamily="34" charset="0"/>
                        </a:rPr>
                        <a:t> patikrinimų (neatliktų 5 patikrinimų priežastis – ūkio subjektas nutraukė veiklą</a:t>
                      </a:r>
                      <a:r>
                        <a:rPr lang="en-US" altLang="lt-LT" sz="1800" dirty="0">
                          <a:solidFill>
                            <a:schemeClr val="tx1"/>
                          </a:solidFill>
                          <a:latin typeface="+mn-lt"/>
                          <a:ea typeface="Calibri" panose="020F0502020204030204" pitchFamily="34" charset="0"/>
                          <a:cs typeface="Calibri" panose="020F0502020204030204" pitchFamily="34" charset="0"/>
                        </a:rPr>
                        <a:t>)</a:t>
                      </a:r>
                      <a:endParaRPr lang="lt-LT" altLang="lt-LT" sz="1800" dirty="0">
                        <a:solidFill>
                          <a:schemeClr val="tx1"/>
                        </a:solidFill>
                        <a:latin typeface="+mn-lt"/>
                        <a:ea typeface="Calibri" panose="020F0502020204030204" pitchFamily="34" charset="0"/>
                        <a:cs typeface="Calibri" panose="020F0502020204030204" pitchFamily="34" charset="0"/>
                      </a:endParaRPr>
                    </a:p>
                  </a:txBody>
                  <a:tcPr marL="78539" marR="78539" marT="0" marB="0"/>
                </a:tc>
                <a:tc>
                  <a: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t-LT" altLang="lt-LT" sz="1800" dirty="0">
                          <a:solidFill>
                            <a:schemeClr val="tx1"/>
                          </a:solidFill>
                          <a:latin typeface="+mn-lt"/>
                          <a:ea typeface="Calibri" panose="020F0502020204030204" pitchFamily="34" charset="0"/>
                          <a:cs typeface="Calibri" panose="020F0502020204030204" pitchFamily="34" charset="0"/>
                        </a:rPr>
                        <a:t>Planuojama atlikti </a:t>
                      </a:r>
                      <a:r>
                        <a:rPr lang="lt-LT" altLang="lt-LT" sz="1800" b="1" dirty="0">
                          <a:solidFill>
                            <a:schemeClr val="tx1"/>
                          </a:solidFill>
                          <a:latin typeface="+mn-lt"/>
                          <a:ea typeface="Calibri" panose="020F0502020204030204" pitchFamily="34" charset="0"/>
                          <a:cs typeface="Calibri" panose="020F0502020204030204" pitchFamily="34" charset="0"/>
                        </a:rPr>
                        <a:t>10</a:t>
                      </a:r>
                      <a:r>
                        <a:rPr lang="lt-LT" altLang="lt-LT" sz="1800" dirty="0">
                          <a:solidFill>
                            <a:schemeClr val="tx1"/>
                          </a:solidFill>
                          <a:latin typeface="+mn-lt"/>
                          <a:ea typeface="Calibri" panose="020F0502020204030204" pitchFamily="34" charset="0"/>
                          <a:cs typeface="Calibri" panose="020F0502020204030204" pitchFamily="34" charset="0"/>
                        </a:rPr>
                        <a:t> atestuotų dauginamosios medžiagos tiekėjų patikrinimų</a:t>
                      </a:r>
                      <a:r>
                        <a:rPr lang="en-US" altLang="lt-LT" sz="1800" dirty="0">
                          <a:solidFill>
                            <a:schemeClr val="tx1"/>
                          </a:solidFill>
                          <a:latin typeface="+mn-lt"/>
                          <a:ea typeface="Calibri" panose="020F0502020204030204" pitchFamily="34" charset="0"/>
                          <a:cs typeface="Calibri" panose="020F0502020204030204" pitchFamily="34" charset="0"/>
                        </a:rPr>
                        <a:t> – </a:t>
                      </a:r>
                      <a:r>
                        <a:rPr lang="lt-LT" altLang="lt-LT" sz="1800" dirty="0">
                          <a:solidFill>
                            <a:schemeClr val="tx1"/>
                          </a:solidFill>
                          <a:latin typeface="+mn-lt"/>
                          <a:ea typeface="Calibri" panose="020F0502020204030204" pitchFamily="34" charset="0"/>
                          <a:cs typeface="Calibri" panose="020F0502020204030204" pitchFamily="34" charset="0"/>
                        </a:rPr>
                        <a:t> </a:t>
                      </a:r>
                      <a:r>
                        <a:rPr lang="lt-LT" altLang="lt-LT" sz="1800" b="1" dirty="0">
                          <a:solidFill>
                            <a:schemeClr val="tx1"/>
                          </a:solidFill>
                          <a:latin typeface="+mn-lt"/>
                          <a:ea typeface="Calibri" panose="020F0502020204030204" pitchFamily="34" charset="0"/>
                          <a:cs typeface="Calibri" panose="020F0502020204030204" pitchFamily="34" charset="0"/>
                        </a:rPr>
                        <a:t>54,5 % mažiau</a:t>
                      </a:r>
                      <a:endParaRPr lang="en-US" altLang="lt-LT" sz="1800" dirty="0">
                        <a:solidFill>
                          <a:schemeClr val="tx1"/>
                        </a:solidFill>
                        <a:latin typeface="+mn-lt"/>
                        <a:ea typeface="Calibri" panose="020F0502020204030204" pitchFamily="34" charset="0"/>
                        <a:cs typeface="Calibri" panose="020F0502020204030204" pitchFamily="34" charset="0"/>
                      </a:endParaRPr>
                    </a:p>
                    <a:p>
                      <a:pPr marL="0" lvl="0" indent="0" algn="just">
                        <a:buFont typeface="Arial" panose="020B0604020202020204" pitchFamily="34" charset="0"/>
                        <a:buNone/>
                      </a:pPr>
                      <a:endParaRPr lang="en-US" sz="1800" dirty="0">
                        <a:solidFill>
                          <a:schemeClr val="tx1"/>
                        </a:solidFill>
                        <a:latin typeface="+mn-lt"/>
                        <a:ea typeface="Calibri" panose="020F0502020204030204" pitchFamily="34" charset="0"/>
                        <a:cs typeface="Calibri" panose="020F0502020204030204" pitchFamily="34" charset="0"/>
                      </a:endParaRPr>
                    </a:p>
                  </a:txBody>
                  <a:tcPr marL="78539" marR="78539" marT="0" marB="0"/>
                </a:tc>
                <a:extLst>
                  <a:ext uri="{0D108BD9-81ED-4DB2-BD59-A6C34878D82A}">
                    <a16:rowId xmlns:a16="http://schemas.microsoft.com/office/drawing/2014/main" val="2607062703"/>
                  </a:ext>
                </a:extLst>
              </a:tr>
              <a:tr h="1090465">
                <a:tc>
                  <a:txBody>
                    <a:bodyPr/>
                    <a:lstStyle/>
                    <a:p>
                      <a:pPr algn="just">
                        <a:lnSpc>
                          <a:spcPct val="107000"/>
                        </a:lnSpc>
                        <a:spcAft>
                          <a:spcPts val="800"/>
                        </a:spcAft>
                      </a:pPr>
                      <a:r>
                        <a:rPr lang="lt-LT" sz="1800" dirty="0">
                          <a:solidFill>
                            <a:schemeClr val="tx1"/>
                          </a:solidFill>
                          <a:latin typeface="+mn-lt"/>
                          <a:ea typeface="Calibri" panose="020F0502020204030204" pitchFamily="34" charset="0"/>
                          <a:cs typeface="Calibri" panose="020F0502020204030204" pitchFamily="34" charset="0"/>
                        </a:rPr>
                        <a:t>Sumažintas </a:t>
                      </a:r>
                      <a:r>
                        <a:rPr lang="lt-LT" sz="1800" b="1" i="0" dirty="0">
                          <a:solidFill>
                            <a:schemeClr val="tx1"/>
                          </a:solidFill>
                          <a:latin typeface="+mn-lt"/>
                          <a:ea typeface="Calibri" panose="020F0502020204030204" pitchFamily="34" charset="0"/>
                          <a:cs typeface="Calibri" panose="020F0502020204030204" pitchFamily="34" charset="0"/>
                        </a:rPr>
                        <a:t>Pluoštinių kanapių produktų tiekėjų kontrolės metinis planinių patikrinimų skaičius</a:t>
                      </a:r>
                      <a:endParaRPr lang="lt-LT" sz="1800" b="1" i="0" kern="100" dirty="0">
                        <a:solidFill>
                          <a:schemeClr val="tx1"/>
                        </a:solidFill>
                        <a:effectLst/>
                        <a:latin typeface="+mn-lt"/>
                        <a:ea typeface="Calibri" panose="020F0502020204030204" pitchFamily="34" charset="0"/>
                        <a:cs typeface="Calibri" panose="020F0502020204030204" pitchFamily="34" charset="0"/>
                      </a:endParaRPr>
                    </a:p>
                  </a:txBody>
                  <a:tcPr marL="78539" marR="78539" marT="0"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lt-LT" altLang="lt-LT" sz="1800" dirty="0">
                          <a:solidFill>
                            <a:schemeClr val="tx1"/>
                          </a:solidFill>
                          <a:latin typeface="+mn-lt"/>
                          <a:ea typeface="Calibri" panose="020F0502020204030204" pitchFamily="34" charset="0"/>
                          <a:cs typeface="Calibri" panose="020F0502020204030204" pitchFamily="34" charset="0"/>
                        </a:rPr>
                        <a:t>Planuota atlikti </a:t>
                      </a:r>
                      <a:r>
                        <a:rPr lang="lt-LT" altLang="lt-LT" sz="1800" b="1" dirty="0">
                          <a:solidFill>
                            <a:schemeClr val="tx1"/>
                          </a:solidFill>
                          <a:latin typeface="+mn-lt"/>
                          <a:ea typeface="Calibri" panose="020F0502020204030204" pitchFamily="34" charset="0"/>
                          <a:cs typeface="Calibri" panose="020F0502020204030204" pitchFamily="34" charset="0"/>
                        </a:rPr>
                        <a:t>33</a:t>
                      </a:r>
                      <a:r>
                        <a:rPr lang="lt-LT" altLang="lt-LT" sz="1800" b="0" dirty="0">
                          <a:solidFill>
                            <a:schemeClr val="tx1"/>
                          </a:solidFill>
                          <a:latin typeface="+mn-lt"/>
                          <a:ea typeface="Calibri" panose="020F0502020204030204" pitchFamily="34" charset="0"/>
                          <a:cs typeface="Calibri" panose="020F0502020204030204" pitchFamily="34" charset="0"/>
                        </a:rPr>
                        <a:t>,</a:t>
                      </a:r>
                      <a:r>
                        <a:rPr lang="lt-LT" altLang="lt-LT" sz="1800" b="1" dirty="0">
                          <a:solidFill>
                            <a:schemeClr val="tx1"/>
                          </a:solidFill>
                          <a:latin typeface="+mn-lt"/>
                          <a:ea typeface="Calibri" panose="020F0502020204030204" pitchFamily="34" charset="0"/>
                          <a:cs typeface="Calibri" panose="020F0502020204030204" pitchFamily="34" charset="0"/>
                        </a:rPr>
                        <a:t> </a:t>
                      </a:r>
                      <a:r>
                        <a:rPr lang="lt-LT" altLang="lt-LT" sz="1800" dirty="0">
                          <a:solidFill>
                            <a:schemeClr val="tx1"/>
                          </a:solidFill>
                          <a:latin typeface="+mn-lt"/>
                          <a:ea typeface="Calibri" panose="020F0502020204030204" pitchFamily="34" charset="0"/>
                          <a:cs typeface="Calibri" panose="020F0502020204030204" pitchFamily="34" charset="0"/>
                        </a:rPr>
                        <a:t>atlikta </a:t>
                      </a:r>
                      <a:r>
                        <a:rPr lang="lt-LT" altLang="lt-LT" sz="1800" b="1" dirty="0">
                          <a:solidFill>
                            <a:schemeClr val="tx1"/>
                          </a:solidFill>
                          <a:latin typeface="+mn-lt"/>
                          <a:ea typeface="Calibri" panose="020F0502020204030204" pitchFamily="34" charset="0"/>
                          <a:cs typeface="Calibri" panose="020F0502020204030204" pitchFamily="34" charset="0"/>
                        </a:rPr>
                        <a:t>32</a:t>
                      </a:r>
                      <a:r>
                        <a:rPr lang="lt-LT" altLang="lt-LT" sz="1800" dirty="0">
                          <a:solidFill>
                            <a:schemeClr val="tx1"/>
                          </a:solidFill>
                          <a:latin typeface="+mn-lt"/>
                          <a:ea typeface="Calibri" panose="020F0502020204030204" pitchFamily="34" charset="0"/>
                          <a:cs typeface="Calibri" panose="020F0502020204030204" pitchFamily="34" charset="0"/>
                        </a:rPr>
                        <a:t> patikrinimai (dėl </a:t>
                      </a:r>
                      <a:r>
                        <a:rPr lang="en-US" altLang="lt-LT" sz="1800" dirty="0">
                          <a:solidFill>
                            <a:schemeClr val="tx1"/>
                          </a:solidFill>
                          <a:latin typeface="+mn-lt"/>
                          <a:ea typeface="Calibri" panose="020F0502020204030204" pitchFamily="34" charset="0"/>
                          <a:cs typeface="Calibri" panose="020F0502020204030204" pitchFamily="34" charset="0"/>
                        </a:rPr>
                        <a:t>1</a:t>
                      </a:r>
                      <a:r>
                        <a:rPr lang="lt-LT" altLang="lt-LT" sz="1800" dirty="0">
                          <a:solidFill>
                            <a:schemeClr val="tx1"/>
                          </a:solidFill>
                          <a:latin typeface="+mn-lt"/>
                          <a:ea typeface="Calibri" panose="020F0502020204030204" pitchFamily="34" charset="0"/>
                          <a:cs typeface="Calibri" panose="020F0502020204030204" pitchFamily="34" charset="0"/>
                        </a:rPr>
                        <a:t> neatlikto patikrinimo surašytas tarnybinis pranešimas)</a:t>
                      </a:r>
                    </a:p>
                  </a:txBody>
                  <a:tcPr marL="78539" marR="78539" marT="0"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lt-LT" altLang="lt-LT" sz="1800" dirty="0">
                          <a:solidFill>
                            <a:schemeClr val="tx1"/>
                          </a:solidFill>
                          <a:latin typeface="+mn-lt"/>
                          <a:ea typeface="Calibri" panose="020F0502020204030204" pitchFamily="34" charset="0"/>
                          <a:cs typeface="Calibri" panose="020F0502020204030204" pitchFamily="34" charset="0"/>
                        </a:rPr>
                        <a:t>Planuojama atlikti </a:t>
                      </a:r>
                      <a:r>
                        <a:rPr lang="lt-LT" altLang="lt-LT" sz="1800" b="1" dirty="0">
                          <a:solidFill>
                            <a:schemeClr val="tx1"/>
                          </a:solidFill>
                          <a:latin typeface="+mn-lt"/>
                          <a:ea typeface="Calibri" panose="020F0502020204030204" pitchFamily="34" charset="0"/>
                          <a:cs typeface="Calibri" panose="020F0502020204030204" pitchFamily="34" charset="0"/>
                        </a:rPr>
                        <a:t>16</a:t>
                      </a:r>
                      <a:r>
                        <a:rPr lang="lt-LT" altLang="lt-LT" sz="1800" dirty="0">
                          <a:solidFill>
                            <a:schemeClr val="tx1"/>
                          </a:solidFill>
                          <a:latin typeface="+mn-lt"/>
                          <a:ea typeface="Calibri" panose="020F0502020204030204" pitchFamily="34" charset="0"/>
                          <a:cs typeface="Calibri" panose="020F0502020204030204" pitchFamily="34" charset="0"/>
                        </a:rPr>
                        <a:t> pluoštinių kanapių produktų tiekėjų patikrinimų</a:t>
                      </a:r>
                      <a:r>
                        <a:rPr lang="en-US" altLang="lt-LT" sz="1800" dirty="0">
                          <a:solidFill>
                            <a:schemeClr val="tx1"/>
                          </a:solidFill>
                          <a:latin typeface="+mn-lt"/>
                          <a:ea typeface="Calibri" panose="020F0502020204030204" pitchFamily="34" charset="0"/>
                          <a:cs typeface="Calibri" panose="020F0502020204030204" pitchFamily="34" charset="0"/>
                        </a:rPr>
                        <a:t> – </a:t>
                      </a:r>
                      <a:r>
                        <a:rPr lang="lt-LT" altLang="lt-LT" sz="1800" b="1" dirty="0">
                          <a:solidFill>
                            <a:schemeClr val="tx1"/>
                          </a:solidFill>
                          <a:latin typeface="+mn-lt"/>
                          <a:ea typeface="Calibri" panose="020F0502020204030204" pitchFamily="34" charset="0"/>
                          <a:cs typeface="Calibri" panose="020F0502020204030204" pitchFamily="34" charset="0"/>
                        </a:rPr>
                        <a:t>51,5 %</a:t>
                      </a:r>
                      <a:r>
                        <a:rPr lang="lt-LT" altLang="lt-LT" sz="1800" dirty="0">
                          <a:solidFill>
                            <a:schemeClr val="tx1"/>
                          </a:solidFill>
                          <a:latin typeface="+mn-lt"/>
                          <a:ea typeface="Calibri" panose="020F0502020204030204" pitchFamily="34" charset="0"/>
                          <a:cs typeface="Calibri" panose="020F0502020204030204" pitchFamily="34" charset="0"/>
                        </a:rPr>
                        <a:t> </a:t>
                      </a:r>
                      <a:r>
                        <a:rPr lang="lt-LT" altLang="lt-LT" sz="1800" b="1" dirty="0">
                          <a:solidFill>
                            <a:schemeClr val="tx1"/>
                          </a:solidFill>
                          <a:latin typeface="+mn-lt"/>
                          <a:ea typeface="Calibri" panose="020F0502020204030204" pitchFamily="34" charset="0"/>
                          <a:cs typeface="Calibri" panose="020F0502020204030204" pitchFamily="34" charset="0"/>
                        </a:rPr>
                        <a:t>mažiau</a:t>
                      </a:r>
                      <a:endParaRPr lang="en-US" altLang="lt-LT" sz="1800" b="1" dirty="0">
                        <a:solidFill>
                          <a:schemeClr val="tx1"/>
                        </a:solidFill>
                        <a:latin typeface="+mn-lt"/>
                        <a:ea typeface="Calibri" panose="020F0502020204030204" pitchFamily="34" charset="0"/>
                        <a:cs typeface="Calibri" panose="020F0502020204030204" pitchFamily="34" charset="0"/>
                      </a:endParaRPr>
                    </a:p>
                  </a:txBody>
                  <a:tcPr marL="78539" marR="78539" marT="0" marB="0"/>
                </a:tc>
                <a:extLst>
                  <a:ext uri="{0D108BD9-81ED-4DB2-BD59-A6C34878D82A}">
                    <a16:rowId xmlns:a16="http://schemas.microsoft.com/office/drawing/2014/main" val="3789401013"/>
                  </a:ext>
                </a:extLst>
              </a:tr>
            </a:tbl>
          </a:graphicData>
        </a:graphic>
      </p:graphicFrame>
    </p:spTree>
    <p:extLst>
      <p:ext uri="{BB962C8B-B14F-4D97-AF65-F5344CB8AC3E}">
        <p14:creationId xmlns:p14="http://schemas.microsoft.com/office/powerpoint/2010/main" val="1380923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0" y="1"/>
            <a:ext cx="9144000" cy="6822653"/>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lt-LT"/>
          </a:p>
        </p:txBody>
      </p:sp>
      <p:grpSp>
        <p:nvGrpSpPr>
          <p:cNvPr id="3" name="Group 3"/>
          <p:cNvGrpSpPr/>
          <p:nvPr/>
        </p:nvGrpSpPr>
        <p:grpSpPr>
          <a:xfrm>
            <a:off x="2092179" y="1911673"/>
            <a:ext cx="2480587" cy="3707189"/>
            <a:chOff x="0" y="0"/>
            <a:chExt cx="1306647" cy="1952758"/>
          </a:xfrm>
        </p:grpSpPr>
        <p:sp>
          <p:nvSpPr>
            <p:cNvPr id="4" name="Freeform 4"/>
            <p:cNvSpPr/>
            <p:nvPr/>
          </p:nvSpPr>
          <p:spPr>
            <a:xfrm>
              <a:off x="0" y="0"/>
              <a:ext cx="1306647" cy="1952758"/>
            </a:xfrm>
            <a:custGeom>
              <a:avLst/>
              <a:gdLst/>
              <a:ahLst/>
              <a:cxnLst/>
              <a:rect l="l" t="t" r="r" b="b"/>
              <a:pathLst>
                <a:path w="1306647" h="1952758">
                  <a:moveTo>
                    <a:pt x="42134" y="0"/>
                  </a:moveTo>
                  <a:lnTo>
                    <a:pt x="1264513" y="0"/>
                  </a:lnTo>
                  <a:cubicBezTo>
                    <a:pt x="1275688" y="0"/>
                    <a:pt x="1286405" y="4439"/>
                    <a:pt x="1294306" y="12341"/>
                  </a:cubicBezTo>
                  <a:cubicBezTo>
                    <a:pt x="1302208" y="20242"/>
                    <a:pt x="1306647" y="30959"/>
                    <a:pt x="1306647" y="42134"/>
                  </a:cubicBezTo>
                  <a:lnTo>
                    <a:pt x="1306647" y="1910624"/>
                  </a:lnTo>
                  <a:cubicBezTo>
                    <a:pt x="1306647" y="1921799"/>
                    <a:pt x="1302208" y="1932516"/>
                    <a:pt x="1294306" y="1940417"/>
                  </a:cubicBezTo>
                  <a:cubicBezTo>
                    <a:pt x="1286405" y="1948319"/>
                    <a:pt x="1275688" y="1952758"/>
                    <a:pt x="1264513" y="1952758"/>
                  </a:cubicBezTo>
                  <a:lnTo>
                    <a:pt x="42134" y="1952758"/>
                  </a:lnTo>
                  <a:cubicBezTo>
                    <a:pt x="30959" y="1952758"/>
                    <a:pt x="20242" y="1948319"/>
                    <a:pt x="12341" y="1940417"/>
                  </a:cubicBezTo>
                  <a:cubicBezTo>
                    <a:pt x="4439" y="1932516"/>
                    <a:pt x="0" y="1921799"/>
                    <a:pt x="0" y="1910624"/>
                  </a:cubicBezTo>
                  <a:lnTo>
                    <a:pt x="0" y="42134"/>
                  </a:lnTo>
                  <a:cubicBezTo>
                    <a:pt x="0" y="30959"/>
                    <a:pt x="4439" y="20242"/>
                    <a:pt x="12341" y="12341"/>
                  </a:cubicBezTo>
                  <a:cubicBezTo>
                    <a:pt x="20242" y="4439"/>
                    <a:pt x="30959" y="0"/>
                    <a:pt x="42134" y="0"/>
                  </a:cubicBezTo>
                  <a:close/>
                </a:path>
              </a:pathLst>
            </a:custGeom>
            <a:solidFill>
              <a:srgbClr val="487307"/>
            </a:solidFill>
            <a:ln w="38100" cap="rnd">
              <a:solidFill>
                <a:srgbClr val="FFFFFF"/>
              </a:solidFill>
              <a:prstDash val="solid"/>
              <a:round/>
            </a:ln>
          </p:spPr>
          <p:txBody>
            <a:bodyPr/>
            <a:lstStyle/>
            <a:p>
              <a:endParaRPr lang="lt-LT">
                <a:latin typeface="Calibri" panose="020F0502020204030204" pitchFamily="34" charset="0"/>
                <a:ea typeface="Calibri" panose="020F0502020204030204" pitchFamily="34" charset="0"/>
                <a:cs typeface="Calibri" panose="020F0502020204030204" pitchFamily="34" charset="0"/>
              </a:endParaRPr>
            </a:p>
          </p:txBody>
        </p:sp>
        <p:sp>
          <p:nvSpPr>
            <p:cNvPr id="5" name="TextBox 5"/>
            <p:cNvSpPr txBox="1"/>
            <p:nvPr/>
          </p:nvSpPr>
          <p:spPr>
            <a:xfrm>
              <a:off x="0" y="-38100"/>
              <a:ext cx="1306647" cy="1990858"/>
            </a:xfrm>
            <a:prstGeom prst="rect">
              <a:avLst/>
            </a:prstGeom>
          </p:spPr>
          <p:txBody>
            <a:bodyPr lIns="25400" tIns="25400" rIns="25400" bIns="25400" rtlCol="0" anchor="ctr"/>
            <a:lstStyle/>
            <a:p>
              <a:pPr algn="ctr">
                <a:lnSpc>
                  <a:spcPts val="1330"/>
                </a:lnSpc>
              </a:pPr>
              <a:endParaRPr>
                <a:latin typeface="Calibri" panose="020F0502020204030204" pitchFamily="34" charset="0"/>
                <a:ea typeface="Calibri" panose="020F0502020204030204" pitchFamily="34" charset="0"/>
                <a:cs typeface="Calibri" panose="020F0502020204030204" pitchFamily="34" charset="0"/>
              </a:endParaRPr>
            </a:p>
          </p:txBody>
        </p:sp>
      </p:grpSp>
      <p:grpSp>
        <p:nvGrpSpPr>
          <p:cNvPr id="6" name="Group 6"/>
          <p:cNvGrpSpPr/>
          <p:nvPr/>
        </p:nvGrpSpPr>
        <p:grpSpPr>
          <a:xfrm>
            <a:off x="4796689" y="1911673"/>
            <a:ext cx="2480587" cy="3707189"/>
            <a:chOff x="0" y="0"/>
            <a:chExt cx="1306647" cy="1952758"/>
          </a:xfrm>
        </p:grpSpPr>
        <p:sp>
          <p:nvSpPr>
            <p:cNvPr id="7" name="Freeform 7"/>
            <p:cNvSpPr/>
            <p:nvPr/>
          </p:nvSpPr>
          <p:spPr>
            <a:xfrm>
              <a:off x="0" y="0"/>
              <a:ext cx="1306647" cy="1952758"/>
            </a:xfrm>
            <a:custGeom>
              <a:avLst/>
              <a:gdLst/>
              <a:ahLst/>
              <a:cxnLst/>
              <a:rect l="l" t="t" r="r" b="b"/>
              <a:pathLst>
                <a:path w="1306647" h="1952758">
                  <a:moveTo>
                    <a:pt x="42134" y="0"/>
                  </a:moveTo>
                  <a:lnTo>
                    <a:pt x="1264513" y="0"/>
                  </a:lnTo>
                  <a:cubicBezTo>
                    <a:pt x="1275688" y="0"/>
                    <a:pt x="1286405" y="4439"/>
                    <a:pt x="1294306" y="12341"/>
                  </a:cubicBezTo>
                  <a:cubicBezTo>
                    <a:pt x="1302208" y="20242"/>
                    <a:pt x="1306647" y="30959"/>
                    <a:pt x="1306647" y="42134"/>
                  </a:cubicBezTo>
                  <a:lnTo>
                    <a:pt x="1306647" y="1910624"/>
                  </a:lnTo>
                  <a:cubicBezTo>
                    <a:pt x="1306647" y="1921799"/>
                    <a:pt x="1302208" y="1932516"/>
                    <a:pt x="1294306" y="1940417"/>
                  </a:cubicBezTo>
                  <a:cubicBezTo>
                    <a:pt x="1286405" y="1948319"/>
                    <a:pt x="1275688" y="1952758"/>
                    <a:pt x="1264513" y="1952758"/>
                  </a:cubicBezTo>
                  <a:lnTo>
                    <a:pt x="42134" y="1952758"/>
                  </a:lnTo>
                  <a:cubicBezTo>
                    <a:pt x="30959" y="1952758"/>
                    <a:pt x="20242" y="1948319"/>
                    <a:pt x="12341" y="1940417"/>
                  </a:cubicBezTo>
                  <a:cubicBezTo>
                    <a:pt x="4439" y="1932516"/>
                    <a:pt x="0" y="1921799"/>
                    <a:pt x="0" y="1910624"/>
                  </a:cubicBezTo>
                  <a:lnTo>
                    <a:pt x="0" y="42134"/>
                  </a:lnTo>
                  <a:cubicBezTo>
                    <a:pt x="0" y="30959"/>
                    <a:pt x="4439" y="20242"/>
                    <a:pt x="12341" y="12341"/>
                  </a:cubicBezTo>
                  <a:cubicBezTo>
                    <a:pt x="20242" y="4439"/>
                    <a:pt x="30959" y="0"/>
                    <a:pt x="42134" y="0"/>
                  </a:cubicBezTo>
                  <a:close/>
                </a:path>
              </a:pathLst>
            </a:custGeom>
            <a:solidFill>
              <a:srgbClr val="133D31"/>
            </a:solidFill>
            <a:ln w="38100" cap="rnd">
              <a:solidFill>
                <a:srgbClr val="FFFFFF"/>
              </a:solidFill>
              <a:prstDash val="solid"/>
              <a:round/>
            </a:ln>
          </p:spPr>
          <p:txBody>
            <a:bodyPr/>
            <a:lstStyle/>
            <a:p>
              <a:endParaRPr lang="lt-LT"/>
            </a:p>
          </p:txBody>
        </p:sp>
        <p:sp>
          <p:nvSpPr>
            <p:cNvPr id="8" name="TextBox 8"/>
            <p:cNvSpPr txBox="1"/>
            <p:nvPr/>
          </p:nvSpPr>
          <p:spPr>
            <a:xfrm>
              <a:off x="0" y="-38100"/>
              <a:ext cx="1306647" cy="1990858"/>
            </a:xfrm>
            <a:prstGeom prst="rect">
              <a:avLst/>
            </a:prstGeom>
          </p:spPr>
          <p:txBody>
            <a:bodyPr lIns="25400" tIns="25400" rIns="25400" bIns="25400" rtlCol="0" anchor="ctr"/>
            <a:lstStyle/>
            <a:p>
              <a:pPr algn="ctr">
                <a:lnSpc>
                  <a:spcPts val="1330"/>
                </a:lnSpc>
              </a:pPr>
              <a:endParaRPr/>
            </a:p>
          </p:txBody>
        </p:sp>
      </p:grpSp>
      <p:grpSp>
        <p:nvGrpSpPr>
          <p:cNvPr id="9" name="Group 9"/>
          <p:cNvGrpSpPr/>
          <p:nvPr/>
        </p:nvGrpSpPr>
        <p:grpSpPr>
          <a:xfrm>
            <a:off x="7619236" y="1911673"/>
            <a:ext cx="2480587" cy="3707189"/>
            <a:chOff x="0" y="0"/>
            <a:chExt cx="1306647" cy="1952758"/>
          </a:xfrm>
        </p:grpSpPr>
        <p:sp>
          <p:nvSpPr>
            <p:cNvPr id="10" name="Freeform 10"/>
            <p:cNvSpPr/>
            <p:nvPr/>
          </p:nvSpPr>
          <p:spPr>
            <a:xfrm>
              <a:off x="0" y="0"/>
              <a:ext cx="1306647" cy="1952758"/>
            </a:xfrm>
            <a:custGeom>
              <a:avLst/>
              <a:gdLst/>
              <a:ahLst/>
              <a:cxnLst/>
              <a:rect l="l" t="t" r="r" b="b"/>
              <a:pathLst>
                <a:path w="1306647" h="1952758">
                  <a:moveTo>
                    <a:pt x="42134" y="0"/>
                  </a:moveTo>
                  <a:lnTo>
                    <a:pt x="1264513" y="0"/>
                  </a:lnTo>
                  <a:cubicBezTo>
                    <a:pt x="1275688" y="0"/>
                    <a:pt x="1286405" y="4439"/>
                    <a:pt x="1294306" y="12341"/>
                  </a:cubicBezTo>
                  <a:cubicBezTo>
                    <a:pt x="1302208" y="20242"/>
                    <a:pt x="1306647" y="30959"/>
                    <a:pt x="1306647" y="42134"/>
                  </a:cubicBezTo>
                  <a:lnTo>
                    <a:pt x="1306647" y="1910624"/>
                  </a:lnTo>
                  <a:cubicBezTo>
                    <a:pt x="1306647" y="1921799"/>
                    <a:pt x="1302208" y="1932516"/>
                    <a:pt x="1294306" y="1940417"/>
                  </a:cubicBezTo>
                  <a:cubicBezTo>
                    <a:pt x="1286405" y="1948319"/>
                    <a:pt x="1275688" y="1952758"/>
                    <a:pt x="1264513" y="1952758"/>
                  </a:cubicBezTo>
                  <a:lnTo>
                    <a:pt x="42134" y="1952758"/>
                  </a:lnTo>
                  <a:cubicBezTo>
                    <a:pt x="30959" y="1952758"/>
                    <a:pt x="20242" y="1948319"/>
                    <a:pt x="12341" y="1940417"/>
                  </a:cubicBezTo>
                  <a:cubicBezTo>
                    <a:pt x="4439" y="1932516"/>
                    <a:pt x="0" y="1921799"/>
                    <a:pt x="0" y="1910624"/>
                  </a:cubicBezTo>
                  <a:lnTo>
                    <a:pt x="0" y="42134"/>
                  </a:lnTo>
                  <a:cubicBezTo>
                    <a:pt x="0" y="30959"/>
                    <a:pt x="4439" y="20242"/>
                    <a:pt x="12341" y="12341"/>
                  </a:cubicBezTo>
                  <a:cubicBezTo>
                    <a:pt x="20242" y="4439"/>
                    <a:pt x="30959" y="0"/>
                    <a:pt x="42134" y="0"/>
                  </a:cubicBezTo>
                  <a:close/>
                </a:path>
              </a:pathLst>
            </a:custGeom>
            <a:solidFill>
              <a:srgbClr val="487307"/>
            </a:solidFill>
            <a:ln w="38100" cap="rnd">
              <a:solidFill>
                <a:srgbClr val="FFFFFF"/>
              </a:solidFill>
              <a:prstDash val="solid"/>
              <a:round/>
            </a:ln>
          </p:spPr>
          <p:txBody>
            <a:bodyPr/>
            <a:lstStyle/>
            <a:p>
              <a:endParaRPr lang="lt-LT"/>
            </a:p>
          </p:txBody>
        </p:sp>
        <p:sp>
          <p:nvSpPr>
            <p:cNvPr id="11" name="TextBox 11"/>
            <p:cNvSpPr txBox="1"/>
            <p:nvPr/>
          </p:nvSpPr>
          <p:spPr>
            <a:xfrm>
              <a:off x="0" y="-38100"/>
              <a:ext cx="1306647" cy="1990858"/>
            </a:xfrm>
            <a:prstGeom prst="rect">
              <a:avLst/>
            </a:prstGeom>
          </p:spPr>
          <p:txBody>
            <a:bodyPr lIns="25400" tIns="25400" rIns="25400" bIns="25400" rtlCol="0" anchor="ctr"/>
            <a:lstStyle/>
            <a:p>
              <a:pPr algn="ctr">
                <a:lnSpc>
                  <a:spcPts val="1330"/>
                </a:lnSpc>
              </a:pPr>
              <a:endParaRPr/>
            </a:p>
          </p:txBody>
        </p:sp>
      </p:grpSp>
      <p:sp>
        <p:nvSpPr>
          <p:cNvPr id="14" name="TextBox 14"/>
          <p:cNvSpPr txBox="1"/>
          <p:nvPr/>
        </p:nvSpPr>
        <p:spPr>
          <a:xfrm>
            <a:off x="4021121" y="-4282127"/>
            <a:ext cx="3823756" cy="6336834"/>
          </a:xfrm>
          <a:prstGeom prst="rect">
            <a:avLst/>
          </a:prstGeom>
        </p:spPr>
        <p:txBody>
          <a:bodyPr lIns="25400" tIns="25400" rIns="25400" bIns="25400" rtlCol="0" anchor="ctr"/>
          <a:lstStyle/>
          <a:p>
            <a:pPr algn="ctr">
              <a:lnSpc>
                <a:spcPts val="1330"/>
              </a:lnSpc>
            </a:pPr>
            <a:endParaRPr/>
          </a:p>
        </p:txBody>
      </p:sp>
      <p:grpSp>
        <p:nvGrpSpPr>
          <p:cNvPr id="15" name="Group 15"/>
          <p:cNvGrpSpPr/>
          <p:nvPr/>
        </p:nvGrpSpPr>
        <p:grpSpPr>
          <a:xfrm>
            <a:off x="1867352" y="5178533"/>
            <a:ext cx="756131" cy="615734"/>
            <a:chOff x="0" y="0"/>
            <a:chExt cx="398291" cy="324337"/>
          </a:xfrm>
        </p:grpSpPr>
        <p:sp>
          <p:nvSpPr>
            <p:cNvPr id="16" name="Freeform 16"/>
            <p:cNvSpPr/>
            <p:nvPr/>
          </p:nvSpPr>
          <p:spPr>
            <a:xfrm>
              <a:off x="0" y="0"/>
              <a:ext cx="398291" cy="324337"/>
            </a:xfrm>
            <a:custGeom>
              <a:avLst/>
              <a:gdLst/>
              <a:ahLst/>
              <a:cxnLst/>
              <a:rect l="l" t="t" r="r" b="b"/>
              <a:pathLst>
                <a:path w="398291" h="324337">
                  <a:moveTo>
                    <a:pt x="117747" y="0"/>
                  </a:moveTo>
                  <a:lnTo>
                    <a:pt x="280544" y="0"/>
                  </a:lnTo>
                  <a:cubicBezTo>
                    <a:pt x="345574" y="0"/>
                    <a:pt x="398291" y="52717"/>
                    <a:pt x="398291" y="117747"/>
                  </a:cubicBezTo>
                  <a:lnTo>
                    <a:pt x="398291" y="206590"/>
                  </a:lnTo>
                  <a:cubicBezTo>
                    <a:pt x="398291" y="271620"/>
                    <a:pt x="345574" y="324337"/>
                    <a:pt x="280544" y="324337"/>
                  </a:cubicBezTo>
                  <a:lnTo>
                    <a:pt x="117747" y="324337"/>
                  </a:lnTo>
                  <a:cubicBezTo>
                    <a:pt x="52717" y="324337"/>
                    <a:pt x="0" y="271620"/>
                    <a:pt x="0" y="206590"/>
                  </a:cubicBezTo>
                  <a:lnTo>
                    <a:pt x="0" y="117747"/>
                  </a:lnTo>
                  <a:cubicBezTo>
                    <a:pt x="0" y="52717"/>
                    <a:pt x="52717" y="0"/>
                    <a:pt x="117747" y="0"/>
                  </a:cubicBezTo>
                  <a:close/>
                </a:path>
              </a:pathLst>
            </a:custGeom>
            <a:solidFill>
              <a:srgbClr val="EB9837"/>
            </a:solidFill>
            <a:ln cap="rnd">
              <a:noFill/>
              <a:prstDash val="solid"/>
              <a:round/>
            </a:ln>
          </p:spPr>
          <p:txBody>
            <a:bodyPr/>
            <a:lstStyle/>
            <a:p>
              <a:endParaRPr lang="lt-LT"/>
            </a:p>
          </p:txBody>
        </p:sp>
        <p:sp>
          <p:nvSpPr>
            <p:cNvPr id="17" name="TextBox 17"/>
            <p:cNvSpPr txBox="1"/>
            <p:nvPr/>
          </p:nvSpPr>
          <p:spPr>
            <a:xfrm>
              <a:off x="0" y="-38100"/>
              <a:ext cx="398291" cy="362437"/>
            </a:xfrm>
            <a:prstGeom prst="rect">
              <a:avLst/>
            </a:prstGeom>
          </p:spPr>
          <p:txBody>
            <a:bodyPr lIns="25400" tIns="25400" rIns="25400" bIns="25400" rtlCol="0" anchor="ctr"/>
            <a:lstStyle/>
            <a:p>
              <a:pPr algn="ctr">
                <a:lnSpc>
                  <a:spcPts val="1330"/>
                </a:lnSpc>
              </a:pPr>
              <a:endParaRPr/>
            </a:p>
          </p:txBody>
        </p:sp>
      </p:grpSp>
      <p:grpSp>
        <p:nvGrpSpPr>
          <p:cNvPr id="18" name="Group 18"/>
          <p:cNvGrpSpPr/>
          <p:nvPr/>
        </p:nvGrpSpPr>
        <p:grpSpPr>
          <a:xfrm>
            <a:off x="4666292" y="5178533"/>
            <a:ext cx="756131" cy="615734"/>
            <a:chOff x="0" y="0"/>
            <a:chExt cx="398291" cy="324337"/>
          </a:xfrm>
        </p:grpSpPr>
        <p:sp>
          <p:nvSpPr>
            <p:cNvPr id="19" name="Freeform 19"/>
            <p:cNvSpPr/>
            <p:nvPr/>
          </p:nvSpPr>
          <p:spPr>
            <a:xfrm>
              <a:off x="0" y="0"/>
              <a:ext cx="398291" cy="324337"/>
            </a:xfrm>
            <a:custGeom>
              <a:avLst/>
              <a:gdLst/>
              <a:ahLst/>
              <a:cxnLst/>
              <a:rect l="l" t="t" r="r" b="b"/>
              <a:pathLst>
                <a:path w="398291" h="324337">
                  <a:moveTo>
                    <a:pt x="117747" y="0"/>
                  </a:moveTo>
                  <a:lnTo>
                    <a:pt x="280544" y="0"/>
                  </a:lnTo>
                  <a:cubicBezTo>
                    <a:pt x="345574" y="0"/>
                    <a:pt x="398291" y="52717"/>
                    <a:pt x="398291" y="117747"/>
                  </a:cubicBezTo>
                  <a:lnTo>
                    <a:pt x="398291" y="206590"/>
                  </a:lnTo>
                  <a:cubicBezTo>
                    <a:pt x="398291" y="271620"/>
                    <a:pt x="345574" y="324337"/>
                    <a:pt x="280544" y="324337"/>
                  </a:cubicBezTo>
                  <a:lnTo>
                    <a:pt x="117747" y="324337"/>
                  </a:lnTo>
                  <a:cubicBezTo>
                    <a:pt x="52717" y="324337"/>
                    <a:pt x="0" y="271620"/>
                    <a:pt x="0" y="206590"/>
                  </a:cubicBezTo>
                  <a:lnTo>
                    <a:pt x="0" y="117747"/>
                  </a:lnTo>
                  <a:cubicBezTo>
                    <a:pt x="0" y="52717"/>
                    <a:pt x="52717" y="0"/>
                    <a:pt x="117747" y="0"/>
                  </a:cubicBezTo>
                  <a:close/>
                </a:path>
              </a:pathLst>
            </a:custGeom>
            <a:solidFill>
              <a:srgbClr val="EB9837"/>
            </a:solidFill>
            <a:ln cap="rnd">
              <a:noFill/>
              <a:prstDash val="solid"/>
              <a:round/>
            </a:ln>
          </p:spPr>
          <p:txBody>
            <a:bodyPr/>
            <a:lstStyle/>
            <a:p>
              <a:endParaRPr lang="lt-LT"/>
            </a:p>
          </p:txBody>
        </p:sp>
        <p:sp>
          <p:nvSpPr>
            <p:cNvPr id="20" name="TextBox 20"/>
            <p:cNvSpPr txBox="1"/>
            <p:nvPr/>
          </p:nvSpPr>
          <p:spPr>
            <a:xfrm>
              <a:off x="0" y="-38100"/>
              <a:ext cx="398291" cy="362437"/>
            </a:xfrm>
            <a:prstGeom prst="rect">
              <a:avLst/>
            </a:prstGeom>
          </p:spPr>
          <p:txBody>
            <a:bodyPr lIns="25400" tIns="25400" rIns="25400" bIns="25400" rtlCol="0" anchor="ctr"/>
            <a:lstStyle/>
            <a:p>
              <a:pPr algn="ctr">
                <a:lnSpc>
                  <a:spcPts val="1330"/>
                </a:lnSpc>
              </a:pPr>
              <a:endParaRPr/>
            </a:p>
          </p:txBody>
        </p:sp>
      </p:grpSp>
      <p:grpSp>
        <p:nvGrpSpPr>
          <p:cNvPr id="21" name="Group 21"/>
          <p:cNvGrpSpPr/>
          <p:nvPr/>
        </p:nvGrpSpPr>
        <p:grpSpPr>
          <a:xfrm>
            <a:off x="7372526" y="5178533"/>
            <a:ext cx="756131" cy="615734"/>
            <a:chOff x="0" y="0"/>
            <a:chExt cx="398291" cy="324337"/>
          </a:xfrm>
        </p:grpSpPr>
        <p:sp>
          <p:nvSpPr>
            <p:cNvPr id="22" name="Freeform 22"/>
            <p:cNvSpPr/>
            <p:nvPr/>
          </p:nvSpPr>
          <p:spPr>
            <a:xfrm>
              <a:off x="0" y="0"/>
              <a:ext cx="398291" cy="324337"/>
            </a:xfrm>
            <a:custGeom>
              <a:avLst/>
              <a:gdLst/>
              <a:ahLst/>
              <a:cxnLst/>
              <a:rect l="l" t="t" r="r" b="b"/>
              <a:pathLst>
                <a:path w="398291" h="324337">
                  <a:moveTo>
                    <a:pt x="117747" y="0"/>
                  </a:moveTo>
                  <a:lnTo>
                    <a:pt x="280544" y="0"/>
                  </a:lnTo>
                  <a:cubicBezTo>
                    <a:pt x="345574" y="0"/>
                    <a:pt x="398291" y="52717"/>
                    <a:pt x="398291" y="117747"/>
                  </a:cubicBezTo>
                  <a:lnTo>
                    <a:pt x="398291" y="206590"/>
                  </a:lnTo>
                  <a:cubicBezTo>
                    <a:pt x="398291" y="271620"/>
                    <a:pt x="345574" y="324337"/>
                    <a:pt x="280544" y="324337"/>
                  </a:cubicBezTo>
                  <a:lnTo>
                    <a:pt x="117747" y="324337"/>
                  </a:lnTo>
                  <a:cubicBezTo>
                    <a:pt x="52717" y="324337"/>
                    <a:pt x="0" y="271620"/>
                    <a:pt x="0" y="206590"/>
                  </a:cubicBezTo>
                  <a:lnTo>
                    <a:pt x="0" y="117747"/>
                  </a:lnTo>
                  <a:cubicBezTo>
                    <a:pt x="0" y="52717"/>
                    <a:pt x="52717" y="0"/>
                    <a:pt x="117747" y="0"/>
                  </a:cubicBezTo>
                  <a:close/>
                </a:path>
              </a:pathLst>
            </a:custGeom>
            <a:solidFill>
              <a:srgbClr val="EB9837"/>
            </a:solidFill>
            <a:ln cap="rnd">
              <a:noFill/>
              <a:prstDash val="solid"/>
              <a:round/>
            </a:ln>
          </p:spPr>
          <p:txBody>
            <a:bodyPr/>
            <a:lstStyle/>
            <a:p>
              <a:endParaRPr lang="lt-LT"/>
            </a:p>
          </p:txBody>
        </p:sp>
        <p:sp>
          <p:nvSpPr>
            <p:cNvPr id="23" name="TextBox 23"/>
            <p:cNvSpPr txBox="1"/>
            <p:nvPr/>
          </p:nvSpPr>
          <p:spPr>
            <a:xfrm>
              <a:off x="0" y="-38100"/>
              <a:ext cx="398291" cy="362437"/>
            </a:xfrm>
            <a:prstGeom prst="rect">
              <a:avLst/>
            </a:prstGeom>
          </p:spPr>
          <p:txBody>
            <a:bodyPr lIns="25400" tIns="25400" rIns="25400" bIns="25400" rtlCol="0" anchor="ctr"/>
            <a:lstStyle/>
            <a:p>
              <a:pPr algn="ctr">
                <a:lnSpc>
                  <a:spcPts val="1330"/>
                </a:lnSpc>
              </a:pPr>
              <a:endParaRPr/>
            </a:p>
          </p:txBody>
        </p:sp>
      </p:grpSp>
      <p:sp>
        <p:nvSpPr>
          <p:cNvPr id="25" name="TextBox 25"/>
          <p:cNvSpPr txBox="1"/>
          <p:nvPr/>
        </p:nvSpPr>
        <p:spPr>
          <a:xfrm>
            <a:off x="3098801" y="507924"/>
            <a:ext cx="7001022" cy="484492"/>
          </a:xfrm>
          <a:prstGeom prst="rect">
            <a:avLst/>
          </a:prstGeom>
        </p:spPr>
        <p:txBody>
          <a:bodyPr wrap="square" lIns="0" tIns="0" rIns="0" bIns="0" rtlCol="0" anchor="t">
            <a:spAutoFit/>
          </a:bodyPr>
          <a:lstStyle/>
          <a:p>
            <a:pPr algn="ctr">
              <a:lnSpc>
                <a:spcPts val="3713"/>
              </a:lnSpc>
            </a:pPr>
            <a:r>
              <a:rPr lang="lt-LT" sz="3800"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Bold"/>
              </a:rPr>
              <a:t>Nelegalių AAP a</a:t>
            </a:r>
            <a:r>
              <a:rPr lang="en-US" sz="3800"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Bold"/>
              </a:rPr>
              <a:t>tvejų statistika</a:t>
            </a:r>
          </a:p>
        </p:txBody>
      </p:sp>
      <p:sp>
        <p:nvSpPr>
          <p:cNvPr id="27" name="TextBox 27"/>
          <p:cNvSpPr txBox="1"/>
          <p:nvPr/>
        </p:nvSpPr>
        <p:spPr>
          <a:xfrm>
            <a:off x="2560996" y="2411691"/>
            <a:ext cx="1542952" cy="224805"/>
          </a:xfrm>
          <a:prstGeom prst="rect">
            <a:avLst/>
          </a:prstGeom>
        </p:spPr>
        <p:txBody>
          <a:bodyPr lIns="0" tIns="0" rIns="0" bIns="0" rtlCol="0" anchor="t">
            <a:spAutoFit/>
          </a:bodyPr>
          <a:lstStyle/>
          <a:p>
            <a:pPr algn="ctr">
              <a:lnSpc>
                <a:spcPts val="1685"/>
              </a:lnSpc>
            </a:pPr>
            <a:r>
              <a:rPr lang="en-US" b="1"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Bold"/>
              </a:rPr>
              <a:t>2022 m.</a:t>
            </a:r>
          </a:p>
        </p:txBody>
      </p:sp>
      <p:sp>
        <p:nvSpPr>
          <p:cNvPr id="28" name="TextBox 28"/>
          <p:cNvSpPr txBox="1"/>
          <p:nvPr/>
        </p:nvSpPr>
        <p:spPr>
          <a:xfrm>
            <a:off x="5136871" y="2394417"/>
            <a:ext cx="1887280" cy="224805"/>
          </a:xfrm>
          <a:prstGeom prst="rect">
            <a:avLst/>
          </a:prstGeom>
        </p:spPr>
        <p:txBody>
          <a:bodyPr lIns="0" tIns="0" rIns="0" bIns="0" rtlCol="0" anchor="t">
            <a:spAutoFit/>
          </a:bodyPr>
          <a:lstStyle/>
          <a:p>
            <a:pPr algn="ctr">
              <a:lnSpc>
                <a:spcPts val="1685"/>
              </a:lnSpc>
            </a:pPr>
            <a:r>
              <a:rPr lang="en-US" b="1"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Bold"/>
              </a:rPr>
              <a:t>2023 m.</a:t>
            </a:r>
          </a:p>
        </p:txBody>
      </p:sp>
      <p:sp>
        <p:nvSpPr>
          <p:cNvPr id="29" name="TextBox 29"/>
          <p:cNvSpPr txBox="1"/>
          <p:nvPr/>
        </p:nvSpPr>
        <p:spPr>
          <a:xfrm>
            <a:off x="2326640" y="2911636"/>
            <a:ext cx="2027318" cy="2321148"/>
          </a:xfrm>
          <a:prstGeom prst="rect">
            <a:avLst/>
          </a:prstGeom>
        </p:spPr>
        <p:txBody>
          <a:bodyPr wrap="square" lIns="0" tIns="0" rIns="0" bIns="0" rtlCol="0" anchor="t">
            <a:spAutoFit/>
          </a:bodyPr>
          <a:lstStyle/>
          <a:p>
            <a:pPr algn="ctr">
              <a:lnSpc>
                <a:spcPts val="1512"/>
              </a:lnSpc>
            </a:pPr>
            <a:r>
              <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rPr>
              <a:t>Nelegalių AAP saugojimo atvejai – 3</a:t>
            </a:r>
          </a:p>
          <a:p>
            <a:pPr algn="ctr">
              <a:lnSpc>
                <a:spcPts val="1512"/>
              </a:lnSpc>
            </a:pPr>
            <a:endPar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endParaRPr>
          </a:p>
          <a:p>
            <a:pPr algn="ctr">
              <a:lnSpc>
                <a:spcPts val="1512"/>
              </a:lnSpc>
            </a:pPr>
            <a:r>
              <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rPr>
              <a:t>Nelegalių AAP naudojimo atvejai – 6</a:t>
            </a:r>
          </a:p>
          <a:p>
            <a:pPr algn="ctr">
              <a:lnSpc>
                <a:spcPts val="1512"/>
              </a:lnSpc>
            </a:pPr>
            <a:endPar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endParaRPr>
          </a:p>
          <a:p>
            <a:pPr algn="ctr">
              <a:lnSpc>
                <a:spcPts val="1512"/>
              </a:lnSpc>
            </a:pPr>
            <a:r>
              <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rPr>
              <a:t>Nelegalių AAP tiekimo rinkai atvejai – 8</a:t>
            </a:r>
          </a:p>
          <a:p>
            <a:pPr algn="ctr">
              <a:lnSpc>
                <a:spcPts val="1512"/>
              </a:lnSpc>
            </a:pPr>
            <a:endPar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endParaRPr>
          </a:p>
          <a:p>
            <a:pPr algn="ctr">
              <a:lnSpc>
                <a:spcPts val="1512"/>
              </a:lnSpc>
            </a:pPr>
            <a:r>
              <a:rPr lang="lt-LT" b="1"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rPr>
              <a:t> IŠ VISO: 17</a:t>
            </a:r>
          </a:p>
          <a:p>
            <a:pPr algn="ctr">
              <a:lnSpc>
                <a:spcPts val="1512"/>
              </a:lnSpc>
            </a:pPr>
            <a:endParaRPr lang="en-US" dirty="0">
              <a:solidFill>
                <a:srgbClr val="FFFAF5"/>
              </a:solidFill>
              <a:ea typeface="Garet"/>
              <a:cs typeface="Garet"/>
              <a:sym typeface="Garet"/>
            </a:endParaRPr>
          </a:p>
        </p:txBody>
      </p:sp>
      <p:sp>
        <p:nvSpPr>
          <p:cNvPr id="30" name="TextBox 30"/>
          <p:cNvSpPr txBox="1"/>
          <p:nvPr/>
        </p:nvSpPr>
        <p:spPr>
          <a:xfrm>
            <a:off x="4908965" y="2911636"/>
            <a:ext cx="2115187" cy="1923604"/>
          </a:xfrm>
          <a:prstGeom prst="rect">
            <a:avLst/>
          </a:prstGeom>
        </p:spPr>
        <p:txBody>
          <a:bodyPr wrap="square" lIns="0" tIns="0" rIns="0" bIns="0" rtlCol="0" anchor="t">
            <a:spAutoFit/>
          </a:bodyPr>
          <a:lstStyle/>
          <a:p>
            <a:pPr algn="ctr">
              <a:lnSpc>
                <a:spcPts val="1512"/>
              </a:lnSpc>
            </a:pPr>
            <a:r>
              <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rPr>
              <a:t>Nelegalių AAP saugojimo atvejai – </a:t>
            </a:r>
            <a:r>
              <a:rPr lang="en-US"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rPr>
              <a:t> </a:t>
            </a:r>
            <a:r>
              <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rPr>
              <a:t>8</a:t>
            </a:r>
          </a:p>
          <a:p>
            <a:pPr algn="ctr">
              <a:lnSpc>
                <a:spcPts val="1512"/>
              </a:lnSpc>
            </a:pPr>
            <a:endPar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endParaRPr>
          </a:p>
          <a:p>
            <a:pPr algn="ctr">
              <a:lnSpc>
                <a:spcPts val="1512"/>
              </a:lnSpc>
            </a:pPr>
            <a:r>
              <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rPr>
              <a:t>Nelegalių AAP naudojimo atvejai – 9</a:t>
            </a:r>
          </a:p>
          <a:p>
            <a:pPr algn="ctr">
              <a:lnSpc>
                <a:spcPts val="1512"/>
              </a:lnSpc>
            </a:pPr>
            <a:endPar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endParaRPr>
          </a:p>
          <a:p>
            <a:pPr algn="ctr">
              <a:lnSpc>
                <a:spcPts val="1512"/>
              </a:lnSpc>
            </a:pPr>
            <a:r>
              <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rPr>
              <a:t>Nelegalių AAP tiekimo rinkai atvejai – 16</a:t>
            </a:r>
          </a:p>
          <a:p>
            <a:pPr algn="ctr">
              <a:lnSpc>
                <a:spcPts val="1512"/>
              </a:lnSpc>
            </a:pPr>
            <a:endPar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endParaRPr>
          </a:p>
          <a:p>
            <a:pPr algn="ctr">
              <a:lnSpc>
                <a:spcPts val="1512"/>
              </a:lnSpc>
            </a:pPr>
            <a:r>
              <a:rPr lang="lt-LT" b="1"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rPr>
              <a:t>IŠ VISO: 33</a:t>
            </a:r>
          </a:p>
        </p:txBody>
      </p:sp>
      <p:sp>
        <p:nvSpPr>
          <p:cNvPr id="31" name="TextBox 31"/>
          <p:cNvSpPr txBox="1"/>
          <p:nvPr/>
        </p:nvSpPr>
        <p:spPr>
          <a:xfrm>
            <a:off x="7905925" y="2362648"/>
            <a:ext cx="2029304" cy="224805"/>
          </a:xfrm>
          <a:prstGeom prst="rect">
            <a:avLst/>
          </a:prstGeom>
        </p:spPr>
        <p:txBody>
          <a:bodyPr lIns="0" tIns="0" rIns="0" bIns="0" rtlCol="0" anchor="t">
            <a:spAutoFit/>
          </a:bodyPr>
          <a:lstStyle/>
          <a:p>
            <a:pPr algn="ctr">
              <a:lnSpc>
                <a:spcPts val="1685"/>
              </a:lnSpc>
            </a:pPr>
            <a:r>
              <a:rPr lang="en-US" b="1"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Bold"/>
              </a:rPr>
              <a:t>2024 m.</a:t>
            </a:r>
          </a:p>
        </p:txBody>
      </p:sp>
      <p:sp>
        <p:nvSpPr>
          <p:cNvPr id="32" name="TextBox 32"/>
          <p:cNvSpPr txBox="1"/>
          <p:nvPr/>
        </p:nvSpPr>
        <p:spPr>
          <a:xfrm>
            <a:off x="7814352" y="2887164"/>
            <a:ext cx="2090353" cy="2321148"/>
          </a:xfrm>
          <a:prstGeom prst="rect">
            <a:avLst/>
          </a:prstGeom>
        </p:spPr>
        <p:txBody>
          <a:bodyPr wrap="square" lIns="0" tIns="0" rIns="0" bIns="0" rtlCol="0" anchor="t">
            <a:spAutoFit/>
          </a:bodyPr>
          <a:lstStyle/>
          <a:p>
            <a:pPr algn="ctr">
              <a:lnSpc>
                <a:spcPts val="1512"/>
              </a:lnSpc>
            </a:pPr>
            <a:r>
              <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rPr>
              <a:t>Nelegalių AAP </a:t>
            </a:r>
            <a:r>
              <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Bold"/>
              </a:rPr>
              <a:t>saugojimo</a:t>
            </a:r>
            <a:r>
              <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rPr>
              <a:t> atvejai – 5</a:t>
            </a:r>
          </a:p>
          <a:p>
            <a:pPr algn="ctr">
              <a:lnSpc>
                <a:spcPts val="1512"/>
              </a:lnSpc>
            </a:pPr>
            <a:endPar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endParaRPr>
          </a:p>
          <a:p>
            <a:pPr algn="ctr">
              <a:lnSpc>
                <a:spcPts val="1512"/>
              </a:lnSpc>
            </a:pPr>
            <a:r>
              <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rPr>
              <a:t>Nelegalių AAP </a:t>
            </a:r>
            <a:r>
              <a:rPr lang="lt-LT" b="1"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Bold"/>
              </a:rPr>
              <a:t>naudojimo</a:t>
            </a:r>
            <a:r>
              <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rPr>
              <a:t> atvejai – 8</a:t>
            </a:r>
          </a:p>
          <a:p>
            <a:pPr algn="ctr">
              <a:lnSpc>
                <a:spcPts val="1512"/>
              </a:lnSpc>
            </a:pPr>
            <a:endPar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endParaRPr>
          </a:p>
          <a:p>
            <a:pPr algn="ctr">
              <a:lnSpc>
                <a:spcPts val="1512"/>
              </a:lnSpc>
            </a:pPr>
            <a:r>
              <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rPr>
              <a:t>Nelegalių AAP</a:t>
            </a:r>
            <a:r>
              <a:rPr lang="lt-LT" b="1"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Bold"/>
              </a:rPr>
              <a:t> tiekimas</a:t>
            </a:r>
            <a:r>
              <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rPr>
              <a:t> rinkai atvejai – 7</a:t>
            </a:r>
          </a:p>
          <a:p>
            <a:pPr algn="ctr">
              <a:lnSpc>
                <a:spcPts val="1512"/>
              </a:lnSpc>
            </a:pPr>
            <a:endParaRPr lang="lt-LT"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endParaRPr>
          </a:p>
          <a:p>
            <a:pPr algn="ctr">
              <a:lnSpc>
                <a:spcPts val="1512"/>
              </a:lnSpc>
            </a:pPr>
            <a:r>
              <a:rPr lang="lt-LT" b="1" dirty="0">
                <a:solidFill>
                  <a:srgbClr val="FFFAF5"/>
                </a:solidFill>
                <a:latin typeface="Calibri" panose="020F0502020204030204" pitchFamily="34" charset="0"/>
                <a:ea typeface="Calibri" panose="020F0502020204030204" pitchFamily="34" charset="0"/>
                <a:cs typeface="Calibri" panose="020F0502020204030204" pitchFamily="34" charset="0"/>
                <a:sym typeface="Garet"/>
              </a:rPr>
              <a:t>IŠ VISO: 20</a:t>
            </a:r>
          </a:p>
          <a:p>
            <a:pPr algn="ctr">
              <a:lnSpc>
                <a:spcPts val="1512"/>
              </a:lnSpc>
            </a:pPr>
            <a:endParaRPr lang="en-US" dirty="0">
              <a:solidFill>
                <a:srgbClr val="FFFAF5"/>
              </a:solidFill>
              <a:ea typeface="Garet"/>
              <a:cs typeface="Garet"/>
              <a:sym typeface="Garet"/>
            </a:endParaRPr>
          </a:p>
        </p:txBody>
      </p:sp>
      <p:sp>
        <p:nvSpPr>
          <p:cNvPr id="12" name="Slide Number Placeholder 11"/>
          <p:cNvSpPr>
            <a:spLocks noGrp="1"/>
          </p:cNvSpPr>
          <p:nvPr>
            <p:ph type="sldNum" idx="11"/>
          </p:nvPr>
        </p:nvSpPr>
        <p:spPr/>
        <p:txBody>
          <a:bodyPr/>
          <a:lstStyle/>
          <a:p>
            <a:pPr>
              <a:defRPr/>
            </a:pPr>
            <a:fld id="{E0D8AFC6-57D5-43C5-9DBB-4489069B039D}" type="slidenum">
              <a:rPr lang="lt-LT" altLang="en-US" smtClean="0"/>
              <a:pPr>
                <a:defRPr/>
              </a:pPr>
              <a:t>12</a:t>
            </a:fld>
            <a:endParaRPr lang="lt-LT" altLang="en-US"/>
          </a:p>
        </p:txBody>
      </p: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185" y="6049651"/>
            <a:ext cx="2031858" cy="703232"/>
          </a:xfrm>
          <a:prstGeom prst="rect">
            <a:avLst/>
          </a:prstGeom>
        </p:spPr>
      </p:pic>
    </p:spTree>
    <p:extLst>
      <p:ext uri="{BB962C8B-B14F-4D97-AF65-F5344CB8AC3E}">
        <p14:creationId xmlns:p14="http://schemas.microsoft.com/office/powerpoint/2010/main" val="1531475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5682A-6EF3-3B04-1CA3-FCCFA996AE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75D3F8-FFBE-C673-6E9B-93CC4E1875B8}"/>
              </a:ext>
            </a:extLst>
          </p:cNvPr>
          <p:cNvSpPr>
            <a:spLocks noGrp="1"/>
          </p:cNvSpPr>
          <p:nvPr>
            <p:ph type="title"/>
          </p:nvPr>
        </p:nvSpPr>
        <p:spPr>
          <a:xfrm>
            <a:off x="588369" y="519930"/>
            <a:ext cx="11340000" cy="894080"/>
          </a:xfrm>
        </p:spPr>
        <p:txBody>
          <a:bodyPr/>
          <a:lstStyle/>
          <a:p>
            <a:pPr algn="ctr"/>
            <a:r>
              <a:rPr lang="lt-LT" b="1"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Informacija apie AAP registravimą 2024 m. II </a:t>
            </a:r>
            <a:r>
              <a:rPr lang="lt-LT" b="1" i="1" noProof="0" dirty="0" err="1">
                <a:solidFill>
                  <a:schemeClr val="tx1"/>
                </a:solidFill>
                <a:latin typeface="Calibri" panose="020F0502020204030204" pitchFamily="34" charset="0"/>
                <a:ea typeface="Calibri" panose="020F0502020204030204" pitchFamily="34" charset="0"/>
                <a:cs typeface="Calibri" panose="020F0502020204030204" pitchFamily="34" charset="0"/>
              </a:rPr>
              <a:t>pusm</a:t>
            </a:r>
            <a:r>
              <a:rPr lang="lt-LT" b="1"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 – 2025 m. </a:t>
            </a:r>
          </a:p>
        </p:txBody>
      </p:sp>
      <p:sp>
        <p:nvSpPr>
          <p:cNvPr id="5" name="Slide Number Placeholder 4">
            <a:extLst>
              <a:ext uri="{FF2B5EF4-FFF2-40B4-BE49-F238E27FC236}">
                <a16:creationId xmlns:a16="http://schemas.microsoft.com/office/drawing/2014/main" id="{3DE018E6-3D1E-D28B-9B9F-69F1ADD54E11}"/>
              </a:ext>
            </a:extLst>
          </p:cNvPr>
          <p:cNvSpPr>
            <a:spLocks noGrp="1"/>
          </p:cNvSpPr>
          <p:nvPr>
            <p:ph type="sldNum" sz="quarter" idx="11"/>
          </p:nvPr>
        </p:nvSpPr>
        <p:spPr/>
        <p:txBody>
          <a:bodyPr/>
          <a:lstStyle/>
          <a:p>
            <a:fld id="{19B51A1E-902D-48AF-9020-955120F399B6}" type="slidenum">
              <a:rPr lang="en-US" noProof="0" smtClean="0"/>
              <a:pPr/>
              <a:t>13</a:t>
            </a:fld>
            <a:endParaRPr lang="en-US" noProof="0" dirty="0"/>
          </a:p>
        </p:txBody>
      </p:sp>
      <p:sp>
        <p:nvSpPr>
          <p:cNvPr id="8" name="Turinio vietos rezervavimo ženklas 2">
            <a:extLst>
              <a:ext uri="{FF2B5EF4-FFF2-40B4-BE49-F238E27FC236}">
                <a16:creationId xmlns:a16="http://schemas.microsoft.com/office/drawing/2014/main" id="{1E989C2C-237B-4C1D-C0A4-B4CB5F29B416}"/>
              </a:ext>
            </a:extLst>
          </p:cNvPr>
          <p:cNvSpPr>
            <a:spLocks noGrp="1"/>
          </p:cNvSpPr>
          <p:nvPr>
            <p:ph sz="half" idx="2"/>
          </p:nvPr>
        </p:nvSpPr>
        <p:spPr>
          <a:xfrm>
            <a:off x="432000" y="1158240"/>
            <a:ext cx="11340000" cy="5130800"/>
          </a:xfrm>
        </p:spPr>
        <p:txBody>
          <a:bodyPr>
            <a:normAutofit/>
          </a:bodyPr>
          <a:lstStyle/>
          <a:p>
            <a:endParaRPr lang="lt-LT" sz="2100" dirty="0">
              <a:latin typeface="Arial" panose="020B0604020202020204" pitchFamily="34" charset="0"/>
              <a:cs typeface="Arial" panose="020B0604020202020204" pitchFamily="34" charset="0"/>
            </a:endParaRPr>
          </a:p>
          <a:p>
            <a:pPr algn="just"/>
            <a:endParaRPr lang="lt-LT" sz="2100" dirty="0">
              <a:latin typeface="Times New Roman" panose="02020603050405020304" pitchFamily="18" charset="0"/>
              <a:cs typeface="Times New Roman" panose="02020603050405020304" pitchFamily="18" charset="0"/>
            </a:endParaRPr>
          </a:p>
          <a:p>
            <a:pPr algn="just"/>
            <a:endParaRPr lang="lt-LT" sz="2100" dirty="0">
              <a:latin typeface="Times New Roman" panose="02020603050405020304" pitchFamily="18" charset="0"/>
              <a:cs typeface="Times New Roman" panose="02020603050405020304" pitchFamily="18" charset="0"/>
            </a:endParaRPr>
          </a:p>
          <a:p>
            <a:pPr algn="just"/>
            <a:endParaRPr lang="lt-LT" sz="2100" dirty="0">
              <a:latin typeface="Times New Roman" panose="02020603050405020304" pitchFamily="18" charset="0"/>
              <a:cs typeface="Times New Roman" panose="02020603050405020304" pitchFamily="18" charset="0"/>
            </a:endParaRPr>
          </a:p>
          <a:p>
            <a:pPr algn="just"/>
            <a:endParaRPr lang="lt-LT" sz="2100" dirty="0">
              <a:latin typeface="Times New Roman" panose="02020603050405020304" pitchFamily="18" charset="0"/>
              <a:cs typeface="Times New Roman" panose="02020603050405020304" pitchFamily="18" charset="0"/>
            </a:endParaRPr>
          </a:p>
          <a:p>
            <a:pPr algn="just"/>
            <a:endParaRPr lang="lt-LT" sz="2100" dirty="0">
              <a:latin typeface="Times New Roman" panose="02020603050405020304" pitchFamily="18" charset="0"/>
              <a:cs typeface="Times New Roman" panose="02020603050405020304" pitchFamily="18" charset="0"/>
            </a:endParaRPr>
          </a:p>
          <a:p>
            <a:pPr algn="just"/>
            <a:endParaRPr lang="lt-LT" sz="2100" dirty="0">
              <a:latin typeface="Times New Roman" panose="02020603050405020304" pitchFamily="18" charset="0"/>
              <a:cs typeface="Times New Roman" panose="02020603050405020304" pitchFamily="18" charset="0"/>
            </a:endParaRPr>
          </a:p>
          <a:p>
            <a:pPr algn="just"/>
            <a:endParaRPr lang="lt-LT" sz="2100" dirty="0">
              <a:latin typeface="Times New Roman" panose="02020603050405020304" pitchFamily="18" charset="0"/>
              <a:cs typeface="Times New Roman" panose="02020603050405020304" pitchFamily="18" charset="0"/>
            </a:endParaRPr>
          </a:p>
          <a:p>
            <a:pPr algn="just"/>
            <a:endParaRPr lang="lt-LT" sz="2100" dirty="0">
              <a:latin typeface="Times New Roman" panose="02020603050405020304" pitchFamily="18" charset="0"/>
              <a:cs typeface="Times New Roman" panose="02020603050405020304" pitchFamily="18" charset="0"/>
            </a:endParaRPr>
          </a:p>
          <a:p>
            <a:pPr algn="just"/>
            <a:endParaRPr lang="lt-LT" sz="2100" dirty="0">
              <a:latin typeface="Times New Roman" panose="02020603050405020304" pitchFamily="18" charset="0"/>
              <a:cs typeface="Times New Roman" panose="02020603050405020304" pitchFamily="18" charset="0"/>
            </a:endParaRPr>
          </a:p>
          <a:p>
            <a:pPr algn="just"/>
            <a:endParaRPr lang="lt-LT" sz="2100" dirty="0">
              <a:latin typeface="Times New Roman" panose="02020603050405020304" pitchFamily="18" charset="0"/>
              <a:cs typeface="Times New Roman" panose="02020603050405020304" pitchFamily="18" charset="0"/>
            </a:endParaRPr>
          </a:p>
          <a:p>
            <a:pPr algn="just"/>
            <a:endParaRPr lang="lt-LT" sz="2100" dirty="0">
              <a:latin typeface="Times New Roman" panose="02020603050405020304" pitchFamily="18" charset="0"/>
              <a:cs typeface="Times New Roman" panose="02020603050405020304" pitchFamily="18" charset="0"/>
            </a:endParaRPr>
          </a:p>
          <a:p>
            <a:pPr marL="0" indent="0" algn="just">
              <a:buNone/>
            </a:pPr>
            <a:endParaRPr lang="lt-LT"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966FBB25-659D-36FC-65C1-C31446E9A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185" y="6049651"/>
            <a:ext cx="2031858" cy="703232"/>
          </a:xfrm>
          <a:prstGeom prst="rect">
            <a:avLst/>
          </a:prstGeom>
        </p:spPr>
      </p:pic>
      <p:graphicFrame>
        <p:nvGraphicFramePr>
          <p:cNvPr id="4" name="Table 3">
            <a:extLst>
              <a:ext uri="{FF2B5EF4-FFF2-40B4-BE49-F238E27FC236}">
                <a16:creationId xmlns:a16="http://schemas.microsoft.com/office/drawing/2014/main" id="{84E44327-EA9B-B06C-2AE6-8ED1FFAAD9A8}"/>
              </a:ext>
            </a:extLst>
          </p:cNvPr>
          <p:cNvGraphicFramePr>
            <a:graphicFrameLocks noGrp="1"/>
          </p:cNvGraphicFramePr>
          <p:nvPr>
            <p:extLst>
              <p:ext uri="{D42A27DB-BD31-4B8C-83A1-F6EECF244321}">
                <p14:modId xmlns:p14="http://schemas.microsoft.com/office/powerpoint/2010/main" val="493651427"/>
              </p:ext>
            </p:extLst>
          </p:nvPr>
        </p:nvGraphicFramePr>
        <p:xfrm>
          <a:off x="2832537" y="1872478"/>
          <a:ext cx="7299435" cy="4324777"/>
        </p:xfrm>
        <a:graphic>
          <a:graphicData uri="http://schemas.openxmlformats.org/drawingml/2006/table">
            <a:tbl>
              <a:tblPr firstRow="1" bandRow="1">
                <a:tableStyleId>{F2DE63D5-997A-4646-A377-4702673A728D}</a:tableStyleId>
              </a:tblPr>
              <a:tblGrid>
                <a:gridCol w="2027621">
                  <a:extLst>
                    <a:ext uri="{9D8B030D-6E8A-4147-A177-3AD203B41FA5}">
                      <a16:colId xmlns:a16="http://schemas.microsoft.com/office/drawing/2014/main" val="2066209826"/>
                    </a:ext>
                  </a:extLst>
                </a:gridCol>
                <a:gridCol w="5271814">
                  <a:extLst>
                    <a:ext uri="{9D8B030D-6E8A-4147-A177-3AD203B41FA5}">
                      <a16:colId xmlns:a16="http://schemas.microsoft.com/office/drawing/2014/main" val="1412613586"/>
                    </a:ext>
                  </a:extLst>
                </a:gridCol>
              </a:tblGrid>
              <a:tr h="602477">
                <a:tc>
                  <a:txBody>
                    <a:bodyPr/>
                    <a:lstStyle/>
                    <a:p>
                      <a:pPr algn="ctr"/>
                      <a:r>
                        <a:rPr lang="lt-LT" noProof="0" dirty="0"/>
                        <a:t>Reglamento* straipsnis</a:t>
                      </a:r>
                    </a:p>
                  </a:txBody>
                  <a:tcPr>
                    <a:solidFill>
                      <a:schemeClr val="accent3">
                        <a:lumMod val="75000"/>
                      </a:schemeClr>
                    </a:solidFill>
                  </a:tcPr>
                </a:tc>
                <a:tc>
                  <a:txBody>
                    <a:bodyPr/>
                    <a:lstStyle/>
                    <a:p>
                      <a:pPr algn="ctr"/>
                      <a:r>
                        <a:rPr lang="lt-LT" noProof="0" dirty="0"/>
                        <a:t>Produktai</a:t>
                      </a:r>
                    </a:p>
                  </a:txBody>
                  <a:tcPr>
                    <a:solidFill>
                      <a:schemeClr val="accent3">
                        <a:lumMod val="75000"/>
                      </a:schemeClr>
                    </a:solidFill>
                  </a:tcPr>
                </a:tc>
                <a:extLst>
                  <a:ext uri="{0D108BD9-81ED-4DB2-BD59-A6C34878D82A}">
                    <a16:rowId xmlns:a16="http://schemas.microsoft.com/office/drawing/2014/main" val="136881179"/>
                  </a:ext>
                </a:extLst>
              </a:tr>
              <a:tr h="1377091">
                <a:tc>
                  <a:txBody>
                    <a:bodyPr/>
                    <a:lstStyle/>
                    <a:p>
                      <a:r>
                        <a:rPr lang="lt-LT" noProof="0" dirty="0"/>
                        <a:t>33 str.</a:t>
                      </a:r>
                    </a:p>
                  </a:txBody>
                  <a:tcPr/>
                </a:tc>
                <a:tc>
                  <a:txBody>
                    <a:bodyPr/>
                    <a:lstStyle/>
                    <a:p>
                      <a:pPr marL="285750" indent="-285750" algn="just">
                        <a:buFont typeface="Arial" panose="020B0604020202020204" pitchFamily="34" charset="0"/>
                        <a:buChar char="•"/>
                      </a:pPr>
                      <a:r>
                        <a:rPr lang="lt-LT" sz="1800" kern="1200" noProof="0" dirty="0">
                          <a:solidFill>
                            <a:schemeClr val="tx1"/>
                          </a:solidFill>
                          <a:effectLst/>
                        </a:rPr>
                        <a:t>Herbicidai – </a:t>
                      </a:r>
                      <a:r>
                        <a:rPr lang="lt-LT" sz="1800" b="0" i="1" kern="1200" noProof="0" dirty="0" err="1">
                          <a:solidFill>
                            <a:schemeClr val="tx1"/>
                          </a:solidFill>
                          <a:effectLst/>
                        </a:rPr>
                        <a:t>Flurostar</a:t>
                      </a:r>
                      <a:r>
                        <a:rPr lang="lt-LT" sz="1800" b="0" i="1" kern="1200" noProof="0" dirty="0">
                          <a:solidFill>
                            <a:schemeClr val="tx1"/>
                          </a:solidFill>
                          <a:effectLst/>
                        </a:rPr>
                        <a:t> Forte</a:t>
                      </a:r>
                      <a:r>
                        <a:rPr lang="lt-LT" sz="1800" b="0" kern="1200" noProof="0" dirty="0">
                          <a:solidFill>
                            <a:schemeClr val="tx1"/>
                          </a:solidFill>
                          <a:effectLst/>
                        </a:rPr>
                        <a:t>, </a:t>
                      </a:r>
                      <a:r>
                        <a:rPr lang="lt-LT" sz="1800" b="0" i="1" kern="1200" noProof="0" dirty="0" err="1">
                          <a:solidFill>
                            <a:schemeClr val="tx1"/>
                          </a:solidFill>
                          <a:effectLst/>
                        </a:rPr>
                        <a:t>Katoun</a:t>
                      </a:r>
                      <a:r>
                        <a:rPr lang="lt-LT" sz="1800" b="0" i="1" kern="1200" noProof="0" dirty="0">
                          <a:solidFill>
                            <a:schemeClr val="tx1"/>
                          </a:solidFill>
                          <a:effectLst/>
                        </a:rPr>
                        <a:t> </a:t>
                      </a:r>
                      <a:r>
                        <a:rPr lang="lt-LT" sz="1800" b="0" i="1" kern="1200" noProof="0" dirty="0" err="1">
                          <a:solidFill>
                            <a:schemeClr val="tx1"/>
                          </a:solidFill>
                          <a:effectLst/>
                        </a:rPr>
                        <a:t>Gold</a:t>
                      </a:r>
                      <a:r>
                        <a:rPr lang="lt-LT" sz="1800" b="0" i="1" kern="1200" noProof="0" dirty="0">
                          <a:solidFill>
                            <a:schemeClr val="tx1"/>
                          </a:solidFill>
                          <a:effectLst/>
                        </a:rPr>
                        <a:t>, </a:t>
                      </a:r>
                      <a:r>
                        <a:rPr lang="lt-LT" sz="1800" b="0" i="1" kern="1200" noProof="0" dirty="0" err="1">
                          <a:solidFill>
                            <a:schemeClr val="tx1"/>
                          </a:solidFill>
                          <a:effectLst/>
                        </a:rPr>
                        <a:t>Beloukha</a:t>
                      </a:r>
                      <a:r>
                        <a:rPr lang="lt-LT" sz="1800" b="0" i="1" kern="1200" noProof="0" dirty="0">
                          <a:solidFill>
                            <a:schemeClr val="tx1"/>
                          </a:solidFill>
                          <a:effectLst/>
                        </a:rPr>
                        <a:t> </a:t>
                      </a:r>
                      <a:r>
                        <a:rPr lang="lt-LT" sz="1800" b="0" i="1" kern="1200" noProof="0" dirty="0" err="1">
                          <a:solidFill>
                            <a:schemeClr val="tx1"/>
                          </a:solidFill>
                          <a:effectLst/>
                        </a:rPr>
                        <a:t>Garden</a:t>
                      </a:r>
                      <a:r>
                        <a:rPr lang="lt-LT" sz="1800" b="0" i="1" kern="1200" noProof="0" dirty="0">
                          <a:solidFill>
                            <a:schemeClr val="tx1"/>
                          </a:solidFill>
                          <a:effectLst/>
                        </a:rPr>
                        <a:t>, </a:t>
                      </a:r>
                      <a:r>
                        <a:rPr lang="lt-LT" sz="1800" b="0" i="1" kern="1200" noProof="0" dirty="0" err="1">
                          <a:solidFill>
                            <a:schemeClr val="tx1"/>
                          </a:solidFill>
                          <a:effectLst/>
                        </a:rPr>
                        <a:t>Beloukha</a:t>
                      </a:r>
                      <a:r>
                        <a:rPr lang="lt-LT" sz="1800" b="0" i="1" kern="1200" noProof="0" dirty="0">
                          <a:solidFill>
                            <a:schemeClr val="tx1"/>
                          </a:solidFill>
                          <a:effectLst/>
                        </a:rPr>
                        <a:t> </a:t>
                      </a:r>
                      <a:r>
                        <a:rPr lang="lt-LT" sz="1800" b="0" i="1" kern="1200" noProof="0" dirty="0" err="1">
                          <a:solidFill>
                            <a:schemeClr val="tx1"/>
                          </a:solidFill>
                          <a:effectLst/>
                        </a:rPr>
                        <a:t>Garden</a:t>
                      </a:r>
                      <a:r>
                        <a:rPr lang="lt-LT" sz="1800" b="0" i="1" kern="1200" noProof="0" dirty="0">
                          <a:solidFill>
                            <a:schemeClr val="tx1"/>
                          </a:solidFill>
                          <a:effectLst/>
                        </a:rPr>
                        <a:t> RTU, </a:t>
                      </a:r>
                      <a:r>
                        <a:rPr lang="lt-LT" sz="1800" b="0" i="1" kern="1200" noProof="0" dirty="0" err="1">
                          <a:solidFill>
                            <a:schemeClr val="tx1"/>
                          </a:solidFill>
                          <a:effectLst/>
                        </a:rPr>
                        <a:t>Armatus</a:t>
                      </a:r>
                      <a:endParaRPr lang="lt-LT" sz="1800" b="0" i="1" kern="1200" noProof="0" dirty="0">
                        <a:solidFill>
                          <a:schemeClr val="tx1"/>
                        </a:solidFill>
                        <a:effectLst/>
                      </a:endParaRPr>
                    </a:p>
                    <a:p>
                      <a:pPr marL="285750" indent="-285750" algn="just">
                        <a:buFont typeface="Arial" panose="020B0604020202020204" pitchFamily="34" charset="0"/>
                        <a:buChar char="•"/>
                      </a:pPr>
                      <a:r>
                        <a:rPr lang="lt-LT" sz="1800" kern="1200" noProof="0" dirty="0">
                          <a:solidFill>
                            <a:schemeClr val="tx1"/>
                          </a:solidFill>
                          <a:effectLst/>
                        </a:rPr>
                        <a:t>Fungicidai – </a:t>
                      </a:r>
                      <a:r>
                        <a:rPr lang="lt-LT" sz="1800" b="0" i="1" kern="1200" noProof="0" dirty="0" err="1">
                          <a:solidFill>
                            <a:schemeClr val="tx1"/>
                          </a:solidFill>
                          <a:effectLst/>
                        </a:rPr>
                        <a:t>Protiostar</a:t>
                      </a:r>
                      <a:r>
                        <a:rPr lang="lt-LT" sz="1800" b="0" i="1" kern="1200" noProof="0" dirty="0">
                          <a:solidFill>
                            <a:schemeClr val="tx1"/>
                          </a:solidFill>
                          <a:effectLst/>
                        </a:rPr>
                        <a:t>, </a:t>
                      </a:r>
                      <a:r>
                        <a:rPr lang="lt-LT" sz="1800" b="0" i="1" kern="1200" noProof="0" dirty="0" err="1">
                          <a:solidFill>
                            <a:schemeClr val="tx1"/>
                          </a:solidFill>
                          <a:effectLst/>
                        </a:rPr>
                        <a:t>Daxur</a:t>
                      </a:r>
                      <a:r>
                        <a:rPr lang="lt-LT" sz="1800" b="0" i="1" kern="1200" noProof="0" dirty="0">
                          <a:solidFill>
                            <a:schemeClr val="tx1"/>
                          </a:solidFill>
                          <a:effectLst/>
                        </a:rPr>
                        <a:t>, </a:t>
                      </a:r>
                      <a:r>
                        <a:rPr lang="lt-LT" sz="1800" b="0" i="1" kern="1200" noProof="0" dirty="0" err="1">
                          <a:solidFill>
                            <a:schemeClr val="tx1"/>
                          </a:solidFill>
                          <a:effectLst/>
                        </a:rPr>
                        <a:t>Elanvy</a:t>
                      </a:r>
                      <a:r>
                        <a:rPr lang="lt-LT" sz="1800" b="0" i="1" kern="1200" noProof="0" dirty="0">
                          <a:solidFill>
                            <a:schemeClr val="tx1"/>
                          </a:solidFill>
                          <a:effectLst/>
                        </a:rPr>
                        <a:t>, </a:t>
                      </a:r>
                      <a:r>
                        <a:rPr lang="lt-LT" sz="1800" b="0" i="1" kern="1200" noProof="0" dirty="0" err="1">
                          <a:solidFill>
                            <a:schemeClr val="tx1"/>
                          </a:solidFill>
                          <a:effectLst/>
                        </a:rPr>
                        <a:t>Ortofin</a:t>
                      </a:r>
                      <a:r>
                        <a:rPr lang="lt-LT" sz="1800" b="0" i="1" kern="1200" noProof="0" dirty="0">
                          <a:solidFill>
                            <a:schemeClr val="tx1"/>
                          </a:solidFill>
                          <a:effectLst/>
                        </a:rPr>
                        <a:t>, </a:t>
                      </a:r>
                      <a:r>
                        <a:rPr lang="lt-LT" sz="1800" b="0" i="1" kern="1200" noProof="0" dirty="0" err="1">
                          <a:solidFill>
                            <a:schemeClr val="tx1"/>
                          </a:solidFill>
                          <a:effectLst/>
                        </a:rPr>
                        <a:t>Joust</a:t>
                      </a:r>
                      <a:r>
                        <a:rPr lang="lt-LT" sz="1800" b="0" i="1" kern="1200" noProof="0" dirty="0">
                          <a:solidFill>
                            <a:schemeClr val="tx1"/>
                          </a:solidFill>
                          <a:effectLst/>
                        </a:rPr>
                        <a:t>, </a:t>
                      </a:r>
                      <a:r>
                        <a:rPr lang="lt-LT" sz="1800" b="0" i="1" kern="1200" noProof="0" dirty="0" err="1">
                          <a:solidFill>
                            <a:schemeClr val="tx1"/>
                          </a:solidFill>
                          <a:effectLst/>
                        </a:rPr>
                        <a:t>Architect</a:t>
                      </a:r>
                      <a:endParaRPr lang="lt-LT" sz="1800" b="0" i="1" kern="1200" noProof="0" dirty="0">
                        <a:solidFill>
                          <a:schemeClr val="tx1"/>
                        </a:solidFill>
                        <a:effectLst/>
                        <a:latin typeface="+mn-lt"/>
                        <a:ea typeface="+mn-ea"/>
                        <a:cs typeface="+mn-cs"/>
                      </a:endParaRPr>
                    </a:p>
                  </a:txBody>
                  <a:tcPr/>
                </a:tc>
                <a:extLst>
                  <a:ext uri="{0D108BD9-81ED-4DB2-BD59-A6C34878D82A}">
                    <a16:rowId xmlns:a16="http://schemas.microsoft.com/office/drawing/2014/main" val="2035741"/>
                  </a:ext>
                </a:extLst>
              </a:tr>
              <a:tr h="1118886">
                <a:tc>
                  <a:txBody>
                    <a:bodyPr/>
                    <a:lstStyle/>
                    <a:p>
                      <a:r>
                        <a:rPr lang="lt-LT" noProof="0" dirty="0"/>
                        <a:t>34 str.</a:t>
                      </a:r>
                    </a:p>
                  </a:txBody>
                  <a:tcPr/>
                </a:tc>
                <a:tc>
                  <a:txBody>
                    <a:bodyPr/>
                    <a:lstStyle/>
                    <a:p>
                      <a:pPr marL="285750" indent="-285750" algn="just">
                        <a:buFont typeface="Arial" panose="020B0604020202020204" pitchFamily="34" charset="0"/>
                        <a:buChar char="•"/>
                      </a:pPr>
                      <a:r>
                        <a:rPr lang="lt-LT" sz="1800" kern="1200" noProof="0" dirty="0">
                          <a:solidFill>
                            <a:schemeClr val="tx1"/>
                          </a:solidFill>
                          <a:effectLst/>
                        </a:rPr>
                        <a:t>Herbicidas – </a:t>
                      </a:r>
                      <a:r>
                        <a:rPr lang="lt-LT" sz="1800" b="0" i="1" kern="1200" noProof="0" dirty="0" err="1">
                          <a:solidFill>
                            <a:schemeClr val="tx1"/>
                          </a:solidFill>
                          <a:effectLst/>
                        </a:rPr>
                        <a:t>Cerecarb</a:t>
                      </a:r>
                      <a:endParaRPr lang="lt-LT" sz="1800" b="0" i="1" kern="1200" noProof="0" dirty="0">
                        <a:solidFill>
                          <a:schemeClr val="tx1"/>
                        </a:solidFill>
                        <a:effectLst/>
                      </a:endParaRPr>
                    </a:p>
                    <a:p>
                      <a:pPr marL="285750" indent="-285750" algn="just">
                        <a:buFont typeface="Arial" panose="020B0604020202020204" pitchFamily="34" charset="0"/>
                        <a:buChar char="•"/>
                      </a:pPr>
                      <a:r>
                        <a:rPr lang="lt-LT" sz="1800" kern="1200" noProof="0" dirty="0">
                          <a:solidFill>
                            <a:schemeClr val="tx1"/>
                          </a:solidFill>
                          <a:effectLst/>
                        </a:rPr>
                        <a:t>Fungicidai – </a:t>
                      </a:r>
                      <a:r>
                        <a:rPr lang="lt-LT" sz="1800" b="0" i="1" kern="1200" noProof="0" dirty="0" err="1">
                          <a:solidFill>
                            <a:schemeClr val="tx1"/>
                          </a:solidFill>
                          <a:effectLst/>
                        </a:rPr>
                        <a:t>Patton</a:t>
                      </a:r>
                      <a:r>
                        <a:rPr lang="lt-LT" sz="1800" b="0" i="1" kern="1200" noProof="0" dirty="0">
                          <a:solidFill>
                            <a:schemeClr val="tx1"/>
                          </a:solidFill>
                          <a:effectLst/>
                        </a:rPr>
                        <a:t> SPX, </a:t>
                      </a:r>
                      <a:r>
                        <a:rPr lang="lt-LT" sz="1800" b="0" i="1" kern="1200" noProof="0" dirty="0" err="1">
                          <a:solidFill>
                            <a:schemeClr val="tx1"/>
                          </a:solidFill>
                          <a:effectLst/>
                        </a:rPr>
                        <a:t>Ibiza</a:t>
                      </a:r>
                      <a:r>
                        <a:rPr lang="lt-LT" sz="1800" b="0" i="1" kern="1200" noProof="0" dirty="0">
                          <a:solidFill>
                            <a:schemeClr val="tx1"/>
                          </a:solidFill>
                          <a:effectLst/>
                        </a:rPr>
                        <a:t>, </a:t>
                      </a:r>
                      <a:r>
                        <a:rPr lang="lt-LT" sz="1800" b="0" i="1" kern="1200" noProof="0" dirty="0" err="1">
                          <a:solidFill>
                            <a:schemeClr val="tx1"/>
                          </a:solidFill>
                          <a:effectLst/>
                        </a:rPr>
                        <a:t>Romble</a:t>
                      </a:r>
                      <a:r>
                        <a:rPr lang="lt-LT" sz="1800" b="0" i="1" kern="1200" noProof="0" dirty="0">
                          <a:solidFill>
                            <a:schemeClr val="tx1"/>
                          </a:solidFill>
                          <a:effectLst/>
                        </a:rPr>
                        <a:t>, </a:t>
                      </a:r>
                      <a:r>
                        <a:rPr lang="lt-LT" sz="1800" b="0" i="1" kern="1200" noProof="0" dirty="0" err="1">
                          <a:solidFill>
                            <a:schemeClr val="tx1"/>
                          </a:solidFill>
                          <a:effectLst/>
                        </a:rPr>
                        <a:t>Emerald</a:t>
                      </a:r>
                      <a:r>
                        <a:rPr lang="lt-LT" sz="1800" b="0" i="1" kern="1200" noProof="0" dirty="0">
                          <a:solidFill>
                            <a:schemeClr val="tx1"/>
                          </a:solidFill>
                          <a:effectLst/>
                        </a:rPr>
                        <a:t>, </a:t>
                      </a:r>
                      <a:r>
                        <a:rPr lang="lt-LT" sz="1800" b="0" i="1" kern="1200" noProof="0" dirty="0" err="1">
                          <a:solidFill>
                            <a:schemeClr val="tx1"/>
                          </a:solidFill>
                          <a:effectLst/>
                        </a:rPr>
                        <a:t>Puskas</a:t>
                      </a:r>
                      <a:endParaRPr lang="lt-LT" sz="1800" b="0" i="1" kern="1200" noProof="0" dirty="0">
                        <a:solidFill>
                          <a:schemeClr val="tx1"/>
                        </a:solidFill>
                        <a:effectLst/>
                      </a:endParaRPr>
                    </a:p>
                    <a:p>
                      <a:pPr marL="285750" indent="-285750" algn="just">
                        <a:buFont typeface="Arial" panose="020B0604020202020204" pitchFamily="34" charset="0"/>
                        <a:buChar char="•"/>
                      </a:pPr>
                      <a:r>
                        <a:rPr lang="lt-LT" sz="1800" kern="1200" noProof="0" dirty="0">
                          <a:solidFill>
                            <a:schemeClr val="tx1"/>
                          </a:solidFill>
                          <a:effectLst/>
                        </a:rPr>
                        <a:t>Insekticidas/</a:t>
                      </a:r>
                      <a:r>
                        <a:rPr lang="lt-LT" sz="1800" kern="1200" noProof="0" dirty="0" err="1">
                          <a:solidFill>
                            <a:schemeClr val="tx1"/>
                          </a:solidFill>
                          <a:effectLst/>
                        </a:rPr>
                        <a:t>akaricidas</a:t>
                      </a:r>
                      <a:r>
                        <a:rPr lang="lt-LT" sz="1800" kern="1200" noProof="0" dirty="0">
                          <a:solidFill>
                            <a:schemeClr val="tx1"/>
                          </a:solidFill>
                          <a:effectLst/>
                        </a:rPr>
                        <a:t> – </a:t>
                      </a:r>
                      <a:r>
                        <a:rPr lang="lt-LT" sz="1800" b="0" i="1" kern="1200" noProof="0" dirty="0" err="1">
                          <a:solidFill>
                            <a:schemeClr val="tx1"/>
                          </a:solidFill>
                          <a:effectLst/>
                        </a:rPr>
                        <a:t>SilicoSec</a:t>
                      </a:r>
                      <a:endParaRPr lang="lt-LT" sz="1800" b="0" i="1" kern="1200" noProof="0" dirty="0">
                        <a:solidFill>
                          <a:schemeClr val="tx1"/>
                        </a:solidFill>
                        <a:effectLst/>
                        <a:latin typeface="+mn-lt"/>
                        <a:ea typeface="+mn-ea"/>
                        <a:cs typeface="+mn-cs"/>
                      </a:endParaRPr>
                    </a:p>
                  </a:txBody>
                  <a:tcPr/>
                </a:tc>
                <a:extLst>
                  <a:ext uri="{0D108BD9-81ED-4DB2-BD59-A6C34878D82A}">
                    <a16:rowId xmlns:a16="http://schemas.microsoft.com/office/drawing/2014/main" val="2531980637"/>
                  </a:ext>
                </a:extLst>
              </a:tr>
              <a:tr h="1118886">
                <a:tc>
                  <a:txBody>
                    <a:bodyPr/>
                    <a:lstStyle/>
                    <a:p>
                      <a:r>
                        <a:rPr lang="lt-LT" noProof="0" dirty="0"/>
                        <a:t>40 str.</a:t>
                      </a:r>
                    </a:p>
                  </a:txBody>
                  <a:tcPr/>
                </a:tc>
                <a:tc>
                  <a:txBody>
                    <a:bodyPr/>
                    <a:lstStyle/>
                    <a:p>
                      <a:pPr marL="285750" indent="-285750">
                        <a:buFont typeface="Arial" panose="020B0604020202020204" pitchFamily="34" charset="0"/>
                        <a:buChar char="•"/>
                      </a:pPr>
                      <a:r>
                        <a:rPr lang="lt-LT" sz="1800" kern="1200" noProof="0" dirty="0">
                          <a:solidFill>
                            <a:schemeClr val="tx1"/>
                          </a:solidFill>
                          <a:effectLst/>
                        </a:rPr>
                        <a:t>Fungicidas – </a:t>
                      </a:r>
                      <a:r>
                        <a:rPr lang="lt-LT" sz="1800" b="0" i="1" kern="1200" noProof="0" dirty="0" err="1">
                          <a:solidFill>
                            <a:schemeClr val="tx1"/>
                          </a:solidFill>
                          <a:effectLst/>
                        </a:rPr>
                        <a:t>Gavial</a:t>
                      </a:r>
                      <a:r>
                        <a:rPr lang="lt-LT" sz="1800" b="0" i="1" kern="1200" noProof="0" dirty="0">
                          <a:solidFill>
                            <a:schemeClr val="tx1"/>
                          </a:solidFill>
                          <a:effectLst/>
                        </a:rPr>
                        <a:t> 375 SC</a:t>
                      </a:r>
                    </a:p>
                    <a:p>
                      <a:pPr marL="285750" indent="-285750">
                        <a:buFont typeface="Arial" panose="020B0604020202020204" pitchFamily="34" charset="0"/>
                        <a:buChar char="•"/>
                      </a:pPr>
                      <a:r>
                        <a:rPr lang="lt-LT" sz="1800" kern="1200" noProof="0" dirty="0">
                          <a:solidFill>
                            <a:schemeClr val="tx1"/>
                          </a:solidFill>
                          <a:effectLst/>
                        </a:rPr>
                        <a:t>Insekticidas –  </a:t>
                      </a:r>
                      <a:r>
                        <a:rPr lang="lt-LT" sz="1800" b="0" i="1" kern="1200" noProof="0" dirty="0">
                          <a:solidFill>
                            <a:schemeClr val="tx1"/>
                          </a:solidFill>
                          <a:effectLst/>
                        </a:rPr>
                        <a:t>Los </a:t>
                      </a:r>
                      <a:r>
                        <a:rPr lang="lt-LT" sz="1800" b="0" i="1" kern="1200" noProof="0" dirty="0" err="1">
                          <a:solidFill>
                            <a:schemeClr val="tx1"/>
                          </a:solidFill>
                          <a:effectLst/>
                        </a:rPr>
                        <a:t>Ovados</a:t>
                      </a:r>
                      <a:endParaRPr lang="lt-LT" sz="1800" b="0" i="1" kern="1200" noProof="0" dirty="0">
                        <a:solidFill>
                          <a:schemeClr val="tx1"/>
                        </a:solidFill>
                        <a:effectLst/>
                      </a:endParaRPr>
                    </a:p>
                    <a:p>
                      <a:pPr marL="285750" indent="-285750">
                        <a:buFont typeface="Arial" panose="020B0604020202020204" pitchFamily="34" charset="0"/>
                        <a:buChar char="•"/>
                      </a:pPr>
                      <a:r>
                        <a:rPr lang="lt-LT" sz="1800" kern="1200" noProof="0" dirty="0" err="1">
                          <a:solidFill>
                            <a:schemeClr val="tx1"/>
                          </a:solidFill>
                          <a:effectLst/>
                        </a:rPr>
                        <a:t>Moliuskocidai</a:t>
                      </a:r>
                      <a:r>
                        <a:rPr lang="lt-LT" sz="1800" kern="1200" noProof="0" dirty="0">
                          <a:solidFill>
                            <a:schemeClr val="tx1"/>
                          </a:solidFill>
                          <a:effectLst/>
                        </a:rPr>
                        <a:t> –  </a:t>
                      </a:r>
                      <a:r>
                        <a:rPr lang="lt-LT" sz="1800" b="0" i="1" kern="1200" noProof="0" dirty="0" err="1">
                          <a:solidFill>
                            <a:schemeClr val="tx1"/>
                          </a:solidFill>
                          <a:effectLst/>
                        </a:rPr>
                        <a:t>Sluggo</a:t>
                      </a:r>
                      <a:r>
                        <a:rPr lang="lt-LT" sz="1800" b="0" i="1" kern="1200" noProof="0" dirty="0">
                          <a:solidFill>
                            <a:schemeClr val="tx1"/>
                          </a:solidFill>
                          <a:effectLst/>
                        </a:rPr>
                        <a:t> Pro, </a:t>
                      </a:r>
                      <a:r>
                        <a:rPr lang="lt-LT" sz="1800" b="0" i="1" kern="1200" noProof="0" dirty="0" err="1">
                          <a:solidFill>
                            <a:schemeClr val="tx1"/>
                          </a:solidFill>
                          <a:effectLst/>
                        </a:rPr>
                        <a:t>Ferronite</a:t>
                      </a:r>
                      <a:r>
                        <a:rPr lang="lt-LT" sz="1800" b="0" i="1" kern="1200" noProof="0" dirty="0">
                          <a:solidFill>
                            <a:schemeClr val="tx1"/>
                          </a:solidFill>
                          <a:effectLst/>
                        </a:rPr>
                        <a:t> </a:t>
                      </a:r>
                      <a:r>
                        <a:rPr lang="lt-LT" sz="1800" b="0" i="1" kern="1200" noProof="0" dirty="0" err="1">
                          <a:solidFill>
                            <a:schemeClr val="tx1"/>
                          </a:solidFill>
                          <a:effectLst/>
                        </a:rPr>
                        <a:t>Slug</a:t>
                      </a:r>
                      <a:r>
                        <a:rPr lang="lt-LT" sz="1800" b="0" i="1" kern="1200" noProof="0" dirty="0">
                          <a:solidFill>
                            <a:schemeClr val="tx1"/>
                          </a:solidFill>
                          <a:effectLst/>
                        </a:rPr>
                        <a:t> Granule</a:t>
                      </a:r>
                      <a:endParaRPr lang="lt-LT" sz="1800" b="0" i="1" kern="1200" noProof="0" dirty="0">
                        <a:solidFill>
                          <a:schemeClr val="tx1"/>
                        </a:solidFill>
                        <a:effectLst/>
                        <a:latin typeface="+mn-lt"/>
                        <a:ea typeface="+mn-ea"/>
                        <a:cs typeface="+mn-cs"/>
                      </a:endParaRPr>
                    </a:p>
                  </a:txBody>
                  <a:tcPr/>
                </a:tc>
                <a:extLst>
                  <a:ext uri="{0D108BD9-81ED-4DB2-BD59-A6C34878D82A}">
                    <a16:rowId xmlns:a16="http://schemas.microsoft.com/office/drawing/2014/main" val="2592245586"/>
                  </a:ext>
                </a:extLst>
              </a:tr>
            </a:tbl>
          </a:graphicData>
        </a:graphic>
      </p:graphicFrame>
    </p:spTree>
    <p:extLst>
      <p:ext uri="{BB962C8B-B14F-4D97-AF65-F5344CB8AC3E}">
        <p14:creationId xmlns:p14="http://schemas.microsoft.com/office/powerpoint/2010/main" val="813986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BA884-4851-270C-8FBB-23FB67E2D859}"/>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E75CC90-C1AC-C2EF-A796-6415491F010F}"/>
              </a:ext>
            </a:extLst>
          </p:cNvPr>
          <p:cNvSpPr>
            <a:spLocks noGrp="1"/>
          </p:cNvSpPr>
          <p:nvPr>
            <p:ph idx="1"/>
          </p:nvPr>
        </p:nvSpPr>
        <p:spPr/>
        <p:txBody>
          <a:bodyPr/>
          <a:lstStyle/>
          <a:p>
            <a:pPr marL="0" indent="0" algn="ctr">
              <a:buNone/>
            </a:pPr>
            <a:r>
              <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lt-LT" sz="1800" b="1" u="sng"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Atsižvelgus į ūkininkų prašymus išplėstas naudojimas:</a:t>
            </a:r>
          </a:p>
          <a:p>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herbicidų </a:t>
            </a:r>
            <a:r>
              <a:rPr lang="lt-LT"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Boxer</a:t>
            </a:r>
            <a:r>
              <a:rPr lang="lt-LT"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800 EC</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lt-LT"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Kalif</a:t>
            </a:r>
            <a:r>
              <a:rPr lang="lt-LT"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360 CS </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bei fungicido </a:t>
            </a:r>
            <a:r>
              <a:rPr lang="lt-LT"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Scala</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morkoms. </a:t>
            </a:r>
            <a:endParaRPr lang="lt-LT"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r>
              <a:rPr lang="lt-LT" dirty="0">
                <a:solidFill>
                  <a:schemeClr val="tx1"/>
                </a:solidFill>
                <a:latin typeface="Calibri" panose="020F0502020204030204" pitchFamily="34" charset="0"/>
                <a:ea typeface="Calibri" panose="020F0502020204030204" pitchFamily="34" charset="0"/>
                <a:cs typeface="Calibri" panose="020F0502020204030204" pitchFamily="34" charset="0"/>
              </a:rPr>
              <a:t>herbicido</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lt-LT"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Corum</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raudonųjų, baltųjų ir purpurinių dobilų bei sėjamųjų </a:t>
            </a:r>
            <a:r>
              <a:rPr lang="lt-LT"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esparcetų</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sėkliniuose pasėliuose. </a:t>
            </a:r>
          </a:p>
          <a:p>
            <a:pPr marL="0" indent="0">
              <a:buNone/>
            </a:pPr>
            <a:endPar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lt-LT"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lt-LT"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lt-LT"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lt-LT" b="1" dirty="0">
                <a:solidFill>
                  <a:schemeClr val="tx1"/>
                </a:solidFill>
                <a:latin typeface="Calibri" panose="020F0502020204030204" pitchFamily="34" charset="0"/>
                <a:ea typeface="Calibri" panose="020F0502020204030204" pitchFamily="34" charset="0"/>
                <a:cs typeface="Calibri" panose="020F0502020204030204" pitchFamily="34" charset="0"/>
              </a:rPr>
              <a:t>*Šiuo metu </a:t>
            </a:r>
            <a:r>
              <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įregistruoti 26 AAP </a:t>
            </a:r>
            <a:r>
              <a:rPr lang="lt-LT" b="1" dirty="0">
                <a:solidFill>
                  <a:schemeClr val="tx1"/>
                </a:solidFill>
                <a:latin typeface="Calibri" panose="020F0502020204030204" pitchFamily="34" charset="0"/>
                <a:ea typeface="Calibri" panose="020F0502020204030204" pitchFamily="34" charset="0"/>
                <a:cs typeface="Calibri" panose="020F0502020204030204" pitchFamily="34" charset="0"/>
              </a:rPr>
              <a:t>skirti neprofesionaliam naudojimui </a:t>
            </a:r>
            <a:r>
              <a:rPr lang="lt-LT"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iš jų </a:t>
            </a:r>
            <a:r>
              <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lt-LT"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Beloukha</a:t>
            </a:r>
            <a:r>
              <a:rPr lang="lt-LT"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lt-LT"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Garden</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lt-LT"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Beloukha</a:t>
            </a:r>
            <a:r>
              <a:rPr lang="lt-LT"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lt-LT"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Garden</a:t>
            </a:r>
            <a:r>
              <a:rPr lang="lt-LT"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RTU</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lt-LT"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Ferronite</a:t>
            </a:r>
            <a:r>
              <a:rPr lang="lt-LT"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lt-LT" sz="1800" i="1"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Slug</a:t>
            </a:r>
            <a:r>
              <a:rPr lang="lt-LT" sz="18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Granule</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lt-LT"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itle 7">
            <a:extLst>
              <a:ext uri="{FF2B5EF4-FFF2-40B4-BE49-F238E27FC236}">
                <a16:creationId xmlns:a16="http://schemas.microsoft.com/office/drawing/2014/main" id="{2F85F12A-5E59-993D-A093-15E7F32A355F}"/>
              </a:ext>
            </a:extLst>
          </p:cNvPr>
          <p:cNvSpPr>
            <a:spLocks noGrp="1"/>
          </p:cNvSpPr>
          <p:nvPr>
            <p:ph type="title"/>
          </p:nvPr>
        </p:nvSpPr>
        <p:spPr/>
        <p:txBody>
          <a:bodyPr/>
          <a:lstStyle/>
          <a:p>
            <a:pPr algn="ctr"/>
            <a:r>
              <a:rPr lang="lt-LT" b="1" i="1" dirty="0">
                <a:solidFill>
                  <a:schemeClr val="tx1"/>
                </a:solidFill>
                <a:latin typeface="Calibri" panose="020F0502020204030204" pitchFamily="34" charset="0"/>
                <a:ea typeface="Calibri" panose="020F0502020204030204" pitchFamily="34" charset="0"/>
                <a:cs typeface="Calibri" panose="020F0502020204030204" pitchFamily="34" charset="0"/>
              </a:rPr>
              <a:t>AAP registravimas</a:t>
            </a:r>
          </a:p>
        </p:txBody>
      </p:sp>
      <p:sp>
        <p:nvSpPr>
          <p:cNvPr id="5" name="Slide Number Placeholder 4">
            <a:extLst>
              <a:ext uri="{FF2B5EF4-FFF2-40B4-BE49-F238E27FC236}">
                <a16:creationId xmlns:a16="http://schemas.microsoft.com/office/drawing/2014/main" id="{03F3B716-D650-EB7D-C23B-D8896E169169}"/>
              </a:ext>
            </a:extLst>
          </p:cNvPr>
          <p:cNvSpPr>
            <a:spLocks noGrp="1"/>
          </p:cNvSpPr>
          <p:nvPr>
            <p:ph type="sldNum" sz="quarter" idx="11"/>
          </p:nvPr>
        </p:nvSpPr>
        <p:spPr/>
        <p:txBody>
          <a:bodyPr/>
          <a:lstStyle/>
          <a:p>
            <a:fld id="{19B51A1E-902D-48AF-9020-955120F399B6}" type="slidenum">
              <a:rPr lang="en-US" noProof="0" smtClean="0"/>
              <a:pPr/>
              <a:t>14</a:t>
            </a:fld>
            <a:endParaRPr lang="en-US" noProof="0" dirty="0"/>
          </a:p>
        </p:txBody>
      </p:sp>
      <p:pic>
        <p:nvPicPr>
          <p:cNvPr id="2" name="Picture 1">
            <a:extLst>
              <a:ext uri="{FF2B5EF4-FFF2-40B4-BE49-F238E27FC236}">
                <a16:creationId xmlns:a16="http://schemas.microsoft.com/office/drawing/2014/main" id="{C3A08E89-BFF3-D6DD-EEA2-AA1A63BBEA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185" y="6002759"/>
            <a:ext cx="2031858" cy="703232"/>
          </a:xfrm>
          <a:prstGeom prst="rect">
            <a:avLst/>
          </a:prstGeom>
        </p:spPr>
      </p:pic>
      <p:graphicFrame>
        <p:nvGraphicFramePr>
          <p:cNvPr id="3" name="Table 2">
            <a:extLst>
              <a:ext uri="{FF2B5EF4-FFF2-40B4-BE49-F238E27FC236}">
                <a16:creationId xmlns:a16="http://schemas.microsoft.com/office/drawing/2014/main" id="{A655F491-D8B8-7FBE-8FF3-BB5F7CD6B58C}"/>
              </a:ext>
            </a:extLst>
          </p:cNvPr>
          <p:cNvGraphicFramePr>
            <a:graphicFrameLocks noGrp="1"/>
          </p:cNvGraphicFramePr>
          <p:nvPr>
            <p:extLst>
              <p:ext uri="{D42A27DB-BD31-4B8C-83A1-F6EECF244321}">
                <p14:modId xmlns:p14="http://schemas.microsoft.com/office/powerpoint/2010/main" val="2138903467"/>
              </p:ext>
            </p:extLst>
          </p:nvPr>
        </p:nvGraphicFramePr>
        <p:xfrm>
          <a:off x="2674882" y="2682765"/>
          <a:ext cx="6842236" cy="1828800"/>
        </p:xfrm>
        <a:graphic>
          <a:graphicData uri="http://schemas.openxmlformats.org/drawingml/2006/table">
            <a:tbl>
              <a:tblPr firstRow="1" bandRow="1">
                <a:tableStyleId>{F2DE63D5-997A-4646-A377-4702673A728D}</a:tableStyleId>
              </a:tblPr>
              <a:tblGrid>
                <a:gridCol w="3421118">
                  <a:extLst>
                    <a:ext uri="{9D8B030D-6E8A-4147-A177-3AD203B41FA5}">
                      <a16:colId xmlns:a16="http://schemas.microsoft.com/office/drawing/2014/main" val="954108405"/>
                    </a:ext>
                  </a:extLst>
                </a:gridCol>
                <a:gridCol w="3421118">
                  <a:extLst>
                    <a:ext uri="{9D8B030D-6E8A-4147-A177-3AD203B41FA5}">
                      <a16:colId xmlns:a16="http://schemas.microsoft.com/office/drawing/2014/main" val="1342025367"/>
                    </a:ext>
                  </a:extLst>
                </a:gridCol>
              </a:tblGrid>
              <a:tr h="341645">
                <a:tc gridSpan="2">
                  <a:txBody>
                    <a:bodyPr/>
                    <a:lstStyle/>
                    <a:p>
                      <a:pPr algn="ctr"/>
                      <a:r>
                        <a:rPr lang="lt-LT" dirty="0">
                          <a:latin typeface="+mn-lt"/>
                          <a:ea typeface="Calibri" panose="020F0502020204030204" pitchFamily="34" charset="0"/>
                          <a:cs typeface="Calibri" panose="020F0502020204030204" pitchFamily="34" charset="0"/>
                        </a:rPr>
                        <a:t>2024–2025 m. įregistruota</a:t>
                      </a:r>
                    </a:p>
                  </a:txBody>
                  <a:tcPr/>
                </a:tc>
                <a:tc hMerge="1">
                  <a:txBody>
                    <a:bodyPr/>
                    <a:lstStyle/>
                    <a:p>
                      <a:endParaRPr lang="lt-LT" dirty="0"/>
                    </a:p>
                  </a:txBody>
                  <a:tcPr/>
                </a:tc>
                <a:extLst>
                  <a:ext uri="{0D108BD9-81ED-4DB2-BD59-A6C34878D82A}">
                    <a16:rowId xmlns:a16="http://schemas.microsoft.com/office/drawing/2014/main" val="3864441539"/>
                  </a:ext>
                </a:extLst>
              </a:tr>
              <a:tr h="341645">
                <a:tc>
                  <a:txBody>
                    <a:bodyPr/>
                    <a:lstStyle/>
                    <a:p>
                      <a:r>
                        <a:rPr lang="lt-LT" sz="1800" dirty="0">
                          <a:solidFill>
                            <a:schemeClr val="tx1"/>
                          </a:solidFill>
                          <a:effectLst/>
                          <a:latin typeface="+mn-lt"/>
                          <a:ea typeface="Calibri" panose="020F0502020204030204" pitchFamily="34" charset="0"/>
                          <a:cs typeface="Calibri" panose="020F0502020204030204" pitchFamily="34" charset="0"/>
                        </a:rPr>
                        <a:t>Herbicidų</a:t>
                      </a:r>
                      <a:endParaRPr lang="lt-LT" dirty="0">
                        <a:latin typeface="+mn-lt"/>
                        <a:ea typeface="Calibri" panose="020F0502020204030204" pitchFamily="34" charset="0"/>
                        <a:cs typeface="Calibri" panose="020F0502020204030204" pitchFamily="34" charset="0"/>
                      </a:endParaRPr>
                    </a:p>
                  </a:txBody>
                  <a:tcPr/>
                </a:tc>
                <a:tc>
                  <a:txBody>
                    <a:bodyPr/>
                    <a:lstStyle/>
                    <a:p>
                      <a:pPr algn="ctr"/>
                      <a:r>
                        <a:rPr lang="lt-LT" b="1" dirty="0">
                          <a:latin typeface="+mn-lt"/>
                          <a:ea typeface="Calibri" panose="020F0502020204030204" pitchFamily="34" charset="0"/>
                          <a:cs typeface="Calibri" panose="020F0502020204030204" pitchFamily="34" charset="0"/>
                        </a:rPr>
                        <a:t>9</a:t>
                      </a:r>
                    </a:p>
                  </a:txBody>
                  <a:tcPr/>
                </a:tc>
                <a:extLst>
                  <a:ext uri="{0D108BD9-81ED-4DB2-BD59-A6C34878D82A}">
                    <a16:rowId xmlns:a16="http://schemas.microsoft.com/office/drawing/2014/main" val="4172021357"/>
                  </a:ext>
                </a:extLst>
              </a:tr>
              <a:tr h="341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dirty="0">
                          <a:solidFill>
                            <a:schemeClr val="tx1"/>
                          </a:solidFill>
                          <a:effectLst/>
                          <a:latin typeface="+mn-lt"/>
                          <a:ea typeface="Calibri" panose="020F0502020204030204" pitchFamily="34" charset="0"/>
                          <a:cs typeface="Calibri" panose="020F0502020204030204" pitchFamily="34" charset="0"/>
                        </a:rPr>
                        <a:t>Fungicidų </a:t>
                      </a:r>
                    </a:p>
                  </a:txBody>
                  <a:tcPr/>
                </a:tc>
                <a:tc>
                  <a:txBody>
                    <a:bodyPr/>
                    <a:lstStyle/>
                    <a:p>
                      <a:pPr algn="ctr"/>
                      <a:r>
                        <a:rPr lang="lt-LT" sz="1800" b="1" dirty="0">
                          <a:solidFill>
                            <a:schemeClr val="tx1"/>
                          </a:solidFill>
                          <a:effectLst/>
                          <a:latin typeface="+mn-lt"/>
                          <a:ea typeface="Calibri" panose="020F0502020204030204" pitchFamily="34" charset="0"/>
                          <a:cs typeface="Calibri" panose="020F0502020204030204" pitchFamily="34" charset="0"/>
                        </a:rPr>
                        <a:t>13</a:t>
                      </a:r>
                      <a:endParaRPr lang="lt-LT" b="1" dirty="0">
                        <a:latin typeface="+mn-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882443833"/>
                  </a:ext>
                </a:extLst>
              </a:tr>
              <a:tr h="341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dirty="0">
                          <a:solidFill>
                            <a:schemeClr val="tx1"/>
                          </a:solidFill>
                          <a:effectLst/>
                          <a:latin typeface="+mn-lt"/>
                          <a:ea typeface="Calibri" panose="020F0502020204030204" pitchFamily="34" charset="0"/>
                          <a:cs typeface="Calibri" panose="020F0502020204030204" pitchFamily="34" charset="0"/>
                        </a:rPr>
                        <a:t>Insekticidų/</a:t>
                      </a:r>
                      <a:r>
                        <a:rPr lang="lt-LT" sz="1800" dirty="0" err="1">
                          <a:solidFill>
                            <a:schemeClr val="tx1"/>
                          </a:solidFill>
                          <a:effectLst/>
                          <a:latin typeface="+mn-lt"/>
                          <a:ea typeface="Calibri" panose="020F0502020204030204" pitchFamily="34" charset="0"/>
                          <a:cs typeface="Calibri" panose="020F0502020204030204" pitchFamily="34" charset="0"/>
                        </a:rPr>
                        <a:t>akaricidų</a:t>
                      </a:r>
                      <a:endParaRPr lang="lt-LT" sz="1800" dirty="0">
                        <a:solidFill>
                          <a:schemeClr val="tx1"/>
                        </a:solidFill>
                        <a:effectLst/>
                        <a:latin typeface="+mn-lt"/>
                        <a:ea typeface="Calibri" panose="020F0502020204030204" pitchFamily="34" charset="0"/>
                        <a:cs typeface="Calibri" panose="020F0502020204030204" pitchFamily="34" charset="0"/>
                      </a:endParaRPr>
                    </a:p>
                  </a:txBody>
                  <a:tcPr/>
                </a:tc>
                <a:tc>
                  <a:txBody>
                    <a:bodyPr/>
                    <a:lstStyle/>
                    <a:p>
                      <a:pPr algn="ctr"/>
                      <a:r>
                        <a:rPr lang="lt-LT" sz="1800" b="1" dirty="0">
                          <a:solidFill>
                            <a:schemeClr val="tx1"/>
                          </a:solidFill>
                          <a:effectLst/>
                          <a:latin typeface="+mn-lt"/>
                          <a:ea typeface="Calibri" panose="020F0502020204030204" pitchFamily="34" charset="0"/>
                          <a:cs typeface="Calibri" panose="020F0502020204030204" pitchFamily="34" charset="0"/>
                        </a:rPr>
                        <a:t>2</a:t>
                      </a:r>
                      <a:endParaRPr lang="lt-LT" b="1" dirty="0">
                        <a:latin typeface="+mn-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53367716"/>
                  </a:ext>
                </a:extLst>
              </a:tr>
              <a:tr h="3416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dirty="0" err="1">
                          <a:solidFill>
                            <a:schemeClr val="tx1"/>
                          </a:solidFill>
                          <a:effectLst/>
                          <a:latin typeface="+mn-lt"/>
                          <a:ea typeface="Calibri" panose="020F0502020204030204" pitchFamily="34" charset="0"/>
                          <a:cs typeface="Calibri" panose="020F0502020204030204" pitchFamily="34" charset="0"/>
                        </a:rPr>
                        <a:t>Moliuskocidų</a:t>
                      </a:r>
                      <a:endParaRPr lang="lt-LT" sz="1800" dirty="0">
                        <a:solidFill>
                          <a:schemeClr val="tx1"/>
                        </a:solidFill>
                        <a:effectLst/>
                        <a:latin typeface="+mn-lt"/>
                        <a:ea typeface="Calibri" panose="020F0502020204030204" pitchFamily="34" charset="0"/>
                        <a:cs typeface="Calibri" panose="020F0502020204030204" pitchFamily="34" charset="0"/>
                      </a:endParaRPr>
                    </a:p>
                  </a:txBody>
                  <a:tcPr/>
                </a:tc>
                <a:tc>
                  <a:txBody>
                    <a:bodyPr/>
                    <a:lstStyle/>
                    <a:p>
                      <a:pPr algn="ctr"/>
                      <a:r>
                        <a:rPr lang="lt-LT" sz="1800" b="1" dirty="0">
                          <a:solidFill>
                            <a:schemeClr val="tx1"/>
                          </a:solidFill>
                          <a:effectLst/>
                          <a:latin typeface="+mn-lt"/>
                          <a:ea typeface="Calibri" panose="020F0502020204030204" pitchFamily="34" charset="0"/>
                          <a:cs typeface="Calibri" panose="020F0502020204030204" pitchFamily="34" charset="0"/>
                        </a:rPr>
                        <a:t>2</a:t>
                      </a:r>
                      <a:endParaRPr lang="lt-LT" b="1" dirty="0">
                        <a:latin typeface="+mn-lt"/>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43021094"/>
                  </a:ext>
                </a:extLst>
              </a:tr>
            </a:tbl>
          </a:graphicData>
        </a:graphic>
      </p:graphicFrame>
    </p:spTree>
    <p:extLst>
      <p:ext uri="{BB962C8B-B14F-4D97-AF65-F5344CB8AC3E}">
        <p14:creationId xmlns:p14="http://schemas.microsoft.com/office/powerpoint/2010/main" val="1433167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49120"/>
            <a:ext cx="11340000" cy="432000"/>
          </a:xfrm>
        </p:spPr>
        <p:txBody>
          <a:bodyPr/>
          <a:lstStyle/>
          <a:p>
            <a:pPr algn="ctr"/>
            <a:r>
              <a:rPr lang="lt-LT" b="1" i="1" dirty="0">
                <a:solidFill>
                  <a:schemeClr val="tx1"/>
                </a:solidFill>
                <a:latin typeface="Calibri" panose="020F0502020204030204" pitchFamily="34" charset="0"/>
                <a:ea typeface="Calibri" panose="020F0502020204030204" pitchFamily="34" charset="0"/>
                <a:cs typeface="Calibri" panose="020F0502020204030204" pitchFamily="34" charset="0"/>
              </a:rPr>
              <a:t>Pasikeitimai grūdų kokybės srityje (1)</a:t>
            </a:r>
            <a:endParaRPr lang="en-US"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1"/>
          </p:nvPr>
        </p:nvSpPr>
        <p:spPr/>
        <p:txBody>
          <a:bodyPr/>
          <a:lstStyle/>
          <a:p>
            <a:fld id="{19B51A1E-902D-48AF-9020-955120F399B6}" type="slidenum">
              <a:rPr lang="en-US" noProof="0" smtClean="0"/>
              <a:pPr/>
              <a:t>15</a:t>
            </a:fld>
            <a:endParaRPr lang="en-US" noProof="0" dirty="0"/>
          </a:p>
        </p:txBody>
      </p:sp>
      <p:sp>
        <p:nvSpPr>
          <p:cNvPr id="4" name="Text Placeholder 3"/>
          <p:cNvSpPr>
            <a:spLocks noGrp="1"/>
          </p:cNvSpPr>
          <p:nvPr>
            <p:ph type="body" sz="quarter" idx="26"/>
          </p:nvPr>
        </p:nvSpPr>
        <p:spPr>
          <a:xfrm>
            <a:off x="431800" y="1037256"/>
            <a:ext cx="11170433" cy="4783488"/>
          </a:xfrm>
        </p:spPr>
        <p:txBody>
          <a:bodyPr/>
          <a:lstStyle/>
          <a:p>
            <a:pPr lvl="0" algn="just"/>
            <a:r>
              <a:rPr lang="lt-LT" sz="18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Nuo </a:t>
            </a:r>
            <a:r>
              <a:rPr lang="lt-LT" sz="1800" b="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2025-01-20</a:t>
            </a:r>
            <a:r>
              <a:rPr lang="lt-LT" sz="18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įsigaliojo Lietuvos Respublikos žemės ūkio ministro įsakymo „</a:t>
            </a:r>
            <a:r>
              <a:rPr lang="lt-LT" sz="1800" b="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Dėl grūdų ir (ar) aliejingųjų sėklų </a:t>
            </a:r>
            <a:r>
              <a:rPr lang="lt-LT" sz="1800" b="1"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ėminių</a:t>
            </a:r>
            <a:r>
              <a:rPr lang="lt-LT" sz="1800" b="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ėmimo iš transporto priemonių ir (ar) </a:t>
            </a:r>
            <a:r>
              <a:rPr lang="lt-LT" sz="1800" b="1" noProof="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sampilų</a:t>
            </a:r>
            <a:r>
              <a:rPr lang="lt-LT" sz="1800" b="1"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tvarkos aprašo patvirtinimo</a:t>
            </a:r>
            <a:r>
              <a:rPr lang="lt-LT" sz="1800" noProof="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pakeitimas:</a:t>
            </a:r>
          </a:p>
          <a:p>
            <a:pPr marL="342900" lvl="0" indent="-342900" algn="just">
              <a:buFont typeface="+mj-lt"/>
              <a:buAutoNum type="arabicParenR"/>
            </a:pP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grūdų pirkėjas turi suteikti galimybę pardavėjui ar jo atstovui </a:t>
            </a:r>
            <a:r>
              <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stebėti</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laboratorinio mėginio ne tik </a:t>
            </a:r>
            <a:r>
              <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sudarymo</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bet ir </a:t>
            </a:r>
            <a:r>
              <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užplombavimo</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procedūrą; pirkėjas turi suteikti pardavėjui laboratorinio arbitražinio mėginio supakavimui reikalingą talpyklą;</a:t>
            </a:r>
          </a:p>
          <a:p>
            <a:pPr marL="342900" lvl="0" indent="-342900" algn="just">
              <a:buFont typeface="+mj-lt"/>
              <a:buAutoNum type="arabicParenR"/>
            </a:pP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prailginamas laboratorinių mėginių </a:t>
            </a:r>
            <a:r>
              <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saugojimo laikas </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supirkimo vietoje (buvo 24 val. dabar </a:t>
            </a:r>
            <a:r>
              <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48</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val. nuo tyrimų atlikimo, laiką skaičiuojant nuo kitos paros 0.00 val.); tai galimybė suformuoti </a:t>
            </a:r>
            <a:r>
              <a:rPr lang="lt-LT"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ėminį</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kitu laiku, nei, kai atvežami grūdai; jei per 48 val. pardavėjas nesupažindinamas su pristatytų grūdų atlikto laboratorinio tyrimo visais rezultatais ir įkainojimo dokumentais, laboratorinis mėginys turės būti laikomas tol, kol pardavėjas bus supažindintas.</a:t>
            </a:r>
          </a:p>
          <a:p>
            <a:pPr marL="342900" lvl="0" indent="-342900" algn="just">
              <a:buFont typeface="+mj-lt"/>
              <a:buAutoNum type="arabicParenR"/>
            </a:pP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prailginamas </a:t>
            </a:r>
            <a:r>
              <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terminas</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per kurį pardavėjas gali kreiptis dėl arbitražinio mėginio tyrimo. </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a:t>
            </a:r>
            <a:r>
              <a:rPr lang="lt-LT"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žplombuoti</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kontroliniai laboratoriniai mėginiai arbitražiniam tyrimui turės būti </a:t>
            </a:r>
            <a:r>
              <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išsiunčiami</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ne vėliau kaip per </a:t>
            </a:r>
            <a:r>
              <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72 val.</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(anksčiau buvo 48 val.) nuo </a:t>
            </a:r>
            <a:r>
              <a:rPr lang="lt-LT" sz="18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ėminių</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paėmimo (neįskaitant nedarbo dienų). Šis laikas skirtas tik mėginio išsiuntimui ir į jį nėra įskaičiuotas pristatymo laikas. </a:t>
            </a:r>
          </a:p>
          <a:p>
            <a:pPr marL="342900" lvl="0" indent="-342900" algn="just">
              <a:buFont typeface="+mj-lt"/>
              <a:buAutoNum type="arabicParenR"/>
            </a:pP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nuo 2025 m. </a:t>
            </a:r>
            <a:r>
              <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arbitražiniai</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grūdų kokybės tyrimai atliekami tik </a:t>
            </a:r>
            <a:r>
              <a:rPr lang="lt-LT"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pamatiniais (standartiniais)</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metodais</a:t>
            </a: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lt-LT"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just"/>
            <a:endParaRPr lang="en-US" sz="1900" dirty="0">
              <a:latin typeface="Calibri" panose="020F0502020204030204" pitchFamily="34" charset="0"/>
              <a:ea typeface="Calibri" panose="020F0502020204030204" pitchFamily="34" charset="0"/>
              <a:cs typeface="Calibri" panose="020F0502020204030204" pitchFamily="34" charset="0"/>
            </a:endParaRPr>
          </a:p>
          <a:p>
            <a:pPr algn="just"/>
            <a:r>
              <a:rPr lang="lt-LT" sz="1900" dirty="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8625" y="6019574"/>
            <a:ext cx="2031858" cy="703232"/>
          </a:xfrm>
          <a:prstGeom prst="rect">
            <a:avLst/>
          </a:prstGeom>
        </p:spPr>
      </p:pic>
    </p:spTree>
    <p:extLst>
      <p:ext uri="{BB962C8B-B14F-4D97-AF65-F5344CB8AC3E}">
        <p14:creationId xmlns:p14="http://schemas.microsoft.com/office/powerpoint/2010/main" val="3748976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CE1E7-F20C-D7F3-3ADC-4957C11404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320AD0-8B89-E873-5DC1-169BED723AEF}"/>
              </a:ext>
            </a:extLst>
          </p:cNvPr>
          <p:cNvSpPr>
            <a:spLocks noGrp="1"/>
          </p:cNvSpPr>
          <p:nvPr>
            <p:ph type="title"/>
          </p:nvPr>
        </p:nvSpPr>
        <p:spPr>
          <a:xfrm>
            <a:off x="431800" y="249120"/>
            <a:ext cx="11340000" cy="432000"/>
          </a:xfrm>
        </p:spPr>
        <p:txBody>
          <a:bodyPr/>
          <a:lstStyle/>
          <a:p>
            <a:pPr algn="ctr"/>
            <a:r>
              <a:rPr lang="lt-LT" b="1" i="1" dirty="0">
                <a:solidFill>
                  <a:schemeClr val="tx1"/>
                </a:solidFill>
                <a:latin typeface="Calibri" panose="020F0502020204030204" pitchFamily="34" charset="0"/>
                <a:ea typeface="Calibri" panose="020F0502020204030204" pitchFamily="34" charset="0"/>
                <a:cs typeface="Calibri" panose="020F0502020204030204" pitchFamily="34" charset="0"/>
              </a:rPr>
              <a:t>Pasikeitimai grūdų kokybės srityje (2)</a:t>
            </a:r>
            <a:endParaRPr lang="en-US"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a:extLst>
              <a:ext uri="{FF2B5EF4-FFF2-40B4-BE49-F238E27FC236}">
                <a16:creationId xmlns:a16="http://schemas.microsoft.com/office/drawing/2014/main" id="{FBFD40AE-0093-D35C-BCFB-D31F5749F262}"/>
              </a:ext>
            </a:extLst>
          </p:cNvPr>
          <p:cNvSpPr>
            <a:spLocks noGrp="1"/>
          </p:cNvSpPr>
          <p:nvPr>
            <p:ph type="sldNum" sz="quarter" idx="11"/>
          </p:nvPr>
        </p:nvSpPr>
        <p:spPr/>
        <p:txBody>
          <a:bodyPr/>
          <a:lstStyle/>
          <a:p>
            <a:fld id="{19B51A1E-902D-48AF-9020-955120F399B6}" type="slidenum">
              <a:rPr lang="en-US" noProof="0" smtClean="0"/>
              <a:pPr/>
              <a:t>16</a:t>
            </a:fld>
            <a:endParaRPr lang="en-US" noProof="0" dirty="0"/>
          </a:p>
        </p:txBody>
      </p:sp>
      <p:sp>
        <p:nvSpPr>
          <p:cNvPr id="4" name="Text Placeholder 3">
            <a:extLst>
              <a:ext uri="{FF2B5EF4-FFF2-40B4-BE49-F238E27FC236}">
                <a16:creationId xmlns:a16="http://schemas.microsoft.com/office/drawing/2014/main" id="{D298495E-F578-11B0-463E-181AF8C705A0}"/>
              </a:ext>
            </a:extLst>
          </p:cNvPr>
          <p:cNvSpPr>
            <a:spLocks noGrp="1"/>
          </p:cNvSpPr>
          <p:nvPr>
            <p:ph type="body" sz="quarter" idx="26"/>
          </p:nvPr>
        </p:nvSpPr>
        <p:spPr>
          <a:xfrm>
            <a:off x="432287" y="749565"/>
            <a:ext cx="11170433" cy="5606079"/>
          </a:xfrm>
        </p:spPr>
        <p:txBody>
          <a:bodyPr/>
          <a:lstStyle/>
          <a:p>
            <a:pPr algn="just"/>
            <a:r>
              <a:rPr lang="lt-LT" sz="1900" dirty="0">
                <a:solidFill>
                  <a:schemeClr val="tx1"/>
                </a:solidFill>
                <a:latin typeface="Calibri" panose="020F0502020204030204" pitchFamily="34" charset="0"/>
                <a:ea typeface="Calibri" panose="020F0502020204030204" pitchFamily="34" charset="0"/>
                <a:cs typeface="Calibri" panose="020F0502020204030204" pitchFamily="34" charset="0"/>
              </a:rPr>
              <a:t>Nuo </a:t>
            </a:r>
            <a:r>
              <a:rPr lang="lt-LT" sz="1900" b="1" dirty="0">
                <a:solidFill>
                  <a:schemeClr val="tx1"/>
                </a:solidFill>
                <a:latin typeface="Calibri" panose="020F0502020204030204" pitchFamily="34" charset="0"/>
                <a:ea typeface="Calibri" panose="020F0502020204030204" pitchFamily="34" charset="0"/>
                <a:cs typeface="Calibri" panose="020F0502020204030204" pitchFamily="34" charset="0"/>
              </a:rPr>
              <a:t>2025-05-01</a:t>
            </a:r>
            <a:r>
              <a:rPr lang="lt-LT" sz="1900" dirty="0">
                <a:solidFill>
                  <a:schemeClr val="tx1"/>
                </a:solidFill>
                <a:latin typeface="Calibri" panose="020F0502020204030204" pitchFamily="34" charset="0"/>
                <a:ea typeface="Calibri" panose="020F0502020204030204" pitchFamily="34" charset="0"/>
                <a:cs typeface="Calibri" panose="020F0502020204030204" pitchFamily="34" charset="0"/>
              </a:rPr>
              <a:t> įsigalios atnaujintos </a:t>
            </a:r>
            <a:r>
              <a:rPr lang="lt-LT" sz="1900" b="1" dirty="0">
                <a:solidFill>
                  <a:schemeClr val="tx1"/>
                </a:solidFill>
                <a:latin typeface="Calibri" panose="020F0502020204030204" pitchFamily="34" charset="0"/>
                <a:ea typeface="Calibri" panose="020F0502020204030204" pitchFamily="34" charset="0"/>
                <a:cs typeface="Calibri" panose="020F0502020204030204" pitchFamily="34" charset="0"/>
              </a:rPr>
              <a:t>Grūdų ir (arba) rapsų pirkimo ‒ pardavimo sutarties tipinės sąlygos</a:t>
            </a:r>
            <a:r>
              <a:rPr lang="lt-LT" sz="1900" dirty="0">
                <a:solidFill>
                  <a:schemeClr val="tx1"/>
                </a:solidFill>
                <a:latin typeface="Calibri" panose="020F0502020204030204" pitchFamily="34" charset="0"/>
                <a:ea typeface="Calibri" panose="020F0502020204030204" pitchFamily="34" charset="0"/>
                <a:cs typeface="Calibri" panose="020F0502020204030204" pitchFamily="34" charset="0"/>
              </a:rPr>
              <a:t>, patvirtintos ŽŪM 2025-02-19:</a:t>
            </a:r>
          </a:p>
          <a:p>
            <a:pPr algn="just"/>
            <a:r>
              <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rPr>
              <a:t>1) </a:t>
            </a:r>
            <a:r>
              <a:rPr lang="lt-LT" sz="1900" dirty="0">
                <a:solidFill>
                  <a:schemeClr val="tx1"/>
                </a:solidFill>
                <a:latin typeface="Calibri" panose="020F0502020204030204" pitchFamily="34" charset="0"/>
                <a:ea typeface="Calibri" panose="020F0502020204030204" pitchFamily="34" charset="0"/>
                <a:cs typeface="Calibri" panose="020F0502020204030204" pitchFamily="34" charset="0"/>
              </a:rPr>
              <a:t>Pristatytų grūdų kokybė nustatoma pagal abiem Šalims priimtiną būdą, Sutartyje nurodant pasirinkimo galimybes:</a:t>
            </a:r>
            <a:endPar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hangingPunct="0">
              <a:buFont typeface="Arial" panose="020B0604020202020204" pitchFamily="34" charset="0"/>
              <a:buChar char="•"/>
            </a:pPr>
            <a:r>
              <a:rPr lang="lt-LT" sz="1900" dirty="0">
                <a:solidFill>
                  <a:schemeClr val="tx1"/>
                </a:solidFill>
                <a:latin typeface="Calibri" panose="020F0502020204030204" pitchFamily="34" charset="0"/>
                <a:ea typeface="Calibri" panose="020F0502020204030204" pitchFamily="34" charset="0"/>
                <a:cs typeface="Calibri" panose="020F0502020204030204" pitchFamily="34" charset="0"/>
              </a:rPr>
              <a:t>iš kiekvienos siuntos atskirai;</a:t>
            </a:r>
            <a:endPar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hangingPunct="0">
              <a:buFont typeface="Arial" panose="020B0604020202020204" pitchFamily="34" charset="0"/>
              <a:buChar char="•"/>
            </a:pPr>
            <a:r>
              <a:rPr lang="lt-LT" sz="1900" dirty="0">
                <a:solidFill>
                  <a:schemeClr val="tx1"/>
                </a:solidFill>
                <a:latin typeface="Calibri" panose="020F0502020204030204" pitchFamily="34" charset="0"/>
                <a:ea typeface="Calibri" panose="020F0502020204030204" pitchFamily="34" charset="0"/>
                <a:cs typeface="Calibri" panose="020F0502020204030204" pitchFamily="34" charset="0"/>
              </a:rPr>
              <a:t>iš kiekvienos siuntos atskirai ir, kai pristatomas visas Sutartyje numatytas grūdų kiekis, skaičiuojama visų siuntų vidutiniai grūdų kokybės parametrai, pagal kuriuos nustatoma bendra visų grūdų kiekio, numatyto Sutartyje, kokybė;</a:t>
            </a:r>
            <a:endPar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hangingPunct="0">
              <a:buFont typeface="Arial" panose="020B0604020202020204" pitchFamily="34" charset="0"/>
              <a:buChar char="•"/>
            </a:pPr>
            <a:r>
              <a:rPr lang="lt-LT" sz="1900" dirty="0">
                <a:solidFill>
                  <a:schemeClr val="tx1"/>
                </a:solidFill>
                <a:latin typeface="Calibri" panose="020F0502020204030204" pitchFamily="34" charset="0"/>
                <a:ea typeface="Calibri" panose="020F0502020204030204" pitchFamily="34" charset="0"/>
                <a:cs typeface="Calibri" panose="020F0502020204030204" pitchFamily="34" charset="0"/>
              </a:rPr>
              <a:t>kita (nurodomas būdas).</a:t>
            </a:r>
            <a:endPar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hangingPunct="0"/>
            <a:r>
              <a:rPr lang="lt-LT" sz="1900" dirty="0">
                <a:solidFill>
                  <a:schemeClr val="tx1"/>
                </a:solidFill>
                <a:latin typeface="Calibri" panose="020F0502020204030204" pitchFamily="34" charset="0"/>
                <a:ea typeface="Calibri" panose="020F0502020204030204" pitchFamily="34" charset="0"/>
                <a:cs typeface="Calibri" panose="020F0502020204030204" pitchFamily="34" charset="0"/>
              </a:rPr>
              <a:t>2) Pardavėjui nesutikus su Pirkėjo laboratorijoje nustatytais grūdų kokybės rodikliais, tyrimai pakartojami dalyvaujant Pardavėjui. Pardavėjui nesutinkant su pakartotiniais tyrimais, </a:t>
            </a:r>
            <a:r>
              <a:rPr lang="lt-LT" sz="1900" dirty="0" err="1">
                <a:solidFill>
                  <a:schemeClr val="tx1"/>
                </a:solidFill>
                <a:latin typeface="Calibri" panose="020F0502020204030204" pitchFamily="34" charset="0"/>
                <a:ea typeface="Calibri" panose="020F0502020204030204" pitchFamily="34" charset="0"/>
                <a:cs typeface="Calibri" panose="020F0502020204030204" pitchFamily="34" charset="0"/>
              </a:rPr>
              <a:t>ėminiai</a:t>
            </a:r>
            <a:r>
              <a:rPr lang="lt-LT" sz="1900" dirty="0">
                <a:solidFill>
                  <a:schemeClr val="tx1"/>
                </a:solidFill>
                <a:latin typeface="Calibri" panose="020F0502020204030204" pitchFamily="34" charset="0"/>
                <a:ea typeface="Calibri" panose="020F0502020204030204" pitchFamily="34" charset="0"/>
                <a:cs typeface="Calibri" panose="020F0502020204030204" pitchFamily="34" charset="0"/>
              </a:rPr>
              <a:t>, dalyvaujant Pardavėjui, plombuojami ir siunčiami arbitražiniam tyrimui.</a:t>
            </a:r>
            <a:endPar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lt-LT" sz="1900" dirty="0">
                <a:solidFill>
                  <a:schemeClr val="tx1"/>
                </a:solidFill>
                <a:latin typeface="Calibri" panose="020F0502020204030204" pitchFamily="34" charset="0"/>
                <a:ea typeface="Calibri" panose="020F0502020204030204" pitchFamily="34" charset="0"/>
                <a:cs typeface="Calibri" panose="020F0502020204030204" pitchFamily="34" charset="0"/>
              </a:rPr>
              <a:t>3) Pirkėjo laboratorijoje nustatytas grūdų kokybės </a:t>
            </a:r>
            <a:r>
              <a:rPr lang="lt-LT" sz="1900" b="1" dirty="0">
                <a:solidFill>
                  <a:schemeClr val="tx1"/>
                </a:solidFill>
                <a:latin typeface="Calibri" panose="020F0502020204030204" pitchFamily="34" charset="0"/>
                <a:ea typeface="Calibri" panose="020F0502020204030204" pitchFamily="34" charset="0"/>
                <a:cs typeface="Calibri" panose="020F0502020204030204" pitchFamily="34" charset="0"/>
              </a:rPr>
              <a:t>glitimo</a:t>
            </a:r>
            <a:r>
              <a:rPr lang="lt-LT" sz="1900" dirty="0">
                <a:solidFill>
                  <a:schemeClr val="tx1"/>
                </a:solidFill>
                <a:latin typeface="Calibri" panose="020F0502020204030204" pitchFamily="34" charset="0"/>
                <a:ea typeface="Calibri" panose="020F0502020204030204" pitchFamily="34" charset="0"/>
                <a:cs typeface="Calibri" panose="020F0502020204030204" pitchFamily="34" charset="0"/>
              </a:rPr>
              <a:t> rodiklis pateikiamas pagal teisės aktuose / standartuose nurodytų grūdų kokybės nustatymo metodų reikalavimus:</a:t>
            </a:r>
            <a:endPar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lt-LT" sz="1900" dirty="0">
                <a:solidFill>
                  <a:schemeClr val="tx1"/>
                </a:solidFill>
                <a:latin typeface="Calibri" panose="020F0502020204030204" pitchFamily="34" charset="0"/>
                <a:ea typeface="Calibri" panose="020F0502020204030204" pitchFamily="34" charset="0"/>
                <a:cs typeface="Calibri" panose="020F0502020204030204" pitchFamily="34" charset="0"/>
              </a:rPr>
              <a:t>Pagal tyrimų metodų standartus glitimas nustatomas 0,1 tikslumu iš bent 2-jų pakartojimų vidurkio. Kviečių supirkimo standartas (LST 1524) numato, kad </a:t>
            </a:r>
            <a:r>
              <a:rPr lang="lt-LT" sz="1900" dirty="0" err="1">
                <a:solidFill>
                  <a:schemeClr val="tx1"/>
                </a:solidFill>
                <a:latin typeface="Calibri" panose="020F0502020204030204" pitchFamily="34" charset="0"/>
                <a:ea typeface="Calibri" panose="020F0502020204030204" pitchFamily="34" charset="0"/>
                <a:cs typeface="Calibri" panose="020F0502020204030204" pitchFamily="34" charset="0"/>
              </a:rPr>
              <a:t>Infratec</a:t>
            </a:r>
            <a:r>
              <a:rPr lang="lt-LT" sz="1900" dirty="0">
                <a:solidFill>
                  <a:schemeClr val="tx1"/>
                </a:solidFill>
                <a:latin typeface="Calibri" panose="020F0502020204030204" pitchFamily="34" charset="0"/>
                <a:ea typeface="Calibri" panose="020F0502020204030204" pitchFamily="34" charset="0"/>
                <a:cs typeface="Calibri" panose="020F0502020204030204" pitchFamily="34" charset="0"/>
              </a:rPr>
              <a:t>‘-u nustatytas glitimas apvalinamas iki sveikų skaičių: jei 0,5 ir daugiau pridėdavo 1, bet taip elgdavosi ne visos įmonės. Šiuo metu standartizacijos departamente yra atliekama šio 2019 m. išleisto (tikslinto 2020</a:t>
            </a:r>
            <a:r>
              <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rPr>
              <a:t> m.</a:t>
            </a:r>
            <a:r>
              <a:rPr lang="lt-LT" sz="1900" dirty="0">
                <a:solidFill>
                  <a:schemeClr val="tx1"/>
                </a:solidFill>
                <a:latin typeface="Calibri" panose="020F0502020204030204" pitchFamily="34" charset="0"/>
                <a:ea typeface="Calibri" panose="020F0502020204030204" pitchFamily="34" charset="0"/>
                <a:cs typeface="Calibri" panose="020F0502020204030204" pitchFamily="34" charset="0"/>
              </a:rPr>
              <a:t>) standarto peržiūra.</a:t>
            </a:r>
            <a:endParaRPr lang="en-US" sz="19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lt-LT" sz="1900" dirty="0">
                <a:solidFill>
                  <a:schemeClr val="tx1"/>
                </a:solidFill>
                <a:latin typeface="Times New Roman" panose="02020603050405020304" pitchFamily="18" charset="0"/>
                <a:cs typeface="Times New Roman" panose="02020603050405020304" pitchFamily="18" charset="0"/>
              </a:rPr>
              <a:t> </a:t>
            </a:r>
            <a:endParaRPr lang="en-US" sz="1900" dirty="0">
              <a:solidFill>
                <a:schemeClr val="tx1"/>
              </a:solidFill>
              <a:latin typeface="Times New Roman" panose="02020603050405020304" pitchFamily="18" charset="0"/>
              <a:cs typeface="Times New Roman" panose="02020603050405020304" pitchFamily="18" charset="0"/>
            </a:endParaRPr>
          </a:p>
          <a:p>
            <a:endParaRPr lang="en-US" dirty="0"/>
          </a:p>
          <a:p>
            <a:endParaRPr lang="en-US" dirty="0"/>
          </a:p>
        </p:txBody>
      </p:sp>
      <p:pic>
        <p:nvPicPr>
          <p:cNvPr id="5" name="Picture 4">
            <a:extLst>
              <a:ext uri="{FF2B5EF4-FFF2-40B4-BE49-F238E27FC236}">
                <a16:creationId xmlns:a16="http://schemas.microsoft.com/office/drawing/2014/main" id="{3584B62C-114E-9A20-DA8A-B1A978086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8625" y="6051104"/>
            <a:ext cx="2031858" cy="703232"/>
          </a:xfrm>
          <a:prstGeom prst="rect">
            <a:avLst/>
          </a:prstGeom>
        </p:spPr>
      </p:pic>
    </p:spTree>
    <p:extLst>
      <p:ext uri="{BB962C8B-B14F-4D97-AF65-F5344CB8AC3E}">
        <p14:creationId xmlns:p14="http://schemas.microsoft.com/office/powerpoint/2010/main" val="404998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893" y="270810"/>
            <a:ext cx="11340000" cy="894080"/>
          </a:xfrm>
        </p:spPr>
        <p:txBody>
          <a:bodyPr/>
          <a:lstStyle/>
          <a:p>
            <a:pPr algn="ctr"/>
            <a:r>
              <a:rPr lang="lt-LT" b="1" i="1" dirty="0">
                <a:solidFill>
                  <a:schemeClr val="tx1"/>
                </a:solidFill>
                <a:latin typeface="Calibri" panose="020F0502020204030204" pitchFamily="34" charset="0"/>
                <a:ea typeface="Calibri" panose="020F0502020204030204" pitchFamily="34" charset="0"/>
                <a:cs typeface="Calibri" panose="020F0502020204030204" pitchFamily="34" charset="0"/>
              </a:rPr>
              <a:t>Patvirtintas Nacionalinis 2025 m. augalų veislių sąrašas</a:t>
            </a:r>
            <a:endParaRPr lang="en-US"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1"/>
          </p:nvPr>
        </p:nvSpPr>
        <p:spPr/>
        <p:txBody>
          <a:bodyPr/>
          <a:lstStyle/>
          <a:p>
            <a:fld id="{19B51A1E-902D-48AF-9020-955120F399B6}" type="slidenum">
              <a:rPr lang="en-US" noProof="0" smtClean="0"/>
              <a:pPr/>
              <a:t>17</a:t>
            </a:fld>
            <a:endParaRPr lang="en-US" noProof="0" dirty="0"/>
          </a:p>
        </p:txBody>
      </p:sp>
      <p:sp>
        <p:nvSpPr>
          <p:cNvPr id="8" name="Turinio vietos rezervavimo ženklas 2">
            <a:extLst>
              <a:ext uri="{FF2B5EF4-FFF2-40B4-BE49-F238E27FC236}">
                <a16:creationId xmlns:a16="http://schemas.microsoft.com/office/drawing/2014/main" id="{336EB920-96A6-E32D-C191-32245506E703}"/>
              </a:ext>
            </a:extLst>
          </p:cNvPr>
          <p:cNvSpPr>
            <a:spLocks noGrp="1"/>
          </p:cNvSpPr>
          <p:nvPr>
            <p:ph sz="half" idx="2"/>
          </p:nvPr>
        </p:nvSpPr>
        <p:spPr>
          <a:xfrm>
            <a:off x="432000" y="1158240"/>
            <a:ext cx="11340000" cy="5130800"/>
          </a:xfrm>
        </p:spPr>
        <p:txBody>
          <a:bodyPr>
            <a:normAutofit/>
          </a:bodyPr>
          <a:lstStyle/>
          <a:p>
            <a:endParaRPr lang="lt-LT" sz="2100" dirty="0">
              <a:latin typeface="Arial" panose="020B0604020202020204" pitchFamily="34" charset="0"/>
              <a:cs typeface="Arial" panose="020B0604020202020204" pitchFamily="34" charset="0"/>
            </a:endParaRPr>
          </a:p>
          <a:p>
            <a:pPr algn="just"/>
            <a:r>
              <a:rPr lang="lt-LT" sz="2400" dirty="0">
                <a:solidFill>
                  <a:schemeClr val="tx1"/>
                </a:solidFill>
                <a:latin typeface="Calibri" panose="020F0502020204030204" pitchFamily="34" charset="0"/>
                <a:ea typeface="Calibri" panose="020F0502020204030204" pitchFamily="34" charset="0"/>
                <a:cs typeface="Calibri" panose="020F0502020204030204" pitchFamily="34" charset="0"/>
              </a:rPr>
              <a:t>Iš viso į 2025 m. </a:t>
            </a:r>
            <a:r>
              <a:rPr lang="lt-LT" sz="2400" noProof="0" dirty="0">
                <a:solidFill>
                  <a:schemeClr val="tx1"/>
                </a:solidFill>
                <a:latin typeface="Calibri" panose="020F0502020204030204" pitchFamily="34" charset="0"/>
                <a:ea typeface="Calibri" panose="020F0502020204030204" pitchFamily="34" charset="0"/>
                <a:cs typeface="Calibri" panose="020F0502020204030204" pitchFamily="34" charset="0"/>
              </a:rPr>
              <a:t>sąrašą </a:t>
            </a:r>
            <a:r>
              <a:rPr lang="lt-LT" sz="2400" b="1" dirty="0">
                <a:solidFill>
                  <a:schemeClr val="tx1"/>
                </a:solidFill>
                <a:latin typeface="Calibri" panose="020F0502020204030204" pitchFamily="34" charset="0"/>
                <a:ea typeface="Calibri" panose="020F0502020204030204" pitchFamily="34" charset="0"/>
                <a:cs typeface="Calibri" panose="020F0502020204030204" pitchFamily="34" charset="0"/>
              </a:rPr>
              <a:t>įrašytos 65 naujos </a:t>
            </a:r>
            <a:r>
              <a:rPr lang="lt-LT" sz="2400" dirty="0">
                <a:solidFill>
                  <a:schemeClr val="tx1"/>
                </a:solidFill>
                <a:latin typeface="Calibri" panose="020F0502020204030204" pitchFamily="34" charset="0"/>
                <a:ea typeface="Calibri" panose="020F0502020204030204" pitchFamily="34" charset="0"/>
                <a:cs typeface="Calibri" panose="020F0502020204030204" pitchFamily="34" charset="0"/>
              </a:rPr>
              <a:t>augalų rūšių veislės iš kurių </a:t>
            </a:r>
            <a:r>
              <a:rPr lang="lt-LT" sz="2400" b="1" dirty="0">
                <a:solidFill>
                  <a:schemeClr val="tx1"/>
                </a:solidFill>
                <a:latin typeface="Calibri" panose="020F0502020204030204" pitchFamily="34" charset="0"/>
                <a:ea typeface="Calibri" panose="020F0502020204030204" pitchFamily="34" charset="0"/>
                <a:cs typeface="Calibri" panose="020F0502020204030204" pitchFamily="34" charset="0"/>
              </a:rPr>
              <a:t>4 sukurtos Lietuvos selekcininkų</a:t>
            </a:r>
            <a:r>
              <a:rPr lang="lt-LT"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r>
              <a:rPr lang="lt-LT" sz="2400" dirty="0">
                <a:solidFill>
                  <a:schemeClr val="tx1"/>
                </a:solidFill>
                <a:latin typeface="Calibri" panose="020F0502020204030204" pitchFamily="34" charset="0"/>
                <a:ea typeface="Calibri" panose="020F0502020204030204" pitchFamily="34" charset="0"/>
                <a:cs typeface="Calibri" panose="020F0502020204030204" pitchFamily="34" charset="0"/>
              </a:rPr>
              <a:t>Įrašyta </a:t>
            </a:r>
            <a:r>
              <a:rPr lang="lt-LT" sz="2400" b="1" dirty="0">
                <a:solidFill>
                  <a:schemeClr val="tx1"/>
                </a:solidFill>
                <a:latin typeface="Calibri" panose="020F0502020204030204" pitchFamily="34" charset="0"/>
                <a:ea typeface="Calibri" panose="020F0502020204030204" pitchFamily="34" charset="0"/>
                <a:cs typeface="Calibri" panose="020F0502020204030204" pitchFamily="34" charset="0"/>
              </a:rPr>
              <a:t>16 kukurūzų</a:t>
            </a:r>
            <a:r>
              <a:rPr lang="lt-LT"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lt-LT" sz="2400" b="1" dirty="0">
                <a:solidFill>
                  <a:schemeClr val="tx1"/>
                </a:solidFill>
                <a:latin typeface="Calibri" panose="020F0502020204030204" pitchFamily="34" charset="0"/>
                <a:ea typeface="Calibri" panose="020F0502020204030204" pitchFamily="34" charset="0"/>
                <a:cs typeface="Calibri" panose="020F0502020204030204" pitchFamily="34" charset="0"/>
              </a:rPr>
              <a:t>23 kitų javų</a:t>
            </a:r>
            <a:r>
              <a:rPr lang="lt-LT"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lt-LT" sz="2400" b="1" dirty="0">
                <a:solidFill>
                  <a:schemeClr val="tx1"/>
                </a:solidFill>
                <a:latin typeface="Calibri" panose="020F0502020204030204" pitchFamily="34" charset="0"/>
                <a:ea typeface="Calibri" panose="020F0502020204030204" pitchFamily="34" charset="0"/>
                <a:cs typeface="Calibri" panose="020F0502020204030204" pitchFamily="34" charset="0"/>
              </a:rPr>
              <a:t>5 runkelių</a:t>
            </a:r>
            <a:r>
              <a:rPr lang="lt-LT"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lt-LT" sz="2400" b="1" dirty="0">
                <a:solidFill>
                  <a:schemeClr val="tx1"/>
                </a:solidFill>
                <a:latin typeface="Calibri" panose="020F0502020204030204" pitchFamily="34" charset="0"/>
                <a:ea typeface="Calibri" panose="020F0502020204030204" pitchFamily="34" charset="0"/>
                <a:cs typeface="Calibri" panose="020F0502020204030204" pitchFamily="34" charset="0"/>
              </a:rPr>
              <a:t>10 rapsų</a:t>
            </a:r>
            <a:r>
              <a:rPr lang="lt-LT"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lt-LT" sz="2400" b="1" dirty="0">
                <a:solidFill>
                  <a:schemeClr val="tx1"/>
                </a:solidFill>
                <a:latin typeface="Calibri" panose="020F0502020204030204" pitchFamily="34" charset="0"/>
                <a:ea typeface="Calibri" panose="020F0502020204030204" pitchFamily="34" charset="0"/>
                <a:cs typeface="Calibri" panose="020F0502020204030204" pitchFamily="34" charset="0"/>
              </a:rPr>
              <a:t>9 pašarinių augalų</a:t>
            </a:r>
            <a:r>
              <a:rPr lang="lt-LT"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lt-LT" sz="2400" b="1" dirty="0">
                <a:solidFill>
                  <a:schemeClr val="tx1"/>
                </a:solidFill>
                <a:latin typeface="Calibri" panose="020F0502020204030204" pitchFamily="34" charset="0"/>
                <a:ea typeface="Calibri" panose="020F0502020204030204" pitchFamily="34" charset="0"/>
                <a:cs typeface="Calibri" panose="020F0502020204030204" pitchFamily="34" charset="0"/>
              </a:rPr>
              <a:t>2 daržovių geros ūkinės vertės veislių</a:t>
            </a:r>
            <a:r>
              <a:rPr lang="lt-LT" sz="24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r>
              <a:rPr lang="lt-LT" sz="2400" dirty="0">
                <a:solidFill>
                  <a:schemeClr val="tx1"/>
                </a:solidFill>
                <a:latin typeface="Calibri" panose="020F0502020204030204" pitchFamily="34" charset="0"/>
                <a:ea typeface="Calibri" panose="020F0502020204030204" pitchFamily="34" charset="0"/>
                <a:cs typeface="Calibri" panose="020F0502020204030204" pitchFamily="34" charset="0"/>
              </a:rPr>
              <a:t>Iš viso šiame sąraše yra įrašyta </a:t>
            </a:r>
            <a:r>
              <a:rPr lang="lt-LT" sz="2400" b="1" dirty="0">
                <a:solidFill>
                  <a:schemeClr val="tx1"/>
                </a:solidFill>
                <a:latin typeface="Calibri" panose="020F0502020204030204" pitchFamily="34" charset="0"/>
                <a:ea typeface="Calibri" panose="020F0502020204030204" pitchFamily="34" charset="0"/>
                <a:cs typeface="Calibri" panose="020F0502020204030204" pitchFamily="34" charset="0"/>
              </a:rPr>
              <a:t>820</a:t>
            </a:r>
            <a:r>
              <a:rPr lang="lt-LT" sz="24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lt-LT" sz="2400" b="1" dirty="0">
                <a:solidFill>
                  <a:schemeClr val="tx1"/>
                </a:solidFill>
                <a:latin typeface="Calibri" panose="020F0502020204030204" pitchFamily="34" charset="0"/>
                <a:ea typeface="Calibri" panose="020F0502020204030204" pitchFamily="34" charset="0"/>
                <a:cs typeface="Calibri" panose="020F0502020204030204" pitchFamily="34" charset="0"/>
              </a:rPr>
              <a:t>augalų veislių </a:t>
            </a:r>
            <a:r>
              <a:rPr lang="lt-LT" sz="2400" dirty="0">
                <a:solidFill>
                  <a:schemeClr val="tx1"/>
                </a:solidFill>
                <a:latin typeface="Calibri" panose="020F0502020204030204" pitchFamily="34" charset="0"/>
                <a:ea typeface="Calibri" panose="020F0502020204030204" pitchFamily="34" charset="0"/>
                <a:cs typeface="Calibri" panose="020F0502020204030204" pitchFamily="34" charset="0"/>
              </a:rPr>
              <a:t>(daugiausia kviečių, kukurūzų, runkelių ir rapsų veislių). </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kumimoji="0" lang="lt-LT" sz="24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Parengti naujai įrašytų veislių aprašymai ir išleistas el. leidinys </a:t>
            </a:r>
            <a:r>
              <a:rPr kumimoji="0" lang="lt-LT" sz="2400" b="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hlinkClick r:id="rId2"/>
              </a:rPr>
              <a:t>Nacionalinis 2025 m. augalų veislių sąrašas</a:t>
            </a:r>
            <a:r>
              <a:rPr lang="lt-LT"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en-US"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r>
              <a:rPr lang="lt-LT"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Su augalų veislių ūkinio vertingumo tyrimo duomenimis galima susipažinti el. leidinyje </a:t>
            </a:r>
            <a:r>
              <a:rPr lang="lt-LT" sz="2400" dirty="0">
                <a:solidFill>
                  <a:schemeClr val="tx1"/>
                </a:solidFill>
                <a:latin typeface="Calibri" panose="020F0502020204030204" pitchFamily="34" charset="0"/>
                <a:ea typeface="Calibri" panose="020F0502020204030204" pitchFamily="34" charset="0"/>
                <a:cs typeface="Calibri" panose="020F0502020204030204" pitchFamily="34" charset="0"/>
                <a:hlinkClick r:id="rId2"/>
              </a:rPr>
              <a:t>„Augalų veislių ūkinio vertingumo tyrimo duomenys“</a:t>
            </a:r>
            <a:r>
              <a:rPr lang="lt-LT" sz="2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lang="lt-LT" sz="2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lt-LT" sz="2100" dirty="0">
              <a:latin typeface="Times New Roman" panose="02020603050405020304" pitchFamily="18" charset="0"/>
              <a:cs typeface="Times New Roman" panose="02020603050405020304" pitchFamily="18" charset="0"/>
            </a:endParaRPr>
          </a:p>
          <a:p>
            <a:pPr marL="0" indent="0" algn="just">
              <a:buNone/>
            </a:pPr>
            <a:endParaRPr lang="lt-LT"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185" y="6049651"/>
            <a:ext cx="2031858" cy="703232"/>
          </a:xfrm>
          <a:prstGeom prst="rect">
            <a:avLst/>
          </a:prstGeom>
        </p:spPr>
      </p:pic>
    </p:spTree>
    <p:extLst>
      <p:ext uri="{BB962C8B-B14F-4D97-AF65-F5344CB8AC3E}">
        <p14:creationId xmlns:p14="http://schemas.microsoft.com/office/powerpoint/2010/main" val="2881270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descr="arial view of ocean and land near the ocean">
            <a:extLst>
              <a:ext uri="{FF2B5EF4-FFF2-40B4-BE49-F238E27FC236}">
                <a16:creationId xmlns:a16="http://schemas.microsoft.com/office/drawing/2014/main" id="{7DD607C7-7CF7-4A0F-BFF7-6F3C46205E68}"/>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11" r="11"/>
          <a:stretch>
            <a:fillRect/>
          </a:stretch>
        </p:blipFill>
        <p:spPr/>
      </p:pic>
      <p:cxnSp>
        <p:nvCxnSpPr>
          <p:cNvPr id="5" name="Straight Connector 4" descr="Divider line">
            <a:extLst>
              <a:ext uri="{FF2B5EF4-FFF2-40B4-BE49-F238E27FC236}">
                <a16:creationId xmlns:a16="http://schemas.microsoft.com/office/drawing/2014/main" id="{FE07C9EC-5158-440C-995A-EAC50D3E05DA}"/>
              </a:ext>
              <a:ext uri="{C183D7F6-B498-43B3-948B-1728B52AA6E4}">
                <adec:decorative xmlns:adec="http://schemas.microsoft.com/office/drawing/2017/decorative" val="1"/>
              </a:ext>
            </a:extLst>
          </p:cNvPr>
          <p:cNvCxnSpPr>
            <a:cxnSpLocks/>
          </p:cNvCxnSpPr>
          <p:nvPr/>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Picture Placeholder 28" descr="company logo">
            <a:extLst>
              <a:ext uri="{FF2B5EF4-FFF2-40B4-BE49-F238E27FC236}">
                <a16:creationId xmlns:a16="http://schemas.microsoft.com/office/drawing/2014/main" id="{F7A1C9A3-D9CA-3245-A622-A160A2C4AC84}"/>
              </a:ext>
            </a:extLst>
          </p:cNvPr>
          <p:cNvPicPr>
            <a:picLocks noGrp="1" noChangeAspect="1"/>
          </p:cNvPicPr>
          <p:nvPr>
            <p:ph type="pic" sz="quarter" idx="15"/>
          </p:nvPr>
        </p:nvPicPr>
        <p:blipFill>
          <a:blip r:embed="rId4"/>
          <a:srcRect l="946" r="946"/>
          <a:stretch>
            <a:fillRect/>
          </a:stretch>
        </p:blipFill>
        <p:spPr>
          <a:xfrm>
            <a:off x="8166608" y="2488780"/>
            <a:ext cx="1344168" cy="704088"/>
          </a:xfrm>
        </p:spPr>
      </p:pic>
      <p:sp>
        <p:nvSpPr>
          <p:cNvPr id="7" name="Subtitle 6">
            <a:extLst>
              <a:ext uri="{FF2B5EF4-FFF2-40B4-BE49-F238E27FC236}">
                <a16:creationId xmlns:a16="http://schemas.microsoft.com/office/drawing/2014/main" id="{ACCCCDAD-0E0B-437F-8CAA-0536470B2E2F}"/>
              </a:ext>
            </a:extLst>
          </p:cNvPr>
          <p:cNvSpPr>
            <a:spLocks noGrp="1"/>
          </p:cNvSpPr>
          <p:nvPr>
            <p:ph type="subTitle" idx="1"/>
          </p:nvPr>
        </p:nvSpPr>
        <p:spPr>
          <a:xfrm>
            <a:off x="1986455" y="3684672"/>
            <a:ext cx="8468186" cy="1604172"/>
          </a:xfrm>
        </p:spPr>
        <p:txBody>
          <a:bodyPr/>
          <a:lstStyle/>
          <a:p>
            <a:r>
              <a:rPr lang="lt-LT" sz="1400" dirty="0"/>
              <a:t>V</a:t>
            </a:r>
            <a:r>
              <a:rPr lang="en-US" sz="1400" dirty="0" err="1"/>
              <a:t>alstybi</a:t>
            </a:r>
            <a:r>
              <a:rPr lang="lt-LT" sz="1400" dirty="0"/>
              <a:t>nė augalininkystės tarnyba prie Žemės ūkio ministerijos</a:t>
            </a:r>
            <a:endParaRPr lang="en-US" sz="1400" dirty="0"/>
          </a:p>
        </p:txBody>
      </p:sp>
      <p:sp>
        <p:nvSpPr>
          <p:cNvPr id="9" name="Text Placeholder 8">
            <a:extLst>
              <a:ext uri="{FF2B5EF4-FFF2-40B4-BE49-F238E27FC236}">
                <a16:creationId xmlns:a16="http://schemas.microsoft.com/office/drawing/2014/main" id="{650F9D0C-7F14-4B83-A0A3-5710128C815A}"/>
              </a:ext>
            </a:extLst>
          </p:cNvPr>
          <p:cNvSpPr>
            <a:spLocks noGrp="1"/>
          </p:cNvSpPr>
          <p:nvPr>
            <p:ph type="body" sz="quarter" idx="13"/>
          </p:nvPr>
        </p:nvSpPr>
        <p:spPr/>
        <p:txBody>
          <a:bodyPr/>
          <a:lstStyle/>
          <a:p>
            <a:r>
              <a:rPr lang="en-US" dirty="0"/>
              <a:t>+37052375631</a:t>
            </a:r>
          </a:p>
        </p:txBody>
      </p:sp>
      <p:pic>
        <p:nvPicPr>
          <p:cNvPr id="15" name="Graphic 14" descr="Phone icon">
            <a:extLst>
              <a:ext uri="{FF2B5EF4-FFF2-40B4-BE49-F238E27FC236}">
                <a16:creationId xmlns:a16="http://schemas.microsoft.com/office/drawing/2014/main" id="{E276E47B-4C08-4FEC-AAE8-3DCCBA7EE72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84624" y="4196776"/>
            <a:ext cx="164463" cy="164463"/>
          </a:xfrm>
          <a:prstGeom prst="rect">
            <a:avLst/>
          </a:prstGeom>
        </p:spPr>
      </p:pic>
      <p:sp>
        <p:nvSpPr>
          <p:cNvPr id="10" name="Text Placeholder 9">
            <a:extLst>
              <a:ext uri="{FF2B5EF4-FFF2-40B4-BE49-F238E27FC236}">
                <a16:creationId xmlns:a16="http://schemas.microsoft.com/office/drawing/2014/main" id="{2EF9E03C-A81E-4083-9F20-EF8FFAF5914D}"/>
              </a:ext>
            </a:extLst>
          </p:cNvPr>
          <p:cNvSpPr>
            <a:spLocks noGrp="1"/>
          </p:cNvSpPr>
          <p:nvPr>
            <p:ph type="body" sz="quarter" idx="14"/>
          </p:nvPr>
        </p:nvSpPr>
        <p:spPr/>
        <p:txBody>
          <a:bodyPr/>
          <a:lstStyle/>
          <a:p>
            <a:r>
              <a:rPr lang="en-US" dirty="0" err="1"/>
              <a:t>info@vatzum.lt</a:t>
            </a:r>
            <a:endParaRPr lang="en-US" dirty="0"/>
          </a:p>
        </p:txBody>
      </p:sp>
      <p:pic>
        <p:nvPicPr>
          <p:cNvPr id="14" name="Graphic 13" descr="Email icon">
            <a:extLst>
              <a:ext uri="{FF2B5EF4-FFF2-40B4-BE49-F238E27FC236}">
                <a16:creationId xmlns:a16="http://schemas.microsoft.com/office/drawing/2014/main" id="{4F2D4997-93AD-4A62-8488-4572923DB81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84624" y="4530964"/>
            <a:ext cx="164463" cy="164463"/>
          </a:xfrm>
          <a:prstGeom prst="rect">
            <a:avLst/>
          </a:prstGeom>
        </p:spPr>
      </p:pic>
      <p:sp>
        <p:nvSpPr>
          <p:cNvPr id="26" name="Text Placeholder 25">
            <a:extLst>
              <a:ext uri="{FF2B5EF4-FFF2-40B4-BE49-F238E27FC236}">
                <a16:creationId xmlns:a16="http://schemas.microsoft.com/office/drawing/2014/main" id="{88557579-7DEF-FF4C-AD37-0E81A6BB3B75}"/>
              </a:ext>
            </a:extLst>
          </p:cNvPr>
          <p:cNvSpPr>
            <a:spLocks noGrp="1"/>
          </p:cNvSpPr>
          <p:nvPr>
            <p:ph type="body" sz="quarter" idx="16"/>
          </p:nvPr>
        </p:nvSpPr>
        <p:spPr/>
        <p:txBody>
          <a:bodyPr/>
          <a:lstStyle/>
          <a:p>
            <a:r>
              <a:rPr lang="en-US" dirty="0">
                <a:hlinkClick r:id="rId9"/>
              </a:rPr>
              <a:t>https://vatzum.lrv.lt/lt/</a:t>
            </a:r>
            <a:r>
              <a:rPr lang="lt-LT" dirty="0"/>
              <a:t> </a:t>
            </a:r>
            <a:r>
              <a:rPr lang="en-US" dirty="0"/>
              <a:t> </a:t>
            </a:r>
          </a:p>
        </p:txBody>
      </p:sp>
      <p:pic>
        <p:nvPicPr>
          <p:cNvPr id="30" name="Graphic 29" descr="World web icon">
            <a:extLst>
              <a:ext uri="{FF2B5EF4-FFF2-40B4-BE49-F238E27FC236}">
                <a16:creationId xmlns:a16="http://schemas.microsoft.com/office/drawing/2014/main" id="{07973E30-0C12-8442-90B5-47D1C45545A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78999" y="4843614"/>
            <a:ext cx="170088" cy="170088"/>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88330" y="4225426"/>
            <a:ext cx="1922446" cy="703232"/>
          </a:xfrm>
          <a:prstGeom prst="rect">
            <a:avLst/>
          </a:prstGeom>
        </p:spPr>
      </p:pic>
      <p:sp>
        <p:nvSpPr>
          <p:cNvPr id="2" name="Title 1"/>
          <p:cNvSpPr>
            <a:spLocks noGrp="1"/>
          </p:cNvSpPr>
          <p:nvPr>
            <p:ph type="ctrTitle"/>
          </p:nvPr>
        </p:nvSpPr>
        <p:spPr>
          <a:xfrm>
            <a:off x="1986455" y="2237328"/>
            <a:ext cx="8468186" cy="1447344"/>
          </a:xfrm>
        </p:spPr>
        <p:txBody>
          <a:bodyPr/>
          <a:lstStyle/>
          <a:p>
            <a:pPr algn="ctr"/>
            <a:r>
              <a:rPr lang="lt-LT" dirty="0"/>
              <a:t>Ačiū už dėmesį</a:t>
            </a:r>
            <a:r>
              <a:rPr lang="en-US" dirty="0"/>
              <a:t>!</a:t>
            </a:r>
          </a:p>
        </p:txBody>
      </p:sp>
    </p:spTree>
    <p:extLst>
      <p:ext uri="{BB962C8B-B14F-4D97-AF65-F5344CB8AC3E}">
        <p14:creationId xmlns:p14="http://schemas.microsoft.com/office/powerpoint/2010/main" val="182487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19B51A1E-902D-48AF-9020-955120F399B6}" type="slidenum">
              <a:rPr lang="en-US" noProof="0" smtClean="0">
                <a:solidFill>
                  <a:srgbClr val="333333"/>
                </a:solidFill>
              </a:rPr>
              <a:pPr/>
              <a:t>2</a:t>
            </a:fld>
            <a:endParaRPr lang="en-US" noProof="0" dirty="0">
              <a:solidFill>
                <a:srgbClr val="333333"/>
              </a:solidFill>
            </a:endParaRPr>
          </a:p>
        </p:txBody>
      </p:sp>
      <p:sp>
        <p:nvSpPr>
          <p:cNvPr id="6" name="Rectangle 1">
            <a:extLst>
              <a:ext uri="{FF2B5EF4-FFF2-40B4-BE49-F238E27FC236}">
                <a16:creationId xmlns:a16="http://schemas.microsoft.com/office/drawing/2014/main" id="{7DD93E30-971E-FFBA-60CC-CA9476478C41}"/>
              </a:ext>
            </a:extLst>
          </p:cNvPr>
          <p:cNvSpPr>
            <a:spLocks noGrp="1" noChangeArrowheads="1"/>
          </p:cNvSpPr>
          <p:nvPr>
            <p:ph type="title" idx="4294967295"/>
          </p:nvPr>
        </p:nvSpPr>
        <p:spPr>
          <a:xfrm>
            <a:off x="1600201" y="1183840"/>
            <a:ext cx="8799684" cy="458390"/>
          </a:xfrm>
        </p:spPr>
        <p:txBody>
          <a:bodyPr/>
          <a:lstStyle/>
          <a:p>
            <a:pPr algn="ctr"/>
            <a:r>
              <a:rPr lang="lt-LT" altLang="lt-LT" b="1" dirty="0">
                <a:solidFill>
                  <a:schemeClr val="tx1"/>
                </a:solidFill>
                <a:latin typeface="Calibri" panose="020F0502020204030204" pitchFamily="34" charset="0"/>
                <a:ea typeface="Calibri" panose="020F0502020204030204" pitchFamily="34" charset="0"/>
                <a:cs typeface="Calibri" panose="020F0502020204030204" pitchFamily="34" charset="0"/>
              </a:rPr>
              <a:t>Augalininkystės tarnybos kompetencijos sritys:</a:t>
            </a:r>
            <a:endParaRPr lang="lt-LT" altLang="lt-LT"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ounded Rectangle 6">
            <a:extLst>
              <a:ext uri="{FF2B5EF4-FFF2-40B4-BE49-F238E27FC236}">
                <a16:creationId xmlns:a16="http://schemas.microsoft.com/office/drawing/2014/main" id="{99C5A1E8-FA90-1C65-8A91-DE5AA2C85C19}"/>
              </a:ext>
            </a:extLst>
          </p:cNvPr>
          <p:cNvSpPr>
            <a:spLocks noChangeArrowheads="1"/>
          </p:cNvSpPr>
          <p:nvPr/>
        </p:nvSpPr>
        <p:spPr bwMode="auto">
          <a:xfrm>
            <a:off x="2712720" y="1940388"/>
            <a:ext cx="1935481" cy="1015371"/>
          </a:xfrm>
          <a:prstGeom prst="roundRect">
            <a:avLst>
              <a:gd name="adj" fmla="val 16667"/>
            </a:avLst>
          </a:prstGeom>
          <a:noFill/>
          <a:ln w="19050" algn="ctr">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336947">
              <a:lnSpc>
                <a:spcPct val="80000"/>
              </a:lnSpc>
              <a:defRPr/>
            </a:pPr>
            <a:endParaRPr lang="lt-LT" altLang="lt-LT" dirty="0">
              <a:solidFill>
                <a:srgbClr val="333333"/>
              </a:solidFill>
              <a:latin typeface="Times New Roman" panose="02020603050405020304" pitchFamily="18" charset="0"/>
              <a:cs typeface="Times New Roman" panose="02020603050405020304" pitchFamily="18" charset="0"/>
            </a:endParaRPr>
          </a:p>
          <a:p>
            <a:pPr algn="ctr" defTabSz="336947">
              <a:lnSpc>
                <a:spcPct val="80000"/>
              </a:lnSpc>
              <a:defRPr/>
            </a:pPr>
            <a:r>
              <a:rPr lang="lt-LT" altLang="lt-LT" sz="2000" dirty="0">
                <a:latin typeface="Calibri" panose="020F0502020204030204" pitchFamily="34" charset="0"/>
                <a:ea typeface="Calibri" panose="020F0502020204030204" pitchFamily="34" charset="0"/>
                <a:cs typeface="Calibri" panose="020F0502020204030204" pitchFamily="34" charset="0"/>
              </a:rPr>
              <a:t>Fitosanitarija</a:t>
            </a:r>
          </a:p>
        </p:txBody>
      </p:sp>
      <p:sp>
        <p:nvSpPr>
          <p:cNvPr id="10" name="Rounded Rectangle 9">
            <a:extLst>
              <a:ext uri="{FF2B5EF4-FFF2-40B4-BE49-F238E27FC236}">
                <a16:creationId xmlns:a16="http://schemas.microsoft.com/office/drawing/2014/main" id="{D848B96A-8184-56FA-D08A-EA20402F488B}"/>
              </a:ext>
            </a:extLst>
          </p:cNvPr>
          <p:cNvSpPr>
            <a:spLocks noChangeArrowheads="1"/>
          </p:cNvSpPr>
          <p:nvPr/>
        </p:nvSpPr>
        <p:spPr bwMode="auto">
          <a:xfrm>
            <a:off x="4895850" y="1940387"/>
            <a:ext cx="2114550" cy="1015371"/>
          </a:xfrm>
          <a:prstGeom prst="roundRect">
            <a:avLst>
              <a:gd name="adj" fmla="val 16667"/>
            </a:avLst>
          </a:prstGeom>
          <a:noFill/>
          <a:ln w="19050" algn="ctr">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336947">
              <a:lnSpc>
                <a:spcPct val="80000"/>
              </a:lnSpc>
              <a:defRPr/>
            </a:pPr>
            <a:r>
              <a:rPr lang="lt-LT" altLang="lt-LT" sz="2000" dirty="0">
                <a:latin typeface="Calibri" panose="020F0502020204030204" pitchFamily="34" charset="0"/>
                <a:ea typeface="Calibri" panose="020F0502020204030204" pitchFamily="34" charset="0"/>
                <a:cs typeface="Calibri" panose="020F0502020204030204" pitchFamily="34" charset="0"/>
              </a:rPr>
              <a:t>Augalų apsaugos produktų registravimas</a:t>
            </a:r>
          </a:p>
        </p:txBody>
      </p:sp>
      <p:sp>
        <p:nvSpPr>
          <p:cNvPr id="12" name="Rounded Rectangle 11">
            <a:extLst>
              <a:ext uri="{FF2B5EF4-FFF2-40B4-BE49-F238E27FC236}">
                <a16:creationId xmlns:a16="http://schemas.microsoft.com/office/drawing/2014/main" id="{196C6AE3-ED41-8086-5F99-2FAD2B548696}"/>
              </a:ext>
            </a:extLst>
          </p:cNvPr>
          <p:cNvSpPr>
            <a:spLocks noChangeArrowheads="1"/>
          </p:cNvSpPr>
          <p:nvPr/>
        </p:nvSpPr>
        <p:spPr bwMode="auto">
          <a:xfrm>
            <a:off x="2712720" y="3303239"/>
            <a:ext cx="1935481" cy="1192561"/>
          </a:xfrm>
          <a:prstGeom prst="roundRect">
            <a:avLst>
              <a:gd name="adj" fmla="val 16667"/>
            </a:avLst>
          </a:prstGeom>
          <a:noFill/>
          <a:ln w="19050" algn="ctr">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336947">
              <a:lnSpc>
                <a:spcPct val="80000"/>
              </a:lnSpc>
              <a:defRPr/>
            </a:pPr>
            <a:r>
              <a:rPr lang="lt-LT" altLang="lt-LT" sz="2000" dirty="0">
                <a:latin typeface="Calibri" panose="020F0502020204030204" pitchFamily="34" charset="0"/>
                <a:ea typeface="Calibri" panose="020F0502020204030204" pitchFamily="34" charset="0"/>
                <a:cs typeface="Calibri" panose="020F0502020204030204" pitchFamily="34" charset="0"/>
              </a:rPr>
              <a:t>Augalų dauginamoji medžiaga</a:t>
            </a:r>
          </a:p>
        </p:txBody>
      </p:sp>
      <p:sp>
        <p:nvSpPr>
          <p:cNvPr id="13" name="Rounded Rectangle 12">
            <a:extLst>
              <a:ext uri="{FF2B5EF4-FFF2-40B4-BE49-F238E27FC236}">
                <a16:creationId xmlns:a16="http://schemas.microsoft.com/office/drawing/2014/main" id="{0CF571DC-19C1-FC68-6ED1-B99B41ED908B}"/>
              </a:ext>
            </a:extLst>
          </p:cNvPr>
          <p:cNvSpPr>
            <a:spLocks noChangeArrowheads="1"/>
          </p:cNvSpPr>
          <p:nvPr/>
        </p:nvSpPr>
        <p:spPr bwMode="auto">
          <a:xfrm>
            <a:off x="4895850" y="3303985"/>
            <a:ext cx="2114550" cy="1191814"/>
          </a:xfrm>
          <a:prstGeom prst="roundRect">
            <a:avLst>
              <a:gd name="adj" fmla="val 16667"/>
            </a:avLst>
          </a:prstGeom>
          <a:noFill/>
          <a:ln w="19050" algn="ctr">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336947">
              <a:lnSpc>
                <a:spcPct val="80000"/>
              </a:lnSpc>
              <a:defRPr/>
            </a:pPr>
            <a:endParaRPr lang="lt-LT" altLang="lt-LT" dirty="0">
              <a:solidFill>
                <a:srgbClr val="333333"/>
              </a:solidFill>
              <a:latin typeface="Times New Roman" panose="02020603050405020304" pitchFamily="18" charset="0"/>
              <a:cs typeface="Times New Roman" panose="02020603050405020304" pitchFamily="18" charset="0"/>
            </a:endParaRPr>
          </a:p>
          <a:p>
            <a:pPr algn="ctr" defTabSz="336947">
              <a:lnSpc>
                <a:spcPct val="80000"/>
              </a:lnSpc>
              <a:defRPr/>
            </a:pPr>
            <a:r>
              <a:rPr lang="lt-LT" altLang="lt-LT" sz="2000" dirty="0">
                <a:latin typeface="Calibri" panose="020F0502020204030204" pitchFamily="34" charset="0"/>
                <a:ea typeface="Calibri" panose="020F0502020204030204" pitchFamily="34" charset="0"/>
                <a:cs typeface="Calibri" panose="020F0502020204030204" pitchFamily="34" charset="0"/>
              </a:rPr>
              <a:t>Augalų veislės</a:t>
            </a:r>
          </a:p>
        </p:txBody>
      </p:sp>
      <p:sp>
        <p:nvSpPr>
          <p:cNvPr id="14" name="Rounded Rectangle 13">
            <a:extLst>
              <a:ext uri="{FF2B5EF4-FFF2-40B4-BE49-F238E27FC236}">
                <a16:creationId xmlns:a16="http://schemas.microsoft.com/office/drawing/2014/main" id="{3DBDBC03-EE0D-65D9-7811-9C5CAEDD1C1D}"/>
              </a:ext>
            </a:extLst>
          </p:cNvPr>
          <p:cNvSpPr>
            <a:spLocks noChangeArrowheads="1"/>
          </p:cNvSpPr>
          <p:nvPr/>
        </p:nvSpPr>
        <p:spPr bwMode="auto">
          <a:xfrm>
            <a:off x="7242324" y="3303239"/>
            <a:ext cx="2130275" cy="1192561"/>
          </a:xfrm>
          <a:prstGeom prst="roundRect">
            <a:avLst>
              <a:gd name="adj" fmla="val 16667"/>
            </a:avLst>
          </a:prstGeom>
          <a:noFill/>
          <a:ln w="19050" algn="ctr">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336947">
              <a:lnSpc>
                <a:spcPct val="80000"/>
              </a:lnSpc>
              <a:defRPr/>
            </a:pPr>
            <a:r>
              <a:rPr lang="lt-LT" altLang="lt-LT" sz="2000" dirty="0">
                <a:latin typeface="Calibri" panose="020F0502020204030204" pitchFamily="34" charset="0"/>
                <a:ea typeface="Calibri" panose="020F0502020204030204" pitchFamily="34" charset="0"/>
                <a:cs typeface="Calibri" panose="020F0502020204030204" pitchFamily="34" charset="0"/>
              </a:rPr>
              <a:t>Kanapių auginimas, kanapių produktai</a:t>
            </a:r>
          </a:p>
        </p:txBody>
      </p:sp>
      <p:sp>
        <p:nvSpPr>
          <p:cNvPr id="15" name="Rounded Rectangle 2">
            <a:extLst>
              <a:ext uri="{FF2B5EF4-FFF2-40B4-BE49-F238E27FC236}">
                <a16:creationId xmlns:a16="http://schemas.microsoft.com/office/drawing/2014/main" id="{CCA16AD8-2D3F-3F6F-45D2-F03C012EDFD2}"/>
              </a:ext>
            </a:extLst>
          </p:cNvPr>
          <p:cNvSpPr>
            <a:spLocks noChangeArrowheads="1"/>
          </p:cNvSpPr>
          <p:nvPr/>
        </p:nvSpPr>
        <p:spPr bwMode="auto">
          <a:xfrm>
            <a:off x="2712720" y="4793958"/>
            <a:ext cx="1993075" cy="971550"/>
          </a:xfrm>
          <a:prstGeom prst="roundRect">
            <a:avLst>
              <a:gd name="adj" fmla="val 16667"/>
            </a:avLst>
          </a:prstGeom>
          <a:noFill/>
          <a:ln w="19050" algn="ctr">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336947">
              <a:lnSpc>
                <a:spcPct val="80000"/>
              </a:lnSpc>
              <a:defRPr/>
            </a:pPr>
            <a:endParaRPr lang="lt-LT" altLang="lt-LT" dirty="0">
              <a:solidFill>
                <a:srgbClr val="333333"/>
              </a:solidFill>
              <a:latin typeface="Times New Roman" panose="02020603050405020304" pitchFamily="18" charset="0"/>
              <a:cs typeface="Times New Roman" panose="02020603050405020304" pitchFamily="18" charset="0"/>
            </a:endParaRPr>
          </a:p>
          <a:p>
            <a:pPr algn="ctr" defTabSz="336947">
              <a:lnSpc>
                <a:spcPct val="80000"/>
              </a:lnSpc>
              <a:defRPr/>
            </a:pPr>
            <a:r>
              <a:rPr lang="lt-LT" altLang="lt-LT" sz="2000" dirty="0">
                <a:latin typeface="Calibri" panose="020F0502020204030204" pitchFamily="34" charset="0"/>
                <a:ea typeface="Calibri" panose="020F0502020204030204" pitchFamily="34" charset="0"/>
                <a:cs typeface="Calibri" panose="020F0502020204030204" pitchFamily="34" charset="0"/>
              </a:rPr>
              <a:t>Importo kontrolė</a:t>
            </a:r>
          </a:p>
        </p:txBody>
      </p:sp>
      <p:sp>
        <p:nvSpPr>
          <p:cNvPr id="16" name="Rounded Rectangle 15">
            <a:extLst>
              <a:ext uri="{FF2B5EF4-FFF2-40B4-BE49-F238E27FC236}">
                <a16:creationId xmlns:a16="http://schemas.microsoft.com/office/drawing/2014/main" id="{0AA3D9C7-5A3A-76E9-C10F-E0434F50F598}"/>
              </a:ext>
            </a:extLst>
          </p:cNvPr>
          <p:cNvSpPr>
            <a:spLocks noChangeArrowheads="1"/>
          </p:cNvSpPr>
          <p:nvPr/>
        </p:nvSpPr>
        <p:spPr bwMode="auto">
          <a:xfrm>
            <a:off x="4895851" y="4793958"/>
            <a:ext cx="2114549" cy="971550"/>
          </a:xfrm>
          <a:prstGeom prst="roundRect">
            <a:avLst>
              <a:gd name="adj" fmla="val 16667"/>
            </a:avLst>
          </a:prstGeom>
          <a:noFill/>
          <a:ln w="19050" algn="ctr">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336947">
              <a:lnSpc>
                <a:spcPct val="80000"/>
              </a:lnSpc>
              <a:defRPr/>
            </a:pPr>
            <a:endParaRPr lang="lt-LT" altLang="lt-LT" dirty="0">
              <a:solidFill>
                <a:srgbClr val="333333"/>
              </a:solidFill>
              <a:latin typeface="Times New Roman" panose="02020603050405020304" pitchFamily="18" charset="0"/>
              <a:cs typeface="Times New Roman" panose="02020603050405020304" pitchFamily="18" charset="0"/>
            </a:endParaRPr>
          </a:p>
          <a:p>
            <a:pPr algn="ctr" defTabSz="336947">
              <a:lnSpc>
                <a:spcPct val="80000"/>
              </a:lnSpc>
              <a:defRPr/>
            </a:pPr>
            <a:r>
              <a:rPr lang="lt-LT" altLang="lt-LT" sz="2000" dirty="0">
                <a:latin typeface="Calibri" panose="020F0502020204030204" pitchFamily="34" charset="0"/>
                <a:ea typeface="Calibri" panose="020F0502020204030204" pitchFamily="34" charset="0"/>
                <a:cs typeface="Calibri" panose="020F0502020204030204" pitchFamily="34" charset="0"/>
              </a:rPr>
              <a:t>Fitosanitariniai tyrimai</a:t>
            </a:r>
          </a:p>
        </p:txBody>
      </p:sp>
      <p:sp>
        <p:nvSpPr>
          <p:cNvPr id="17" name="Rounded Rectangle 16">
            <a:extLst>
              <a:ext uri="{FF2B5EF4-FFF2-40B4-BE49-F238E27FC236}">
                <a16:creationId xmlns:a16="http://schemas.microsoft.com/office/drawing/2014/main" id="{B8102A3A-85D6-8DD0-2401-53584D2D19EC}"/>
              </a:ext>
            </a:extLst>
          </p:cNvPr>
          <p:cNvSpPr>
            <a:spLocks noChangeArrowheads="1"/>
          </p:cNvSpPr>
          <p:nvPr/>
        </p:nvSpPr>
        <p:spPr bwMode="auto">
          <a:xfrm>
            <a:off x="7242323" y="4782893"/>
            <a:ext cx="2130275" cy="971550"/>
          </a:xfrm>
          <a:prstGeom prst="roundRect">
            <a:avLst>
              <a:gd name="adj" fmla="val 16667"/>
            </a:avLst>
          </a:prstGeom>
          <a:noFill/>
          <a:ln w="19050" algn="ctr">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336947">
              <a:lnSpc>
                <a:spcPct val="80000"/>
              </a:lnSpc>
              <a:defRPr/>
            </a:pPr>
            <a:r>
              <a:rPr lang="lt-LT" altLang="lt-LT" sz="2000" dirty="0">
                <a:latin typeface="Calibri" panose="020F0502020204030204" pitchFamily="34" charset="0"/>
                <a:ea typeface="Calibri" panose="020F0502020204030204" pitchFamily="34" charset="0"/>
                <a:cs typeface="Calibri" panose="020F0502020204030204" pitchFamily="34" charset="0"/>
              </a:rPr>
              <a:t>Augalininkystės produktų kokybės tyrimai</a:t>
            </a:r>
          </a:p>
        </p:txBody>
      </p:sp>
      <p:sp>
        <p:nvSpPr>
          <p:cNvPr id="19" name="Rounded Rectangle 18">
            <a:extLst>
              <a:ext uri="{FF2B5EF4-FFF2-40B4-BE49-F238E27FC236}">
                <a16:creationId xmlns:a16="http://schemas.microsoft.com/office/drawing/2014/main" id="{08B6426E-2942-3C41-5FC0-0F18F7949CB6}"/>
              </a:ext>
            </a:extLst>
          </p:cNvPr>
          <p:cNvSpPr>
            <a:spLocks noChangeArrowheads="1"/>
          </p:cNvSpPr>
          <p:nvPr/>
        </p:nvSpPr>
        <p:spPr bwMode="auto">
          <a:xfrm>
            <a:off x="7296152" y="1940387"/>
            <a:ext cx="2076446" cy="1029033"/>
          </a:xfrm>
          <a:prstGeom prst="roundRect">
            <a:avLst>
              <a:gd name="adj" fmla="val 16667"/>
            </a:avLst>
          </a:prstGeom>
          <a:noFill/>
          <a:ln w="19050" algn="ctr">
            <a:solidFill>
              <a:srgbClr val="006600"/>
            </a:solidFill>
            <a:round/>
            <a:headEnd/>
            <a:tailEnd/>
          </a:ln>
          <a:extLst>
            <a:ext uri="{909E8E84-426E-40DD-AFC4-6F175D3DCCD1}">
              <a14:hiddenFill xmlns:a14="http://schemas.microsoft.com/office/drawing/2010/main">
                <a:solidFill>
                  <a:srgbClr val="FFFFFF"/>
                </a:solidFill>
              </a14:hiddenFill>
            </a:ext>
          </a:extLst>
        </p:spPr>
        <p:txBody>
          <a:bodyPr/>
          <a:lstStyle/>
          <a:p>
            <a:pPr algn="ctr" defTabSz="336947">
              <a:lnSpc>
                <a:spcPct val="80000"/>
              </a:lnSpc>
              <a:defRPr/>
            </a:pPr>
            <a:endParaRPr lang="lt-LT" altLang="lt-LT" dirty="0">
              <a:solidFill>
                <a:srgbClr val="333333"/>
              </a:solidFill>
              <a:latin typeface="Times New Roman" panose="02020603050405020304" pitchFamily="18" charset="0"/>
              <a:cs typeface="Times New Roman" panose="02020603050405020304" pitchFamily="18" charset="0"/>
            </a:endParaRPr>
          </a:p>
          <a:p>
            <a:pPr algn="ctr" defTabSz="336947">
              <a:lnSpc>
                <a:spcPct val="80000"/>
              </a:lnSpc>
              <a:defRPr/>
            </a:pPr>
            <a:r>
              <a:rPr lang="lt-LT" altLang="lt-LT" sz="2000" dirty="0">
                <a:latin typeface="Calibri" panose="020F0502020204030204" pitchFamily="34" charset="0"/>
                <a:ea typeface="Calibri" panose="020F0502020204030204" pitchFamily="34" charset="0"/>
                <a:cs typeface="Calibri" panose="020F0502020204030204" pitchFamily="34" charset="0"/>
              </a:rPr>
              <a:t>Agrochemija</a:t>
            </a:r>
          </a:p>
          <a:p>
            <a:pPr algn="ctr" defTabSz="336947">
              <a:defRPr/>
            </a:pPr>
            <a:endParaRPr lang="lt-LT" altLang="lt-LT" dirty="0">
              <a:solidFill>
                <a:srgbClr val="333333"/>
              </a:solidFill>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185" y="6049651"/>
            <a:ext cx="2031858" cy="703232"/>
          </a:xfrm>
          <a:prstGeom prst="rect">
            <a:avLst/>
          </a:prstGeom>
        </p:spPr>
      </p:pic>
    </p:spTree>
    <p:extLst>
      <p:ext uri="{BB962C8B-B14F-4D97-AF65-F5344CB8AC3E}">
        <p14:creationId xmlns:p14="http://schemas.microsoft.com/office/powerpoint/2010/main" val="1198603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1A45AE09-6DF9-2061-A845-4461DD5125A3}"/>
              </a:ext>
            </a:extLst>
          </p:cNvPr>
          <p:cNvSpPr>
            <a:spLocks noGrp="1"/>
          </p:cNvSpPr>
          <p:nvPr>
            <p:ph idx="1"/>
          </p:nvPr>
        </p:nvSpPr>
        <p:spPr>
          <a:xfrm>
            <a:off x="436880" y="558800"/>
            <a:ext cx="11551920" cy="5613400"/>
          </a:xfrm>
        </p:spPr>
        <p:txBody>
          <a:bodyPr/>
          <a:lstStyle/>
          <a:p>
            <a:r>
              <a:rPr lang="lt-LT" sz="3200" dirty="0">
                <a:solidFill>
                  <a:schemeClr val="tx1"/>
                </a:solidFill>
                <a:latin typeface="Calibri" panose="020F0502020204030204" pitchFamily="34" charset="0"/>
                <a:ea typeface="Calibri" panose="020F0502020204030204" pitchFamily="34" charset="0"/>
                <a:cs typeface="Calibri" panose="020F0502020204030204" pitchFamily="34" charset="0"/>
              </a:rPr>
              <a:t>Žemės ūkis – strateginė ūkio šaka.</a:t>
            </a:r>
          </a:p>
          <a:p>
            <a:r>
              <a:rPr lang="lt-LT" sz="3200" dirty="0">
                <a:solidFill>
                  <a:schemeClr val="tx1"/>
                </a:solidFill>
                <a:latin typeface="Calibri" panose="020F0502020204030204" pitchFamily="34" charset="0"/>
                <a:ea typeface="Calibri" panose="020F0502020204030204" pitchFamily="34" charset="0"/>
                <a:cs typeface="Calibri" panose="020F0502020204030204" pitchFamily="34" charset="0"/>
              </a:rPr>
              <a:t>Augalininkystės tarnybos rūpestis – saugus ir sveikas maistas ant mūsų stalo.</a:t>
            </a:r>
            <a:br>
              <a:rPr lang="lt-LT" sz="3200"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lt-LT" sz="3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lt-LT" sz="3600" dirty="0">
                <a:solidFill>
                  <a:schemeClr val="tx1"/>
                </a:solidFill>
                <a:latin typeface="Calibri" panose="020F0502020204030204" pitchFamily="34" charset="0"/>
                <a:ea typeface="Calibri" panose="020F0502020204030204" pitchFamily="34" charset="0"/>
                <a:cs typeface="Calibri" panose="020F0502020204030204" pitchFamily="34" charset="0"/>
              </a:rPr>
              <a:t>Kaip to siekiame?</a:t>
            </a:r>
            <a:endPar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lt-LT"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200" indent="-457200">
              <a:spcBef>
                <a:spcPts val="600"/>
              </a:spcBef>
              <a:spcAft>
                <a:spcPts val="600"/>
              </a:spcAft>
              <a:buFont typeface="Wingdings" panose="05000000000000000000" pitchFamily="2" charset="2"/>
              <a:buChar char="q"/>
            </a:pPr>
            <a:r>
              <a:rPr lang="lt-LT" sz="3000" dirty="0">
                <a:solidFill>
                  <a:schemeClr val="tx1"/>
                </a:solidFill>
                <a:latin typeface="Calibri" panose="020F0502020204030204" pitchFamily="34" charset="0"/>
                <a:ea typeface="Calibri" panose="020F0502020204030204" pitchFamily="34" charset="0"/>
                <a:cs typeface="Calibri" panose="020F0502020204030204" pitchFamily="34" charset="0"/>
              </a:rPr>
              <a:t>   Girdime ir išklausome</a:t>
            </a:r>
            <a:endPar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200" indent="-457200">
              <a:spcBef>
                <a:spcPts val="600"/>
              </a:spcBef>
              <a:spcAft>
                <a:spcPts val="600"/>
              </a:spcAft>
              <a:buFont typeface="Wingdings" panose="05000000000000000000" pitchFamily="2" charset="2"/>
              <a:buChar char="q"/>
            </a:pPr>
            <a:r>
              <a:rPr lang="lt-LT" sz="3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0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lt-LT" sz="3000" dirty="0">
                <a:solidFill>
                  <a:schemeClr val="tx1"/>
                </a:solidFill>
                <a:latin typeface="Calibri" panose="020F0502020204030204" pitchFamily="34" charset="0"/>
                <a:ea typeface="Calibri" panose="020F0502020204030204" pitchFamily="34" charset="0"/>
                <a:cs typeface="Calibri" panose="020F0502020204030204" pitchFamily="34" charset="0"/>
              </a:rPr>
              <a:t>Konsultuojame, teikiame pagalbą</a:t>
            </a:r>
          </a:p>
          <a:p>
            <a:pPr marL="457200" indent="-457200">
              <a:spcBef>
                <a:spcPts val="600"/>
              </a:spcBef>
              <a:spcAft>
                <a:spcPts val="600"/>
              </a:spcAft>
              <a:buFont typeface="Wingdings" panose="05000000000000000000" pitchFamily="2" charset="2"/>
              <a:buChar char="q"/>
            </a:pPr>
            <a:r>
              <a:rPr lang="lt-LT" sz="3000" dirty="0">
                <a:solidFill>
                  <a:schemeClr val="tx1"/>
                </a:solidFill>
                <a:latin typeface="Calibri" panose="020F0502020204030204" pitchFamily="34" charset="0"/>
                <a:ea typeface="Calibri" panose="020F0502020204030204" pitchFamily="34" charset="0"/>
                <a:cs typeface="Calibri" panose="020F0502020204030204" pitchFamily="34" charset="0"/>
              </a:rPr>
              <a:t>   Bendradarbiaujame</a:t>
            </a:r>
          </a:p>
          <a:p>
            <a:pPr marL="457200" indent="-457200">
              <a:spcBef>
                <a:spcPts val="600"/>
              </a:spcBef>
              <a:spcAft>
                <a:spcPts val="600"/>
              </a:spcAft>
              <a:buFont typeface="Wingdings" panose="05000000000000000000" pitchFamily="2" charset="2"/>
              <a:buChar char="q"/>
            </a:pPr>
            <a:r>
              <a:rPr lang="lt-LT" sz="3000" dirty="0">
                <a:solidFill>
                  <a:schemeClr val="tx1"/>
                </a:solidFill>
                <a:latin typeface="Calibri" panose="020F0502020204030204" pitchFamily="34" charset="0"/>
                <a:ea typeface="Calibri" panose="020F0502020204030204" pitchFamily="34" charset="0"/>
                <a:cs typeface="Calibri" panose="020F0502020204030204" pitchFamily="34" charset="0"/>
              </a:rPr>
              <a:t>   Mažiname naštą</a:t>
            </a:r>
          </a:p>
          <a:p>
            <a:pPr marL="457200" indent="-457200">
              <a:buFont typeface="Wingdings" panose="05000000000000000000" pitchFamily="2" charset="2"/>
              <a:buChar char="ü"/>
            </a:pPr>
            <a:endParaRPr lang="lt-L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185" y="6049651"/>
            <a:ext cx="2031858" cy="703232"/>
          </a:xfrm>
          <a:prstGeom prst="rect">
            <a:avLst/>
          </a:prstGeom>
        </p:spPr>
      </p:pic>
      <p:sp>
        <p:nvSpPr>
          <p:cNvPr id="2" name="Slide Number Placeholder 1">
            <a:extLst>
              <a:ext uri="{FF2B5EF4-FFF2-40B4-BE49-F238E27FC236}">
                <a16:creationId xmlns:a16="http://schemas.microsoft.com/office/drawing/2014/main" id="{5C0CB0AB-4F34-3C11-4580-DC5FCCD1B909}"/>
              </a:ext>
            </a:extLst>
          </p:cNvPr>
          <p:cNvSpPr>
            <a:spLocks noGrp="1"/>
          </p:cNvSpPr>
          <p:nvPr>
            <p:ph type="sldNum" idx="11"/>
          </p:nvPr>
        </p:nvSpPr>
        <p:spPr/>
        <p:txBody>
          <a:bodyPr/>
          <a:lstStyle/>
          <a:p>
            <a:pPr>
              <a:defRPr/>
            </a:pPr>
            <a:fld id="{ED9F6CFC-3E4C-4F1F-A385-97E50634A741}" type="slidenum">
              <a:rPr lang="lt-LT" altLang="en-US" smtClean="0"/>
              <a:pPr>
                <a:defRPr/>
              </a:pPr>
              <a:t>3</a:t>
            </a:fld>
            <a:endParaRPr lang="lt-LT" altLang="en-US"/>
          </a:p>
        </p:txBody>
      </p:sp>
    </p:spTree>
    <p:extLst>
      <p:ext uri="{BB962C8B-B14F-4D97-AF65-F5344CB8AC3E}">
        <p14:creationId xmlns:p14="http://schemas.microsoft.com/office/powerpoint/2010/main" val="514033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411680"/>
            <a:ext cx="11340000" cy="432000"/>
          </a:xfrm>
        </p:spPr>
        <p:txBody>
          <a:bodyPr/>
          <a:lstStyle/>
          <a:p>
            <a:pPr algn="ctr"/>
            <a:r>
              <a:rPr lang="lt-LT" sz="3600" b="1"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Konsultavimas</a:t>
            </a:r>
          </a:p>
        </p:txBody>
      </p:sp>
      <p:sp>
        <p:nvSpPr>
          <p:cNvPr id="5" name="Slide Number Placeholder 4"/>
          <p:cNvSpPr>
            <a:spLocks noGrp="1"/>
          </p:cNvSpPr>
          <p:nvPr>
            <p:ph type="sldNum" sz="quarter" idx="11"/>
          </p:nvPr>
        </p:nvSpPr>
        <p:spPr/>
        <p:txBody>
          <a:bodyPr/>
          <a:lstStyle/>
          <a:p>
            <a:fld id="{19B51A1E-902D-48AF-9020-955120F399B6}" type="slidenum">
              <a:rPr lang="en-US" noProof="0" smtClean="0"/>
              <a:pPr/>
              <a:t>4</a:t>
            </a:fld>
            <a:endParaRPr lang="en-US" noProof="0" dirty="0"/>
          </a:p>
        </p:txBody>
      </p:sp>
      <p:sp>
        <p:nvSpPr>
          <p:cNvPr id="8" name="Turinio vietos rezervavimo ženklas 2">
            <a:extLst>
              <a:ext uri="{FF2B5EF4-FFF2-40B4-BE49-F238E27FC236}">
                <a16:creationId xmlns:a16="http://schemas.microsoft.com/office/drawing/2014/main" id="{368AD85C-D878-1717-31BE-0CD8BC1ED7F4}"/>
              </a:ext>
            </a:extLst>
          </p:cNvPr>
          <p:cNvSpPr>
            <a:spLocks noGrp="1"/>
          </p:cNvSpPr>
          <p:nvPr>
            <p:ph sz="half" idx="2"/>
          </p:nvPr>
        </p:nvSpPr>
        <p:spPr>
          <a:xfrm>
            <a:off x="719840" y="1441760"/>
            <a:ext cx="10764320" cy="4420560"/>
          </a:xfrm>
        </p:spPr>
        <p:txBody>
          <a:bodyPr/>
          <a:lstStyle/>
          <a:p>
            <a:r>
              <a:rPr lang="lt-LT" sz="3200" dirty="0">
                <a:solidFill>
                  <a:schemeClr val="tx1"/>
                </a:solidFill>
                <a:latin typeface="Calibri" panose="020F0502020204030204" pitchFamily="34" charset="0"/>
                <a:ea typeface="Calibri" panose="020F0502020204030204" pitchFamily="34" charset="0"/>
                <a:cs typeface="Calibri" panose="020F0502020204030204" pitchFamily="34" charset="0"/>
              </a:rPr>
              <a:t>Konsultacijos iki patikrinimų atlikimo</a:t>
            </a:r>
          </a:p>
          <a:p>
            <a:r>
              <a:rPr lang="lt-LT" sz="3200" dirty="0">
                <a:solidFill>
                  <a:schemeClr val="tx1"/>
                </a:solidFill>
                <a:latin typeface="Calibri" panose="020F0502020204030204" pitchFamily="34" charset="0"/>
                <a:ea typeface="Calibri" panose="020F0502020204030204" pitchFamily="34" charset="0"/>
                <a:cs typeface="Calibri" panose="020F0502020204030204" pitchFamily="34" charset="0"/>
              </a:rPr>
              <a:t>Regioniniu lygiu</a:t>
            </a:r>
          </a:p>
          <a:p>
            <a:r>
              <a:rPr lang="lt-LT" sz="3200" dirty="0">
                <a:solidFill>
                  <a:schemeClr val="tx1"/>
                </a:solidFill>
                <a:latin typeface="Calibri" panose="020F0502020204030204" pitchFamily="34" charset="0"/>
                <a:ea typeface="Calibri" panose="020F0502020204030204" pitchFamily="34" charset="0"/>
                <a:cs typeface="Calibri" panose="020F0502020204030204" pitchFamily="34" charset="0"/>
              </a:rPr>
              <a:t>Dalyvavimas parodose, mugėse, ūkininkų susitikimuose</a:t>
            </a:r>
          </a:p>
          <a:p>
            <a:r>
              <a:rPr lang="lt-LT" sz="3200" dirty="0">
                <a:solidFill>
                  <a:schemeClr val="tx1"/>
                </a:solidFill>
                <a:latin typeface="Calibri" panose="020F0502020204030204" pitchFamily="34" charset="0"/>
                <a:ea typeface="Calibri" panose="020F0502020204030204" pitchFamily="34" charset="0"/>
                <a:cs typeface="Calibri" panose="020F0502020204030204" pitchFamily="34" charset="0"/>
              </a:rPr>
              <a:t>Pasitikėjimo linija 24/7</a:t>
            </a:r>
          </a:p>
          <a:p>
            <a:r>
              <a:rPr lang="lt-LT" sz="3200" dirty="0">
                <a:solidFill>
                  <a:schemeClr val="tx1"/>
                </a:solidFill>
                <a:latin typeface="Calibri" panose="020F0502020204030204" pitchFamily="34" charset="0"/>
                <a:ea typeface="Calibri" panose="020F0502020204030204" pitchFamily="34" charset="0"/>
                <a:cs typeface="Calibri" panose="020F0502020204030204" pitchFamily="34" charset="0"/>
              </a:rPr>
              <a:t>Atmintinė verslo naujokams</a:t>
            </a:r>
          </a:p>
          <a:p>
            <a:r>
              <a:rPr lang="lt-LT" sz="3200" dirty="0">
                <a:solidFill>
                  <a:schemeClr val="tx1"/>
                </a:solidFill>
                <a:latin typeface="Calibri" panose="020F0502020204030204" pitchFamily="34" charset="0"/>
                <a:ea typeface="Calibri" panose="020F0502020204030204" pitchFamily="34" charset="0"/>
                <a:cs typeface="Calibri" panose="020F0502020204030204" pitchFamily="34" charset="0"/>
              </a:rPr>
              <a:t>VATIS dažnai užduodami klausimai (DUK)</a:t>
            </a:r>
          </a:p>
          <a:p>
            <a:r>
              <a:rPr lang="lt-LT" sz="3200" dirty="0">
                <a:solidFill>
                  <a:schemeClr val="tx1"/>
                </a:solidFill>
                <a:latin typeface="Calibri" panose="020F0502020204030204" pitchFamily="34" charset="0"/>
                <a:ea typeface="Calibri" panose="020F0502020204030204" pitchFamily="34" charset="0"/>
                <a:cs typeface="Calibri" panose="020F0502020204030204" pitchFamily="34" charset="0"/>
              </a:rPr>
              <a:t>Socialiniai tinklai</a:t>
            </a:r>
          </a:p>
          <a:p>
            <a:pPr marL="0" indent="0"/>
            <a:endParaRPr lang="en-US" dirty="0">
              <a:solidFill>
                <a:srgbClr val="33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1626A04-DAF1-21FF-6E77-EA9553654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185" y="6049651"/>
            <a:ext cx="2031858" cy="703232"/>
          </a:xfrm>
          <a:prstGeom prst="rect">
            <a:avLst/>
          </a:prstGeom>
        </p:spPr>
      </p:pic>
    </p:spTree>
    <p:extLst>
      <p:ext uri="{BB962C8B-B14F-4D97-AF65-F5344CB8AC3E}">
        <p14:creationId xmlns:p14="http://schemas.microsoft.com/office/powerpoint/2010/main" val="234851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DA37E-D4F0-127C-FA7E-A8552719D9BF}"/>
            </a:ext>
          </a:extLst>
        </p:cNvPr>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D2EE1B01-C0D7-BD56-7997-1BD69562E7D2}"/>
              </a:ext>
            </a:extLst>
          </p:cNvPr>
          <p:cNvSpPr>
            <a:spLocks noGrp="1"/>
          </p:cNvSpPr>
          <p:nvPr>
            <p:ph idx="1"/>
          </p:nvPr>
        </p:nvSpPr>
        <p:spPr>
          <a:xfrm>
            <a:off x="436880" y="558800"/>
            <a:ext cx="11551920" cy="5613400"/>
          </a:xfrm>
        </p:spPr>
        <p:txBody>
          <a:bodyPr/>
          <a:lstStyle/>
          <a:p>
            <a:pPr marL="0" indent="0" algn="ctr">
              <a:buNone/>
            </a:pPr>
            <a:r>
              <a:rPr lang="lt-LT" sz="3600" b="1"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Bendradarbiavimas</a:t>
            </a:r>
          </a:p>
          <a:p>
            <a:pPr marL="0" indent="0">
              <a:buNone/>
            </a:pPr>
            <a:endParaRPr lang="lt-LT" sz="1200" dirty="0">
              <a:solidFill>
                <a:srgbClr val="333333"/>
              </a:solidFill>
              <a:latin typeface="Calibri" panose="020F0502020204030204" pitchFamily="34" charset="0"/>
              <a:ea typeface="Calibri" panose="020F0502020204030204" pitchFamily="34" charset="0"/>
              <a:cs typeface="Calibri" panose="020F0502020204030204" pitchFamily="34" charset="0"/>
            </a:endParaRPr>
          </a:p>
          <a:p>
            <a:r>
              <a:rPr lang="lt-LT" sz="2800" dirty="0">
                <a:solidFill>
                  <a:schemeClr val="tx1"/>
                </a:solidFill>
                <a:latin typeface="Calibri" panose="020F0502020204030204" pitchFamily="34" charset="0"/>
                <a:ea typeface="Calibri" panose="020F0502020204030204" pitchFamily="34" charset="0"/>
                <a:cs typeface="Calibri" panose="020F0502020204030204" pitchFamily="34" charset="0"/>
              </a:rPr>
              <a:t>Žemdirbių organizacijos, asociacijos, socialiniai partneriai</a:t>
            </a:r>
          </a:p>
          <a:p>
            <a:r>
              <a:rPr lang="lt-LT" sz="2800" dirty="0" err="1">
                <a:solidFill>
                  <a:schemeClr val="tx1"/>
                </a:solidFill>
                <a:latin typeface="Calibri" panose="020F0502020204030204" pitchFamily="34" charset="0"/>
                <a:ea typeface="Calibri" panose="020F0502020204030204" pitchFamily="34" charset="0"/>
                <a:cs typeface="Calibri" panose="020F0502020204030204" pitchFamily="34" charset="0"/>
              </a:rPr>
              <a:t>Tarpinstitucinis</a:t>
            </a:r>
            <a:r>
              <a:rPr lang="lt-LT" sz="2800" dirty="0">
                <a:solidFill>
                  <a:schemeClr val="tx1"/>
                </a:solidFill>
                <a:latin typeface="Calibri" panose="020F0502020204030204" pitchFamily="34" charset="0"/>
                <a:ea typeface="Calibri" panose="020F0502020204030204" pitchFamily="34" charset="0"/>
                <a:cs typeface="Calibri" panose="020F0502020204030204" pitchFamily="34" charset="0"/>
              </a:rPr>
              <a:t> bendradarbiavimas   </a:t>
            </a:r>
            <a:endPar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D3B52A0-1A48-71C4-3671-36A2C1BDA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185" y="6049651"/>
            <a:ext cx="2031858" cy="703232"/>
          </a:xfrm>
          <a:prstGeom prst="rect">
            <a:avLst/>
          </a:prstGeom>
        </p:spPr>
      </p:pic>
      <p:sp>
        <p:nvSpPr>
          <p:cNvPr id="2" name="Slide Number Placeholder 1">
            <a:extLst>
              <a:ext uri="{FF2B5EF4-FFF2-40B4-BE49-F238E27FC236}">
                <a16:creationId xmlns:a16="http://schemas.microsoft.com/office/drawing/2014/main" id="{7B8E9188-AA7E-A79A-6F4E-EBA5BF7376F0}"/>
              </a:ext>
            </a:extLst>
          </p:cNvPr>
          <p:cNvSpPr>
            <a:spLocks noGrp="1"/>
          </p:cNvSpPr>
          <p:nvPr>
            <p:ph type="sldNum" idx="11"/>
          </p:nvPr>
        </p:nvSpPr>
        <p:spPr/>
        <p:txBody>
          <a:bodyPr/>
          <a:lstStyle/>
          <a:p>
            <a:pPr>
              <a:defRPr/>
            </a:pPr>
            <a:fld id="{ED9F6CFC-3E4C-4F1F-A385-97E50634A741}" type="slidenum">
              <a:rPr lang="lt-LT" altLang="en-US" smtClean="0"/>
              <a:pPr>
                <a:defRPr/>
              </a:pPr>
              <a:t>5</a:t>
            </a:fld>
            <a:endParaRPr lang="lt-LT" altLang="en-US"/>
          </a:p>
        </p:txBody>
      </p:sp>
      <p:pic>
        <p:nvPicPr>
          <p:cNvPr id="5" name="Paveikslėlis 4">
            <a:extLst>
              <a:ext uri="{FF2B5EF4-FFF2-40B4-BE49-F238E27FC236}">
                <a16:creationId xmlns:a16="http://schemas.microsoft.com/office/drawing/2014/main" id="{5053B1D1-2420-8756-DD81-A18EB6CC6B80}"/>
              </a:ext>
            </a:extLst>
          </p:cNvPr>
          <p:cNvPicPr>
            <a:picLocks noChangeAspect="1"/>
          </p:cNvPicPr>
          <p:nvPr/>
        </p:nvPicPr>
        <p:blipFill>
          <a:blip r:embed="rId4"/>
          <a:stretch>
            <a:fillRect/>
          </a:stretch>
        </p:blipFill>
        <p:spPr>
          <a:xfrm>
            <a:off x="3536302" y="2579085"/>
            <a:ext cx="5562600" cy="3149600"/>
          </a:xfrm>
          <a:prstGeom prst="rect">
            <a:avLst/>
          </a:prstGeom>
        </p:spPr>
      </p:pic>
    </p:spTree>
    <p:extLst>
      <p:ext uri="{BB962C8B-B14F-4D97-AF65-F5344CB8AC3E}">
        <p14:creationId xmlns:p14="http://schemas.microsoft.com/office/powerpoint/2010/main" val="88097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E6C1-B1C5-40C3-9B90-EF2666FB1C28}"/>
              </a:ext>
            </a:extLst>
          </p:cNvPr>
          <p:cNvSpPr>
            <a:spLocks noGrp="1"/>
          </p:cNvSpPr>
          <p:nvPr>
            <p:ph type="title"/>
          </p:nvPr>
        </p:nvSpPr>
        <p:spPr>
          <a:xfrm>
            <a:off x="432343" y="484722"/>
            <a:ext cx="11340000" cy="432000"/>
          </a:xfrm>
        </p:spPr>
        <p:txBody>
          <a:bodyPr/>
          <a:lstStyle/>
          <a:p>
            <a:pPr algn="ctr"/>
            <a:r>
              <a:rPr lang="lt-LT" sz="2800" b="1" i="1" dirty="0">
                <a:solidFill>
                  <a:schemeClr val="tx1"/>
                </a:solidFill>
                <a:latin typeface="Calibri" panose="020F0502020204030204" pitchFamily="34" charset="0"/>
                <a:ea typeface="Calibri" panose="020F0502020204030204" pitchFamily="34" charset="0"/>
                <a:cs typeface="Calibri" panose="020F0502020204030204" pitchFamily="34" charset="0"/>
              </a:rPr>
              <a:t>Bendradarbiavimas su Nacionaline mokėjimo agentūra</a:t>
            </a:r>
            <a:br>
              <a:rPr lang="lt-LT" b="1" i="1"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DDC64B4F-EF8E-442A-8D01-0AD7034A6823}"/>
              </a:ext>
            </a:extLst>
          </p:cNvPr>
          <p:cNvSpPr>
            <a:spLocks noGrp="1"/>
          </p:cNvSpPr>
          <p:nvPr>
            <p:ph type="body" sz="quarter" idx="26"/>
          </p:nvPr>
        </p:nvSpPr>
        <p:spPr>
          <a:xfrm>
            <a:off x="432343" y="816350"/>
            <a:ext cx="11495682" cy="752663"/>
          </a:xfrm>
        </p:spPr>
        <p:txBody>
          <a:bodyPr/>
          <a:lstStyle/>
          <a:p>
            <a:pPr>
              <a:spcBef>
                <a:spcPts val="600"/>
              </a:spcBef>
              <a:spcAft>
                <a:spcPts val="600"/>
              </a:spcAft>
            </a:pPr>
            <a:r>
              <a:rPr lang="lt-LT" sz="2000" dirty="0">
                <a:latin typeface="Calibri" panose="020F0502020204030204" pitchFamily="34" charset="0"/>
                <a:ea typeface="Calibri" panose="020F0502020204030204" pitchFamily="34" charset="0"/>
                <a:cs typeface="Calibri" panose="020F0502020204030204" pitchFamily="34" charset="0"/>
              </a:rPr>
              <a:t>2025 m. vasario mėn. </a:t>
            </a:r>
            <a:r>
              <a:rPr lang="nn-NO" sz="2000" dirty="0">
                <a:latin typeface="Calibri" panose="020F0502020204030204" pitchFamily="34" charset="0"/>
                <a:ea typeface="Calibri" panose="020F0502020204030204" pitchFamily="34" charset="0"/>
                <a:cs typeface="Calibri" panose="020F0502020204030204" pitchFamily="34" charset="0"/>
              </a:rPr>
              <a:t>pasirašyta </a:t>
            </a:r>
            <a:r>
              <a:rPr lang="nn-NO" sz="2000" b="1" dirty="0">
                <a:latin typeface="Calibri" panose="020F0502020204030204" pitchFamily="34" charset="0"/>
                <a:ea typeface="Calibri" panose="020F0502020204030204" pitchFamily="34" charset="0"/>
                <a:cs typeface="Calibri" panose="020F0502020204030204" pitchFamily="34" charset="0"/>
              </a:rPr>
              <a:t>papildyta</a:t>
            </a:r>
            <a:r>
              <a:rPr lang="nn-NO" sz="2000" dirty="0">
                <a:latin typeface="Calibri" panose="020F0502020204030204" pitchFamily="34" charset="0"/>
                <a:ea typeface="Calibri" panose="020F0502020204030204" pitchFamily="34" charset="0"/>
                <a:cs typeface="Calibri" panose="020F0502020204030204" pitchFamily="34" charset="0"/>
              </a:rPr>
              <a:t> NMA ir VAT bendradarbiavimo sutartis.</a:t>
            </a:r>
            <a:r>
              <a:rPr lang="lt-LT" sz="2000" b="1" dirty="0">
                <a:latin typeface="Calibri" panose="020F0502020204030204" pitchFamily="34" charset="0"/>
                <a:ea typeface="Calibri" panose="020F0502020204030204" pitchFamily="34" charset="0"/>
                <a:cs typeface="Calibri" panose="020F0502020204030204" pitchFamily="34" charset="0"/>
              </a:rPr>
              <a:t> </a:t>
            </a:r>
          </a:p>
          <a:p>
            <a:pPr>
              <a:spcBef>
                <a:spcPts val="600"/>
              </a:spcBef>
              <a:spcAft>
                <a:spcPts val="600"/>
              </a:spcAft>
            </a:pPr>
            <a:r>
              <a:rPr lang="lt-LT" sz="2000" b="1" dirty="0">
                <a:latin typeface="Calibri" panose="020F0502020204030204" pitchFamily="34" charset="0"/>
                <a:ea typeface="Calibri" panose="020F0502020204030204" pitchFamily="34" charset="0"/>
                <a:cs typeface="Calibri" panose="020F0502020204030204" pitchFamily="34" charset="0"/>
              </a:rPr>
              <a:t>Sutarties papildymo tikslas </a:t>
            </a:r>
            <a:r>
              <a:rPr lang="lt-LT" sz="2000" dirty="0">
                <a:latin typeface="Calibri" panose="020F0502020204030204" pitchFamily="34" charset="0"/>
                <a:ea typeface="Calibri" panose="020F0502020204030204" pitchFamily="34" charset="0"/>
                <a:cs typeface="Calibri" panose="020F0502020204030204" pitchFamily="34" charset="0"/>
              </a:rPr>
              <a:t>– </a:t>
            </a:r>
            <a:r>
              <a:rPr lang="lt-LT" sz="2000" u="sng" dirty="0">
                <a:latin typeface="Calibri" panose="020F0502020204030204" pitchFamily="34" charset="0"/>
                <a:ea typeface="Calibri" panose="020F0502020204030204" pitchFamily="34" charset="0"/>
                <a:cs typeface="Calibri" panose="020F0502020204030204" pitchFamily="34" charset="0"/>
              </a:rPr>
              <a:t>platesnis bendradarbiavimas, mažiau patikrinimų.</a:t>
            </a:r>
            <a:r>
              <a:rPr lang="lt-LT" sz="2000" dirty="0">
                <a:latin typeface="Calibri" panose="020F0502020204030204" pitchFamily="34" charset="0"/>
                <a:ea typeface="Calibri" panose="020F0502020204030204" pitchFamily="34" charset="0"/>
                <a:cs typeface="Calibri" panose="020F0502020204030204" pitchFamily="34" charset="0"/>
              </a:rPr>
              <a:t> Numatyti pasikeitimai:</a:t>
            </a:r>
            <a:endParaRPr lang="en-US" sz="2000" dirty="0">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lt-LT" dirty="0"/>
          </a:p>
          <a:p>
            <a:endParaRPr lang="lt-LT" dirty="0"/>
          </a:p>
          <a:p>
            <a:endParaRPr lang="en-US" dirty="0"/>
          </a:p>
        </p:txBody>
      </p:sp>
      <p:sp>
        <p:nvSpPr>
          <p:cNvPr id="3" name="Content Placeholder 2">
            <a:extLst>
              <a:ext uri="{FF2B5EF4-FFF2-40B4-BE49-F238E27FC236}">
                <a16:creationId xmlns:a16="http://schemas.microsoft.com/office/drawing/2014/main" id="{F350F641-F6F8-461C-9C2D-07E416875818}"/>
              </a:ext>
            </a:extLst>
          </p:cNvPr>
          <p:cNvSpPr>
            <a:spLocks noGrp="1"/>
          </p:cNvSpPr>
          <p:nvPr>
            <p:ph idx="1"/>
          </p:nvPr>
        </p:nvSpPr>
        <p:spPr>
          <a:xfrm>
            <a:off x="322127" y="1666410"/>
            <a:ext cx="3572540" cy="4448225"/>
          </a:xfrm>
          <a:solidFill>
            <a:schemeClr val="tx2">
              <a:lumMod val="20000"/>
              <a:lumOff val="80000"/>
            </a:schemeClr>
          </a:solidFill>
        </p:spPr>
        <p:txBody>
          <a:bodyPr/>
          <a:lstStyle/>
          <a:p>
            <a:pPr algn="just"/>
            <a:r>
              <a:rPr lang="lt-LT" dirty="0">
                <a:latin typeface="Calibri" panose="020F0502020204030204" pitchFamily="34" charset="0"/>
                <a:ea typeface="Calibri" panose="020F0502020204030204" pitchFamily="34" charset="0"/>
                <a:cs typeface="Calibri" panose="020F0502020204030204" pitchFamily="34" charset="0"/>
              </a:rPr>
              <a:t>Bendrų procesų optimizavimas ieškant veiksmingų būdų kontroliuoti nelegalių augalų apsaugos produktų naudojimą </a:t>
            </a:r>
            <a:endParaRPr lang="en-US" dirty="0">
              <a:latin typeface="Calibri" panose="020F0502020204030204" pitchFamily="34" charset="0"/>
              <a:ea typeface="Calibri" panose="020F0502020204030204" pitchFamily="34" charset="0"/>
              <a:cs typeface="Calibri" panose="020F0502020204030204" pitchFamily="34" charset="0"/>
            </a:endParaRPr>
          </a:p>
          <a:p>
            <a:pPr algn="just"/>
            <a:r>
              <a:rPr lang="lt-LT" dirty="0">
                <a:latin typeface="Calibri" panose="020F0502020204030204" pitchFamily="34" charset="0"/>
                <a:ea typeface="Calibri" panose="020F0502020204030204" pitchFamily="34" charset="0"/>
                <a:cs typeface="Calibri" panose="020F0502020204030204" pitchFamily="34" charset="0"/>
              </a:rPr>
              <a:t>Bendrų patikrinimų identifikavimas</a:t>
            </a:r>
          </a:p>
          <a:p>
            <a:pPr algn="just"/>
            <a:r>
              <a:rPr lang="lt-LT" dirty="0">
                <a:latin typeface="Calibri" panose="020F0502020204030204" pitchFamily="34" charset="0"/>
                <a:ea typeface="Calibri" panose="020F0502020204030204" pitchFamily="34" charset="0"/>
                <a:cs typeface="Calibri" panose="020F0502020204030204" pitchFamily="34" charset="0"/>
              </a:rPr>
              <a:t>Keitimasis atliktų patikrinimų rezultatais siekiant išvengti besidubliuojančių patikrinimų</a:t>
            </a:r>
          </a:p>
        </p:txBody>
      </p:sp>
      <p:sp>
        <p:nvSpPr>
          <p:cNvPr id="5" name="Text Placeholder 4">
            <a:extLst>
              <a:ext uri="{FF2B5EF4-FFF2-40B4-BE49-F238E27FC236}">
                <a16:creationId xmlns:a16="http://schemas.microsoft.com/office/drawing/2014/main" id="{1B9D7DA5-9DA5-4EDA-AAC1-B5A593D730C3}"/>
              </a:ext>
            </a:extLst>
          </p:cNvPr>
          <p:cNvSpPr>
            <a:spLocks noGrp="1"/>
          </p:cNvSpPr>
          <p:nvPr>
            <p:ph type="body" sz="quarter" idx="12"/>
          </p:nvPr>
        </p:nvSpPr>
        <p:spPr>
          <a:xfrm>
            <a:off x="3894667" y="1647684"/>
            <a:ext cx="4497027" cy="4466952"/>
          </a:xfrm>
          <a:solidFill>
            <a:schemeClr val="tx2">
              <a:lumMod val="20000"/>
              <a:lumOff val="80000"/>
            </a:schemeClr>
          </a:solidFill>
        </p:spPr>
        <p:txBody>
          <a:bodyPr/>
          <a:lstStyle/>
          <a:p>
            <a:pPr algn="just"/>
            <a:r>
              <a:rPr lang="lt-LT" dirty="0">
                <a:latin typeface="Calibri" panose="020F0502020204030204" pitchFamily="34" charset="0"/>
                <a:ea typeface="Calibri" panose="020F0502020204030204" pitchFamily="34" charset="0"/>
                <a:cs typeface="Calibri" panose="020F0502020204030204" pitchFamily="34" charset="0"/>
              </a:rPr>
              <a:t>VAT teiks informaciją apie einamaisiais metais planuojamus tikrinti augalų apsaugos ir tręšiamųjų produktų naudojimo veiklą vykdančius subjektus</a:t>
            </a:r>
          </a:p>
          <a:p>
            <a:pPr algn="just"/>
            <a:r>
              <a:rPr lang="lt-LT" dirty="0">
                <a:latin typeface="Calibri" panose="020F0502020204030204" pitchFamily="34" charset="0"/>
                <a:ea typeface="Calibri" panose="020F0502020204030204" pitchFamily="34" charset="0"/>
                <a:cs typeface="Calibri" panose="020F0502020204030204" pitchFamily="34" charset="0"/>
              </a:rPr>
              <a:t>NMA identifikuos sutampančius tikrinti ūkio subjektus, remsis VAT atliktų patikrinimų rezultatais</a:t>
            </a:r>
          </a:p>
          <a:p>
            <a:pPr algn="just"/>
            <a:r>
              <a:rPr lang="lt-LT" dirty="0">
                <a:latin typeface="Calibri" panose="020F0502020204030204" pitchFamily="34" charset="0"/>
                <a:ea typeface="Calibri" panose="020F0502020204030204" pitchFamily="34" charset="0"/>
                <a:cs typeface="Calibri" panose="020F0502020204030204" pitchFamily="34" charset="0"/>
              </a:rPr>
              <a:t>NMA darbuotojai turės galimybę prisijungti  prie VAT informacinės sistemos, patikrinti augalų apsaugos produktų naudojimo įrangos pažymėjimus. </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5">
            <a:extLst>
              <a:ext uri="{FF2B5EF4-FFF2-40B4-BE49-F238E27FC236}">
                <a16:creationId xmlns:a16="http://schemas.microsoft.com/office/drawing/2014/main" id="{4B29415E-FF87-4959-B427-0EA155C16B64}"/>
              </a:ext>
            </a:extLst>
          </p:cNvPr>
          <p:cNvSpPr>
            <a:spLocks noGrp="1"/>
          </p:cNvSpPr>
          <p:nvPr>
            <p:ph type="body" sz="quarter" idx="13"/>
          </p:nvPr>
        </p:nvSpPr>
        <p:spPr>
          <a:xfrm>
            <a:off x="8391694" y="1634559"/>
            <a:ext cx="3380649" cy="4480076"/>
          </a:xfrm>
          <a:solidFill>
            <a:schemeClr val="tx2">
              <a:lumMod val="20000"/>
              <a:lumOff val="80000"/>
            </a:schemeClr>
          </a:solidFill>
        </p:spPr>
        <p:txBody>
          <a:bodyPr/>
          <a:lstStyle/>
          <a:p>
            <a:pPr algn="just"/>
            <a:r>
              <a:rPr lang="lt-LT" dirty="0">
                <a:latin typeface="Calibri" panose="020F0502020204030204" pitchFamily="34" charset="0"/>
                <a:ea typeface="Calibri" panose="020F0502020204030204" pitchFamily="34" charset="0"/>
                <a:cs typeface="Calibri" panose="020F0502020204030204" pitchFamily="34" charset="0"/>
              </a:rPr>
              <a:t>Išvengiama dviejų institucijų patikrinimo tame pačiame ūkyje dėl tų pačių reikalavimų laikymosi</a:t>
            </a:r>
          </a:p>
          <a:p>
            <a:pPr algn="just"/>
            <a:r>
              <a:rPr lang="lt-LT" dirty="0">
                <a:latin typeface="Calibri" panose="020F0502020204030204" pitchFamily="34" charset="0"/>
                <a:ea typeface="Calibri" panose="020F0502020204030204" pitchFamily="34" charset="0"/>
                <a:cs typeface="Calibri" panose="020F0502020204030204" pitchFamily="34" charset="0"/>
              </a:rPr>
              <a:t>Sumažėja papildomų fizinių patikrinimų pas veiklą vykdančius augalų apsaugos produktų naudotojus</a:t>
            </a:r>
          </a:p>
          <a:p>
            <a:pPr algn="just"/>
            <a:r>
              <a:rPr lang="lt-LT" dirty="0">
                <a:latin typeface="Calibri" panose="020F0502020204030204" pitchFamily="34" charset="0"/>
                <a:ea typeface="Calibri" panose="020F0502020204030204" pitchFamily="34" charset="0"/>
                <a:cs typeface="Calibri" panose="020F0502020204030204" pitchFamily="34" charset="0"/>
              </a:rPr>
              <a:t>Sumažėja administracinė naštą ūkio subjektams</a:t>
            </a:r>
          </a:p>
          <a:p>
            <a:pPr algn="just"/>
            <a:r>
              <a:rPr lang="lt-LT" dirty="0">
                <a:latin typeface="Calibri" panose="020F0502020204030204" pitchFamily="34" charset="0"/>
                <a:ea typeface="Calibri" panose="020F0502020204030204" pitchFamily="34" charset="0"/>
                <a:cs typeface="Calibri" panose="020F0502020204030204" pitchFamily="34" charset="0"/>
              </a:rPr>
              <a:t>Taupomi institucijų ištekliai</a:t>
            </a:r>
          </a:p>
          <a:p>
            <a:pPr marL="0" indent="0">
              <a:buNone/>
            </a:pPr>
            <a:endParaRPr lang="lt-LT" dirty="0"/>
          </a:p>
        </p:txBody>
      </p:sp>
      <p:sp>
        <p:nvSpPr>
          <p:cNvPr id="4" name="Slide Number Placeholder 3">
            <a:extLst>
              <a:ext uri="{FF2B5EF4-FFF2-40B4-BE49-F238E27FC236}">
                <a16:creationId xmlns:a16="http://schemas.microsoft.com/office/drawing/2014/main" id="{81B23B52-8351-4A05-ABAB-5A128EE6896F}"/>
              </a:ext>
            </a:extLst>
          </p:cNvPr>
          <p:cNvSpPr>
            <a:spLocks noGrp="1"/>
          </p:cNvSpPr>
          <p:nvPr>
            <p:ph type="sldNum" sz="quarter" idx="11"/>
          </p:nvPr>
        </p:nvSpPr>
        <p:spPr/>
        <p:txBody>
          <a:bodyPr/>
          <a:lstStyle/>
          <a:p>
            <a:fld id="{19B51A1E-902D-48AF-9020-955120F399B6}" type="slidenum">
              <a:rPr lang="en-US" smtClean="0"/>
              <a:pPr/>
              <a:t>6</a:t>
            </a:fld>
            <a:endParaRPr lang="en-US" dirty="0"/>
          </a:p>
        </p:txBody>
      </p:sp>
      <p:pic>
        <p:nvPicPr>
          <p:cNvPr id="13" name="Picture 12">
            <a:extLst>
              <a:ext uri="{FF2B5EF4-FFF2-40B4-BE49-F238E27FC236}">
                <a16:creationId xmlns:a16="http://schemas.microsoft.com/office/drawing/2014/main" id="{ED3B52A0-1A48-71C4-3671-36A2C1BDA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1377" y="6114636"/>
            <a:ext cx="1840409" cy="636971"/>
          </a:xfrm>
          <a:prstGeom prst="rect">
            <a:avLst/>
          </a:prstGeom>
        </p:spPr>
      </p:pic>
      <p:pic>
        <p:nvPicPr>
          <p:cNvPr id="14" name="Content Placeholder 5" descr="Viešinimo logotipai – Leader tinklas"/>
          <p:cNvPicPr>
            <a:picLocks/>
          </p:cNvPicPr>
          <p:nvPr/>
        </p:nvPicPr>
        <p:blipFill rotWithShape="1">
          <a:blip r:embed="rId4">
            <a:extLst>
              <a:ext uri="{28A0092B-C50C-407E-A947-70E740481C1C}">
                <a14:useLocalDpi xmlns:a14="http://schemas.microsoft.com/office/drawing/2010/main" val="0"/>
              </a:ext>
            </a:extLst>
          </a:blip>
          <a:srcRect l="1192" t="32390" r="1260" b="34167"/>
          <a:stretch/>
        </p:blipFill>
        <p:spPr bwMode="auto">
          <a:xfrm>
            <a:off x="10543667" y="282777"/>
            <a:ext cx="1306689" cy="46072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8349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D215A-7D9D-4B71-81A1-3220FCFE316C}"/>
              </a:ext>
            </a:extLst>
          </p:cNvPr>
          <p:cNvSpPr>
            <a:spLocks noGrp="1"/>
          </p:cNvSpPr>
          <p:nvPr>
            <p:ph type="title"/>
          </p:nvPr>
        </p:nvSpPr>
        <p:spPr>
          <a:xfrm>
            <a:off x="6585735" y="339047"/>
            <a:ext cx="5342634" cy="835195"/>
          </a:xfrm>
        </p:spPr>
        <p:txBody>
          <a:bodyPr/>
          <a:lstStyle/>
          <a:p>
            <a:pPr algn="ctr"/>
            <a:r>
              <a:rPr lang="lt-LT"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Ūkio subjektų veiklos priežiūros perspektyvos</a:t>
            </a:r>
            <a:endParaRPr lang="lt-LT" b="1" noProof="0" dirty="0">
              <a:latin typeface="Calibri" panose="020F0502020204030204" pitchFamily="34" charset="0"/>
              <a:ea typeface="Calibri" panose="020F0502020204030204" pitchFamily="34" charset="0"/>
              <a:cs typeface="Calibri" panose="020F0502020204030204" pitchFamily="34" charset="0"/>
            </a:endParaRPr>
          </a:p>
        </p:txBody>
      </p:sp>
      <p:sp>
        <p:nvSpPr>
          <p:cNvPr id="76" name="Text Placeholder 3">
            <a:extLst>
              <a:ext uri="{FF2B5EF4-FFF2-40B4-BE49-F238E27FC236}">
                <a16:creationId xmlns:a16="http://schemas.microsoft.com/office/drawing/2014/main" id="{4BB1D872-AE86-6841-98FC-E66E618311AB}"/>
              </a:ext>
            </a:extLst>
          </p:cNvPr>
          <p:cNvSpPr>
            <a:spLocks noGrp="1"/>
          </p:cNvSpPr>
          <p:nvPr>
            <p:ph type="body" sz="quarter" idx="12"/>
          </p:nvPr>
        </p:nvSpPr>
        <p:spPr>
          <a:xfrm>
            <a:off x="8503922" y="3045560"/>
            <a:ext cx="3424448" cy="1045918"/>
          </a:xfrm>
        </p:spPr>
        <p:txBody>
          <a:bodyPr/>
          <a:lstStyle/>
          <a:p>
            <a:pPr lvl="0"/>
            <a:r>
              <a:rPr lang="lt-LT" sz="2800" dirty="0">
                <a:solidFill>
                  <a:schemeClr val="tx1"/>
                </a:solidFill>
                <a:latin typeface="Calibri" panose="020F0502020204030204" pitchFamily="34" charset="0"/>
                <a:ea typeface="Calibri" panose="020F0502020204030204" pitchFamily="34" charset="0"/>
                <a:cs typeface="Calibri" panose="020F0502020204030204" pitchFamily="34" charset="0"/>
              </a:rPr>
              <a:t>Patikrinimų mažinimas</a:t>
            </a: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lt-LT" sz="2800" dirty="0">
                <a:solidFill>
                  <a:schemeClr val="tx1"/>
                </a:solidFill>
                <a:latin typeface="Calibri" panose="020F0502020204030204" pitchFamily="34" charset="0"/>
                <a:ea typeface="Calibri" panose="020F0502020204030204" pitchFamily="34" charset="0"/>
                <a:cs typeface="Calibri" panose="020F0502020204030204" pitchFamily="34" charset="0"/>
              </a:rPr>
              <a:t>konsultavimas</a:t>
            </a:r>
          </a:p>
          <a:p>
            <a:endParaRPr lang="lt-LT" sz="2800" dirty="0"/>
          </a:p>
        </p:txBody>
      </p:sp>
      <p:sp>
        <p:nvSpPr>
          <p:cNvPr id="77" name="Text Placeholder 4">
            <a:extLst>
              <a:ext uri="{FF2B5EF4-FFF2-40B4-BE49-F238E27FC236}">
                <a16:creationId xmlns:a16="http://schemas.microsoft.com/office/drawing/2014/main" id="{428D8FC0-4DC8-7F4A-AA1F-F12F19656FDD}"/>
              </a:ext>
            </a:extLst>
          </p:cNvPr>
          <p:cNvSpPr>
            <a:spLocks noGrp="1"/>
          </p:cNvSpPr>
          <p:nvPr>
            <p:ph type="body" sz="quarter" idx="13"/>
          </p:nvPr>
        </p:nvSpPr>
        <p:spPr>
          <a:xfrm>
            <a:off x="8634092" y="4572719"/>
            <a:ext cx="3078277" cy="995691"/>
          </a:xfrm>
        </p:spPr>
        <p:txBody>
          <a:bodyPr/>
          <a:lstStyle/>
          <a:p>
            <a:pPr lvl="0"/>
            <a:r>
              <a:rPr lang="lt-LT" sz="2800" dirty="0">
                <a:solidFill>
                  <a:schemeClr val="tx1"/>
                </a:solidFill>
                <a:latin typeface="Calibri" panose="020F0502020204030204" pitchFamily="34" charset="0"/>
                <a:ea typeface="Calibri" panose="020F0502020204030204" pitchFamily="34" charset="0"/>
                <a:cs typeface="Calibri" panose="020F0502020204030204" pitchFamily="34" charset="0"/>
              </a:rPr>
              <a:t>Nelegalių produktų užkardymas</a:t>
            </a:r>
          </a:p>
          <a:p>
            <a:endParaRPr lang="lt-LT" dirty="0"/>
          </a:p>
        </p:txBody>
      </p:sp>
      <p:sp>
        <p:nvSpPr>
          <p:cNvPr id="3" name="Slide Number Placeholder 2">
            <a:extLst>
              <a:ext uri="{FF2B5EF4-FFF2-40B4-BE49-F238E27FC236}">
                <a16:creationId xmlns:a16="http://schemas.microsoft.com/office/drawing/2014/main" id="{B2A7A116-BC28-4E39-B586-25212F9948F2}"/>
              </a:ext>
            </a:extLst>
          </p:cNvPr>
          <p:cNvSpPr>
            <a:spLocks noGrp="1"/>
          </p:cNvSpPr>
          <p:nvPr>
            <p:ph type="sldNum" sz="quarter" idx="26"/>
          </p:nvPr>
        </p:nvSpPr>
        <p:spPr/>
        <p:txBody>
          <a:bodyPr/>
          <a:lstStyle/>
          <a:p>
            <a:fld id="{19B51A1E-902D-48AF-9020-955120F399B6}" type="slidenum">
              <a:rPr lang="en-US" smtClean="0"/>
              <a:pPr/>
              <a:t>7</a:t>
            </a:fld>
            <a:endParaRPr lang="en-US"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185" y="6049651"/>
            <a:ext cx="2031858" cy="703232"/>
          </a:xfrm>
          <a:prstGeom prst="rect">
            <a:avLst/>
          </a:prstGeom>
        </p:spPr>
      </p:pic>
      <p:pic>
        <p:nvPicPr>
          <p:cNvPr id="16" name="Picture Placeholder 96" descr="apple">
            <a:extLst>
              <a:ext uri="{FF2B5EF4-FFF2-40B4-BE49-F238E27FC236}">
                <a16:creationId xmlns:a16="http://schemas.microsoft.com/office/drawing/2014/main" id="{41A48230-7A6F-634A-84FA-2508F0A6B9D5}"/>
              </a:ext>
            </a:extLst>
          </p:cNvPr>
          <p:cNvPicPr>
            <a:picLocks noGrp="1" noChangeAspect="1"/>
          </p:cNvPicPr>
          <p:nvPr>
            <p:ph type="pic" sz="quarter" idx="4294967295"/>
          </p:nvPr>
        </p:nvPicPr>
        <p:blipFill>
          <a:blip r:embed="rId4">
            <a:extLst>
              <a:ext uri="{96DAC541-7B7A-43D3-8B79-37D633B846F1}">
                <asvg:svgBlip xmlns:asvg="http://schemas.microsoft.com/office/drawing/2016/SVG/main" r:embed="rId5"/>
              </a:ext>
            </a:extLst>
          </a:blip>
          <a:srcRect/>
          <a:stretch>
            <a:fillRect/>
          </a:stretch>
        </p:blipFill>
        <p:spPr>
          <a:xfrm>
            <a:off x="7453441" y="1693744"/>
            <a:ext cx="627518" cy="627518"/>
          </a:xfrm>
          <a:prstGeom prst="rect">
            <a:avLst/>
          </a:prstGeom>
        </p:spPr>
      </p:pic>
      <p:pic>
        <p:nvPicPr>
          <p:cNvPr id="18" name="Picture Placeholder 96" descr="apple">
            <a:extLst>
              <a:ext uri="{FF2B5EF4-FFF2-40B4-BE49-F238E27FC236}">
                <a16:creationId xmlns:a16="http://schemas.microsoft.com/office/drawing/2014/main" id="{41A48230-7A6F-634A-84FA-2508F0A6B9D5}"/>
              </a:ext>
            </a:extLst>
          </p:cNvPr>
          <p:cNvPicPr>
            <a:picLocks noGrp="1" noChangeAspect="1"/>
          </p:cNvPicPr>
          <p:nvPr>
            <p:ph type="pic" sz="quarter" idx="4294967295"/>
          </p:nvPr>
        </p:nvPicPr>
        <p:blipFill>
          <a:blip r:embed="rId4">
            <a:extLst>
              <a:ext uri="{96DAC541-7B7A-43D3-8B79-37D633B846F1}">
                <asvg:svgBlip xmlns:asvg="http://schemas.microsoft.com/office/drawing/2016/SVG/main" r:embed="rId5"/>
              </a:ext>
            </a:extLst>
          </a:blip>
          <a:srcRect/>
          <a:stretch>
            <a:fillRect/>
          </a:stretch>
        </p:blipFill>
        <p:spPr>
          <a:xfrm>
            <a:off x="7464259" y="3235836"/>
            <a:ext cx="627519" cy="627519"/>
          </a:xfrm>
          <a:prstGeom prst="rect">
            <a:avLst/>
          </a:prstGeom>
        </p:spPr>
      </p:pic>
      <p:pic>
        <p:nvPicPr>
          <p:cNvPr id="20" name="Picture Placeholder 96" descr="apple">
            <a:extLst>
              <a:ext uri="{FF2B5EF4-FFF2-40B4-BE49-F238E27FC236}">
                <a16:creationId xmlns:a16="http://schemas.microsoft.com/office/drawing/2014/main" id="{41A48230-7A6F-634A-84FA-2508F0A6B9D5}"/>
              </a:ext>
            </a:extLst>
          </p:cNvPr>
          <p:cNvPicPr>
            <a:picLocks noGrp="1" noChangeAspect="1"/>
          </p:cNvPicPr>
          <p:nvPr>
            <p:ph type="pic" sz="quarter" idx="4294967295"/>
          </p:nvPr>
        </p:nvPicPr>
        <p:blipFill>
          <a:blip r:embed="rId4">
            <a:extLst>
              <a:ext uri="{96DAC541-7B7A-43D3-8B79-37D633B846F1}">
                <asvg:svgBlip xmlns:asvg="http://schemas.microsoft.com/office/drawing/2016/SVG/main" r:embed="rId5"/>
              </a:ext>
            </a:extLst>
          </a:blip>
          <a:srcRect/>
          <a:stretch>
            <a:fillRect/>
          </a:stretch>
        </p:blipFill>
        <p:spPr>
          <a:xfrm>
            <a:off x="7475712" y="4896883"/>
            <a:ext cx="627519" cy="627519"/>
          </a:xfrm>
          <a:prstGeom prst="rect">
            <a:avLst/>
          </a:prstGeom>
        </p:spPr>
      </p:pic>
      <p:pic>
        <p:nvPicPr>
          <p:cNvPr id="6" name="Picture Placeholder 5"/>
          <p:cNvPicPr>
            <a:picLocks noGrp="1" noChangeAspect="1"/>
          </p:cNvPicPr>
          <p:nvPr>
            <p:ph type="pic" sz="quarter" idx="27"/>
          </p:nvPr>
        </p:nvPicPr>
        <p:blipFill>
          <a:blip r:embed="rId6">
            <a:extLst>
              <a:ext uri="{28A0092B-C50C-407E-A947-70E740481C1C}">
                <a14:useLocalDpi xmlns:a14="http://schemas.microsoft.com/office/drawing/2010/main" val="0"/>
              </a:ext>
            </a:extLst>
          </a:blip>
          <a:srcRect l="13119" r="13119"/>
          <a:stretch>
            <a:fillRect/>
          </a:stretch>
        </p:blipFill>
        <p:spPr/>
      </p:pic>
      <p:sp>
        <p:nvSpPr>
          <p:cNvPr id="4" name="Text Placeholder 3"/>
          <p:cNvSpPr>
            <a:spLocks noGrp="1"/>
          </p:cNvSpPr>
          <p:nvPr>
            <p:ph type="body" sz="quarter" idx="21"/>
          </p:nvPr>
        </p:nvSpPr>
        <p:spPr>
          <a:xfrm>
            <a:off x="8503921" y="1469731"/>
            <a:ext cx="3424448" cy="1022655"/>
          </a:xfrm>
        </p:spPr>
        <p:txBody>
          <a:bodyPr/>
          <a:lstStyle/>
          <a:p>
            <a:pPr lvl="0"/>
            <a:r>
              <a:rPr lang="lt-LT" sz="2800" dirty="0">
                <a:solidFill>
                  <a:schemeClr val="tx1"/>
                </a:solidFill>
                <a:latin typeface="Calibri" panose="020F0502020204030204" pitchFamily="34" charset="0"/>
                <a:ea typeface="Calibri" panose="020F0502020204030204" pitchFamily="34" charset="0"/>
                <a:cs typeface="Calibri" panose="020F0502020204030204" pitchFamily="34" charset="0"/>
              </a:rPr>
              <a:t>Perteklinių reikalavimų atsisakymas</a:t>
            </a:r>
          </a:p>
          <a:p>
            <a:endParaRPr lang="en-US" dirty="0">
              <a:solidFill>
                <a:srgbClr val="333333"/>
              </a:solidFill>
            </a:endParaRPr>
          </a:p>
        </p:txBody>
      </p:sp>
    </p:spTree>
    <p:extLst>
      <p:ext uri="{BB962C8B-B14F-4D97-AF65-F5344CB8AC3E}">
        <p14:creationId xmlns:p14="http://schemas.microsoft.com/office/powerpoint/2010/main" val="188164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45DBD-1A9B-A2A4-5827-472BBC55E4D4}"/>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0764CE-F37E-7F8C-BC85-0CF90D290C86}"/>
              </a:ext>
            </a:extLst>
          </p:cNvPr>
          <p:cNvSpPr>
            <a:spLocks noGrp="1"/>
          </p:cNvSpPr>
          <p:nvPr>
            <p:ph type="sldNum" sz="quarter" idx="11"/>
          </p:nvPr>
        </p:nvSpPr>
        <p:spPr/>
        <p:txBody>
          <a:bodyPr/>
          <a:lstStyle/>
          <a:p>
            <a:fld id="{19B51A1E-902D-48AF-9020-955120F399B6}" type="slidenum">
              <a:rPr lang="en-US" noProof="0" smtClean="0"/>
              <a:pPr/>
              <a:t>8</a:t>
            </a:fld>
            <a:endParaRPr lang="en-US" noProof="0" dirty="0"/>
          </a:p>
        </p:txBody>
      </p:sp>
      <p:sp>
        <p:nvSpPr>
          <p:cNvPr id="6" name="Text Placeholder 3">
            <a:extLst>
              <a:ext uri="{FF2B5EF4-FFF2-40B4-BE49-F238E27FC236}">
                <a16:creationId xmlns:a16="http://schemas.microsoft.com/office/drawing/2014/main" id="{94DF1907-8201-5F19-EF41-BA46EFA38B8A}"/>
              </a:ext>
            </a:extLst>
          </p:cNvPr>
          <p:cNvSpPr>
            <a:spLocks noGrp="1"/>
          </p:cNvSpPr>
          <p:nvPr>
            <p:ph type="title"/>
          </p:nvPr>
        </p:nvSpPr>
        <p:spPr>
          <a:xfrm>
            <a:off x="432000" y="432000"/>
            <a:ext cx="11340000" cy="716080"/>
          </a:xfrm>
        </p:spPr>
        <p:txBody>
          <a:bodyPr/>
          <a:lstStyle/>
          <a:p>
            <a:pPr algn="ctr"/>
            <a:r>
              <a:rPr lang="lt-LT"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Pakeitimai augalų apsaugos produktų (</a:t>
            </a:r>
            <a:r>
              <a:rPr lang="lt-LT" b="1"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AAP) srityje</a:t>
            </a:r>
          </a:p>
        </p:txBody>
      </p:sp>
      <p:pic>
        <p:nvPicPr>
          <p:cNvPr id="7" name="Picture 6">
            <a:extLst>
              <a:ext uri="{FF2B5EF4-FFF2-40B4-BE49-F238E27FC236}">
                <a16:creationId xmlns:a16="http://schemas.microsoft.com/office/drawing/2014/main" id="{A97F3C68-277C-9B2F-7831-3FA49E1F057C}"/>
              </a:ext>
            </a:extLst>
          </p:cNvPr>
          <p:cNvPicPr>
            <a:picLocks noChangeAspect="1"/>
          </p:cNvPicPr>
          <p:nvPr/>
        </p:nvPicPr>
        <p:blipFill>
          <a:blip r:embed="rId2"/>
          <a:stretch>
            <a:fillRect/>
          </a:stretch>
        </p:blipFill>
        <p:spPr>
          <a:xfrm>
            <a:off x="10657840" y="165357"/>
            <a:ext cx="1249568" cy="1219197"/>
          </a:xfrm>
          <a:prstGeom prst="rect">
            <a:avLst/>
          </a:prstGeom>
        </p:spPr>
      </p:pic>
      <p:pic>
        <p:nvPicPr>
          <p:cNvPr id="8" name="Picture 7">
            <a:extLst>
              <a:ext uri="{FF2B5EF4-FFF2-40B4-BE49-F238E27FC236}">
                <a16:creationId xmlns:a16="http://schemas.microsoft.com/office/drawing/2014/main" id="{8C385335-FA17-3D0A-E8B6-22FF59617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185" y="6049651"/>
            <a:ext cx="2031858" cy="703232"/>
          </a:xfrm>
          <a:prstGeom prst="rect">
            <a:avLst/>
          </a:prstGeom>
        </p:spPr>
      </p:pic>
      <p:graphicFrame>
        <p:nvGraphicFramePr>
          <p:cNvPr id="2" name="Table 1">
            <a:extLst>
              <a:ext uri="{FF2B5EF4-FFF2-40B4-BE49-F238E27FC236}">
                <a16:creationId xmlns:a16="http://schemas.microsoft.com/office/drawing/2014/main" id="{6B4A4426-A867-93A6-9257-8A8C1F3407D0}"/>
              </a:ext>
            </a:extLst>
          </p:cNvPr>
          <p:cNvGraphicFramePr>
            <a:graphicFrameLocks noGrp="1"/>
          </p:cNvGraphicFramePr>
          <p:nvPr>
            <p:extLst>
              <p:ext uri="{D42A27DB-BD31-4B8C-83A1-F6EECF244321}">
                <p14:modId xmlns:p14="http://schemas.microsoft.com/office/powerpoint/2010/main" val="501961628"/>
              </p:ext>
            </p:extLst>
          </p:nvPr>
        </p:nvGraphicFramePr>
        <p:xfrm>
          <a:off x="432000" y="1384554"/>
          <a:ext cx="11422455" cy="4577018"/>
        </p:xfrm>
        <a:graphic>
          <a:graphicData uri="http://schemas.openxmlformats.org/drawingml/2006/table">
            <a:tbl>
              <a:tblPr firstRow="1" firstCol="1" bandRow="1">
                <a:tableStyleId>{21E4AEA4-8DFA-4A89-87EB-49C32662AFE0}</a:tableStyleId>
              </a:tblPr>
              <a:tblGrid>
                <a:gridCol w="3879324">
                  <a:extLst>
                    <a:ext uri="{9D8B030D-6E8A-4147-A177-3AD203B41FA5}">
                      <a16:colId xmlns:a16="http://schemas.microsoft.com/office/drawing/2014/main" val="3881995197"/>
                    </a:ext>
                  </a:extLst>
                </a:gridCol>
                <a:gridCol w="3846041">
                  <a:extLst>
                    <a:ext uri="{9D8B030D-6E8A-4147-A177-3AD203B41FA5}">
                      <a16:colId xmlns:a16="http://schemas.microsoft.com/office/drawing/2014/main" val="2433117841"/>
                    </a:ext>
                  </a:extLst>
                </a:gridCol>
                <a:gridCol w="3697090">
                  <a:extLst>
                    <a:ext uri="{9D8B030D-6E8A-4147-A177-3AD203B41FA5}">
                      <a16:colId xmlns:a16="http://schemas.microsoft.com/office/drawing/2014/main" val="3419115059"/>
                    </a:ext>
                  </a:extLst>
                </a:gridCol>
              </a:tblGrid>
              <a:tr h="220192">
                <a:tc>
                  <a:txBody>
                    <a:bodyPr/>
                    <a:lstStyle/>
                    <a:p>
                      <a:pPr algn="just">
                        <a:lnSpc>
                          <a:spcPct val="107000"/>
                        </a:lnSpc>
                        <a:spcAft>
                          <a:spcPts val="800"/>
                        </a:spcAft>
                      </a:pPr>
                      <a:r>
                        <a:rPr lang="lt-LT" sz="1600" b="1" kern="100" dirty="0">
                          <a:solidFill>
                            <a:schemeClr val="tx1"/>
                          </a:solidFill>
                          <a:effectLst/>
                        </a:rPr>
                        <a:t>Reikalavimas</a:t>
                      </a:r>
                      <a:endParaRPr lang="lt-LT"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tc>
                  <a:txBody>
                    <a:bodyPr/>
                    <a:lstStyle/>
                    <a:p>
                      <a:pPr algn="just">
                        <a:lnSpc>
                          <a:spcPct val="107000"/>
                        </a:lnSpc>
                        <a:spcAft>
                          <a:spcPts val="800"/>
                        </a:spcAft>
                      </a:pPr>
                      <a:r>
                        <a:rPr lang="lt-LT" sz="1600" b="1" kern="100" dirty="0">
                          <a:solidFill>
                            <a:schemeClr val="tx1"/>
                          </a:solidFill>
                          <a:effectLst/>
                        </a:rPr>
                        <a:t>2024 m</a:t>
                      </a:r>
                      <a:r>
                        <a:rPr lang="en-US" sz="1600" b="1" kern="100" dirty="0">
                          <a:solidFill>
                            <a:schemeClr val="tx1"/>
                          </a:solidFill>
                          <a:effectLst/>
                        </a:rPr>
                        <a:t>.</a:t>
                      </a:r>
                      <a:endParaRPr lang="lt-LT"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tc>
                  <a:txBody>
                    <a:bodyPr/>
                    <a:lstStyle/>
                    <a:p>
                      <a:pPr algn="just">
                        <a:lnSpc>
                          <a:spcPct val="107000"/>
                        </a:lnSpc>
                        <a:spcAft>
                          <a:spcPts val="800"/>
                        </a:spcAft>
                      </a:pPr>
                      <a:r>
                        <a:rPr lang="lt-LT" sz="1600" b="1" kern="100" dirty="0">
                          <a:solidFill>
                            <a:schemeClr val="tx1"/>
                          </a:solidFill>
                          <a:effectLst/>
                        </a:rPr>
                        <a:t>Pokytis</a:t>
                      </a:r>
                      <a:endParaRPr lang="lt-LT"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extLst>
                  <a:ext uri="{0D108BD9-81ED-4DB2-BD59-A6C34878D82A}">
                    <a16:rowId xmlns:a16="http://schemas.microsoft.com/office/drawing/2014/main" val="1929665581"/>
                  </a:ext>
                </a:extLst>
              </a:tr>
              <a:tr h="450648">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lt-LT" sz="1600" b="1" dirty="0">
                          <a:solidFill>
                            <a:schemeClr val="tx1"/>
                          </a:solidFill>
                        </a:rPr>
                        <a:t>S</a:t>
                      </a:r>
                      <a:r>
                        <a:rPr lang="lt-LT" sz="1600" dirty="0">
                          <a:solidFill>
                            <a:schemeClr val="tx1"/>
                          </a:solidFill>
                        </a:rPr>
                        <a:t>umažintas AAP naudotojų metinis planinių patikrinimų skaičius</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tc>
                  <a:txBody>
                    <a:bodyPr/>
                    <a:lstStyle/>
                    <a:p>
                      <a:pPr algn="just">
                        <a:lnSpc>
                          <a:spcPct val="107000"/>
                        </a:lnSpc>
                        <a:spcAft>
                          <a:spcPts val="800"/>
                        </a:spcAft>
                      </a:pPr>
                      <a:r>
                        <a:rPr lang="lt-LT" sz="1600" dirty="0">
                          <a:solidFill>
                            <a:schemeClr val="tx1"/>
                          </a:solidFill>
                        </a:rPr>
                        <a:t>apie </a:t>
                      </a:r>
                      <a:r>
                        <a:rPr lang="lt-LT" sz="1600" b="1" dirty="0">
                          <a:solidFill>
                            <a:schemeClr val="tx1"/>
                          </a:solidFill>
                        </a:rPr>
                        <a:t>2300</a:t>
                      </a:r>
                      <a:r>
                        <a:rPr lang="lt-LT" sz="1600" dirty="0">
                          <a:solidFill>
                            <a:schemeClr val="tx1"/>
                          </a:solidFill>
                        </a:rPr>
                        <a:t> ūkio subjektai</a:t>
                      </a:r>
                      <a:endParaRPr lang="lt-LT"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tc>
                  <a:txBody>
                    <a:bodyPr/>
                    <a:lstStyle/>
                    <a:p>
                      <a:pPr algn="just">
                        <a:lnSpc>
                          <a:spcPct val="107000"/>
                        </a:lnSpc>
                        <a:spcAft>
                          <a:spcPts val="800"/>
                        </a:spcAft>
                      </a:pPr>
                      <a:r>
                        <a:rPr lang="lt-LT" sz="1600" b="1" dirty="0">
                          <a:solidFill>
                            <a:schemeClr val="tx1"/>
                          </a:solidFill>
                        </a:rPr>
                        <a:t>1300 </a:t>
                      </a:r>
                      <a:r>
                        <a:rPr lang="lt-LT" sz="1600" b="0" dirty="0">
                          <a:solidFill>
                            <a:schemeClr val="tx1"/>
                          </a:solidFill>
                        </a:rPr>
                        <a:t>ūkio subjektų</a:t>
                      </a:r>
                      <a:endParaRPr lang="lt-LT"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extLst>
                  <a:ext uri="{0D108BD9-81ED-4DB2-BD59-A6C34878D82A}">
                    <a16:rowId xmlns:a16="http://schemas.microsoft.com/office/drawing/2014/main" val="1428345205"/>
                  </a:ext>
                </a:extLst>
              </a:tr>
              <a:tr h="1507579">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lt-LT" sz="1600" dirty="0">
                          <a:solidFill>
                            <a:schemeClr val="tx1"/>
                          </a:solidFill>
                        </a:rPr>
                        <a:t>Pranešimų PPIS registravimas</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tc>
                  <a:txBody>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lt-LT" sz="1600" b="0" dirty="0">
                          <a:solidFill>
                            <a:schemeClr val="tx1"/>
                          </a:solidFill>
                        </a:rPr>
                        <a:t>Buvo reikalavimas prisijungus prie PPIS pranešti apie sėjamą augalų, kuriuos lanko bitės, sėklą, apdorotą AAP, kurių etiketėje nustatyta saugos priemonė „Pavojingas bitėms“</a:t>
                      </a:r>
                      <a:endParaRPr lang="en-US" sz="16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tc>
                  <a:txBody>
                    <a:bodyPr/>
                    <a:lstStyle/>
                    <a:p>
                      <a:pPr marL="0" lvl="0" indent="0" algn="just">
                        <a:buFont typeface="Arial" panose="020B0604020202020204" pitchFamily="34" charset="0"/>
                        <a:buNone/>
                      </a:pPr>
                      <a:r>
                        <a:rPr lang="lt-LT" sz="1600" b="1" dirty="0">
                          <a:solidFill>
                            <a:schemeClr val="tx1"/>
                          </a:solidFill>
                        </a:rPr>
                        <a:t>Tik 2 atvejais reikia pranešti į PPIS apie planuojamą purškimą</a:t>
                      </a:r>
                      <a:r>
                        <a:rPr lang="lt-LT" sz="1600" dirty="0">
                          <a:solidFill>
                            <a:schemeClr val="tx1"/>
                          </a:solidFill>
                        </a:rPr>
                        <a:t>, kai: </a:t>
                      </a:r>
                      <a:endParaRPr lang="en-US" sz="1600" dirty="0">
                        <a:solidFill>
                          <a:schemeClr val="tx1"/>
                        </a:solidFill>
                      </a:endParaRPr>
                    </a:p>
                    <a:p>
                      <a:pPr lvl="0" algn="just"/>
                      <a:r>
                        <a:rPr lang="lt-LT" sz="1600" b="0" dirty="0">
                          <a:solidFill>
                            <a:schemeClr val="tx1"/>
                          </a:solidFill>
                        </a:rPr>
                        <a:t>1.Purškiami žydintys augalų pasėliai.</a:t>
                      </a:r>
                    </a:p>
                    <a:p>
                      <a:pPr lvl="0" algn="just"/>
                      <a:r>
                        <a:rPr lang="lt-LT" sz="1600" b="0" dirty="0">
                          <a:solidFill>
                            <a:schemeClr val="tx1"/>
                          </a:solidFill>
                        </a:rPr>
                        <a:t>2.Purškiamas AAP, kurio etiketėje nurodyta saugos priemonė „Pavojingas bitėms“. </a:t>
                      </a:r>
                    </a:p>
                    <a:p>
                      <a:pPr marL="0" marR="0" lvl="0" indent="0" algn="just" defTabSz="914400" rtl="0" eaLnBrk="1" fontAlgn="auto" latinLnBrk="0" hangingPunct="1">
                        <a:lnSpc>
                          <a:spcPct val="100000"/>
                        </a:lnSpc>
                        <a:spcBef>
                          <a:spcPts val="0"/>
                        </a:spcBef>
                        <a:spcAft>
                          <a:spcPts val="0"/>
                        </a:spcAft>
                        <a:buClrTx/>
                        <a:buSzTx/>
                        <a:buFontTx/>
                        <a:buNone/>
                        <a:tabLst/>
                        <a:defRPr/>
                      </a:pPr>
                      <a:r>
                        <a:rPr lang="lt-LT" sz="1600" b="1" dirty="0">
                          <a:solidFill>
                            <a:schemeClr val="tx1"/>
                          </a:solidFill>
                        </a:rPr>
                        <a:t>Nebereikia pranešti apie augalų pasėlių purškimą, kai juose yra žydinčių piktžolių.</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extLst>
                  <a:ext uri="{0D108BD9-81ED-4DB2-BD59-A6C34878D82A}">
                    <a16:rowId xmlns:a16="http://schemas.microsoft.com/office/drawing/2014/main" val="2607062703"/>
                  </a:ext>
                </a:extLst>
              </a:tr>
              <a:tr h="681103">
                <a:tc>
                  <a:txBody>
                    <a:bodyPr/>
                    <a:lstStyle/>
                    <a:p>
                      <a:pPr algn="just">
                        <a:lnSpc>
                          <a:spcPct val="107000"/>
                        </a:lnSpc>
                        <a:spcAft>
                          <a:spcPts val="800"/>
                        </a:spcAft>
                      </a:pPr>
                      <a:r>
                        <a:rPr lang="lt-LT" sz="1600" b="1" kern="100" dirty="0">
                          <a:solidFill>
                            <a:schemeClr val="tx1"/>
                          </a:solidFill>
                          <a:effectLst/>
                        </a:rPr>
                        <a:t>Augalų apsaugos produktų (AAP) naudojimo apskaitos žurnalas</a:t>
                      </a:r>
                      <a:endParaRPr lang="lt-LT" sz="1600" b="1" i="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tc>
                  <a:txBody>
                    <a:bodyPr/>
                    <a:lstStyle/>
                    <a:p>
                      <a:pPr algn="just">
                        <a:lnSpc>
                          <a:spcPct val="107000"/>
                        </a:lnSpc>
                        <a:spcAft>
                          <a:spcPts val="800"/>
                        </a:spcAft>
                      </a:pPr>
                      <a:r>
                        <a:rPr lang="lt-LT" sz="1600" b="0" kern="100" dirty="0">
                          <a:solidFill>
                            <a:schemeClr val="tx1"/>
                          </a:solidFill>
                          <a:effectLst/>
                        </a:rPr>
                        <a:t>Žurnalas pildomas </a:t>
                      </a:r>
                      <a:r>
                        <a:rPr lang="lt-LT" sz="1600" b="0" kern="1200" dirty="0">
                          <a:solidFill>
                            <a:schemeClr val="tx1"/>
                          </a:solidFill>
                          <a:effectLst/>
                        </a:rPr>
                        <a:t>ne vėliau kaip per 30 kalendorinių dienų nuo profesionaliajam naudojimui skirtų AAP panaudojimo</a:t>
                      </a:r>
                      <a:endParaRPr lang="lt-LT"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tc>
                  <a:txBody>
                    <a:bodyPr/>
                    <a:lstStyle/>
                    <a:p>
                      <a:pPr algn="just">
                        <a:lnSpc>
                          <a:spcPct val="107000"/>
                        </a:lnSpc>
                        <a:spcAft>
                          <a:spcPts val="800"/>
                        </a:spcAft>
                      </a:pPr>
                      <a:r>
                        <a:rPr lang="lt-LT" sz="1600" b="0" kern="100" dirty="0">
                          <a:solidFill>
                            <a:schemeClr val="tx1"/>
                          </a:solidFill>
                          <a:effectLst/>
                        </a:rPr>
                        <a:t>Žurnalas po panaudotų AAP užpildomas iki </a:t>
                      </a:r>
                      <a:r>
                        <a:rPr lang="lt-LT" sz="1600" b="1" kern="100" dirty="0">
                          <a:solidFill>
                            <a:schemeClr val="tx1"/>
                          </a:solidFill>
                          <a:effectLst/>
                        </a:rPr>
                        <a:t>einamųjų kalendorinių metų gruodžio 1 d. </a:t>
                      </a:r>
                      <a:endParaRPr lang="lt-LT"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extLst>
                  <a:ext uri="{0D108BD9-81ED-4DB2-BD59-A6C34878D82A}">
                    <a16:rowId xmlns:a16="http://schemas.microsoft.com/office/drawing/2014/main" val="3789401013"/>
                  </a:ext>
                </a:extLst>
              </a:tr>
              <a:tr h="681103">
                <a:tc>
                  <a:txBody>
                    <a:bodyPr/>
                    <a:lstStyle/>
                    <a:p>
                      <a:pPr algn="just">
                        <a:lnSpc>
                          <a:spcPct val="107000"/>
                        </a:lnSpc>
                        <a:spcAft>
                          <a:spcPts val="800"/>
                        </a:spcAft>
                      </a:pPr>
                      <a:r>
                        <a:rPr lang="lt-LT" sz="1600" b="1" kern="100" dirty="0">
                          <a:solidFill>
                            <a:schemeClr val="tx1"/>
                          </a:solidFill>
                          <a:effectLst/>
                        </a:rPr>
                        <a:t>Augalų apsaugos produktų (AAP) naudojimo apskaitos žurnalas</a:t>
                      </a:r>
                      <a:endParaRPr lang="lt-LT"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tc>
                  <a:txBody>
                    <a:bodyPr/>
                    <a:lstStyle/>
                    <a:p>
                      <a:pPr algn="just">
                        <a:lnSpc>
                          <a:spcPct val="107000"/>
                        </a:lnSpc>
                        <a:spcAft>
                          <a:spcPts val="800"/>
                        </a:spcAft>
                      </a:pPr>
                      <a:r>
                        <a:rPr lang="lt-LT" sz="1600" b="0" kern="100" dirty="0">
                          <a:solidFill>
                            <a:schemeClr val="tx1"/>
                          </a:solidFill>
                          <a:effectLst/>
                        </a:rPr>
                        <a:t>Įrašai žurnale apie panaudotą AAP įrašomi nurodant konkretų lauko KŽS</a:t>
                      </a:r>
                      <a:endParaRPr lang="lt-LT"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tc>
                  <a:txBody>
                    <a:bodyPr/>
                    <a:lstStyle/>
                    <a:p>
                      <a:pPr algn="just">
                        <a:lnSpc>
                          <a:spcPct val="107000"/>
                        </a:lnSpc>
                        <a:spcAft>
                          <a:spcPts val="800"/>
                        </a:spcAft>
                      </a:pPr>
                      <a:r>
                        <a:rPr lang="lt-LT" sz="1600" b="0" kern="100" dirty="0">
                          <a:solidFill>
                            <a:schemeClr val="tx1"/>
                          </a:solidFill>
                          <a:effectLst/>
                        </a:rPr>
                        <a:t>Įrašai žurnale apie panaudotą AAP įrašomi nurodant žemės sklypo, kito ploto </a:t>
                      </a:r>
                      <a:r>
                        <a:rPr lang="lt-LT" sz="1600" b="1" kern="100" dirty="0">
                          <a:solidFill>
                            <a:schemeClr val="tx1"/>
                          </a:solidFill>
                          <a:effectLst/>
                        </a:rPr>
                        <a:t>vietą (adresą)</a:t>
                      </a:r>
                      <a:endParaRPr lang="lt-LT"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extLst>
                  <a:ext uri="{0D108BD9-81ED-4DB2-BD59-A6C34878D82A}">
                    <a16:rowId xmlns:a16="http://schemas.microsoft.com/office/drawing/2014/main" val="1170601222"/>
                  </a:ext>
                </a:extLst>
              </a:tr>
              <a:tr h="450648">
                <a:tc>
                  <a:txBody>
                    <a:bodyPr/>
                    <a:lstStyle/>
                    <a:p>
                      <a:pPr algn="just">
                        <a:lnSpc>
                          <a:spcPct val="107000"/>
                        </a:lnSpc>
                        <a:spcAft>
                          <a:spcPts val="800"/>
                        </a:spcAft>
                      </a:pPr>
                      <a:r>
                        <a:rPr lang="lt-LT" sz="1600" b="1" kern="100" dirty="0">
                          <a:solidFill>
                            <a:schemeClr val="tx1"/>
                          </a:solidFill>
                          <a:effectLst/>
                        </a:rPr>
                        <a:t>Augalų apsaugos produktų (AAP) naudojimo apskaitos žurnalas</a:t>
                      </a:r>
                      <a:endParaRPr lang="lt-LT"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tc>
                  <a:txBody>
                    <a:bodyPr/>
                    <a:lstStyle/>
                    <a:p>
                      <a:pPr algn="just">
                        <a:lnSpc>
                          <a:spcPct val="107000"/>
                        </a:lnSpc>
                        <a:spcAft>
                          <a:spcPts val="800"/>
                        </a:spcAft>
                      </a:pPr>
                      <a:r>
                        <a:rPr lang="lt-LT" sz="1600" b="0" kern="100" dirty="0">
                          <a:solidFill>
                            <a:schemeClr val="tx1"/>
                          </a:solidFill>
                          <a:effectLst/>
                        </a:rPr>
                        <a:t>Žurnalą, apdorojantys AAP laukus nuo 150 ha, pildo tik PPIS</a:t>
                      </a:r>
                      <a:endParaRPr lang="lt-LT" sz="1600" b="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tc>
                  <a:txBody>
                    <a:bodyPr/>
                    <a:lstStyle/>
                    <a:p>
                      <a:pPr algn="just">
                        <a:lnSpc>
                          <a:spcPct val="107000"/>
                        </a:lnSpc>
                        <a:spcAft>
                          <a:spcPts val="800"/>
                        </a:spcAft>
                      </a:pPr>
                      <a:r>
                        <a:rPr lang="lt-LT" sz="1600" b="0" kern="100" dirty="0">
                          <a:solidFill>
                            <a:schemeClr val="tx1"/>
                          </a:solidFill>
                          <a:effectLst/>
                        </a:rPr>
                        <a:t>Žurnalas, nepriklausomai nuo apdorojamų AAP laukų </a:t>
                      </a:r>
                      <a:r>
                        <a:rPr lang="lt-LT" sz="1600" b="1" kern="100" dirty="0">
                          <a:solidFill>
                            <a:schemeClr val="tx1"/>
                          </a:solidFill>
                          <a:effectLst/>
                        </a:rPr>
                        <a:t>pildomas popieriuje arba PPIS</a:t>
                      </a:r>
                      <a:endParaRPr lang="lt-LT"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78539" marR="78539" marT="0" marB="0"/>
                </a:tc>
                <a:extLst>
                  <a:ext uri="{0D108BD9-81ED-4DB2-BD59-A6C34878D82A}">
                    <a16:rowId xmlns:a16="http://schemas.microsoft.com/office/drawing/2014/main" val="2312512591"/>
                  </a:ext>
                </a:extLst>
              </a:tr>
            </a:tbl>
          </a:graphicData>
        </a:graphic>
      </p:graphicFrame>
    </p:spTree>
    <p:extLst>
      <p:ext uri="{BB962C8B-B14F-4D97-AF65-F5344CB8AC3E}">
        <p14:creationId xmlns:p14="http://schemas.microsoft.com/office/powerpoint/2010/main" val="1941445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375920"/>
            <a:ext cx="11340000" cy="488080"/>
          </a:xfrm>
        </p:spPr>
        <p:txBody>
          <a:bodyPr/>
          <a:lstStyle/>
          <a:p>
            <a:pPr algn="ctr"/>
            <a:r>
              <a:rPr lang="lt-LT" sz="3600" b="1" i="1" dirty="0">
                <a:solidFill>
                  <a:schemeClr val="tx1"/>
                </a:solidFill>
                <a:latin typeface="Calibri" panose="020F0502020204030204" pitchFamily="34" charset="0"/>
                <a:ea typeface="Calibri" panose="020F0502020204030204" pitchFamily="34" charset="0"/>
                <a:cs typeface="Calibri" panose="020F0502020204030204" pitchFamily="34" charset="0"/>
              </a:rPr>
              <a:t>Pakeitimai tręšiamųjų produktų (TP) srityje</a:t>
            </a:r>
            <a:endParaRPr lang="en-US" sz="3600" b="1"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1"/>
          </p:nvPr>
        </p:nvSpPr>
        <p:spPr/>
        <p:txBody>
          <a:bodyPr/>
          <a:lstStyle/>
          <a:p>
            <a:fld id="{19B51A1E-902D-48AF-9020-955120F399B6}" type="slidenum">
              <a:rPr lang="en-US" noProof="0" smtClean="0"/>
              <a:pPr/>
              <a:t>9</a:t>
            </a:fld>
            <a:endParaRPr lang="en-US" noProof="0" dirty="0"/>
          </a:p>
        </p:txBody>
      </p:sp>
      <p:sp>
        <p:nvSpPr>
          <p:cNvPr id="4" name="Text Placeholder 3"/>
          <p:cNvSpPr>
            <a:spLocks noGrp="1"/>
          </p:cNvSpPr>
          <p:nvPr>
            <p:ph type="body" sz="quarter" idx="26"/>
          </p:nvPr>
        </p:nvSpPr>
        <p:spPr>
          <a:xfrm>
            <a:off x="432000" y="1212080"/>
            <a:ext cx="11424920" cy="5016000"/>
          </a:xfrm>
        </p:spPr>
        <p:txBody>
          <a:bodyPr/>
          <a:lstStyle/>
          <a:p>
            <a:pPr marL="342900" lvl="0" indent="-342900" algn="just">
              <a:buFont typeface="Arial" panose="020B0604020202020204" pitchFamily="34" charset="0"/>
              <a:buChar char="•"/>
            </a:pPr>
            <a:r>
              <a:rPr lang="lt-LT" sz="20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Nustatyta, kad augalai turi būti tręšiami optimaliomis, aplinką tausojančiomis normomis pagal šiuos tris galimus </a:t>
            </a:r>
            <a:r>
              <a:rPr lang="lt-LT" sz="2000" b="1" noProof="0" dirty="0" err="1">
                <a:solidFill>
                  <a:schemeClr val="tx1"/>
                </a:solidFill>
                <a:latin typeface="Calibri" panose="020F0502020204030204" pitchFamily="34" charset="0"/>
                <a:ea typeface="Calibri" panose="020F0502020204030204" pitchFamily="34" charset="0"/>
                <a:cs typeface="Calibri" panose="020F0502020204030204" pitchFamily="34" charset="0"/>
              </a:rPr>
              <a:t>pasirinkimus</a:t>
            </a:r>
            <a:r>
              <a:rPr lang="lt-LT" sz="20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lt-LT" sz="2000"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gn="just"/>
            <a:r>
              <a:rPr lang="lt-LT" sz="2000"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augalams </a:t>
            </a:r>
            <a:r>
              <a:rPr lang="lt-LT" sz="20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rekomenduojamas maksimalias normas </a:t>
            </a:r>
            <a:r>
              <a:rPr lang="lt-LT" sz="2000" noProof="0" dirty="0">
                <a:solidFill>
                  <a:schemeClr val="tx1"/>
                </a:solidFill>
                <a:latin typeface="Calibri" panose="020F0502020204030204" pitchFamily="34" charset="0"/>
                <a:ea typeface="Calibri" panose="020F0502020204030204" pitchFamily="34" charset="0"/>
                <a:cs typeface="Calibri" panose="020F0502020204030204" pitchFamily="34" charset="0"/>
              </a:rPr>
              <a:t>arba;</a:t>
            </a:r>
          </a:p>
          <a:p>
            <a:pPr lvl="0" algn="just"/>
            <a:r>
              <a:rPr lang="lt-LT" sz="2000"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lt-LT" sz="20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atliktus dirvožemio tyrimus </a:t>
            </a:r>
            <a:r>
              <a:rPr lang="lt-LT" sz="2000" noProof="0" dirty="0">
                <a:solidFill>
                  <a:schemeClr val="tx1"/>
                </a:solidFill>
                <a:latin typeface="Calibri" panose="020F0502020204030204" pitchFamily="34" charset="0"/>
                <a:ea typeface="Calibri" panose="020F0502020204030204" pitchFamily="34" charset="0"/>
                <a:cs typeface="Calibri" panose="020F0502020204030204" pitchFamily="34" charset="0"/>
              </a:rPr>
              <a:t>arba;</a:t>
            </a:r>
          </a:p>
          <a:p>
            <a:pPr lvl="0" algn="just"/>
            <a:r>
              <a:rPr lang="lt-LT" sz="2000" noProof="0"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lt-LT" sz="20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sudarytą tręšimo planą</a:t>
            </a:r>
            <a:r>
              <a:rPr lang="lt-LT" sz="2000" noProof="0" dirty="0">
                <a:solidFill>
                  <a:schemeClr val="tx1"/>
                </a:solidFill>
                <a:latin typeface="Calibri" panose="020F0502020204030204" pitchFamily="34" charset="0"/>
                <a:ea typeface="Calibri" panose="020F0502020204030204" pitchFamily="34" charset="0"/>
                <a:cs typeface="Calibri" panose="020F0502020204030204" pitchFamily="34" charset="0"/>
              </a:rPr>
              <a:t> konkrečiam laukui </a:t>
            </a:r>
            <a:r>
              <a:rPr lang="lt-LT" sz="2000"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lt-LT" sz="2000" b="1"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Tręšimo planas gali būti bendras, sudarytas visiems TP, įskaitant ir gyvūninės kilmės pelenus</a:t>
            </a:r>
            <a:r>
              <a:rPr lang="lt-LT" sz="2000"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 Jame turi būti įrašomas kontrolinio žemės sklypo ir lauko numeris arba lauko kadastrinis numeris.).</a:t>
            </a:r>
          </a:p>
          <a:p>
            <a:pPr marL="342900" lvl="0" indent="-342900" algn="just">
              <a:buFont typeface="Arial" panose="020B0604020202020204" pitchFamily="34" charset="0"/>
              <a:buChar char="•"/>
            </a:pPr>
            <a:r>
              <a:rPr lang="lt-LT" sz="2000" noProof="0" dirty="0">
                <a:solidFill>
                  <a:schemeClr val="tx1"/>
                </a:solidFill>
                <a:latin typeface="Calibri" panose="020F0502020204030204" pitchFamily="34" charset="0"/>
                <a:ea typeface="Calibri" panose="020F0502020204030204" pitchFamily="34" charset="0"/>
                <a:cs typeface="Calibri" panose="020F0502020204030204" pitchFamily="34" charset="0"/>
              </a:rPr>
              <a:t>Sutrumpintas draudimo dirvos tręšimo TP laikotarpis nuo gruodžio 1 d. iki kovo 1 d. </a:t>
            </a:r>
          </a:p>
          <a:p>
            <a:pPr marL="342900" lvl="0" indent="-342900" algn="just">
              <a:buFont typeface="Arial" panose="020B0604020202020204" pitchFamily="34" charset="0"/>
              <a:buChar char="•"/>
            </a:pPr>
            <a:r>
              <a:rPr lang="lt-LT" sz="20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Pasikeitė TP naudojimo žurnalų pildymas</a:t>
            </a:r>
            <a:r>
              <a:rPr lang="lt-LT" sz="2000" noProof="0" dirty="0">
                <a:solidFill>
                  <a:schemeClr val="tx1"/>
                </a:solidFill>
                <a:latin typeface="Calibri" panose="020F0502020204030204" pitchFamily="34" charset="0"/>
                <a:ea typeface="Calibri" panose="020F0502020204030204" pitchFamily="34" charset="0"/>
                <a:cs typeface="Calibri" panose="020F0502020204030204" pitchFamily="34" charset="0"/>
              </a:rPr>
              <a:t>. Žemės ūkio veiklos subjektas, ne rečiau kaip </a:t>
            </a:r>
            <a:r>
              <a:rPr lang="lt-LT" sz="20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vieną kartą per metus iki gruodžio 1 d.</a:t>
            </a:r>
            <a:r>
              <a:rPr lang="lt-LT" sz="2000" noProof="0" dirty="0">
                <a:solidFill>
                  <a:schemeClr val="tx1"/>
                </a:solidFill>
                <a:latin typeface="Calibri" panose="020F0502020204030204" pitchFamily="34" charset="0"/>
                <a:ea typeface="Calibri" panose="020F0502020204030204" pitchFamily="34" charset="0"/>
                <a:cs typeface="Calibri" panose="020F0502020204030204" pitchFamily="34" charset="0"/>
              </a:rPr>
              <a:t> turi įvesti duomenis apie einamaisiais metais panaudotas mineralines (neorganines) ir (arba) organines trąšas.</a:t>
            </a:r>
            <a:r>
              <a:rPr lang="lt-LT" sz="2000" b="1"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lt-LT" sz="2000"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Duomenys popierinėje ar elektroninėje formoje gali būti pateikiami ir valdos lygmeniu.</a:t>
            </a:r>
          </a:p>
          <a:p>
            <a:pPr marL="342900" indent="-342900" algn="just">
              <a:buFont typeface="Arial" panose="020B0604020202020204" pitchFamily="34" charset="0"/>
              <a:buChar char="•"/>
            </a:pPr>
            <a:r>
              <a:rPr lang="lt-LT" sz="2000" noProof="0" dirty="0">
                <a:solidFill>
                  <a:schemeClr val="tx1"/>
                </a:solidFill>
                <a:latin typeface="Calibri" panose="020F0502020204030204" pitchFamily="34" charset="0"/>
                <a:ea typeface="Calibri" panose="020F0502020204030204" pitchFamily="34" charset="0"/>
                <a:cs typeface="Calibri" panose="020F0502020204030204" pitchFamily="34" charset="0"/>
              </a:rPr>
              <a:t>TP įsigijimo dokumentai turi būti saugomi dvejus metus nuo TP įsigijimo datos.</a:t>
            </a:r>
            <a:r>
              <a:rPr lang="lt-LT" sz="2000" b="1" i="1"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endParaRPr lang="lt-LT" sz="2400" noProof="0" dirty="0"/>
          </a:p>
          <a:p>
            <a:r>
              <a:rPr lang="lt-LT" sz="2400" noProof="0" dirty="0"/>
              <a:t> </a:t>
            </a:r>
          </a:p>
          <a:p>
            <a:r>
              <a:rPr lang="lt-LT" noProof="0" dirty="0"/>
              <a:t> </a:t>
            </a:r>
          </a:p>
          <a:p>
            <a:r>
              <a:rPr lang="lt-LT" noProof="0" dirty="0"/>
              <a:t> </a:t>
            </a:r>
          </a:p>
          <a:p>
            <a:r>
              <a:rPr lang="lt-LT" noProof="0" dirty="0"/>
              <a:t> </a:t>
            </a:r>
          </a:p>
          <a:p>
            <a:endParaRPr lang="lt-LT" noProof="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185" y="6049651"/>
            <a:ext cx="2031858" cy="703232"/>
          </a:xfrm>
          <a:prstGeom prst="rect">
            <a:avLst/>
          </a:prstGeom>
        </p:spPr>
      </p:pic>
    </p:spTree>
    <p:extLst>
      <p:ext uri="{BB962C8B-B14F-4D97-AF65-F5344CB8AC3E}">
        <p14:creationId xmlns:p14="http://schemas.microsoft.com/office/powerpoint/2010/main" val="320132234"/>
      </p:ext>
    </p:extLst>
  </p:cSld>
  <p:clrMapOvr>
    <a:masterClrMapping/>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TF16411175_Green pitch deck_AAS_v4" id="{7774237F-020F-43A5-B912-064E6C199417}" vid="{D87B7C14-9379-4774-A3D4-9FA5066AD9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490261-1200-4EC7-95B0-2241EE54AA34}">
  <ds:schemaRefs>
    <ds:schemaRef ds:uri="http://purl.org/dc/elements/1.1/"/>
    <ds:schemaRef ds:uri="71af3243-3dd4-4a8d-8c0d-dd76da1f02a5"/>
    <ds:schemaRef ds:uri="http://www.w3.org/XML/1998/namespace"/>
    <ds:schemaRef ds:uri="http://schemas.microsoft.com/office/2006/documentManagement/types"/>
    <ds:schemaRef ds:uri="16c05727-aa75-4e4a-9b5f-8a80a116589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BE1961DD-CF27-443B-BFF6-660110ED05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BF51BA-BD97-4518-9266-AD3D615498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Verdant pitch deck</Template>
  <TotalTime>1</TotalTime>
  <Words>2085</Words>
  <Application>Microsoft Office PowerPoint</Application>
  <PresentationFormat>Widescreen</PresentationFormat>
  <Paragraphs>253</Paragraphs>
  <Slides>18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Garet</vt:lpstr>
      <vt:lpstr>Rockwell</vt:lpstr>
      <vt:lpstr>Times New Roman</vt:lpstr>
      <vt:lpstr>Wingdings</vt:lpstr>
      <vt:lpstr>Office Theme</vt:lpstr>
      <vt:lpstr>VALSTYBINĖ AUGALININKYSTĖS TARNYBA PRIE ŽEMĖS ŪKIO MINISTERIJOS </vt:lpstr>
      <vt:lpstr>Augalininkystės tarnybos kompetencijos sritys:</vt:lpstr>
      <vt:lpstr>PowerPoint Presentation</vt:lpstr>
      <vt:lpstr>Konsultavimas</vt:lpstr>
      <vt:lpstr>PowerPoint Presentation</vt:lpstr>
      <vt:lpstr>Bendradarbiavimas su Nacionaline mokėjimo agentūra </vt:lpstr>
      <vt:lpstr>Ūkio subjektų veiklos priežiūros perspektyvos</vt:lpstr>
      <vt:lpstr>Pakeitimai augalų apsaugos produktų (AAP) srityje</vt:lpstr>
      <vt:lpstr>Pakeitimai tręšiamųjų produktų (TP) srityje</vt:lpstr>
      <vt:lpstr>Pakeitimai fitosanitarijos srityje</vt:lpstr>
      <vt:lpstr>Pakeitimai dauginamosios medžiagos srityje</vt:lpstr>
      <vt:lpstr>PowerPoint Presentation</vt:lpstr>
      <vt:lpstr>Informacija apie AAP registravimą 2024 m. II pusm. – 2025 m. </vt:lpstr>
      <vt:lpstr>AAP registravimas</vt:lpstr>
      <vt:lpstr>Pasikeitimai grūdų kokybės srityje (1)</vt:lpstr>
      <vt:lpstr>Pasikeitimai grūdų kokybės srityje (2)</vt:lpstr>
      <vt:lpstr>Patvirtintas Nacionalinis 2025 m. augalų veislių sąrašas</vt:lpstr>
      <vt:lpstr>Ačiū už dėmesį!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Liudmila Rybnikova</dc:creator>
  <cp:lastModifiedBy>Liudmila Rybnikova</cp:lastModifiedBy>
  <cp:revision>2</cp:revision>
  <dcterms:created xsi:type="dcterms:W3CDTF">2025-02-26T08:50:26Z</dcterms:created>
  <dcterms:modified xsi:type="dcterms:W3CDTF">2025-04-03T07:41:45Z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