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348" r:id="rId3"/>
    <p:sldId id="359" r:id="rId4"/>
    <p:sldId id="360" r:id="rId5"/>
    <p:sldId id="361" r:id="rId6"/>
    <p:sldId id="342" r:id="rId7"/>
    <p:sldId id="291" r:id="rId8"/>
    <p:sldId id="346" r:id="rId9"/>
    <p:sldId id="362" r:id="rId10"/>
    <p:sldId id="294" r:id="rId11"/>
    <p:sldId id="285" r:id="rId12"/>
    <p:sldId id="363" r:id="rId13"/>
    <p:sldId id="364" r:id="rId14"/>
    <p:sldId id="279" r:id="rId15"/>
  </p:sldIdLst>
  <p:sldSz cx="12192000" cy="6858000"/>
  <p:notesSz cx="6797675" cy="9926638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krintojas20" initials="T" lastIdx="1" clrIdx="0">
    <p:extLst>
      <p:ext uri="{19B8F6BF-5375-455C-9EA6-DF929625EA0E}">
        <p15:presenceInfo xmlns:p15="http://schemas.microsoft.com/office/powerpoint/2012/main" userId="S-1-5-21-739163662-2514844901-3781260683-2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3405" autoAdjust="0"/>
  </p:normalViewPr>
  <p:slideViewPr>
    <p:cSldViewPr snapToGrid="0" snapToObjects="1">
      <p:cViewPr varScale="1">
        <p:scale>
          <a:sx n="107" d="100"/>
          <a:sy n="107" d="100"/>
        </p:scale>
        <p:origin x="7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329765997560158E-2"/>
          <c:y val="0.10913140311804009"/>
          <c:w val="0.81953679995379547"/>
          <c:h val="0.745559712593219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Lapas1!$C$36</c:f>
              <c:strCache>
                <c:ptCount val="1"/>
                <c:pt idx="0">
                  <c:v>Plotas ha.</c:v>
                </c:pt>
              </c:strCache>
            </c:strRef>
          </c:tx>
          <c:spPr>
            <a:solidFill>
              <a:srgbClr val="45AB7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11320281368367E-3"/>
                  <c:y val="9.6789014958876003E-3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002937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sz="1050" b="1">
                        <a:solidFill>
                          <a:srgbClr val="002937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42955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F23-4604-A0B6-38252E6D8BC1}"/>
                </c:ext>
              </c:extLst>
            </c:dLbl>
            <c:dLbl>
              <c:idx val="1"/>
              <c:layout>
                <c:manualLayout>
                  <c:x val="3.2227881095014694E-3"/>
                  <c:y val="9.91786939772841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293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23-4604-A0B6-38252E6D8BC1}"/>
                </c:ext>
              </c:extLst>
            </c:dLbl>
            <c:dLbl>
              <c:idx val="2"/>
              <c:layout>
                <c:manualLayout>
                  <c:x val="-1.8182575662890623E-3"/>
                  <c:y val="7.296938662177249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293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23-4604-A0B6-38252E6D8BC1}"/>
                </c:ext>
              </c:extLst>
            </c:dLbl>
            <c:dLbl>
              <c:idx val="3"/>
              <c:layout>
                <c:manualLayout>
                  <c:x val="-4.939373609688923E-3"/>
                  <c:y val="8.430349875990181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293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23-4604-A0B6-38252E6D8BC1}"/>
                </c:ext>
              </c:extLst>
            </c:dLbl>
            <c:dLbl>
              <c:idx val="4"/>
              <c:layout>
                <c:manualLayout>
                  <c:x val="-3.8025022656921247E-3"/>
                  <c:y val="-1.635098364997953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293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23-4604-A0B6-38252E6D8BC1}"/>
                </c:ext>
              </c:extLst>
            </c:dLbl>
            <c:dLbl>
              <c:idx val="5"/>
              <c:layout>
                <c:manualLayout>
                  <c:x val="-1.195814648729447E-3"/>
                  <c:y val="1.569216691950113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293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23-4604-A0B6-38252E6D8BC1}"/>
                </c:ext>
              </c:extLst>
            </c:dLbl>
            <c:dLbl>
              <c:idx val="6"/>
              <c:layout>
                <c:manualLayout>
                  <c:x val="0"/>
                  <c:y val="6.911011123609548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293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23-4604-A0B6-38252E6D8BC1}"/>
                </c:ext>
              </c:extLst>
            </c:dLbl>
            <c:dLbl>
              <c:idx val="7"/>
              <c:layout>
                <c:manualLayout>
                  <c:x val="-9.5578346288947746E-17"/>
                  <c:y val="5.780110819480897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293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23-4604-A0B6-38252E6D8BC1}"/>
                </c:ext>
              </c:extLst>
            </c:dLbl>
            <c:dLbl>
              <c:idx val="9"/>
              <c:layout>
                <c:manualLayout>
                  <c:x val="0"/>
                  <c:y val="-7.33944954128440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23-4604-A0B6-38252E6D8BC1}"/>
                </c:ext>
              </c:extLst>
            </c:dLbl>
            <c:dLbl>
              <c:idx val="10"/>
              <c:layout>
                <c:manualLayout>
                  <c:x val="2.3208516592470949E-3"/>
                  <c:y val="5.040957781978576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E57345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23-4604-A0B6-38252E6D8BC1}"/>
                </c:ext>
              </c:extLst>
            </c:dLbl>
            <c:dLbl>
              <c:idx val="11"/>
              <c:layout>
                <c:manualLayout>
                  <c:x val="-7.1748878923766817E-3"/>
                  <c:y val="-1.485419827108812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293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F23-4604-A0B6-38252E6D8BC1}"/>
                </c:ext>
              </c:extLst>
            </c:dLbl>
            <c:dLbl>
              <c:idx val="12"/>
              <c:layout>
                <c:manualLayout>
                  <c:x val="-4.7832585949177881E-3"/>
                  <c:y val="-6.97536661128368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293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23-4604-A0B6-38252E6D8BC1}"/>
                </c:ext>
              </c:extLst>
            </c:dLbl>
            <c:dLbl>
              <c:idx val="13"/>
              <c:layout>
                <c:manualLayout>
                  <c:x val="-1.250061656456934E-3"/>
                  <c:y val="7.27839855364279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F23-4604-A0B6-38252E6D8BC1}"/>
                </c:ext>
              </c:extLst>
            </c:dLbl>
            <c:dLbl>
              <c:idx val="15"/>
              <c:layout>
                <c:manualLayout>
                  <c:x val="2.391629297458894E-3"/>
                  <c:y val="-4.89296636085626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F23-4604-A0B6-38252E6D8BC1}"/>
                </c:ext>
              </c:extLst>
            </c:dLbl>
            <c:dLbl>
              <c:idx val="16"/>
              <c:layout>
                <c:manualLayout>
                  <c:x val="3.506098240266656E-3"/>
                  <c:y val="-2.102317550570875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E57345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F23-4604-A0B6-38252E6D8BC1}"/>
                </c:ext>
              </c:extLst>
            </c:dLbl>
            <c:dLbl>
              <c:idx val="17"/>
              <c:layout>
                <c:manualLayout>
                  <c:x val="-2.39162929745889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F23-4604-A0B6-38252E6D8BC1}"/>
                </c:ext>
              </c:extLst>
            </c:dLbl>
            <c:dLbl>
              <c:idx val="19"/>
              <c:layout>
                <c:manualLayout>
                  <c:x val="-3.3956024445599559E-3"/>
                  <c:y val="-7.561436672967864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F23-4604-A0B6-38252E6D8BC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002937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Lapas1!$D$40:$X$40</c:f>
              <c:strCache>
                <c:ptCount val="21"/>
                <c:pt idx="0">
                  <c:v>2004 m.</c:v>
                </c:pt>
                <c:pt idx="1">
                  <c:v>2005 m.</c:v>
                </c:pt>
                <c:pt idx="2">
                  <c:v>2006 m.</c:v>
                </c:pt>
                <c:pt idx="3">
                  <c:v>2007 m.</c:v>
                </c:pt>
                <c:pt idx="4">
                  <c:v>2008 m.</c:v>
                </c:pt>
                <c:pt idx="5">
                  <c:v>2009 m.</c:v>
                </c:pt>
                <c:pt idx="6">
                  <c:v>2010 m.</c:v>
                </c:pt>
                <c:pt idx="7">
                  <c:v>2011 m.</c:v>
                </c:pt>
                <c:pt idx="8">
                  <c:v>2012 m.</c:v>
                </c:pt>
                <c:pt idx="9">
                  <c:v>2013 m.</c:v>
                </c:pt>
                <c:pt idx="10">
                  <c:v>2014 m.</c:v>
                </c:pt>
                <c:pt idx="11">
                  <c:v>2015 m.</c:v>
                </c:pt>
                <c:pt idx="12">
                  <c:v>2016 m.</c:v>
                </c:pt>
                <c:pt idx="13">
                  <c:v>2017 m.</c:v>
                </c:pt>
                <c:pt idx="14">
                  <c:v>2018 m.</c:v>
                </c:pt>
                <c:pt idx="15">
                  <c:v>2019 m.</c:v>
                </c:pt>
                <c:pt idx="16">
                  <c:v>2020 m.</c:v>
                </c:pt>
                <c:pt idx="17">
                  <c:v>2021 m.</c:v>
                </c:pt>
                <c:pt idx="18">
                  <c:v>2022 m.</c:v>
                </c:pt>
                <c:pt idx="19">
                  <c:v>2023 m.</c:v>
                </c:pt>
                <c:pt idx="20">
                  <c:v>2024 m.</c:v>
                </c:pt>
              </c:strCache>
            </c:strRef>
          </c:cat>
          <c:val>
            <c:numRef>
              <c:f>Lapas1!$D$36:$X$36</c:f>
              <c:numCache>
                <c:formatCode>General</c:formatCode>
                <c:ptCount val="21"/>
                <c:pt idx="0">
                  <c:v>42955</c:v>
                </c:pt>
                <c:pt idx="1">
                  <c:v>69430</c:v>
                </c:pt>
                <c:pt idx="2">
                  <c:v>96695</c:v>
                </c:pt>
                <c:pt idx="3">
                  <c:v>125457</c:v>
                </c:pt>
                <c:pt idx="4">
                  <c:v>127362</c:v>
                </c:pt>
                <c:pt idx="5">
                  <c:v>134955</c:v>
                </c:pt>
                <c:pt idx="6">
                  <c:v>149096</c:v>
                </c:pt>
                <c:pt idx="7">
                  <c:v>157995</c:v>
                </c:pt>
                <c:pt idx="8">
                  <c:v>166255</c:v>
                </c:pt>
                <c:pt idx="9">
                  <c:v>171378</c:v>
                </c:pt>
                <c:pt idx="10">
                  <c:v>167810</c:v>
                </c:pt>
                <c:pt idx="11">
                  <c:v>220163</c:v>
                </c:pt>
                <c:pt idx="12">
                  <c:v>225542</c:v>
                </c:pt>
                <c:pt idx="13">
                  <c:v>239002</c:v>
                </c:pt>
                <c:pt idx="14">
                  <c:v>244346</c:v>
                </c:pt>
                <c:pt idx="15">
                  <c:v>246631</c:v>
                </c:pt>
                <c:pt idx="16">
                  <c:v>240024</c:v>
                </c:pt>
                <c:pt idx="17">
                  <c:v>266550</c:v>
                </c:pt>
                <c:pt idx="18">
                  <c:v>275842</c:v>
                </c:pt>
                <c:pt idx="19">
                  <c:v>244388</c:v>
                </c:pt>
                <c:pt idx="20">
                  <c:v>256532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F23-4604-A0B6-38252E6D8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968863"/>
        <c:axId val="1"/>
      </c:barChart>
      <c:lineChart>
        <c:grouping val="standard"/>
        <c:varyColors val="0"/>
        <c:ser>
          <c:idx val="0"/>
          <c:order val="1"/>
          <c:tx>
            <c:strRef>
              <c:f>Lapas1!$C$38</c:f>
              <c:strCache>
                <c:ptCount val="1"/>
                <c:pt idx="0">
                  <c:v>Veiklos vykdytojų sk.</c:v>
                </c:pt>
              </c:strCache>
            </c:strRef>
          </c:tx>
          <c:spPr>
            <a:ln w="12700">
              <a:solidFill>
                <a:srgbClr val="002937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4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7F23-4604-A0B6-38252E6D8BC1}"/>
              </c:ext>
            </c:extLst>
          </c:dPt>
          <c:dPt>
            <c:idx val="5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7F23-4604-A0B6-38252E6D8BC1}"/>
              </c:ext>
            </c:extLst>
          </c:dPt>
          <c:dPt>
            <c:idx val="6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7F23-4604-A0B6-38252E6D8BC1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7F23-4604-A0B6-38252E6D8BC1}"/>
              </c:ext>
            </c:extLst>
          </c:dPt>
          <c:dPt>
            <c:idx val="8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7F23-4604-A0B6-38252E6D8BC1}"/>
              </c:ext>
            </c:extLst>
          </c:dPt>
          <c:dPt>
            <c:idx val="10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7F23-4604-A0B6-38252E6D8BC1}"/>
              </c:ext>
            </c:extLst>
          </c:dPt>
          <c:dPt>
            <c:idx val="12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7F23-4604-A0B6-38252E6D8BC1}"/>
              </c:ext>
            </c:extLst>
          </c:dPt>
          <c:dPt>
            <c:idx val="13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7F23-4604-A0B6-38252E6D8BC1}"/>
              </c:ext>
            </c:extLst>
          </c:dPt>
          <c:dPt>
            <c:idx val="14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7F23-4604-A0B6-38252E6D8BC1}"/>
              </c:ext>
            </c:extLst>
          </c:dPt>
          <c:dPt>
            <c:idx val="15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7F23-4604-A0B6-38252E6D8BC1}"/>
              </c:ext>
            </c:extLst>
          </c:dPt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7F23-4604-A0B6-38252E6D8BC1}"/>
              </c:ext>
            </c:extLst>
          </c:dPt>
          <c:dPt>
            <c:idx val="19"/>
            <c:marker>
              <c:spPr>
                <a:solidFill>
                  <a:srgbClr val="FF00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7F23-4604-A0B6-38252E6D8BC1}"/>
              </c:ext>
            </c:extLst>
          </c:dPt>
          <c:dLbls>
            <c:dLbl>
              <c:idx val="0"/>
              <c:layout>
                <c:manualLayout>
                  <c:x val="-3.0058162045147781E-2"/>
                  <c:y val="-3.97828815821462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F23-4604-A0B6-38252E6D8BC1}"/>
                </c:ext>
              </c:extLst>
            </c:dLbl>
            <c:dLbl>
              <c:idx val="1"/>
              <c:layout>
                <c:manualLayout>
                  <c:x val="-3.8179144595758829E-2"/>
                  <c:y val="-2.404660620310590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F23-4604-A0B6-38252E6D8BC1}"/>
                </c:ext>
              </c:extLst>
            </c:dLbl>
            <c:dLbl>
              <c:idx val="2"/>
              <c:layout>
                <c:manualLayout>
                  <c:x val="-3.9152181000702765E-2"/>
                  <c:y val="-2.070083527742351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F23-4604-A0B6-38252E6D8BC1}"/>
                </c:ext>
              </c:extLst>
            </c:dLbl>
            <c:dLbl>
              <c:idx val="3"/>
              <c:layout>
                <c:manualLayout>
                  <c:x val="-3.2989889716700208E-2"/>
                  <c:y val="-2.387151147390981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F23-4604-A0B6-38252E6D8BC1}"/>
                </c:ext>
              </c:extLst>
            </c:dLbl>
            <c:dLbl>
              <c:idx val="4"/>
              <c:layout>
                <c:manualLayout>
                  <c:x val="-2.3926358109655578E-2"/>
                  <c:y val="-2.96238905965631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F23-4604-A0B6-38252E6D8BC1}"/>
                </c:ext>
              </c:extLst>
            </c:dLbl>
            <c:dLbl>
              <c:idx val="5"/>
              <c:layout>
                <c:manualLayout>
                  <c:x val="-2.8859997881430784E-2"/>
                  <c:y val="-2.88933516337980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F23-4604-A0B6-38252E6D8BC1}"/>
                </c:ext>
              </c:extLst>
            </c:dLbl>
            <c:dLbl>
              <c:idx val="6"/>
              <c:layout>
                <c:manualLayout>
                  <c:x val="-3.2968609865470899E-2"/>
                  <c:y val="-2.672599869970384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F23-4604-A0B6-38252E6D8BC1}"/>
                </c:ext>
              </c:extLst>
            </c:dLbl>
            <c:dLbl>
              <c:idx val="7"/>
              <c:layout>
                <c:manualLayout>
                  <c:x val="-2.7196591457458039E-2"/>
                  <c:y val="-2.777220737316092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F23-4604-A0B6-38252E6D8BC1}"/>
                </c:ext>
              </c:extLst>
            </c:dLbl>
            <c:dLbl>
              <c:idx val="8"/>
              <c:layout>
                <c:manualLayout>
                  <c:x val="-2.0100890976071938E-2"/>
                  <c:y val="-2.935779816513759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F23-4604-A0B6-38252E6D8BC1}"/>
                </c:ext>
              </c:extLst>
            </c:dLbl>
            <c:dLbl>
              <c:idx val="9"/>
              <c:layout>
                <c:manualLayout>
                  <c:x val="-2.3803452456492864E-2"/>
                  <c:y val="-2.929679589995010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F23-4604-A0B6-38252E6D8BC1}"/>
                </c:ext>
              </c:extLst>
            </c:dLbl>
            <c:dLbl>
              <c:idx val="10"/>
              <c:layout>
                <c:manualLayout>
                  <c:x val="-2.6476277909207539E-2"/>
                  <c:y val="-2.93984444604974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F23-4604-A0B6-38252E6D8BC1}"/>
                </c:ext>
              </c:extLst>
            </c:dLbl>
            <c:dLbl>
              <c:idx val="11"/>
              <c:layout>
                <c:manualLayout>
                  <c:x val="-2.5500511987571146E-2"/>
                  <c:y val="-2.30730333020299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F23-4604-A0B6-38252E6D8BC1}"/>
                </c:ext>
              </c:extLst>
            </c:dLbl>
            <c:dLbl>
              <c:idx val="12"/>
              <c:layout>
                <c:manualLayout>
                  <c:x val="-1.9120134646846362E-2"/>
                  <c:y val="-2.38094825302800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F23-4604-A0B6-38252E6D8BC1}"/>
                </c:ext>
              </c:extLst>
            </c:dLbl>
            <c:dLbl>
              <c:idx val="13"/>
              <c:layout>
                <c:manualLayout>
                  <c:x val="-2.0740491668744872E-2"/>
                  <c:y val="-2.4485220457152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F23-4604-A0B6-38252E6D8BC1}"/>
                </c:ext>
              </c:extLst>
            </c:dLbl>
            <c:dLbl>
              <c:idx val="14"/>
              <c:layout>
                <c:manualLayout>
                  <c:x val="-2.5921401080470322E-2"/>
                  <c:y val="-2.452589756555659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F23-4604-A0B6-38252E6D8BC1}"/>
                </c:ext>
              </c:extLst>
            </c:dLbl>
            <c:dLbl>
              <c:idx val="15"/>
              <c:layout>
                <c:manualLayout>
                  <c:x val="-2.2259760130880501E-2"/>
                  <c:y val="-2.212006068048833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F23-4604-A0B6-38252E6D8BC1}"/>
                </c:ext>
              </c:extLst>
            </c:dLbl>
            <c:dLbl>
              <c:idx val="16"/>
              <c:layout>
                <c:manualLayout>
                  <c:x val="-2.9200381342466719E-2"/>
                  <c:y val="-3.72264200919839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F23-4604-A0B6-38252E6D8BC1}"/>
                </c:ext>
              </c:extLst>
            </c:dLbl>
            <c:dLbl>
              <c:idx val="17"/>
              <c:layout>
                <c:manualLayout>
                  <c:x val="-2.7397554417969296E-2"/>
                  <c:y val="-2.987441122338780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 i="0" u="none" strike="noStrike" baseline="0">
                        <a:solidFill>
                          <a:sysClr val="windowText" lastClr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b="0">
                        <a:solidFill>
                          <a:sysClr val="windowText" lastClr="000000"/>
                        </a:solidFill>
                      </a:rPr>
                      <a:t>2543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7F23-4604-A0B6-38252E6D8BC1}"/>
                </c:ext>
              </c:extLst>
            </c:dLbl>
            <c:dLbl>
              <c:idx val="18"/>
              <c:layout>
                <c:manualLayout>
                  <c:x val="-2.4744922550477534E-2"/>
                  <c:y val="-2.4410767070085354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7F23-4604-A0B6-38252E6D8BC1}"/>
                </c:ext>
              </c:extLst>
            </c:dLbl>
            <c:dLbl>
              <c:idx val="19"/>
              <c:layout>
                <c:manualLayout>
                  <c:x val="-2.4900962082625919E-2"/>
                  <c:y val="-2.2684310018903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F23-4604-A0B6-38252E6D8BC1}"/>
                </c:ext>
              </c:extLst>
            </c:dLbl>
            <c:dLbl>
              <c:idx val="20"/>
              <c:layout>
                <c:manualLayout>
                  <c:x val="-2.3906547133931158E-2"/>
                  <c:y val="-1.8327605956471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F23-4604-A0B6-38252E6D8BC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Lapas1!$D$38:$X$38</c:f>
              <c:numCache>
                <c:formatCode>General</c:formatCode>
                <c:ptCount val="21"/>
                <c:pt idx="0">
                  <c:v>1178</c:v>
                </c:pt>
                <c:pt idx="1">
                  <c:v>1811</c:v>
                </c:pt>
                <c:pt idx="2">
                  <c:v>2348</c:v>
                </c:pt>
                <c:pt idx="3">
                  <c:v>2855</c:v>
                </c:pt>
                <c:pt idx="4">
                  <c:v>2805</c:v>
                </c:pt>
                <c:pt idx="5">
                  <c:v>2679</c:v>
                </c:pt>
                <c:pt idx="6">
                  <c:v>2668</c:v>
                </c:pt>
                <c:pt idx="7">
                  <c:v>2598</c:v>
                </c:pt>
                <c:pt idx="8">
                  <c:v>2511</c:v>
                </c:pt>
                <c:pt idx="9">
                  <c:v>2570</c:v>
                </c:pt>
                <c:pt idx="10">
                  <c:v>2475</c:v>
                </c:pt>
                <c:pt idx="11">
                  <c:v>2672</c:v>
                </c:pt>
                <c:pt idx="12">
                  <c:v>2539</c:v>
                </c:pt>
                <c:pt idx="13">
                  <c:v>2491</c:v>
                </c:pt>
                <c:pt idx="14">
                  <c:v>2448</c:v>
                </c:pt>
                <c:pt idx="15">
                  <c:v>2429</c:v>
                </c:pt>
                <c:pt idx="16">
                  <c:v>2242</c:v>
                </c:pt>
                <c:pt idx="17">
                  <c:v>2543</c:v>
                </c:pt>
                <c:pt idx="18">
                  <c:v>2685</c:v>
                </c:pt>
                <c:pt idx="19">
                  <c:v>2639</c:v>
                </c:pt>
                <c:pt idx="20">
                  <c:v>2843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7F23-4604-A0B6-38252E6D8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076968863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pPr>
            <a:endParaRPr lang="lt-L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400000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</a:defRPr>
                </a:pPr>
                <a:r>
                  <a:rPr lang="lt-LT"/>
                  <a:t>Plotas, ha.</a:t>
                </a:r>
              </a:p>
            </c:rich>
          </c:tx>
          <c:layout>
            <c:manualLayout>
              <c:xMode val="edge"/>
              <c:yMode val="edge"/>
              <c:x val="1.2851352016205799E-2"/>
              <c:y val="0.412026589459822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pPr>
            <a:endParaRPr lang="lt-LT"/>
          </a:p>
        </c:txPr>
        <c:crossAx val="2076968863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0"/>
        <c:lblAlgn val="ctr"/>
        <c:lblOffset val="100"/>
        <c:noMultiLvlLbl val="0"/>
      </c:catAx>
      <c:valAx>
        <c:axId val="4"/>
        <c:scaling>
          <c:orientation val="minMax"/>
          <c:max val="31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</a:defRPr>
                </a:pPr>
                <a:r>
                  <a:rPr lang="lt-LT"/>
                  <a:t>Veiklos vykdytojų skaičius, vnt.</a:t>
                </a:r>
              </a:p>
            </c:rich>
          </c:tx>
          <c:layout>
            <c:manualLayout>
              <c:xMode val="edge"/>
              <c:yMode val="edge"/>
              <c:x val="0.97296403964174416"/>
              <c:y val="0.3379155956020961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pPr>
            <a:endParaRPr lang="lt-LT"/>
          </a:p>
        </c:txPr>
        <c:crossAx val="3"/>
        <c:crosses val="max"/>
        <c:crossBetween val="between"/>
      </c:valAx>
      <c:spPr>
        <a:solidFill>
          <a:srgbClr val="E6E7E8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7631363605035617"/>
          <c:y val="0.93362805397824133"/>
          <c:w val="0.2649820932050086"/>
          <c:h val="5.1794443961808559E-2"/>
        </c:manualLayout>
      </c:layout>
      <c:overlay val="0"/>
      <c:spPr>
        <a:solidFill>
          <a:srgbClr val="E6E7E8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lt-L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Daugiausiai pritaikyta neatitikčių 2024 m.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51701562276968416"/>
          <c:y val="8.9738750656168001E-2"/>
          <c:w val="0.45295848007900236"/>
          <c:h val="0.845429249343832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Sheet1!$B$36:$B$44</c:f>
              <c:strCache>
                <c:ptCount val="9"/>
                <c:pt idx="0">
                  <c:v>Augalų dauginamosios medžiagos kilmė ir naudojimas, išankstinio leidimo neturėjimas</c:v>
                </c:pt>
                <c:pt idx="1">
                  <c:v>Dirvos tvarkymas ir tręšimas ar kenkėjų ir piktžolių valdymas</c:v>
                </c:pt>
                <c:pt idx="2">
                  <c:v>Valdos padalinimas į atskirus vienetus</c:v>
                </c:pt>
                <c:pt idx="3">
                  <c:v>Informacijos apie gamybos vienetą ir/ar vykdomą veiklą atnaujinimas </c:v>
                </c:pt>
                <c:pt idx="4">
                  <c:v>Veiklos duomenų registravimas ir dokumentų saugojimas</c:v>
                </c:pt>
                <c:pt idx="5">
                  <c:v>Susiję Europos Sąjungos teisės aktai </c:v>
                </c:pt>
                <c:pt idx="6">
                  <c:v>Tiekėjų sertifikatų tikrinimas</c:v>
                </c:pt>
                <c:pt idx="7">
                  <c:v>Neekologiškai užaugintų gyvūnų pirkimas, išankstinio leidimo neturėjimas</c:v>
                </c:pt>
                <c:pt idx="8">
                  <c:v>Bendrieji ūkinių gyvūnų  mitybos reikalavimai</c:v>
                </c:pt>
              </c:strCache>
            </c:strRef>
          </c:cat>
          <c:val>
            <c:numRef>
              <c:f>Sheet1!$C$36:$C$44</c:f>
              <c:numCache>
                <c:formatCode>General</c:formatCode>
                <c:ptCount val="9"/>
                <c:pt idx="0">
                  <c:v>512</c:v>
                </c:pt>
                <c:pt idx="1">
                  <c:v>261</c:v>
                </c:pt>
                <c:pt idx="2">
                  <c:v>173</c:v>
                </c:pt>
                <c:pt idx="3">
                  <c:v>114</c:v>
                </c:pt>
                <c:pt idx="4">
                  <c:v>111</c:v>
                </c:pt>
                <c:pt idx="5">
                  <c:v>94</c:v>
                </c:pt>
                <c:pt idx="6">
                  <c:v>73</c:v>
                </c:pt>
                <c:pt idx="7">
                  <c:v>49</c:v>
                </c:pt>
                <c:pt idx="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1-41A0-977B-4B22564701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97934496"/>
        <c:axId val="597932856"/>
      </c:barChart>
      <c:catAx>
        <c:axId val="59793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lt-LT"/>
          </a:p>
        </c:txPr>
        <c:crossAx val="597932856"/>
        <c:crosses val="autoZero"/>
        <c:auto val="1"/>
        <c:lblAlgn val="ctr"/>
        <c:lblOffset val="100"/>
        <c:noMultiLvlLbl val="0"/>
      </c:catAx>
      <c:valAx>
        <c:axId val="5979328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lt-LT"/>
          </a:p>
        </c:txPr>
        <c:crossAx val="59793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8T07:23:55.3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745 3,'-129'-2,"-141"5,195 9,52-8,1 0,-32 1,-96-6,129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84332-56D6-4CDA-B361-523EF48379C5}" type="datetimeFigureOut">
              <a:rPr lang="lt-LT" smtClean="0"/>
              <a:t>2025-04-03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1CD34-0CFB-4357-B341-62589B0F26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093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lt-LT" sz="1800" dirty="0">
                <a:effectLst/>
                <a:latin typeface="Open Sans" pitchFamily="2" charset="0"/>
                <a:ea typeface="Calibri" panose="020F0502020204030204" pitchFamily="34" charset="0"/>
                <a:cs typeface="Aptos" panose="020B0004020202020204" pitchFamily="34" charset="0"/>
              </a:rPr>
              <a:t>2004-2024 diagramoje plotas atvaizduojamas su sertifikuotų tvenkinių plotų kuris yra toks:</a:t>
            </a:r>
            <a:endParaRPr lang="lt-LT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lt-L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Metai</a:t>
            </a:r>
            <a:r>
              <a:rPr lang="lt-LT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lt-L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Tvenkinių plotas ha</a:t>
            </a:r>
            <a:endParaRPr lang="lt-LT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lt-L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2022</a:t>
            </a:r>
            <a:r>
              <a:rPr lang="lt-LT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- </a:t>
            </a:r>
            <a:r>
              <a:rPr lang="lt-L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4512,79</a:t>
            </a:r>
            <a:endParaRPr lang="lt-LT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lt-L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2023 - 4873,59</a:t>
            </a:r>
            <a:endParaRPr lang="lt-LT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lt-L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2024 - 5876,74</a:t>
            </a:r>
            <a:endParaRPr lang="lt-LT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r>
              <a:rPr lang="lt-LT" sz="1800" dirty="0">
                <a:effectLst/>
                <a:latin typeface="Open Sans" pitchFamily="2" charset="0"/>
                <a:ea typeface="Calibri" panose="020F0502020204030204" pitchFamily="34" charset="0"/>
                <a:cs typeface="Aptos" panose="020B0004020202020204" pitchFamily="34" charset="0"/>
              </a:rPr>
              <a:t> </a:t>
            </a:r>
            <a:endParaRPr lang="lt-LT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CD34-0CFB-4357-B341-62589B0F26A6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3254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CD34-0CFB-4357-B341-62589B0F26A6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450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CD34-0CFB-4357-B341-62589B0F26A6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747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A0599C-1975-B141-967F-CA8B63E637E0}"/>
              </a:ext>
            </a:extLst>
          </p:cNvPr>
          <p:cNvSpPr/>
          <p:nvPr userDrawn="1"/>
        </p:nvSpPr>
        <p:spPr>
          <a:xfrm>
            <a:off x="4706754" y="0"/>
            <a:ext cx="74852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999A4-2EE9-5D4C-9414-45FBC7097889}"/>
              </a:ext>
            </a:extLst>
          </p:cNvPr>
          <p:cNvSpPr/>
          <p:nvPr userDrawn="1"/>
        </p:nvSpPr>
        <p:spPr>
          <a:xfrm>
            <a:off x="0" y="0"/>
            <a:ext cx="47067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3947" y="4144246"/>
            <a:ext cx="3161938" cy="100366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bg1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Prezentacijos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3FF57-9018-904B-876A-6D666E6A4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947" y="1085182"/>
            <a:ext cx="1265853" cy="77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EC6002-1FEE-244A-B04F-61C7F2D75D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9983" y="664143"/>
            <a:ext cx="6872017" cy="6193857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CCB157-C746-A74E-A7C1-B55001E2CE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3947" y="5406400"/>
            <a:ext cx="3161938" cy="3664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accent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Autorius / data / pastaba</a:t>
            </a:r>
          </a:p>
        </p:txBody>
      </p:sp>
    </p:spTree>
    <p:extLst>
      <p:ext uri="{BB962C8B-B14F-4D97-AF65-F5344CB8AC3E}">
        <p14:creationId xmlns:p14="http://schemas.microsoft.com/office/powerpoint/2010/main" val="229458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63E623-48F4-7C42-823A-F99B825A8B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01863" y="1992312"/>
            <a:ext cx="9151937" cy="432607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DD4B34C-5187-2240-B4A2-A8AFB734D1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409776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78D84-EB12-AA4D-AF11-294F953739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02504" y="2562530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10AF0BC-1F03-1345-8E3F-0F2A7DBB6DC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72961" y="2582709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2504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1863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892050-AA10-D141-91A3-79357241F3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4083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3442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BEBE4D-518F-9140-9469-2579CF188B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547100" y="0"/>
            <a:ext cx="3644900" cy="685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480F6389-7665-8749-ABA7-4656F41AA8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02501" y="611924"/>
            <a:ext cx="5880501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B5820E5-F298-5849-AE12-DC682F3EC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1864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173E5D7D-A58C-7240-B096-152A6DE633C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2961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84638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9AC91B-1AFF-1F4A-AAF0-94283DD89409}"/>
              </a:ext>
            </a:extLst>
          </p:cNvPr>
          <p:cNvSpPr/>
          <p:nvPr userDrawn="1"/>
        </p:nvSpPr>
        <p:spPr>
          <a:xfrm>
            <a:off x="6396395" y="0"/>
            <a:ext cx="640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503" y="3063521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1862" y="3821113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3F96414-479D-1444-B236-3C5676E8D70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89248" y="1028556"/>
            <a:ext cx="1003659" cy="1003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43A3F4A-B36B-0D49-90A9-9F4F0D965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1300" y="1028555"/>
            <a:ext cx="2429444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65C4600-E596-754C-872D-D43C3331CB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80766" y="1420388"/>
            <a:ext cx="2429903" cy="100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E2ED354-06EE-D043-8050-8F7665CF809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779623" y="2963234"/>
            <a:ext cx="1003659" cy="1003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B3D6DB9-A4DE-114D-B6F7-5B749A2510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675" y="2963233"/>
            <a:ext cx="2429444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C319918-E7F8-2946-A237-3B15DCCCB31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141" y="3355066"/>
            <a:ext cx="2429903" cy="100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F99E586-AA59-6A4A-ACFD-7781F78D780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760372" y="4840160"/>
            <a:ext cx="1003659" cy="1003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4AC2582-F3CB-DE4F-9CBA-0058CAFA0A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52424" y="4840159"/>
            <a:ext cx="2429444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5F5651D-A7D8-FD4B-8210-EFACA5BC49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51890" y="5231992"/>
            <a:ext cx="2429903" cy="100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149A7D5-B32D-C44C-A00A-AF5C3D04F4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339025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2D41490-611A-6D42-91B0-43DD21D45C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3" y="3369272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14047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9AC91B-1AFF-1F4A-AAF0-94283DD89409}"/>
              </a:ext>
            </a:extLst>
          </p:cNvPr>
          <p:cNvSpPr/>
          <p:nvPr userDrawn="1"/>
        </p:nvSpPr>
        <p:spPr>
          <a:xfrm>
            <a:off x="6396395" y="0"/>
            <a:ext cx="640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503" y="3063521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8277A04-7890-8545-BF8C-22EFE91ADD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3" y="3369272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1862" y="3821113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F73C42A-F313-3445-84A4-A3ADBC63DE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3028" y="1323976"/>
            <a:ext cx="4201520" cy="4426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22F7413-36E5-484B-9669-F313C86C1B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2" y="611924"/>
            <a:ext cx="3390260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282509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999A4-2EE9-5D4C-9414-45FBC70978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0526" y="2348740"/>
            <a:ext cx="3288493" cy="23291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buNone/>
              <a:defRPr sz="4800" b="1" i="0">
                <a:solidFill>
                  <a:schemeClr val="accent3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Ačiū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64E70D-B2FF-FF40-8E19-6E4D4EE7FBB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20730" y="3427072"/>
            <a:ext cx="2819560" cy="12508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Viešoji įstaiga „Ekoagros“ </a:t>
            </a:r>
            <a:br>
              <a:rPr lang="lt-LT" noProof="1"/>
            </a:br>
            <a:br>
              <a:rPr lang="lt-LT" noProof="1"/>
            </a:br>
            <a:r>
              <a:rPr lang="lt-LT" noProof="1"/>
              <a:t>K. Donelaičio g. 33, 44240 Kaunas, </a:t>
            </a:r>
            <a:br>
              <a:rPr lang="lt-LT" noProof="1"/>
            </a:br>
            <a:r>
              <a:rPr lang="lt-LT" noProof="1"/>
              <a:t>Tel. (8 37) 20 31 81, </a:t>
            </a:r>
            <a:br>
              <a:rPr lang="lt-LT" noProof="1"/>
            </a:br>
            <a:r>
              <a:rPr lang="lt-LT" noProof="1"/>
              <a:t>Faks. (8 37) 20 31 82, </a:t>
            </a:r>
            <a:br>
              <a:rPr lang="lt-LT" noProof="1"/>
            </a:br>
            <a:r>
              <a:rPr lang="lt-LT" noProof="1"/>
              <a:t>El. p. ekoagros@ekoagros.lt</a:t>
            </a:r>
            <a:br>
              <a:rPr lang="lt-LT" noProof="1"/>
            </a:br>
            <a:r>
              <a:rPr lang="lt-LT" noProof="1"/>
              <a:t>www.ekoagros.lt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D5D67-794C-124C-B8C7-6A9B15814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8298" y="2348740"/>
            <a:ext cx="1265853" cy="7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4999A4-2EE9-5D4C-9414-45FBC70978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0181" y="2822851"/>
            <a:ext cx="5439953" cy="12122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accent3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Skyriaus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7949" y="2822851"/>
            <a:ext cx="1407854" cy="121229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2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8507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2" y="611924"/>
            <a:ext cx="3390260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503" y="3063521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1862" y="3821113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FB9A329-D8F3-DE4D-9DCE-90B8C762D1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696913"/>
            <a:ext cx="6157290" cy="56213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6AD78B0-B6D4-9141-B8BE-1934D291F1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3" y="3366572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61718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7F7390-03AC-3C47-BB31-2E55540A5472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EC56DF-F7C9-874F-8F37-C546E0673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1B538A4-EC47-C04F-BA8B-5E896EE0F7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157290" cy="6858000"/>
          </a:xfrm>
          <a:custGeom>
            <a:avLst/>
            <a:gdLst>
              <a:gd name="connsiteX0" fmla="*/ 467452 w 6157290"/>
              <a:gd name="connsiteY0" fmla="*/ 5750059 h 6858000"/>
              <a:gd name="connsiteX1" fmla="*/ 467452 w 6157290"/>
              <a:gd name="connsiteY1" fmla="*/ 6318384 h 6858000"/>
              <a:gd name="connsiteX2" fmla="*/ 1398229 w 6157290"/>
              <a:gd name="connsiteY2" fmla="*/ 6318384 h 6858000"/>
              <a:gd name="connsiteX3" fmla="*/ 1398229 w 6157290"/>
              <a:gd name="connsiteY3" fmla="*/ 5750059 h 6858000"/>
              <a:gd name="connsiteX4" fmla="*/ 0 w 6157290"/>
              <a:gd name="connsiteY4" fmla="*/ 0 h 6858000"/>
              <a:gd name="connsiteX5" fmla="*/ 6157290 w 6157290"/>
              <a:gd name="connsiteY5" fmla="*/ 0 h 6858000"/>
              <a:gd name="connsiteX6" fmla="*/ 6157290 w 6157290"/>
              <a:gd name="connsiteY6" fmla="*/ 6858000 h 6858000"/>
              <a:gd name="connsiteX7" fmla="*/ 0 w 6157290"/>
              <a:gd name="connsiteY7" fmla="*/ 6858000 h 6858000"/>
              <a:gd name="connsiteX8" fmla="*/ 0 w 6157290"/>
              <a:gd name="connsiteY8" fmla="*/ 1530417 h 6858000"/>
              <a:gd name="connsiteX9" fmla="*/ 1549667 w 6157290"/>
              <a:gd name="connsiteY9" fmla="*/ 1530417 h 6858000"/>
              <a:gd name="connsiteX10" fmla="*/ 1549667 w 6157290"/>
              <a:gd name="connsiteY10" fmla="*/ 697091 h 6858000"/>
              <a:gd name="connsiteX11" fmla="*/ 0 w 6157290"/>
              <a:gd name="connsiteY11" fmla="*/ 697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7290" h="6858000">
                <a:moveTo>
                  <a:pt x="467452" y="5750059"/>
                </a:moveTo>
                <a:lnTo>
                  <a:pt x="467452" y="6318384"/>
                </a:lnTo>
                <a:lnTo>
                  <a:pt x="1398229" y="6318384"/>
                </a:lnTo>
                <a:lnTo>
                  <a:pt x="1398229" y="5750059"/>
                </a:lnTo>
                <a:close/>
                <a:moveTo>
                  <a:pt x="0" y="0"/>
                </a:moveTo>
                <a:lnTo>
                  <a:pt x="6157290" y="0"/>
                </a:lnTo>
                <a:lnTo>
                  <a:pt x="6157290" y="6858000"/>
                </a:lnTo>
                <a:lnTo>
                  <a:pt x="0" y="6858000"/>
                </a:lnTo>
                <a:lnTo>
                  <a:pt x="0" y="1530417"/>
                </a:lnTo>
                <a:lnTo>
                  <a:pt x="1549667" y="1530417"/>
                </a:lnTo>
                <a:lnTo>
                  <a:pt x="1549667" y="697091"/>
                </a:lnTo>
                <a:lnTo>
                  <a:pt x="0" y="6970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noProof="0" smtClean="0"/>
              <a:pPr/>
              <a:t>04/03/2025</a:t>
            </a:fld>
            <a:endParaRPr lang="en-LT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4448" y="3077352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3807" y="3834944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B9EE9B4-9769-9649-8A36-30B904FF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4447" y="611924"/>
            <a:ext cx="3390260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6786490-BDAA-EF4C-A9FA-E8F3DF3C86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3807" y="3392449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98530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78D84-EB12-AA4D-AF11-294F953739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02504" y="2562530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10AF0BC-1F03-1345-8E3F-0F2A7DBB6DC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72961" y="2582709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AEAB26B8-F875-DE48-9DC9-1461444840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43418" y="2602888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2504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1863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892050-AA10-D141-91A3-79357241F3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4083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3442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6A2AA97-5538-BC42-A857-832F150831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25662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80E2177-3AF6-6643-84F9-CFB4E300E1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25021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9CA2BC6C-AFE8-3A47-A945-50003C4679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FA92BB0B-838C-A249-8C9B-F5274CE891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1864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D4491DB1-20CF-544C-9F39-8C60CFB014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340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94E02E6-2B14-C248-A193-E48081BFF6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8458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9249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2DD207-2562-1D49-AFB8-50CBA94C7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2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78D84-EB12-AA4D-AF11-294F953739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02504" y="2562530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10AF0BC-1F03-1345-8E3F-0F2A7DBB6DC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72961" y="2582709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AEAB26B8-F875-DE48-9DC9-1461444840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43418" y="2602888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2504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1863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892050-AA10-D141-91A3-79357241F3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4083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3442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6A2AA97-5538-BC42-A857-832F150831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25662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80E2177-3AF6-6643-84F9-CFB4E300E1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25021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C969DA7-289C-7946-8DD7-01AD77BBC9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tx1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4525BA2-F7D1-2D4D-BC15-15D1AD4DC2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1864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428EFBB4-1507-5140-AC78-117B5EACB5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340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5C244428-A4F3-474F-B462-70BBDF9BAE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8458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149527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3145" y="2800762"/>
            <a:ext cx="4370620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2504" y="3558354"/>
            <a:ext cx="4371447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71501" y="3558354"/>
            <a:ext cx="4371447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9D3EF330-A7C8-BE41-B97C-428BC12B2D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E3C78F9F-03EF-274C-8B45-9EC8F81834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0" y="3109992"/>
            <a:ext cx="437061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06495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2504" y="2560320"/>
            <a:ext cx="4371447" cy="3758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71501" y="2560320"/>
            <a:ext cx="4371447" cy="3758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9EA38BB-FB7E-D249-8BB9-AE3774E95C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334571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D9C6EC-0EE6-4440-8BC0-8601BE22916B}"/>
              </a:ext>
            </a:extLst>
          </p:cNvPr>
          <p:cNvSpPr/>
          <p:nvPr userDrawn="1"/>
        </p:nvSpPr>
        <p:spPr>
          <a:xfrm>
            <a:off x="7173475" y="0"/>
            <a:ext cx="5623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3144" y="2800762"/>
            <a:ext cx="405314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2505" y="3558354"/>
            <a:ext cx="4053916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75A9F94-1C03-A24E-B658-96BB1A9A4F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20550" y="2752635"/>
            <a:ext cx="405314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E7A04AD-0A1D-854B-A399-88938B2FC4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9911" y="3510227"/>
            <a:ext cx="4053916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7CDFE94-7069-E94B-9BAD-827B8B5CE9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D5EA9C95-BEE6-EA48-B911-FE001486A4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1" y="3112903"/>
            <a:ext cx="405314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267C83F-ECA9-AA41-8206-D8099C4B8D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8966" y="3063477"/>
            <a:ext cx="405314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92243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9ECB-31C8-E840-9B8A-DEF93A5E3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4931" y="6404475"/>
            <a:ext cx="1188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D9C7-A7BD-4A4F-AE8C-76E306E52F25}" type="datetimeFigureOut">
              <a:rPr lang="en-LT" smtClean="0"/>
              <a:pPr/>
              <a:t>04/03/2025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2E883-F3CD-B347-A7F8-9DDE1FFBF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404475"/>
            <a:ext cx="606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9FC9-5389-3143-AA9D-27C1EBD46A56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572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4" r:id="rId4"/>
    <p:sldLayoutId id="2147483652" r:id="rId5"/>
    <p:sldLayoutId id="2147483659" r:id="rId6"/>
    <p:sldLayoutId id="2147483653" r:id="rId7"/>
    <p:sldLayoutId id="2147483661" r:id="rId8"/>
    <p:sldLayoutId id="2147483662" r:id="rId9"/>
    <p:sldLayoutId id="2147483660" r:id="rId10"/>
    <p:sldLayoutId id="2147483658" r:id="rId11"/>
    <p:sldLayoutId id="2147483656" r:id="rId12"/>
    <p:sldLayoutId id="2147483663" r:id="rId13"/>
    <p:sldLayoutId id="21474836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tracesnt/directory/publication/organic-operator/inde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koagros.lt/lt/certificat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a.lt/index.php/apatinis-meniu/nma-agro/1846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oagros.lt/formo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-tar.lt/portal/lt/legalAct/36c331009cba11e58fd1fc0b9bba68a7/asr" TargetMode="External"/><Relationship Id="rId4" Type="http://schemas.openxmlformats.org/officeDocument/2006/relationships/hyperlink" Target="https://www.ekoagros.lt/media/1/F-003_Deklaracija_apie_planuojam%C4%85_ekologin%C4%97s_gamybos_veikl%C4%85_1.doc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koagros.lt/media/1/documents/doc2025/TV-47__2025-03-06_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agros.l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CAA0D-7280-A543-8CCB-94B6BADBB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798" y="2344656"/>
            <a:ext cx="4217436" cy="1551704"/>
          </a:xfrm>
        </p:spPr>
        <p:txBody>
          <a:bodyPr/>
          <a:lstStyle/>
          <a:p>
            <a:pPr algn="ctr"/>
            <a:r>
              <a:rPr lang="lt-LT" sz="2000" dirty="0"/>
              <a:t>EKOLOGINIS ŪKININKAVIMAS</a:t>
            </a:r>
          </a:p>
          <a:p>
            <a:pPr algn="ctr"/>
            <a:endParaRPr lang="en-LT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01AD1-EA4F-AA4A-81D1-7E5866887D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1547" y="4152900"/>
            <a:ext cx="3161938" cy="1619918"/>
          </a:xfrm>
        </p:spPr>
        <p:txBody>
          <a:bodyPr/>
          <a:lstStyle/>
          <a:p>
            <a:pPr algn="ctr"/>
            <a:r>
              <a:rPr lang="lt-LT" sz="1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Open Sans" pitchFamily="2" charset="0"/>
                <a:cs typeface="Times New Roman" panose="02020603050405020304" pitchFamily="18" charset="0"/>
              </a:rPr>
              <a:t>INGA URBONAVIČIENĖ</a:t>
            </a:r>
          </a:p>
          <a:p>
            <a:pPr algn="ctr"/>
            <a:r>
              <a:rPr lang="lt-LT" sz="1800" baseline="30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 SERTIFIKAVIMO SKYRIAUS VADOVĖ</a:t>
            </a:r>
            <a:endParaRPr lang="lt-LT" sz="1800" kern="1200" baseline="30000" dirty="0">
              <a:solidFill>
                <a:schemeClr val="bg1"/>
              </a:solidFill>
              <a:effectLst/>
              <a:latin typeface="Arial" panose="020B0604020202020204" pitchFamily="34" charset="0"/>
              <a:ea typeface="Open Sans" pitchFamily="2" charset="0"/>
              <a:cs typeface="Times New Roman" panose="02020603050405020304" pitchFamily="18" charset="0"/>
            </a:endParaRPr>
          </a:p>
          <a:p>
            <a:pPr algn="ctr"/>
            <a:endParaRPr lang="lt-LT" sz="1800" baseline="300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lt-LT" sz="1800" kern="1200" baseline="30000" dirty="0">
              <a:solidFill>
                <a:schemeClr val="bg1"/>
              </a:solidFill>
              <a:effectLst/>
              <a:latin typeface="Arial" panose="020B0604020202020204" pitchFamily="34" charset="0"/>
              <a:ea typeface="Open Sans" pitchFamily="2" charset="0"/>
              <a:cs typeface="Times New Roman" panose="02020603050405020304" pitchFamily="18" charset="0"/>
            </a:endParaRPr>
          </a:p>
          <a:p>
            <a:pPr algn="ctr"/>
            <a:endParaRPr lang="lt-LT" sz="1800" baseline="300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lt-LT" sz="1800" kern="1200" baseline="30000" dirty="0">
              <a:solidFill>
                <a:schemeClr val="bg1"/>
              </a:solidFill>
              <a:effectLst/>
              <a:latin typeface="Arial" panose="020B0604020202020204" pitchFamily="34" charset="0"/>
              <a:ea typeface="Open Sans" pitchFamily="2" charset="0"/>
              <a:cs typeface="Times New Roman" panose="02020603050405020304" pitchFamily="18" charset="0"/>
            </a:endParaRPr>
          </a:p>
          <a:p>
            <a:pPr algn="ctr"/>
            <a:endParaRPr lang="lt-LT" sz="1800" baseline="300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kern="1200" baseline="30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Open Sans" pitchFamily="2" charset="0"/>
                <a:cs typeface="Times New Roman" panose="02020603050405020304" pitchFamily="18" charset="0"/>
              </a:rPr>
              <a:t>VšĮ</a:t>
            </a:r>
            <a:r>
              <a:rPr lang="en-US" sz="1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Open Sans" pitchFamily="2" charset="0"/>
                <a:cs typeface="Times New Roman" panose="02020603050405020304" pitchFamily="18" charset="0"/>
              </a:rPr>
              <a:t> „</a:t>
            </a:r>
            <a:r>
              <a:rPr lang="en-US" sz="1800" kern="1200" baseline="30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Open Sans" pitchFamily="2" charset="0"/>
                <a:cs typeface="Times New Roman" panose="02020603050405020304" pitchFamily="18" charset="0"/>
              </a:rPr>
              <a:t>Ekoagros</a:t>
            </a:r>
            <a:r>
              <a:rPr lang="en-US" sz="1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Open Sans" pitchFamily="2" charset="0"/>
                <a:cs typeface="Times New Roman" panose="02020603050405020304" pitchFamily="18" charset="0"/>
              </a:rPr>
              <a:t>“</a:t>
            </a:r>
            <a:r>
              <a:rPr lang="lt-LT" sz="1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Open Sans" pitchFamily="2" charset="0"/>
                <a:cs typeface="Times New Roman" panose="02020603050405020304" pitchFamily="18" charset="0"/>
              </a:rPr>
              <a:t>   |   </a:t>
            </a:r>
            <a:r>
              <a:rPr lang="lt-LT" sz="1800" kern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Open Sans" pitchFamily="2" charset="0"/>
                <a:cs typeface="Times New Roman" panose="02020603050405020304" pitchFamily="18" charset="0"/>
              </a:rPr>
              <a:t>2025-04-03</a:t>
            </a:r>
            <a:endParaRPr lang="lt-L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089133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44BC3-9C83-543E-60CE-F37324F1F9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t-LT" dirty="0"/>
              <a:t>09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DC4C32-E92F-BE29-53E5-BD6A6CB76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15" y="4451032"/>
            <a:ext cx="5810250" cy="2105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2D487-F6CC-2094-D9FC-7940FC74E289}"/>
              </a:ext>
            </a:extLst>
          </p:cNvPr>
          <p:cNvSpPr txBox="1"/>
          <p:nvPr/>
        </p:nvSpPr>
        <p:spPr>
          <a:xfrm>
            <a:off x="1875928" y="1424538"/>
            <a:ext cx="9798423" cy="2957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Sertifikatai išduodami per Europos Komisijos įsteigtą elektroninę prekybos kontrolės ir ekspertizės sistemą (angl. </a:t>
            </a:r>
            <a:r>
              <a:rPr lang="lt-LT" sz="1800" dirty="0" err="1">
                <a:effectLst/>
                <a:latin typeface="Open Sans" pitchFamily="2" charset="0"/>
                <a:ea typeface="Times New Roman" panose="02020603050405020304" pitchFamily="18" charset="0"/>
              </a:rPr>
              <a:t>Trade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 Control and Expert System – TRACES). </a:t>
            </a:r>
          </a:p>
          <a:p>
            <a:pPr algn="just">
              <a:lnSpc>
                <a:spcPct val="150000"/>
              </a:lnSpc>
            </a:pP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Išduoti sertifikatai skelbiami </a:t>
            </a:r>
            <a:r>
              <a:rPr lang="lt-LT" sz="1800" dirty="0">
                <a:solidFill>
                  <a:srgbClr val="0000FF"/>
                </a:solidFill>
                <a:effectLst/>
                <a:latin typeface="Open Sans" pitchFamily="2" charset="0"/>
                <a:ea typeface="Times New Roman" panose="02020603050405020304" pitchFamily="18" charset="0"/>
                <a:hlinkClick r:id="rId3"/>
              </a:rPr>
              <a:t>TRACES sistemoje</a:t>
            </a:r>
            <a:r>
              <a:rPr lang="lt-LT" dirty="0">
                <a:solidFill>
                  <a:srgbClr val="0000FF"/>
                </a:solidFill>
                <a:latin typeface="Open Sans" pitchFamily="2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lt-LT" dirty="0">
                <a:solidFill>
                  <a:srgbClr val="0000FF"/>
                </a:solidFill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dirty="0">
                <a:solidFill>
                  <a:srgbClr val="0000FF"/>
                </a:solidFill>
                <a:latin typeface="Open Sans" pitchFamily="2" charset="0"/>
                <a:ea typeface="Times New Roman" panose="02020603050405020304" pitchFamily="18" charset="0"/>
                <a:hlinkClick r:id="rId3"/>
              </a:rPr>
              <a:t>https://webgate.ec.europa.eu/tracesnt/directory/publication/organic-operator/index</a:t>
            </a:r>
            <a:endParaRPr lang="lt-LT" dirty="0">
              <a:solidFill>
                <a:srgbClr val="0000FF"/>
              </a:solidFill>
              <a:latin typeface="Open Sans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lt-LT" sz="1800" dirty="0">
              <a:solidFill>
                <a:srgbClr val="0000FF"/>
              </a:solidFill>
              <a:effectLst/>
              <a:latin typeface="Open Sans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lt-LT" dirty="0">
                <a:solidFill>
                  <a:srgbClr val="000000"/>
                </a:solidFill>
                <a:latin typeface="Open Sans" pitchFamily="2" charset="0"/>
                <a:ea typeface="Times New Roman" panose="02020603050405020304" pitchFamily="18" charset="0"/>
              </a:rPr>
              <a:t>V</a:t>
            </a:r>
            <a:r>
              <a:rPr lang="lt-LT" sz="1800" dirty="0">
                <a:solidFill>
                  <a:srgbClr val="000000"/>
                </a:solidFill>
                <a:effectLst/>
                <a:latin typeface="Open Sans" pitchFamily="2" charset="0"/>
                <a:ea typeface="Times New Roman" panose="02020603050405020304" pitchFamily="18" charset="0"/>
              </a:rPr>
              <a:t>isi mūsų šalyje išduoti sertifikatai ir toliau bus randami </a:t>
            </a:r>
            <a:r>
              <a:rPr lang="lt-LT" sz="1800" u="none" strike="noStrike" dirty="0">
                <a:solidFill>
                  <a:srgbClr val="000000"/>
                </a:solidFill>
                <a:effectLst/>
                <a:latin typeface="Open Sans" pitchFamily="2" charset="0"/>
                <a:ea typeface="Times New Roman" panose="02020603050405020304" pitchFamily="18" charset="0"/>
                <a:hlinkClick r:id="rId4"/>
              </a:rPr>
              <a:t>VšĮ „Ekoagros“ interneto svetainėje</a:t>
            </a:r>
            <a:r>
              <a:rPr lang="lt-LT" sz="1800" dirty="0">
                <a:solidFill>
                  <a:srgbClr val="000000"/>
                </a:solidFill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solidFill>
                  <a:srgbClr val="0000FF"/>
                </a:solidFill>
                <a:effectLst/>
                <a:latin typeface="Open Sans" pitchFamily="2" charset="0"/>
                <a:ea typeface="Times New Roman" panose="02020603050405020304" pitchFamily="18" charset="0"/>
                <a:hlinkClick r:id="rId4"/>
              </a:rPr>
              <a:t>https://www.ekoagros.lt/lt/certificates</a:t>
            </a:r>
            <a:r>
              <a:rPr lang="lt-LT" sz="1800" dirty="0">
                <a:solidFill>
                  <a:srgbClr val="000000"/>
                </a:solidFill>
                <a:effectLst/>
                <a:latin typeface="Open Sans" pitchFamily="2" charset="0"/>
                <a:ea typeface="Times New Roman" panose="02020603050405020304" pitchFamily="18" charset="0"/>
              </a:rPr>
              <a:t>.</a:t>
            </a:r>
            <a:endParaRPr lang="lt-LT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25C0A72-6AB2-A096-8470-8757FD83B4F1}"/>
              </a:ext>
            </a:extLst>
          </p:cNvPr>
          <p:cNvSpPr txBox="1">
            <a:spLocks/>
          </p:cNvSpPr>
          <p:nvPr/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/>
              <a:t>KITA INFORMACIJA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54793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B6B880-152D-6B7F-F448-D8A72A7F9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t-LT" dirty="0"/>
              <a:t>10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22B6C81-CDEB-A7C7-4FFA-7C7A0D79F533}"/>
              </a:ext>
            </a:extLst>
          </p:cNvPr>
          <p:cNvSpPr txBox="1">
            <a:spLocks/>
          </p:cNvSpPr>
          <p:nvPr/>
        </p:nvSpPr>
        <p:spPr>
          <a:xfrm>
            <a:off x="1566573" y="612703"/>
            <a:ext cx="5310826" cy="100366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BENDRADARBIAVIMAS</a:t>
            </a:r>
            <a:endParaRPr lang="en-LT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67AB89-49D5-ED1E-8913-FCFFA0518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916" y="4751209"/>
            <a:ext cx="3433482" cy="2042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5286C-FE13-132B-9E45-2C6183547DC2}"/>
              </a:ext>
            </a:extLst>
          </p:cNvPr>
          <p:cNvSpPr txBox="1"/>
          <p:nvPr/>
        </p:nvSpPr>
        <p:spPr>
          <a:xfrm>
            <a:off x="1540790" y="1742448"/>
            <a:ext cx="10366730" cy="3373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60960" algn="just" eaLnBrk="0" hangingPunct="0">
              <a:lnSpc>
                <a:spcPct val="150000"/>
              </a:lnSpc>
            </a:pP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Naudodamiesi mobiliąja programėle </a:t>
            </a:r>
            <a:r>
              <a:rPr lang="lt-LT" sz="1800" b="1" dirty="0">
                <a:effectLst/>
                <a:latin typeface="Open Sans" pitchFamily="2" charset="0"/>
                <a:ea typeface="Times New Roman" panose="02020603050405020304" pitchFamily="18" charset="0"/>
              </a:rPr>
              <a:t>„NMA agro“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kontrolės institucijai </a:t>
            </a:r>
            <a:r>
              <a:rPr lang="lt-LT" sz="1800" b="1" dirty="0">
                <a:effectLst/>
                <a:latin typeface="Open Sans" pitchFamily="2" charset="0"/>
                <a:ea typeface="Times New Roman" panose="02020603050405020304" pitchFamily="18" charset="0"/>
              </a:rPr>
              <a:t>galite pra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nešti informaciją apie tam tikrą ūkyje </a:t>
            </a:r>
            <a:r>
              <a:rPr lang="lt-LT" sz="1800" b="1" dirty="0">
                <a:effectLst/>
                <a:latin typeface="Open Sans" pitchFamily="2" charset="0"/>
                <a:ea typeface="Times New Roman" panose="02020603050405020304" pitchFamily="18" charset="0"/>
              </a:rPr>
              <a:t>atliktą veiklą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(korekcinius veiksmus) ir </a:t>
            </a:r>
            <a:r>
              <a:rPr lang="lt-LT" sz="1800" b="1" dirty="0">
                <a:effectLst/>
                <a:latin typeface="Open Sans" pitchFamily="2" charset="0"/>
                <a:ea typeface="Times New Roman" panose="02020603050405020304" pitchFamily="18" charset="0"/>
              </a:rPr>
              <a:t>pateikti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 ją pagrindžiančias </a:t>
            </a:r>
            <a:r>
              <a:rPr lang="lt-LT" sz="1800" b="1" dirty="0">
                <a:effectLst/>
                <a:latin typeface="Open Sans" pitchFamily="2" charset="0"/>
                <a:ea typeface="Times New Roman" panose="02020603050405020304" pitchFamily="18" charset="0"/>
              </a:rPr>
              <a:t>nuotraukas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. Naudodamiesi programėle sutaupysite laiko, taip pat atitinkamais atvejais kontrolės institucija neatliks papildomai fizinės ūkio patikros. Informacija teikiama programėlėje pasirenkant „Pranešti apie atliktą veiklą“, langelyje</a:t>
            </a:r>
            <a:r>
              <a:rPr lang="lt-LT" sz="1800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„Tipas“</a:t>
            </a:r>
            <a:r>
              <a:rPr lang="lt-LT" sz="1800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pasirinkti</a:t>
            </a:r>
            <a:r>
              <a:rPr lang="lt-LT" sz="1800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VšĮ</a:t>
            </a:r>
            <a:r>
              <a:rPr lang="lt-LT" sz="1800" spc="-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„</a:t>
            </a:r>
            <a:r>
              <a:rPr lang="lt-LT" sz="1800" b="1" dirty="0">
                <a:effectLst/>
                <a:latin typeface="Open Sans" pitchFamily="2" charset="0"/>
                <a:ea typeface="Times New Roman" panose="02020603050405020304" pitchFamily="18" charset="0"/>
              </a:rPr>
              <a:t>Ekoagros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“, o</a:t>
            </a:r>
            <a:r>
              <a:rPr lang="lt-LT" sz="1800" spc="-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langelyje „Potipis“</a:t>
            </a:r>
            <a:r>
              <a:rPr lang="lt-LT" sz="1800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pasirinkti iš</a:t>
            </a:r>
            <a:r>
              <a:rPr lang="lt-LT" sz="1800" spc="-1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sąrašo </a:t>
            </a:r>
            <a:r>
              <a:rPr lang="lt-LT" sz="1800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reikiamą</a:t>
            </a:r>
            <a:r>
              <a:rPr lang="lt-LT" sz="1800" spc="-4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veiklą</a:t>
            </a:r>
            <a:r>
              <a:rPr lang="lt-LT" sz="1800" spc="-2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(</a:t>
            </a:r>
            <a:r>
              <a:rPr lang="lt-LT" sz="1800" b="1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panaudotas</a:t>
            </a:r>
            <a:r>
              <a:rPr lang="lt-LT" sz="1800" b="1" spc="-2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b="1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organines</a:t>
            </a:r>
            <a:r>
              <a:rPr lang="lt-LT" sz="1800" b="1" spc="-2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b="1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trąšas,</a:t>
            </a:r>
            <a:r>
              <a:rPr lang="lt-LT" sz="1800" b="1" spc="-2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b="1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sudygo</a:t>
            </a:r>
            <a:r>
              <a:rPr lang="lt-LT" sz="1800" b="1" spc="-2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b="1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pasėti</a:t>
            </a:r>
            <a:r>
              <a:rPr lang="lt-LT" sz="1800" b="1" spc="-2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b="1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augalai</a:t>
            </a:r>
            <a:r>
              <a:rPr lang="lt-LT" sz="1800" b="1" spc="-3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b="1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ir</a:t>
            </a:r>
            <a:r>
              <a:rPr lang="lt-LT" sz="1800" b="1" spc="-2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b="1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kt</a:t>
            </a:r>
            <a:r>
              <a:rPr lang="lt-LT" sz="1800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.),</a:t>
            </a:r>
            <a:r>
              <a:rPr lang="lt-LT" sz="1800" spc="-2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žemiau</a:t>
            </a:r>
            <a:r>
              <a:rPr lang="lt-LT" sz="1800" spc="-2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nurodyti</a:t>
            </a:r>
            <a:r>
              <a:rPr lang="lt-LT" sz="1800" spc="-2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spc="-10" dirty="0">
                <a:effectLst/>
                <a:latin typeface="Open Sans" pitchFamily="2" charset="0"/>
                <a:ea typeface="Times New Roman" panose="02020603050405020304" pitchFamily="18" charset="0"/>
              </a:rPr>
              <a:t>privalomų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laukų</a:t>
            </a:r>
            <a:r>
              <a:rPr lang="lt-LT" sz="1800" spc="-5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duomenis.</a:t>
            </a:r>
            <a:r>
              <a:rPr lang="lt-LT" sz="1800" spc="-3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Naudokitės</a:t>
            </a:r>
            <a:r>
              <a:rPr lang="lt-LT" sz="1800" spc="-3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detalia</a:t>
            </a:r>
            <a:r>
              <a:rPr lang="lt-LT" sz="1800" spc="-3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programėlės</a:t>
            </a:r>
            <a:r>
              <a:rPr lang="lt-LT" sz="1800" spc="-3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naudojimosi</a:t>
            </a:r>
            <a:r>
              <a:rPr lang="lt-LT" sz="1800" spc="-1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spc="-10" dirty="0">
                <a:solidFill>
                  <a:srgbClr val="0000FF"/>
                </a:solidFill>
                <a:effectLst/>
                <a:latin typeface="Open Sans" pitchFamily="2" charset="0"/>
                <a:ea typeface="Times New Roman" panose="02020603050405020304" pitchFamily="18" charset="0"/>
                <a:hlinkClick r:id="rId3"/>
              </a:rPr>
              <a:t>instrukcija</a:t>
            </a:r>
            <a:r>
              <a:rPr lang="lt-LT" sz="1800" spc="-10" dirty="0">
                <a:solidFill>
                  <a:srgbClr val="000000"/>
                </a:solidFill>
                <a:effectLst/>
                <a:latin typeface="Open Sans" pitchFamily="2" charset="0"/>
                <a:ea typeface="Times New Roman" panose="02020603050405020304" pitchFamily="18" charset="0"/>
              </a:rPr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7221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D49E2-359D-BD17-4922-928D1D250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817BC3-FAD3-C973-F1AC-D2F2F64465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804528"/>
            <a:ext cx="1407854" cy="620010"/>
          </a:xfrm>
        </p:spPr>
        <p:txBody>
          <a:bodyPr/>
          <a:lstStyle/>
          <a:p>
            <a:r>
              <a:rPr lang="lt-LT" dirty="0"/>
              <a:t>11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50B0FA56-B080-9886-822B-7ABE5B8421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22BE5EDF-FE02-44DD-FFFE-F94305B6DB4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93A61140-F840-4595-D86A-27B70FEB891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A665A7B5-A768-420D-4EB6-69EC78C8D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4870" y="1012688"/>
            <a:ext cx="9871235" cy="1480784"/>
          </a:xfrm>
        </p:spPr>
        <p:txBody>
          <a:bodyPr/>
          <a:lstStyle/>
          <a:p>
            <a:endParaRPr lang="lt-LT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id="{C3C740D9-2203-9698-ADC0-7B6FD01FDC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CA6F749E-F639-09B8-E2EF-14F3B5BDA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47" y="804528"/>
            <a:ext cx="10206214" cy="581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15333-950F-BC3F-E1D9-ADC9FF22F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C00AA5-B5E6-FDAD-1E0E-E94024C691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804528"/>
            <a:ext cx="1407854" cy="620010"/>
          </a:xfrm>
        </p:spPr>
        <p:txBody>
          <a:bodyPr/>
          <a:lstStyle/>
          <a:p>
            <a:r>
              <a:rPr lang="lt-LT" dirty="0"/>
              <a:t>12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DC1C718D-C675-3762-BA73-8BF10702CAD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id="{8020AEEB-D1FA-2FC7-82BA-EFE7D99BD3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AF6E480-4582-C312-4F77-7CA6E873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38" y="1611466"/>
            <a:ext cx="10784146" cy="31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0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3174E3-4DAA-7C46-82E9-FCCB804F3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87263" y="2132626"/>
            <a:ext cx="8530508" cy="1464106"/>
          </a:xfrm>
        </p:spPr>
        <p:txBody>
          <a:bodyPr/>
          <a:lstStyle/>
          <a:p>
            <a:r>
              <a:rPr lang="lt-LT" dirty="0"/>
              <a:t>www.ekoagros.lt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4B300-C111-704A-B45C-DFE6638ECC5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5536" y="4811411"/>
            <a:ext cx="2890017" cy="1600438"/>
          </a:xfrm>
        </p:spPr>
        <p:txBody>
          <a:bodyPr/>
          <a:lstStyle/>
          <a:p>
            <a:pPr>
              <a:buNone/>
            </a:pPr>
            <a:r>
              <a:rPr lang="lt-LT" sz="1400" b="1" dirty="0"/>
              <a:t>KAUNO CENTRINĖ BUVEINĖ</a:t>
            </a:r>
          </a:p>
          <a:p>
            <a:pPr>
              <a:buNone/>
            </a:pPr>
            <a:r>
              <a:rPr lang="lt-LT" sz="1400" dirty="0"/>
              <a:t>Laisvės al. 67, LT-44304 Kaunas</a:t>
            </a:r>
            <a:br>
              <a:rPr lang="lt-LT" sz="1400" dirty="0"/>
            </a:br>
            <a:r>
              <a:rPr lang="lt-LT" sz="1400" dirty="0"/>
              <a:t>+370 37 20 31 81</a:t>
            </a:r>
            <a:br>
              <a:rPr lang="lt-LT" sz="1400" dirty="0"/>
            </a:br>
            <a:r>
              <a:rPr lang="lt-LT" sz="1400" dirty="0"/>
              <a:t>+370 37 20 31 82</a:t>
            </a:r>
            <a:br>
              <a:rPr lang="lt-LT" sz="1400" dirty="0"/>
            </a:br>
            <a:r>
              <a:rPr lang="lt-LT" sz="1400" dirty="0" err="1"/>
              <a:t>ekoagros@ekoagros.lt</a:t>
            </a:r>
            <a:r>
              <a:rPr lang="lt-LT" sz="1400" dirty="0"/>
              <a:t> </a:t>
            </a:r>
            <a:br>
              <a:rPr lang="lt-LT" sz="1400" dirty="0"/>
            </a:br>
            <a:r>
              <a:rPr lang="lt-LT" sz="1400" dirty="0"/>
              <a:t>I-IV 07:30-11:30 ir 12:15-16:30</a:t>
            </a:r>
            <a:br>
              <a:rPr lang="lt-LT" sz="1400" dirty="0"/>
            </a:br>
            <a:r>
              <a:rPr lang="lt-LT" sz="1400" dirty="0"/>
              <a:t>V 07:30-11:30 ir 12:15-15:15</a:t>
            </a:r>
            <a:endParaRPr lang="lt-LT" sz="1400" noProof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29AFF4-7870-DE1F-E866-C94601BCBFAB}"/>
              </a:ext>
            </a:extLst>
          </p:cNvPr>
          <p:cNvSpPr txBox="1"/>
          <p:nvPr/>
        </p:nvSpPr>
        <p:spPr>
          <a:xfrm>
            <a:off x="4885765" y="4794396"/>
            <a:ext cx="3048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lt-LT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TELŠIŲ FILIALAS</a:t>
            </a:r>
          </a:p>
          <a:p>
            <a:pPr>
              <a:buNone/>
            </a:pPr>
            <a: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Sedos g. 6, LT-87112 Telšiai</a:t>
            </a:r>
            <a:b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+370 444 69 165</a:t>
            </a:r>
            <a:b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+370 444 69 164</a:t>
            </a:r>
            <a:b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telsiai@ekoagros.lt</a:t>
            </a:r>
            <a: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I-IV 08:00-12:00 ir 12:45-17:00</a:t>
            </a:r>
            <a:b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08:00-12:00 ir 12:45-15:45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ECDEB-7A40-8C06-7E77-2250DF42B10D}"/>
              </a:ext>
            </a:extLst>
          </p:cNvPr>
          <p:cNvSpPr txBox="1"/>
          <p:nvPr/>
        </p:nvSpPr>
        <p:spPr>
          <a:xfrm>
            <a:off x="8931384" y="4811411"/>
            <a:ext cx="3048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lt-LT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UTENOS FILIALAS</a:t>
            </a:r>
          </a:p>
          <a:p>
            <a: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Maironio g. 4, LT-28241 Utena</a:t>
            </a:r>
            <a:b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+370 389 50 740</a:t>
            </a:r>
            <a:b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+370 389 61 925</a:t>
            </a:r>
            <a:b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utena@ekoagros.lt</a:t>
            </a:r>
            <a:b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I-IV 08:00-12:00 ir 12:45-17:00</a:t>
            </a:r>
            <a:b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08:00-12:00 ir 12:45-15:45</a:t>
            </a:r>
            <a:endParaRPr lang="lt-L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2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C6DA8-DBF2-6307-0C2C-BF071AD770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t-LT" dirty="0"/>
              <a:t>01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F3890-0B50-A252-1BBF-DC8EF7CC57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52352-140C-54BE-82C0-E7618C50C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0057" y="269530"/>
            <a:ext cx="10098247" cy="1003660"/>
          </a:xfrm>
        </p:spPr>
        <p:txBody>
          <a:bodyPr/>
          <a:lstStyle/>
          <a:p>
            <a:r>
              <a:rPr lang="lt-LT" dirty="0"/>
              <a:t>EKOLOGIŠKAI ŪKININKAUJANČIŲ VEIKLOS VYKDYTOJŲ</a:t>
            </a:r>
          </a:p>
          <a:p>
            <a:r>
              <a:rPr lang="lt-LT" dirty="0"/>
              <a:t>SKAIČIUS IR SERTIFIKUOTAS PLOTAS 2004-2024 M.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7D0144-CAAF-86D7-8A99-B7D20AA0A0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109272"/>
              </p:ext>
            </p:extLst>
          </p:nvPr>
        </p:nvGraphicFramePr>
        <p:xfrm>
          <a:off x="1524000" y="1273191"/>
          <a:ext cx="10381604" cy="538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922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F68737-BD22-A74E-8B40-6EEA82AF7A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t-LT" dirty="0"/>
              <a:t>02</a:t>
            </a:r>
            <a:endParaRPr lang="en-LT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DC8B6CB-8007-398E-F01A-123CF49A11F5}"/>
              </a:ext>
            </a:extLst>
          </p:cNvPr>
          <p:cNvSpPr txBox="1">
            <a:spLocks/>
          </p:cNvSpPr>
          <p:nvPr/>
        </p:nvSpPr>
        <p:spPr>
          <a:xfrm>
            <a:off x="1624960" y="609611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INFORMACIJA NAUJAM VEIKLOS VYKDYTOJUI</a:t>
            </a:r>
            <a:endParaRPr lang="en-L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B5204-3ED9-172D-F192-A7838D637687}"/>
              </a:ext>
            </a:extLst>
          </p:cNvPr>
          <p:cNvSpPr txBox="1"/>
          <p:nvPr/>
        </p:nvSpPr>
        <p:spPr>
          <a:xfrm>
            <a:off x="817845" y="4566432"/>
            <a:ext cx="9859224" cy="46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9750" algn="r">
              <a:lnSpc>
                <a:spcPct val="150000"/>
              </a:lnSpc>
            </a:pPr>
            <a:r>
              <a:rPr lang="lt-LT" sz="1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Visų formų aktualias redakcijas galima rasti: </a:t>
            </a:r>
            <a:r>
              <a:rPr lang="lt-LT" sz="1800" b="1" dirty="0">
                <a:latin typeface="Open Sans" pitchFamily="2" charset="0"/>
                <a:ea typeface="Open Sans" pitchFamily="2" charset="0"/>
                <a:cs typeface="Open Sans" pitchFamily="2" charset="0"/>
                <a:hlinkClick r:id="rId3"/>
              </a:rPr>
              <a:t>https://www.ekoagros.lt/formos</a:t>
            </a:r>
            <a:endParaRPr lang="lt-LT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E88C6-BCB7-B02C-5E14-4FF3FC71DAC6}"/>
              </a:ext>
            </a:extLst>
          </p:cNvPr>
          <p:cNvSpPr txBox="1"/>
          <p:nvPr/>
        </p:nvSpPr>
        <p:spPr>
          <a:xfrm>
            <a:off x="1514931" y="1639201"/>
            <a:ext cx="10085398" cy="3372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algn="just" eaLnBrk="0" hangingPunct="0">
              <a:spcBef>
                <a:spcPts val="10"/>
              </a:spcBef>
            </a:pP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Iki</a:t>
            </a:r>
            <a:r>
              <a:rPr lang="lt-LT" sz="1800" spc="16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einamųjų</a:t>
            </a:r>
            <a:r>
              <a:rPr lang="lt-LT" sz="1800" spc="16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metų</a:t>
            </a:r>
            <a:r>
              <a:rPr lang="lt-LT" sz="1800" spc="15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paskutinės</a:t>
            </a:r>
            <a:r>
              <a:rPr lang="lt-LT" sz="1800" spc="18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pasėlių</a:t>
            </a:r>
            <a:r>
              <a:rPr lang="lt-LT" sz="1800" spc="16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deklaravimo</a:t>
            </a:r>
            <a:r>
              <a:rPr lang="lt-LT" sz="1800" spc="19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dirty="0">
                <a:latin typeface="Open Sans" pitchFamily="2" charset="0"/>
                <a:ea typeface="Times New Roman" panose="02020603050405020304" pitchFamily="18" charset="0"/>
              </a:rPr>
              <a:t>dienos </a:t>
            </a:r>
            <a:r>
              <a:rPr lang="lt-LT" sz="1800" spc="190" dirty="0">
                <a:effectLst/>
                <a:latin typeface="Open Sans" pitchFamily="2" charset="0"/>
                <a:ea typeface="Times New Roman" panose="02020603050405020304" pitchFamily="18" charset="0"/>
              </a:rPr>
              <a:t>(su</a:t>
            </a:r>
            <a:r>
              <a:rPr lang="lt-LT" sz="1800" spc="16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vėlavimu)</a:t>
            </a:r>
            <a:r>
              <a:rPr lang="lt-LT" sz="1800" spc="170" dirty="0">
                <a:effectLst/>
                <a:latin typeface="Open Sans" pitchFamily="2" charset="0"/>
                <a:ea typeface="Times New Roman" panose="02020603050405020304" pitchFamily="18" charset="0"/>
              </a:rPr>
              <a:t> – </a:t>
            </a:r>
            <a:r>
              <a:rPr lang="lt-LT" sz="1800" b="1" spc="170" dirty="0">
                <a:effectLst/>
                <a:latin typeface="Open Sans" pitchFamily="2" charset="0"/>
                <a:ea typeface="Times New Roman" panose="02020603050405020304" pitchFamily="18" charset="0"/>
              </a:rPr>
              <a:t>birželio 23 d.</a:t>
            </a:r>
            <a:r>
              <a:rPr lang="lt-LT" sz="1800" spc="17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užpildyti</a:t>
            </a:r>
            <a:r>
              <a:rPr lang="lt-LT" sz="1800" spc="17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ir</a:t>
            </a:r>
            <a:r>
              <a:rPr lang="lt-LT" sz="1800" spc="16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VšĮ</a:t>
            </a:r>
            <a:r>
              <a:rPr lang="lt-LT" sz="1800" spc="150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„Ekoagros“ </a:t>
            </a:r>
            <a:r>
              <a:rPr lang="lt-LT" sz="1800" b="1" dirty="0">
                <a:effectLst/>
                <a:latin typeface="Open Sans" pitchFamily="2" charset="0"/>
                <a:ea typeface="Times New Roman" panose="02020603050405020304" pitchFamily="18" charset="0"/>
              </a:rPr>
              <a:t>pateikti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:</a:t>
            </a:r>
          </a:p>
          <a:p>
            <a:pPr marL="353695" indent="-285750" algn="just" eaLnBrk="0" hangingPunct="0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lt-LT" b="1" dirty="0">
                <a:latin typeface="Open Sans" pitchFamily="2" charset="0"/>
              </a:rPr>
              <a:t>Deklaraciją</a:t>
            </a:r>
            <a:r>
              <a:rPr lang="lt-LT" dirty="0">
                <a:latin typeface="Open Sans" pitchFamily="2" charset="0"/>
              </a:rPr>
              <a:t> apie planuojamą ekologinės gamybos veiklą 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Open Sans" pitchFamily="2" charset="0"/>
                <a:hlinkClick r:id="rId4"/>
              </a:rPr>
              <a:t>(forma F-003) </a:t>
            </a:r>
            <a:r>
              <a:rPr lang="lt-LT" sz="1800" b="0" i="0" dirty="0">
                <a:solidFill>
                  <a:srgbClr val="333333"/>
                </a:solidFill>
                <a:effectLst/>
                <a:latin typeface="Open Sans" pitchFamily="2" charset="0"/>
              </a:rPr>
              <a:t> </a:t>
            </a:r>
            <a:r>
              <a:rPr lang="lt-LT" dirty="0">
                <a:latin typeface="Open Sans" pitchFamily="2" charset="0"/>
              </a:rPr>
              <a:t>ir </a:t>
            </a:r>
            <a:r>
              <a:rPr lang="lt-LT" b="1" dirty="0">
                <a:latin typeface="Open Sans" pitchFamily="2" charset="0"/>
              </a:rPr>
              <a:t>priedus</a:t>
            </a:r>
            <a:r>
              <a:rPr lang="lt-LT" sz="1800" b="0" i="0" dirty="0">
                <a:solidFill>
                  <a:srgbClr val="333333"/>
                </a:solidFill>
                <a:effectLst/>
                <a:latin typeface="Open Sans" pitchFamily="2" charset="0"/>
              </a:rPr>
              <a:t> </a:t>
            </a:r>
            <a:r>
              <a:rPr lang="lt-LT" dirty="0">
                <a:latin typeface="Open Sans" pitchFamily="2" charset="0"/>
              </a:rPr>
              <a:t>pagal planuojamą ekologinės gamybos veiklą (su originaliu ar elektroniniu parašu).</a:t>
            </a:r>
          </a:p>
          <a:p>
            <a:pPr marL="353695" indent="-285750" algn="just" eaLnBrk="0" hangingPunct="0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006233"/>
                </a:solidFill>
                <a:latin typeface="Open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Paramos</a:t>
            </a:r>
            <a:r>
              <a:rPr lang="lt-LT" b="0" i="0" u="none" strike="noStrike" dirty="0">
                <a:solidFill>
                  <a:srgbClr val="006233"/>
                </a:solidFill>
                <a:effectLst/>
                <a:latin typeface="Open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už žemės ūkio naudmenas ir kitus plotus bei gyvulius </a:t>
            </a:r>
            <a:r>
              <a:rPr lang="lt-LT" dirty="0">
                <a:solidFill>
                  <a:srgbClr val="006233"/>
                </a:solidFill>
                <a:latin typeface="Open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paraiškos</a:t>
            </a:r>
            <a:r>
              <a:rPr lang="lt-LT" b="0" i="0" u="none" strike="noStrike" dirty="0">
                <a:solidFill>
                  <a:srgbClr val="006233"/>
                </a:solidFill>
                <a:effectLst/>
                <a:latin typeface="Open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ir tiesioginių išmokų administravimo bei kontrolės taisyklėse </a:t>
            </a:r>
            <a:r>
              <a:rPr lang="lt-LT" b="1" i="0" strike="noStrike" dirty="0">
                <a:effectLst/>
                <a:latin typeface="Open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nustatyta tvarka</a:t>
            </a:r>
            <a:r>
              <a:rPr lang="lt-LT" b="1" i="0" dirty="0">
                <a:effectLst/>
                <a:latin typeface="Open Sans" pitchFamily="2" charset="0"/>
              </a:rPr>
              <a:t> </a:t>
            </a:r>
            <a:r>
              <a:rPr lang="lt-LT" b="1" dirty="0">
                <a:latin typeface="Open Sans" pitchFamily="2" charset="0"/>
              </a:rPr>
              <a:t>pateikti</a:t>
            </a:r>
            <a:r>
              <a:rPr lang="lt-LT" b="0" i="0" dirty="0">
                <a:solidFill>
                  <a:srgbClr val="333333"/>
                </a:solidFill>
                <a:effectLst/>
                <a:latin typeface="Open Sans" pitchFamily="2" charset="0"/>
              </a:rPr>
              <a:t> </a:t>
            </a:r>
            <a:r>
              <a:rPr lang="lt-LT" dirty="0">
                <a:latin typeface="Open Sans" pitchFamily="2" charset="0"/>
              </a:rPr>
              <a:t>Paramos </a:t>
            </a:r>
            <a:r>
              <a:rPr lang="lt-LT" b="1" dirty="0">
                <a:latin typeface="Open Sans" pitchFamily="2" charset="0"/>
              </a:rPr>
              <a:t>už žemės ūkio naudmenas </a:t>
            </a:r>
            <a:r>
              <a:rPr lang="lt-LT" dirty="0">
                <a:latin typeface="Open Sans" pitchFamily="2" charset="0"/>
              </a:rPr>
              <a:t>ir kitus plotus bei gyvūnus </a:t>
            </a:r>
            <a:r>
              <a:rPr lang="lt-LT" b="1" dirty="0">
                <a:latin typeface="Open Sans" pitchFamily="2" charset="0"/>
              </a:rPr>
              <a:t>paraišką</a:t>
            </a:r>
            <a:r>
              <a:rPr lang="lt-LT" b="0" i="0" dirty="0">
                <a:solidFill>
                  <a:srgbClr val="333333"/>
                </a:solidFill>
                <a:effectLst/>
                <a:latin typeface="Open Sans" pitchFamily="2" charset="0"/>
              </a:rPr>
              <a:t> </a:t>
            </a:r>
            <a:r>
              <a:rPr lang="lt-LT" dirty="0">
                <a:latin typeface="Open Sans" pitchFamily="2" charset="0"/>
              </a:rPr>
              <a:t>(toliau – Paraiška).</a:t>
            </a:r>
          </a:p>
          <a:p>
            <a:pPr marL="353695" indent="-285750" algn="just" eaLnBrk="0" hangingPunct="0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lt-LT" b="1" dirty="0">
                <a:latin typeface="Open Sans" pitchFamily="2" charset="0"/>
              </a:rPr>
              <a:t>Sumokėti</a:t>
            </a:r>
            <a:r>
              <a:rPr lang="lt-LT" b="0" i="0" dirty="0">
                <a:solidFill>
                  <a:srgbClr val="333333"/>
                </a:solidFill>
                <a:effectLst/>
                <a:latin typeface="Open Sans" pitchFamily="2" charset="0"/>
              </a:rPr>
              <a:t> </a:t>
            </a:r>
            <a:r>
              <a:rPr lang="lt-LT" dirty="0">
                <a:latin typeface="Open Sans" pitchFamily="2" charset="0"/>
              </a:rPr>
              <a:t>deklaracijos vertinimo mokestį 133,56 Eur </a:t>
            </a:r>
            <a:r>
              <a:rPr lang="lt-LT" sz="1800" i="0" dirty="0">
                <a:effectLst/>
                <a:latin typeface="Open Sans" pitchFamily="2" charset="0"/>
                <a:ea typeface="Times New Roman" panose="02020603050405020304" pitchFamily="18" charset="0"/>
              </a:rPr>
              <a:t>(</a:t>
            </a:r>
            <a:r>
              <a:rPr lang="lt-LT" sz="1800" b="1" i="0" dirty="0">
                <a:effectLst/>
                <a:latin typeface="Open Sans" pitchFamily="2" charset="0"/>
                <a:ea typeface="Times New Roman" panose="02020603050405020304" pitchFamily="18" charset="0"/>
              </a:rPr>
              <a:t>161,61</a:t>
            </a:r>
            <a:r>
              <a:rPr lang="lt-LT" sz="1800" b="1" i="0" spc="-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b="1" i="0" dirty="0">
                <a:effectLst/>
                <a:latin typeface="Open Sans" pitchFamily="2" charset="0"/>
                <a:ea typeface="Times New Roman" panose="02020603050405020304" pitchFamily="18" charset="0"/>
              </a:rPr>
              <a:t>Eur</a:t>
            </a:r>
            <a:r>
              <a:rPr lang="lt-LT" sz="1800" b="1" i="0" spc="-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b="1" i="0" dirty="0">
                <a:effectLst/>
                <a:latin typeface="Open Sans" pitchFamily="2" charset="0"/>
                <a:ea typeface="Times New Roman" panose="02020603050405020304" pitchFamily="18" charset="0"/>
              </a:rPr>
              <a:t>su</a:t>
            </a:r>
            <a:r>
              <a:rPr lang="lt-LT" sz="1800" b="1" i="0" spc="-25" dirty="0">
                <a:effectLst/>
                <a:latin typeface="Open Sans" pitchFamily="2" charset="0"/>
                <a:ea typeface="Times New Roman" panose="02020603050405020304" pitchFamily="18" charset="0"/>
              </a:rPr>
              <a:t> </a:t>
            </a:r>
            <a:r>
              <a:rPr lang="lt-LT" sz="1800" b="1" i="0" dirty="0">
                <a:effectLst/>
                <a:latin typeface="Open Sans" pitchFamily="2" charset="0"/>
                <a:ea typeface="Times New Roman" panose="02020603050405020304" pitchFamily="18" charset="0"/>
              </a:rPr>
              <a:t>PVM</a:t>
            </a:r>
            <a:r>
              <a:rPr lang="lt-LT" sz="1800" i="0" dirty="0">
                <a:effectLst/>
                <a:latin typeface="Open Sans" pitchFamily="2" charset="0"/>
                <a:ea typeface="Times New Roman" panose="02020603050405020304" pitchFamily="18" charset="0"/>
              </a:rPr>
              <a:t>), jis </a:t>
            </a:r>
            <a:r>
              <a:rPr lang="lt-LT" spc="-5" dirty="0">
                <a:latin typeface="Open Sans" pitchFamily="2" charset="0"/>
                <a:ea typeface="Times New Roman" panose="02020603050405020304" pitchFamily="18" charset="0"/>
              </a:rPr>
              <a:t>t</a:t>
            </a:r>
            <a:r>
              <a:rPr lang="lt-LT" sz="1800" i="0" spc="-5" dirty="0">
                <a:effectLst/>
                <a:latin typeface="Open Sans" pitchFamily="2" charset="0"/>
                <a:ea typeface="Times New Roman" panose="02020603050405020304" pitchFamily="18" charset="0"/>
              </a:rPr>
              <a:t>aikomas</a:t>
            </a:r>
            <a:r>
              <a:rPr lang="lt-LT" sz="1800" b="1" i="0" spc="-5" dirty="0">
                <a:effectLst/>
                <a:latin typeface="Open Sans" pitchFamily="2" charset="0"/>
                <a:ea typeface="Times New Roman" panose="02020603050405020304" pitchFamily="18" charset="0"/>
              </a:rPr>
              <a:t> pirmą kartą</a:t>
            </a:r>
            <a:r>
              <a:rPr lang="lt-LT" sz="1800" i="0" spc="-5" dirty="0">
                <a:effectLst/>
                <a:latin typeface="Open Sans" pitchFamily="2" charset="0"/>
                <a:ea typeface="Times New Roman" panose="02020603050405020304" pitchFamily="18" charset="0"/>
              </a:rPr>
              <a:t> registruojant ekologinės gamybos ūkį ar įmonę</a:t>
            </a:r>
            <a:r>
              <a:rPr lang="lt-LT" spc="-5" dirty="0">
                <a:latin typeface="Open Sans" pitchFamily="2" charset="0"/>
                <a:ea typeface="Times New Roman" panose="02020603050405020304" pitchFamily="18" charset="0"/>
              </a:rPr>
              <a:t>. </a:t>
            </a:r>
          </a:p>
          <a:p>
            <a:pPr marL="67945" algn="just" eaLnBrk="0" hangingPunct="0">
              <a:lnSpc>
                <a:spcPct val="150000"/>
              </a:lnSpc>
              <a:spcBef>
                <a:spcPts val="10"/>
              </a:spcBef>
            </a:pPr>
            <a:endParaRPr lang="lt-LT" b="0" i="0" dirty="0">
              <a:solidFill>
                <a:srgbClr val="333333"/>
              </a:solidFill>
              <a:effectLst/>
              <a:latin typeface="Open Sans" pitchFamily="2" charset="0"/>
            </a:endParaRPr>
          </a:p>
          <a:p>
            <a:pPr marL="67945" algn="just" eaLnBrk="0" hangingPunct="0">
              <a:lnSpc>
                <a:spcPct val="150000"/>
              </a:lnSpc>
              <a:spcBef>
                <a:spcPts val="10"/>
              </a:spcBef>
            </a:pPr>
            <a:endParaRPr lang="lt-LT" b="0" i="0" dirty="0">
              <a:solidFill>
                <a:srgbClr val="333333"/>
              </a:solidFill>
              <a:effectLst/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7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44BC3-9C83-543E-60CE-F37324F1F9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t-LT" dirty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6E8740-E8CF-1600-7FB9-3AADF76EE023}"/>
              </a:ext>
            </a:extLst>
          </p:cNvPr>
          <p:cNvSpPr txBox="1">
            <a:spLocks/>
          </p:cNvSpPr>
          <p:nvPr/>
        </p:nvSpPr>
        <p:spPr>
          <a:xfrm>
            <a:off x="1788675" y="804528"/>
            <a:ext cx="8942079" cy="62001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NEPAMIRŠKITE PATEIKTI DOKUMENTŲ LAIKU</a:t>
            </a:r>
            <a:endParaRPr lang="en-L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B8773-EF8C-6745-6EEE-5805F6E9E74B}"/>
              </a:ext>
            </a:extLst>
          </p:cNvPr>
          <p:cNvSpPr txBox="1"/>
          <p:nvPr/>
        </p:nvSpPr>
        <p:spPr>
          <a:xfrm>
            <a:off x="1649506" y="1618129"/>
            <a:ext cx="9081248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3695" marR="61595" indent="-285750" algn="just" eaLnBrk="0" hangingPunct="0">
              <a:buFont typeface="Arial" panose="020B0604020202020204" pitchFamily="34" charset="0"/>
              <a:buChar char="•"/>
            </a:pP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Veiklos vykdytojams, </a:t>
            </a:r>
            <a:r>
              <a:rPr lang="lt-LT" sz="1800" b="1" dirty="0">
                <a:effectLst/>
                <a:latin typeface="Open Sans" pitchFamily="2" charset="0"/>
                <a:ea typeface="Times New Roman" panose="02020603050405020304" pitchFamily="18" charset="0"/>
              </a:rPr>
              <a:t>kurie visą nurodytą informaciją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pateiks laiku – </a:t>
            </a:r>
            <a:r>
              <a:rPr lang="lt-LT" sz="1800" u="sng" dirty="0">
                <a:effectLst/>
                <a:latin typeface="Open Sans" pitchFamily="2" charset="0"/>
                <a:ea typeface="Times New Roman" panose="02020603050405020304" pitchFamily="18" charset="0"/>
              </a:rPr>
              <a:t>sertifikavimo procesas bus atliekamas einamaisiais metais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.</a:t>
            </a:r>
          </a:p>
          <a:p>
            <a:pPr marL="67945" marR="61595" algn="just" eaLnBrk="0" hangingPunct="0"/>
            <a:endParaRPr lang="lt-LT" sz="800" dirty="0">
              <a:effectLst/>
              <a:latin typeface="Open Sans" pitchFamily="2" charset="0"/>
              <a:ea typeface="Times New Roman" panose="02020603050405020304" pitchFamily="18" charset="0"/>
            </a:endParaRPr>
          </a:p>
          <a:p>
            <a:pPr marL="353695" marR="61595" indent="-285750" algn="just" eaLnBrk="0" hangingPunct="0">
              <a:buFont typeface="Arial" panose="020B0604020202020204" pitchFamily="34" charset="0"/>
              <a:buChar char="•"/>
            </a:pP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Veiklos vykdytojams, </a:t>
            </a:r>
            <a:r>
              <a:rPr lang="lt-LT" sz="1800" b="1" dirty="0">
                <a:effectLst/>
                <a:latin typeface="Open Sans" pitchFamily="2" charset="0"/>
                <a:ea typeface="Times New Roman" panose="02020603050405020304" pitchFamily="18" charset="0"/>
              </a:rPr>
              <a:t>kurie teikdami informaciją laiku nepateiks vienos dalies </a:t>
            </a:r>
            <a:r>
              <a:rPr lang="lt-LT" dirty="0">
                <a:latin typeface="Open Sans" pitchFamily="2" charset="0"/>
                <a:ea typeface="Times New Roman" panose="02020603050405020304" pitchFamily="18" charset="0"/>
              </a:rPr>
              <a:t>– sertifikavimo procesas bus atliekamas einamaisiais metais tik tada, jei iki einamųjų metų rugpjūčio 1 d. raštu pateiks prašymą, kuriame nurodys objektyvias nepateikimo priežastis, bei trūkstamą informaciją. </a:t>
            </a:r>
            <a:r>
              <a:rPr lang="lt-LT" u="sng" dirty="0">
                <a:latin typeface="Open Sans" pitchFamily="2" charset="0"/>
                <a:ea typeface="Times New Roman" panose="02020603050405020304" pitchFamily="18" charset="0"/>
              </a:rPr>
              <a:t>VšĮ „Ekoagros“ įvertinusi veiklos vykdytojo nurodytas priežastis priims sprendimą dėl sertifikavimo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.</a:t>
            </a:r>
          </a:p>
          <a:p>
            <a:pPr marL="67945" marR="61595" algn="just" eaLnBrk="0" hangingPunct="0"/>
            <a:endParaRPr lang="lt-LT" sz="800" dirty="0"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353695" marR="61595" indent="-285750" algn="just" eaLnBrk="0" hangingPunct="0">
              <a:buFont typeface="Arial" panose="020B0604020202020204" pitchFamily="34" charset="0"/>
              <a:buChar char="•"/>
            </a:pPr>
            <a:r>
              <a:rPr lang="lt-LT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Veiklos vykdytojai, </a:t>
            </a:r>
            <a:r>
              <a:rPr lang="lt-LT" sz="1800" b="1" dirty="0">
                <a:effectLst/>
                <a:latin typeface="Open Sans" pitchFamily="2" charset="0"/>
                <a:ea typeface="Times New Roman" panose="02020603050405020304" pitchFamily="18" charset="0"/>
              </a:rPr>
              <a:t>kurie visą nurodytą informaciją </a:t>
            </a:r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pateiks pavėluotai - </a:t>
            </a:r>
            <a:r>
              <a:rPr lang="lt-LT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bus įtraukti į kontroliuojamų ūkių sąrašą ir </a:t>
            </a:r>
            <a:r>
              <a:rPr lang="lt-LT" sz="1800" u="sng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sertifikavimo procesas bus užbaigiamas tik kitais metais</a:t>
            </a:r>
            <a:r>
              <a:rPr lang="lt-LT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prasidėjus naujam Paraiškų teikimui.</a:t>
            </a:r>
          </a:p>
          <a:p>
            <a:pPr marL="67945" marR="61595" algn="just" eaLnBrk="0" hangingPunct="0">
              <a:lnSpc>
                <a:spcPct val="150000"/>
              </a:lnSpc>
            </a:pPr>
            <a:endParaRPr lang="lt-LT" sz="800" dirty="0"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67945" marR="61595" algn="just" eaLnBrk="0" hangingPunct="0"/>
            <a:r>
              <a:rPr lang="lt-LT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Detali informacija </a:t>
            </a:r>
            <a:r>
              <a:rPr lang="lt-L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Dokumentų, pageidaujant sertifikuoti ekologinės gamybos veiklą, pateikimo viešajai įstaigai „Ekoagros“ tvarkos apraše (TV-47)</a:t>
            </a:r>
            <a:endParaRPr lang="lt-LT" sz="14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5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AEA4B-A3CA-61C5-CFCF-C1CBAFCAF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413FDD-C321-0BF8-8841-903010002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t-LT" dirty="0"/>
              <a:t>04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C2A650-C8F3-9918-BFAE-E00D1F70389B}"/>
              </a:ext>
            </a:extLst>
          </p:cNvPr>
          <p:cNvSpPr txBox="1">
            <a:spLocks/>
          </p:cNvSpPr>
          <p:nvPr/>
        </p:nvSpPr>
        <p:spPr>
          <a:xfrm>
            <a:off x="1699026" y="508849"/>
            <a:ext cx="9027244" cy="14192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ATNAUJINIMAS DĖL PEREINAMOJO LAIKOTARPIO SKAIČIAVIMO</a:t>
            </a:r>
            <a:endParaRPr lang="en-L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1D8E0-831F-AD46-EBAE-08E66F824C42}"/>
              </a:ext>
            </a:extLst>
          </p:cNvPr>
          <p:cNvSpPr txBox="1"/>
          <p:nvPr/>
        </p:nvSpPr>
        <p:spPr>
          <a:xfrm>
            <a:off x="1465730" y="2268962"/>
            <a:ext cx="92605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61595" algn="just" eaLnBrk="0" hangingPunct="0"/>
            <a:r>
              <a:rPr lang="lt-LT" sz="1800" dirty="0">
                <a:effectLst/>
                <a:latin typeface="Open Sans" pitchFamily="2" charset="0"/>
                <a:ea typeface="Times New Roman" panose="02020603050405020304" pitchFamily="18" charset="0"/>
              </a:rPr>
              <a:t>Perėjimo prie ekologinės gamybos laikotarpis norimiems sertifikuoti plotams ir ūkinių gyvūnų rūšiai skaičiuojamas nuo Paraiškos patvirtinimo datos, o laikotarpiu, kai Paraiškos nepriimamos, nuo formos F-003/10 pateikimo VšĮ „Ekoagros“ datos, </a:t>
            </a:r>
            <a:r>
              <a:rPr lang="lt-LT" sz="1800" u="sng" dirty="0">
                <a:effectLst/>
                <a:latin typeface="Open Sans" pitchFamily="2" charset="0"/>
                <a:ea typeface="Times New Roman" panose="02020603050405020304" pitchFamily="18" charset="0"/>
              </a:rPr>
              <a:t>bet ne anksčiau nei deklaracijos pateikimo (gavimo) VšĮ „Ekoagros“ dienos.</a:t>
            </a:r>
          </a:p>
          <a:p>
            <a:pPr marL="67945" marR="61595" algn="just" eaLnBrk="0" hangingPunct="0"/>
            <a:endParaRPr lang="lt-LT" u="sng" dirty="0">
              <a:latin typeface="Open Sans" pitchFamily="2" charset="0"/>
              <a:ea typeface="Times New Roman" panose="02020603050405020304" pitchFamily="18" charset="0"/>
            </a:endParaRPr>
          </a:p>
          <a:p>
            <a:pPr marL="67945" marR="61595" algn="just" eaLnBrk="0" hangingPunct="0"/>
            <a:r>
              <a:rPr lang="lt-LT" i="1" dirty="0">
                <a:effectLst/>
                <a:latin typeface="Open Sans" pitchFamily="2" charset="0"/>
                <a:ea typeface="Times New Roman" panose="02020603050405020304" pitchFamily="18" charset="0"/>
              </a:rPr>
              <a:t>Įstaiga pradeda taikyti pereinamąjį laikotarpį tik tada, kai </a:t>
            </a:r>
            <a:r>
              <a:rPr lang="lt-LT" i="1" dirty="0">
                <a:latin typeface="Open Sans" pitchFamily="2" charset="0"/>
                <a:ea typeface="Times New Roman" panose="02020603050405020304" pitchFamily="18" charset="0"/>
              </a:rPr>
              <a:t>g</a:t>
            </a:r>
            <a:r>
              <a:rPr lang="lt-LT" i="1" dirty="0">
                <a:effectLst/>
                <a:latin typeface="Open Sans" pitchFamily="2" charset="0"/>
                <a:ea typeface="Times New Roman" panose="02020603050405020304" pitchFamily="18" charset="0"/>
              </a:rPr>
              <a:t>auna dokumentus dėl sutarties sudarymo ir informaciją apie deklaruotus plotus.</a:t>
            </a:r>
          </a:p>
        </p:txBody>
      </p:sp>
    </p:spTree>
    <p:extLst>
      <p:ext uri="{BB962C8B-B14F-4D97-AF65-F5344CB8AC3E}">
        <p14:creationId xmlns:p14="http://schemas.microsoft.com/office/powerpoint/2010/main" val="272529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F68737-BD22-A74E-8B40-6EEA82AF7A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t-LT" dirty="0"/>
              <a:t>05</a:t>
            </a:r>
            <a:endParaRPr lang="en-LT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DC8B6CB-8007-398E-F01A-123CF49A11F5}"/>
              </a:ext>
            </a:extLst>
          </p:cNvPr>
          <p:cNvSpPr txBox="1">
            <a:spLocks/>
          </p:cNvSpPr>
          <p:nvPr/>
        </p:nvSpPr>
        <p:spPr>
          <a:xfrm>
            <a:off x="2080581" y="501379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dirty="0"/>
              <a:t>INFORMACIJA NAUJAM VEIKLOS VYKDYTOJUI – vedlys </a:t>
            </a:r>
            <a:r>
              <a:rPr lang="lt-LT" dirty="0">
                <a:hlinkClick r:id="rId3"/>
              </a:rPr>
              <a:t>www.ekoagros.lt</a:t>
            </a:r>
            <a:r>
              <a:rPr lang="lt-LT" dirty="0"/>
              <a:t> svetainėje</a:t>
            </a:r>
            <a:endParaRPr lang="en-L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0972AE-7DF0-4C70-825F-589B89B58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899" y="2910184"/>
            <a:ext cx="6259787" cy="374503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A2FE1B-D885-8AAB-96AE-3F2D1BA72873}"/>
              </a:ext>
            </a:extLst>
          </p:cNvPr>
          <p:cNvSpPr/>
          <p:nvPr/>
        </p:nvSpPr>
        <p:spPr>
          <a:xfrm>
            <a:off x="6374362" y="4815079"/>
            <a:ext cx="2011680" cy="373506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B50CE273-276A-2794-65D3-6FE92F07D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14" y="2196354"/>
            <a:ext cx="5781659" cy="29922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1E79DEE-06D4-4BDA-A02B-05418D71EAFB}"/>
              </a:ext>
            </a:extLst>
          </p:cNvPr>
          <p:cNvSpPr/>
          <p:nvPr/>
        </p:nvSpPr>
        <p:spPr>
          <a:xfrm>
            <a:off x="1772627" y="4159467"/>
            <a:ext cx="615907" cy="209334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40BAE1-C4C2-FE54-2BDB-F8D94ADFB857}"/>
              </a:ext>
            </a:extLst>
          </p:cNvPr>
          <p:cNvSpPr/>
          <p:nvPr/>
        </p:nvSpPr>
        <p:spPr>
          <a:xfrm>
            <a:off x="402013" y="4490930"/>
            <a:ext cx="1157845" cy="913544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934AA-2D24-8050-C546-76DFA2676B62}"/>
              </a:ext>
            </a:extLst>
          </p:cNvPr>
          <p:cNvSpPr txBox="1"/>
          <p:nvPr/>
        </p:nvSpPr>
        <p:spPr>
          <a:xfrm>
            <a:off x="1321734" y="4359836"/>
            <a:ext cx="618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arba</a:t>
            </a:r>
            <a:endParaRPr lang="en-US" sz="1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2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44BC3-9C83-543E-60CE-F37324F1F9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t-LT" dirty="0"/>
              <a:t>06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6778E-DC46-C37C-5854-94B59E06B8DF}"/>
              </a:ext>
            </a:extLst>
          </p:cNvPr>
          <p:cNvSpPr txBox="1"/>
          <p:nvPr/>
        </p:nvSpPr>
        <p:spPr>
          <a:xfrm>
            <a:off x="3953563" y="536838"/>
            <a:ext cx="6127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b="1" dirty="0">
                <a:effectLst/>
                <a:latin typeface="Open Sans" pitchFamily="2" charset="0"/>
                <a:ea typeface="Times New Roman" panose="02020603050405020304" pitchFamily="18" charset="0"/>
              </a:rPr>
              <a:t>PASĖLIŲ PARAIŠKOS 2023 M. PVZ.</a:t>
            </a:r>
            <a:endParaRPr lang="lt-LT" dirty="0"/>
          </a:p>
        </p:txBody>
      </p:sp>
      <p:grpSp>
        <p:nvGrpSpPr>
          <p:cNvPr id="17" name="Grupė 16">
            <a:extLst>
              <a:ext uri="{FF2B5EF4-FFF2-40B4-BE49-F238E27FC236}">
                <a16:creationId xmlns:a16="http://schemas.microsoft.com/office/drawing/2014/main" id="{F0782568-7629-2C4C-8179-C4D6214A3FA1}"/>
              </a:ext>
            </a:extLst>
          </p:cNvPr>
          <p:cNvGrpSpPr/>
          <p:nvPr/>
        </p:nvGrpSpPr>
        <p:grpSpPr>
          <a:xfrm>
            <a:off x="977152" y="1519114"/>
            <a:ext cx="10802471" cy="4046797"/>
            <a:chOff x="977152" y="1612604"/>
            <a:chExt cx="10802471" cy="4046797"/>
          </a:xfrm>
        </p:grpSpPr>
        <p:pic>
          <p:nvPicPr>
            <p:cNvPr id="14" name="Paveikslėlis 13">
              <a:extLst>
                <a:ext uri="{FF2B5EF4-FFF2-40B4-BE49-F238E27FC236}">
                  <a16:creationId xmlns:a16="http://schemas.microsoft.com/office/drawing/2014/main" id="{5033F454-7334-E009-3FEB-448BDD05B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7152" y="1612604"/>
              <a:ext cx="10802471" cy="4046797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Rankraštį 15">
                  <a:extLst>
                    <a:ext uri="{FF2B5EF4-FFF2-40B4-BE49-F238E27FC236}">
                      <a16:creationId xmlns:a16="http://schemas.microsoft.com/office/drawing/2014/main" id="{4D98BC99-8688-0186-2867-19B32924A5E7}"/>
                    </a:ext>
                  </a:extLst>
                </p14:cNvPr>
                <p14:cNvContentPartPr/>
                <p14:nvPr/>
              </p14:nvContentPartPr>
              <p14:xfrm>
                <a:off x="10516200" y="5565911"/>
                <a:ext cx="268200" cy="10440"/>
              </p14:xfrm>
            </p:contentPart>
          </mc:Choice>
          <mc:Fallback xmlns="">
            <p:pic>
              <p:nvPicPr>
                <p:cNvPr id="16" name="Rankraštį 15">
                  <a:extLst>
                    <a:ext uri="{FF2B5EF4-FFF2-40B4-BE49-F238E27FC236}">
                      <a16:creationId xmlns:a16="http://schemas.microsoft.com/office/drawing/2014/main" id="{4D98BC99-8688-0186-2867-19B32924A5E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462560" y="5458271"/>
                  <a:ext cx="375840" cy="22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739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1158F-355A-59CE-0E91-C212DF4C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54B3F-8038-DB56-672F-1C34AAD82D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804528"/>
            <a:ext cx="1407854" cy="620010"/>
          </a:xfrm>
        </p:spPr>
        <p:txBody>
          <a:bodyPr/>
          <a:lstStyle/>
          <a:p>
            <a:r>
              <a:rPr lang="lt-LT" dirty="0"/>
              <a:t>07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3761AA56-AF44-A4B0-318A-E352BCB074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7EE2BB0F-8091-985A-3052-364E85FE54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1A24AB63-28A5-8125-C6CB-8C51F48F5CF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3326DC2A-29CB-B5D8-CD4D-81A11F022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7788" y="1174376"/>
            <a:ext cx="9871235" cy="14807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t-LT" sz="1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Paraiškos skiltyje „Augalininkystės ir (ar) gyvulininkystės produktų gamybos sertifikavimas“ pažymėti, kad sutinkate perduoti informaciją VšĮ „Ekoagros“, ir pažymėti pageidaujamus sertifikuoti gyvulius ir (ar) paukščius:</a:t>
            </a:r>
          </a:p>
          <a:p>
            <a:endParaRPr lang="lt-LT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id="{E522AC1D-F64D-FA1A-B194-1FC9CF572B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C3F83C7-C8A4-4579-F73E-33C1A297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15" y="2699349"/>
            <a:ext cx="9751808" cy="36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3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AEA4B-A3CA-61C5-CFCF-C1CBAFCAF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413FDD-C321-0BF8-8841-903010002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t-LT" dirty="0"/>
              <a:t>08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C2A650-C8F3-9918-BFAE-E00D1F70389B}"/>
              </a:ext>
            </a:extLst>
          </p:cNvPr>
          <p:cNvSpPr txBox="1">
            <a:spLocks/>
          </p:cNvSpPr>
          <p:nvPr/>
        </p:nvSpPr>
        <p:spPr>
          <a:xfrm>
            <a:off x="1624961" y="563770"/>
            <a:ext cx="8836852" cy="62001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/>
              <a:t>DAUGIAUSIAI PRITAIKYTA NEATITIKČIŲ 2024 M.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B34D49C-46E6-F1B6-6121-1CE2CF6DA14F}"/>
              </a:ext>
            </a:extLst>
          </p:cNvPr>
          <p:cNvGraphicFramePr>
            <a:graphicFrameLocks/>
          </p:cNvGraphicFramePr>
          <p:nvPr/>
        </p:nvGraphicFramePr>
        <p:xfrm>
          <a:off x="1804986" y="1424538"/>
          <a:ext cx="9114025" cy="476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24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koagros">
      <a:dk1>
        <a:srgbClr val="002836"/>
      </a:dk1>
      <a:lt1>
        <a:srgbClr val="FFFFFF"/>
      </a:lt1>
      <a:dk2>
        <a:srgbClr val="002836"/>
      </a:dk2>
      <a:lt2>
        <a:srgbClr val="CDEAE4"/>
      </a:lt2>
      <a:accent1>
        <a:srgbClr val="006232"/>
      </a:accent1>
      <a:accent2>
        <a:srgbClr val="44AC71"/>
      </a:accent2>
      <a:accent3>
        <a:srgbClr val="84C349"/>
      </a:accent3>
      <a:accent4>
        <a:srgbClr val="2DB99D"/>
      </a:accent4>
      <a:accent5>
        <a:srgbClr val="E57445"/>
      </a:accent5>
      <a:accent6>
        <a:srgbClr val="DBE9BC"/>
      </a:accent6>
      <a:hlink>
        <a:srgbClr val="006233"/>
      </a:hlink>
      <a:folHlink>
        <a:srgbClr val="44AC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4395</TotalTime>
  <Words>806</Words>
  <Application>Microsoft Office PowerPoint</Application>
  <PresentationFormat>Plačiaekranė</PresentationFormat>
  <Paragraphs>111</Paragraphs>
  <Slides>14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22" baseType="lpstr">
      <vt:lpstr>Aptos</vt:lpstr>
      <vt:lpstr>Arial</vt:lpstr>
      <vt:lpstr>Barlow</vt:lpstr>
      <vt:lpstr>Barlow SemiBold</vt:lpstr>
      <vt:lpstr>Calibri</vt:lpstr>
      <vt:lpstr>open sans</vt:lpstr>
      <vt:lpstr>open sans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Augustina Trijonytė</dc:creator>
  <cp:lastModifiedBy>Inga Urbonavičienė</cp:lastModifiedBy>
  <cp:revision>258</cp:revision>
  <cp:lastPrinted>2025-04-03T07:49:27Z</cp:lastPrinted>
  <dcterms:created xsi:type="dcterms:W3CDTF">2022-01-14T19:30:51Z</dcterms:created>
  <dcterms:modified xsi:type="dcterms:W3CDTF">2025-04-03T10:44:31Z</dcterms:modified>
</cp:coreProperties>
</file>