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4"/>
  </p:sldMasterIdLst>
  <p:notesMasterIdLst>
    <p:notesMasterId r:id="rId14"/>
  </p:notesMasterIdLst>
  <p:sldIdLst>
    <p:sldId id="257" r:id="rId5"/>
    <p:sldId id="964" r:id="rId6"/>
    <p:sldId id="971" r:id="rId7"/>
    <p:sldId id="983" r:id="rId8"/>
    <p:sldId id="978" r:id="rId9"/>
    <p:sldId id="980" r:id="rId10"/>
    <p:sldId id="979" r:id="rId11"/>
    <p:sldId id="981" r:id="rId12"/>
    <p:sldId id="865" r:id="rId13"/>
  </p:sldIdLst>
  <p:sldSz cx="9144000" cy="5143500" type="screen16x9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C543"/>
    <a:srgbClr val="5C9247"/>
    <a:srgbClr val="88B14B"/>
    <a:srgbClr val="9BBB59"/>
    <a:srgbClr val="126A3A"/>
    <a:srgbClr val="009900"/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Tamsus stilius1 – paryškinima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Vidutinis stili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659" autoAdjust="0"/>
  </p:normalViewPr>
  <p:slideViewPr>
    <p:cSldViewPr snapToGrid="0">
      <p:cViewPr varScale="1">
        <p:scale>
          <a:sx n="83" d="100"/>
          <a:sy n="83" d="100"/>
        </p:scale>
        <p:origin x="145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1FE38-6656-4C69-8773-66178E16107B}" type="datetimeFigureOut">
              <a:rPr lang="en-US" smtClean="0"/>
              <a:pPr/>
              <a:t>4/2/2025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D9B4B-C667-46DA-8DB6-7CF7DF6CE5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398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  <a:p>
            <a:r>
              <a:rPr lang="lt-LT" dirty="0"/>
              <a:t> 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80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794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547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960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464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7D9B4B-C667-46DA-8DB6-7CF7DF6CE5C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351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551B-3E93-4ABF-AAD3-5D1267357C68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F0E3-927D-4426-80E5-9B0809DCA569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3BCBA-35C2-4092-80BE-CB9F56A04E67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15798-AF34-4985-A702-8EFE83A1F6F5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D5A0-5488-44B4-9582-65115BA4EF97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8F3D3-B719-4FF4-9600-D7239F01FF86}" type="datetime1">
              <a:rPr lang="en-US" smtClean="0"/>
              <a:t>4/2/2025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157DB-2A84-4937-9A93-F8334203843B}" type="datetime1">
              <a:rPr lang="en-US" smtClean="0"/>
              <a:t>4/2/2025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21B55-1F9C-41F6-A8BD-5515041BFB11}" type="datetime1">
              <a:rPr lang="en-US" smtClean="0"/>
              <a:t>4/2/2025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BC499-BFAE-4F1C-BF0F-3FE0E31A0242}" type="datetime1">
              <a:rPr lang="en-US" smtClean="0"/>
              <a:t>4/2/2025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57FEC-2452-4822-AD33-74BD83A6D585}" type="datetime1">
              <a:rPr lang="en-US" smtClean="0"/>
              <a:t>4/2/2025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202CA-8E3E-4495-91A9-719C40E7FE4A}" type="datetime1">
              <a:rPr lang="en-US" smtClean="0"/>
              <a:t>4/2/2025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6F227-1518-4CE8-A27B-6C5D49C6B1FA}" type="datetime1">
              <a:rPr lang="en-US" smtClean="0"/>
              <a:t>4/2/2025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B7F88-8E2D-499B-BAD8-FA2927D3DC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um.lrv.lt/lt/kooperacija-zemes-ukyje/pripazinti-zemes-ukio-kooperatyvai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9554" y="1692942"/>
            <a:ext cx="3350176" cy="33855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lt-LT" sz="2000" b="1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M. SUSIETOJI PARAMA UŽ PIENINES KARVES</a:t>
            </a:r>
            <a:endParaRPr lang="en-US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Jonas Gritė, </a:t>
            </a:r>
            <a:br>
              <a:rPr lang="en-US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dirty="0">
                <a:solidFill>
                  <a:srgbClr val="8EC5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Maisto pramonės ir kokybės skyriaus vyr. specialistas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2000" b="1" dirty="0">
              <a:solidFill>
                <a:srgbClr val="8EC5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00892" y="4733526"/>
            <a:ext cx="991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zum.lrv.lt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499554" y="1415609"/>
            <a:ext cx="814489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Parama mokama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Vald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ų registre </a:t>
            </a:r>
            <a:r>
              <a:rPr lang="lt-LT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registruotiems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valdos valdytojams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atitinkantiems visus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iuos reikalavimus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fontAlgn="ctr">
              <a:buNone/>
              <a:defRPr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kurie </a:t>
            </a: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pateikė paraiškas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gauti paramą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už žemės ūkio naudmenas ir kitus plotus bei ūkinius gyvūnus </a:t>
            </a: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paraiškose pažymėjo, jog prašo skirti susietąją pajamų paramą už pienines karves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Valdos partneriai valdoje gali būti užregistruoti iki š. m. balandžio 30 d. (imtinai);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už Ūkinių gyvūnų registre (ŪGR) </a:t>
            </a:r>
            <a:r>
              <a:rPr lang="lt-LT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įregistruotas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valdos valdytojo ir (ar) partnerių vardu ir </a:t>
            </a:r>
            <a:r>
              <a:rPr lang="lt-LT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nepertraukiamai</a:t>
            </a:r>
            <a:r>
              <a:rPr lang="lt-LT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išlaikytas valdoje š. m. gegužės 1 d.–birželio 30 d. (dviejų mėnesių laikotarpiu) (imtinai) pienines karves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fontAlgn="ctr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lt-L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jeigu ŪGR yra įregistruoti duomenys apie pieninės karvės </a:t>
            </a:r>
            <a:r>
              <a:rPr lang="lt-LT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prieauglio atvedimą arba gaišimą (negyvo prieauglio atvedimą arba išsimetimą) 18 mėnesių laikotarpiu iki š. m. balandžio 30 d.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(t. y.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metams - 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nuo 2023 m. lapkričio 1 d. iki 2025 m. balandžio 30 d.)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2000" b="1" dirty="0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B59540AF-F521-67A4-2542-37ABE7CF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924" y="758796"/>
            <a:ext cx="5614149" cy="525129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 PARAMAI GAUTI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23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822211" y="1413830"/>
            <a:ext cx="7499576" cy="3388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>
              <a:lnSpc>
                <a:spcPct val="115000"/>
              </a:lnSpc>
              <a:spcAft>
                <a:spcPts val="10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aldos valdytojai ir jų partneriai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taip pat privalo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laikytis:</a:t>
            </a:r>
          </a:p>
          <a:p>
            <a:pPr marL="285750" indent="-285750" algn="just" fontAlgn="ctr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Ūkinių gyvūnų laikymo vietų registravimo ir jose laikomų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ūkinių gyvūnų ženklinimo ir apskaitos tvarkos aprašo reikalavimų</a:t>
            </a:r>
            <a:r>
              <a:rPr lang="en-US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2003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-06-16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įsakym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Nr. 3D-234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lt-LT" sz="1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sz="1400" b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aldymo reikalavimų ir </a:t>
            </a:r>
            <a:r>
              <a:rPr lang="lt-LT" sz="1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Žemės ūkio naudmenų geros agrarinės ir aplinkosaugos būklės reikalavimų (GAAB).</a:t>
            </a:r>
            <a:endParaRPr lang="lt-LT" sz="14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ctr">
              <a:lnSpc>
                <a:spcPct val="115000"/>
              </a:lnSpc>
              <a:spcAft>
                <a:spcPts val="1000"/>
              </a:spcAft>
            </a:pP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Svarbu: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laiku į ŪGR suvesti ne tik karvių duomenis, bet ir   duomenis apie  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pieninės karvės prieauglio atvedimą arba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gaišimą (negyvo prieauglio atvedimą arba išsimetimą), t. y. per 7 kalendorines dienas (terminas skaičiuojamas nuo sekančios dienos po įvykio).</a:t>
            </a:r>
            <a:endParaRPr lang="lt-LT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ctr">
              <a:lnSpc>
                <a:spcPct val="115000"/>
              </a:lnSpc>
              <a:spcAft>
                <a:spcPts val="1000"/>
              </a:spcAft>
            </a:pPr>
            <a:endParaRPr lang="lt-LT" sz="1400" spc="-1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ctr">
              <a:lnSpc>
                <a:spcPct val="115000"/>
              </a:lnSpc>
              <a:spcAft>
                <a:spcPts val="1000"/>
              </a:spcAft>
            </a:pPr>
            <a:r>
              <a:rPr lang="lt-LT" sz="1200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Visus reikalavimus galima rasti 2023-2027 m. susietosios pajamų paramos už pienines karves administravimo taisyklėse (ministro įsakymas Nr. 3D-103, 2023-02-24).</a:t>
            </a:r>
            <a:endParaRPr lang="lt-LT" sz="12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B59540AF-F521-67A4-2542-37ABE7CF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334" y="758796"/>
            <a:ext cx="5661329" cy="559715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 PARAMAI GAUTI (2)</a:t>
            </a:r>
            <a:endParaRPr lang="lt-L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56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196AB44-D264-5156-5D41-21D4015A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59B13B04-9E97-4F2B-C192-8B03365907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Pavadinimas 1">
            <a:extLst>
              <a:ext uri="{FF2B5EF4-FFF2-40B4-BE49-F238E27FC236}">
                <a16:creationId xmlns:a16="http://schemas.microsoft.com/office/drawing/2014/main" id="{2D0C6713-23BF-FCBB-FC53-AF8BBF7F8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716" y="758796"/>
            <a:ext cx="3235294" cy="552940"/>
          </a:xfrm>
        </p:spPr>
        <p:txBody>
          <a:bodyPr>
            <a:normAutofit/>
          </a:bodyPr>
          <a:lstStyle/>
          <a:p>
            <a:pPr algn="l"/>
            <a:r>
              <a:rPr lang="lt-LT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MOKĖJIMO TVARKA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8B9AA2-F1E7-B3F2-88DD-D893466CC00E}"/>
              </a:ext>
            </a:extLst>
          </p:cNvPr>
          <p:cNvSpPr txBox="1"/>
          <p:nvPr/>
        </p:nvSpPr>
        <p:spPr>
          <a:xfrm>
            <a:off x="943528" y="1311736"/>
            <a:ext cx="7256944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 metams iš viso susietajai paramai už pienines karves </a:t>
            </a:r>
            <a:r>
              <a:rPr lang="lt-LT" sz="1400" b="1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skirta </a:t>
            </a:r>
            <a:r>
              <a:rPr lang="lt-LT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45,5 mln. Eur.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Tikslūs paramos </a:t>
            </a:r>
            <a:r>
              <a:rPr lang="lt-LT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dydžiai nustatomi kasmet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atskiru žemės ūkio ministro įsakymu, paaiškėjus remtinų pieninių karvių skaičiui ir ūkių skaičiui rugsėjo mėnesį.</a:t>
            </a: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b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Paramos avansus 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numatoma mokėti nuo 2025 m. spalio 16 d., </a:t>
            </a:r>
            <a:r>
              <a:rPr lang="en-US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likusią paramos sumą</a:t>
            </a:r>
            <a:r>
              <a:rPr lang="en-US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b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nuo </a:t>
            </a:r>
            <a:r>
              <a:rPr lang="en-US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gruod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žio </a:t>
            </a:r>
            <a:r>
              <a:rPr lang="en-US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t-LT" sz="14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d.</a:t>
            </a: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400" spc="-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Paramos dydžiai diferencijuojami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pagal valdoje įregistruotų pieninių veislių karvių skaičių pagal 4 pakopas, kurios nustatytos 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Lietuvos 2023–2027 metų BŽŪP strateginiame plane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pakopa – už pirmąsias 10 karvių (imtinai), 2 pakopa – už 11–50-tąją karves (imtinai), 3 pakopa – už 51–150-tąją karves (imtinai) bei 4 pakopa – nuo 151 karvės ir daugiau už likusias karves. </a:t>
            </a:r>
          </a:p>
          <a:p>
            <a:pPr marL="342900" indent="-342900" fontAlgn="ctr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lt-LT" sz="1200" spc="-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3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1132764" y="1372949"/>
            <a:ext cx="7042245" cy="4109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Papildoma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30 Eur išmoka už pieninę karvę bus skiriama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jeigu laikytojas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buvo pripažintos žemės ūkio kooperatinės bendrovės (kooperatyvo) narys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nepertraukiamai nuo praėjusių metų gegužės 1 d. iki einamųjų metų balandžio 30 d. ir tuo pačiu laikotarpiu šiam kooperatyvui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pardavė pieną perdirbti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Valdytojas turi atitikti pagrindinius reikalavimus išmokai gauti.</a:t>
            </a: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Išmoka skiriama 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už ne daugiau kaip </a:t>
            </a:r>
            <a:r>
              <a:rPr lang="lt-LT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150 pieninių karvių </a:t>
            </a:r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vienam valdos valdytojui.</a:t>
            </a: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Kooperatyvai turi būti pripažinti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vadovaujantis žemės ūkio ministro</a:t>
            </a:r>
            <a:b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2016-07-22 įsakymu Nr.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3D-435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„Dėl Kooperatinių bendrovių (kooperatyvų)</a:t>
            </a:r>
            <a:b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pripažinimo žemės ūkio kooperatinėmis bendrovėmis (kooperatyvais)</a:t>
            </a:r>
            <a:b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tvarkos aprašo  patvirtinimo“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bei užregistruoti pieno supirkėjais 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VĮ ŽŪDC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vadovaujantis žemės ūkio ministro 2001-05-09 įsakymu Nr.146 „Dėl Pieno</a:t>
            </a:r>
            <a:b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supirkimo taisyklių patvirtinimo“. </a:t>
            </a:r>
          </a:p>
          <a:p>
            <a:pPr marL="285750" indent="-285750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300" kern="1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 fontAlgn="ctr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lt-LT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B59540AF-F521-67A4-2542-37ABE7CF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764" y="758796"/>
            <a:ext cx="7438030" cy="723900"/>
          </a:xfrm>
        </p:spPr>
        <p:txBody>
          <a:bodyPr>
            <a:noAutofit/>
          </a:bodyPr>
          <a:lstStyle/>
          <a:p>
            <a:pPr algn="l"/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IŠMOKA PRIPAŽINTŲ KOOPERATYVŲ NARIAMS</a:t>
            </a:r>
          </a:p>
        </p:txBody>
      </p:sp>
    </p:spTree>
    <p:extLst>
      <p:ext uri="{BB962C8B-B14F-4D97-AF65-F5344CB8AC3E}">
        <p14:creationId xmlns:p14="http://schemas.microsoft.com/office/powerpoint/2010/main" val="269028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766846" y="1150613"/>
            <a:ext cx="77787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ctr" hangingPunct="1">
              <a:lnSpc>
                <a:spcPct val="150000"/>
              </a:lnSpc>
            </a:pPr>
            <a:endParaRPr lang="lt-LT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iekvieną 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mėnesį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 8 darbo dienas turi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suvesti išsamius duomenis į PAIS (Pieno apskaitos informacinę sistemą) apie savo narius, kurie visą praėjusį mėnesį nepertraukiamai buvo kooperatyvo nariai ir jam pardavė pieną perdirbti.</a:t>
            </a:r>
          </a:p>
          <a:p>
            <a:pPr marL="285750" indent="-285750" algn="just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t-LT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lt-LT" sz="1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Pripažintų kooperatyvų sąrašą galima rasti ministerijos tinklalapyje </a:t>
            </a:r>
            <a:r>
              <a:rPr lang="lt-LT" sz="14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4"/>
              </a:rPr>
              <a:t>https://zum.lrv.lt/lt/kooperacija-zemes-ukyje/pripazinti-zemes-ukio-kooperatyvai/</a:t>
            </a:r>
            <a:endParaRPr lang="lt-LT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t-LT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B59540AF-F521-67A4-2542-37ABE7CF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2958" y="853566"/>
            <a:ext cx="4698084" cy="559715"/>
          </a:xfrm>
        </p:spPr>
        <p:txBody>
          <a:bodyPr>
            <a:noAutofit/>
          </a:bodyPr>
          <a:lstStyle/>
          <a:p>
            <a:pPr algn="l"/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PRIPAŽINTI KOOPERATYVAI:</a:t>
            </a:r>
          </a:p>
        </p:txBody>
      </p:sp>
    </p:spTree>
    <p:extLst>
      <p:ext uri="{BB962C8B-B14F-4D97-AF65-F5344CB8AC3E}">
        <p14:creationId xmlns:p14="http://schemas.microsoft.com/office/powerpoint/2010/main" val="193203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E1BA248-FF89-5910-E7A7-1403FFEE3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943E19-C758-7F7C-33C8-F05267CAF71B}"/>
              </a:ext>
            </a:extLst>
          </p:cNvPr>
          <p:cNvSpPr txBox="1"/>
          <p:nvPr/>
        </p:nvSpPr>
        <p:spPr>
          <a:xfrm>
            <a:off x="922634" y="1694118"/>
            <a:ext cx="7298729" cy="1525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Taip pat bus skiriama 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papildoma 10 Eur išmoka</a:t>
            </a:r>
            <a:r>
              <a:rPr lang="en-US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 pieninę karvę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kuri atitiks reikalavimus paramai gauti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j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eigu laikytojo tiriamoji pieninių gyvūnų banda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dalyvavo produktyvumo tyrimuose nepertraukiamai nuo praėjusių metų gegužės 1 d. iki einamųjų metų balandžio 30 d.</a:t>
            </a:r>
            <a:r>
              <a:rPr lang="en-US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paramai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gauti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nuo 202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gegužės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d. iki 202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balandžio 30 </a:t>
            </a:r>
            <a:r>
              <a:rPr lang="en-US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d.)</a:t>
            </a:r>
            <a:endParaRPr lang="lt-LT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ctr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lt-LT" sz="1200" spc="-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avadinimas 1">
            <a:extLst>
              <a:ext uri="{FF2B5EF4-FFF2-40B4-BE49-F238E27FC236}">
                <a16:creationId xmlns:a16="http://schemas.microsoft.com/office/drawing/2014/main" id="{B59540AF-F521-67A4-2542-37ABE7CF2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127" y="868100"/>
            <a:ext cx="2845744" cy="552940"/>
          </a:xfrm>
        </p:spPr>
        <p:txBody>
          <a:bodyPr>
            <a:normAutofit/>
          </a:bodyPr>
          <a:lstStyle/>
          <a:p>
            <a:pPr algn="l"/>
            <a:r>
              <a:rPr lang="lt-LT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IŠMOKA UŽ GPK</a:t>
            </a:r>
          </a:p>
        </p:txBody>
      </p:sp>
      <p:pic>
        <p:nvPicPr>
          <p:cNvPr id="2" name="Grafinis elementas 1" descr="Coins outline">
            <a:extLst>
              <a:ext uri="{FF2B5EF4-FFF2-40B4-BE49-F238E27FC236}">
                <a16:creationId xmlns:a16="http://schemas.microsoft.com/office/drawing/2014/main" id="{6F5E7BFA-8295-0385-8118-DB5A4DA520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93577" y="3056146"/>
            <a:ext cx="1510119" cy="100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365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504F3AE5-FCB9-8A8E-CD06-302CB461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7F88-8E2D-499B-BAD8-FA2927D3DC0E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94C25AE4-F058-8A9F-7471-45EE4C39E4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2" y="341563"/>
            <a:ext cx="2448270" cy="417233"/>
          </a:xfrm>
          <a:prstGeom prst="rect">
            <a:avLst/>
          </a:prstGeom>
        </p:spPr>
      </p:pic>
      <p:sp>
        <p:nvSpPr>
          <p:cNvPr id="7" name="Pavadinimas 1">
            <a:extLst>
              <a:ext uri="{FF2B5EF4-FFF2-40B4-BE49-F238E27FC236}">
                <a16:creationId xmlns:a16="http://schemas.microsoft.com/office/drawing/2014/main" id="{D25A717F-AB97-745A-B5AE-FCF3B36FB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741" y="780613"/>
            <a:ext cx="7806518" cy="723900"/>
          </a:xfrm>
        </p:spPr>
        <p:txBody>
          <a:bodyPr>
            <a:noAutofit/>
          </a:bodyPr>
          <a:lstStyle/>
          <a:p>
            <a:pPr algn="l"/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NAUJA: GALIMYBĖ ATLIKTI NUOTOLINĘ PATIKRĄ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FA43BF-0449-4D70-776B-6D65D253AC5B}"/>
              </a:ext>
            </a:extLst>
          </p:cNvPr>
          <p:cNvSpPr txBox="1"/>
          <p:nvPr/>
        </p:nvSpPr>
        <p:spPr>
          <a:xfrm>
            <a:off x="434729" y="1409547"/>
            <a:ext cx="5479576" cy="4251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Jeigu NMA atrinks pareiškėją patikrai, tuomet VMVT įvertins, ar gali būti atlikta patikra nuotoliu.</a:t>
            </a:r>
          </a:p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lt-LT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Jeigu pareiškėjas tinkamas nuotolinei patikrai, tada jis gaus iš VMVT pranešimą, kuriame bus nurodytas tinkamų paramai pieninių karvių sąrašas ir nurodyti dokumentai, kuriuos reikia pateikti. </a:t>
            </a:r>
          </a:p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lt-LT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Jeigu pareiškėjas sutiks atlikti patikrą nuotoliu, tuomet jis per 3 kalendorines dienas galės pateikti pieninių karvių nuotraukas bei dokumentų kopijas, naudojantis programa „NMA agro“.</a:t>
            </a:r>
          </a:p>
          <a:p>
            <a:pPr lvl="0" algn="just" fontAlgn="ctr">
              <a:lnSpc>
                <a:spcPct val="115000"/>
              </a:lnSpc>
              <a:tabLst>
                <a:tab pos="457200" algn="l"/>
              </a:tabLst>
            </a:pPr>
            <a:endParaRPr lang="lt-LT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ctr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Jeigu pareiškėjas per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kalendorines dienas nepateiks vis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ų reikiamų nuotraukų ar dokumentų, tuomet per 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kalendorines dienas VMVT atliks patikr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ą</a:t>
            </a: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vietoje.</a:t>
            </a:r>
            <a:endParaRPr lang="lt-LT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ctr">
              <a:lnSpc>
                <a:spcPct val="115000"/>
              </a:lnSpc>
            </a:pPr>
            <a:r>
              <a:rPr lang="en-US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lt-LT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fontAlgn="ctr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lt-LT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ctr">
              <a:lnSpc>
                <a:spcPct val="115000"/>
              </a:lnSpc>
              <a:buFont typeface="Wingdings" panose="05000000000000000000" pitchFamily="2" charset="2"/>
              <a:buChar char=""/>
            </a:pPr>
            <a:endParaRPr lang="lt-LT" sz="1200" spc="-1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aveikslėlis 10" descr="Paveikslėlis, kuriame yra tekstas, Mobilusis telefonas, Nešiojamas ryšio įrenginys, įtaisas&#10;&#10;Dirbtinio intelekto sugeneruotas turinys gali būti neteisingas.">
            <a:extLst>
              <a:ext uri="{FF2B5EF4-FFF2-40B4-BE49-F238E27FC236}">
                <a16:creationId xmlns:a16="http://schemas.microsoft.com/office/drawing/2014/main" id="{F387EB6C-D2A6-831A-8D17-DDC46C96E2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858" y="1482696"/>
            <a:ext cx="2133599" cy="297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97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214560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>
                <a:solidFill>
                  <a:srgbClr val="8EC543"/>
                </a:solidFill>
                <a:latin typeface="Arial" pitchFamily="34" charset="0"/>
                <a:cs typeface="Arial" pitchFamily="34" charset="0"/>
              </a:rPr>
              <a:t>Ačiū už dėmesį</a:t>
            </a:r>
            <a:endParaRPr lang="en-GB" sz="2800" b="1">
              <a:solidFill>
                <a:srgbClr val="8EC54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4421373"/>
            <a:ext cx="164660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LIETUVOS RESPUBLIKOS 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ŽEMĖS ŪKIO MINISTERIJA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PVM kodas LT886751917</a:t>
            </a:r>
            <a:endParaRPr lang="en-GB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4546" y="4421373"/>
            <a:ext cx="10887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Biudžetinė įstaiga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Gedimino pr. 19, </a:t>
            </a:r>
          </a:p>
          <a:p>
            <a:r>
              <a:rPr lang="lt-LT" sz="900">
                <a:latin typeface="Arial" pitchFamily="34" charset="0"/>
                <a:cs typeface="Arial" pitchFamily="34" charset="0"/>
              </a:rPr>
              <a:t>LT-01103 Vilnius</a:t>
            </a:r>
            <a:endParaRPr lang="en-GB" sz="9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91220" y="4421373"/>
            <a:ext cx="111761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900">
                <a:latin typeface="Arial" pitchFamily="34" charset="0"/>
                <a:cs typeface="Arial" pitchFamily="34" charset="0"/>
              </a:rPr>
              <a:t>+370 5 239 11 11 </a:t>
            </a:r>
          </a:p>
          <a:p>
            <a:r>
              <a:rPr lang="lt-LT" sz="900" err="1">
                <a:latin typeface="Arial" pitchFamily="34" charset="0"/>
                <a:cs typeface="Arial" pitchFamily="34" charset="0"/>
              </a:rPr>
              <a:t>zum@zum.lt</a:t>
            </a:r>
            <a:endParaRPr lang="lt-LT" sz="900">
              <a:latin typeface="Arial" pitchFamily="34" charset="0"/>
              <a:cs typeface="Arial" pitchFamily="34" charset="0"/>
            </a:endParaRPr>
          </a:p>
          <a:p>
            <a:r>
              <a:rPr lang="lt-LT" sz="900" err="1">
                <a:latin typeface="Arial" pitchFamily="34" charset="0"/>
                <a:cs typeface="Arial" pitchFamily="34" charset="0"/>
              </a:rPr>
              <a:t>zum.lrv.lt</a:t>
            </a:r>
            <a:endParaRPr lang="en-GB" sz="900" err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35072"/>
      </p:ext>
    </p:extLst>
  </p:cSld>
  <p:clrMapOvr>
    <a:masterClrMapping/>
  </p:clrMapOvr>
</p:sld>
</file>

<file path=ppt/theme/theme1.xml><?xml version="1.0" encoding="utf-8"?>
<a:theme xmlns:a="http://schemas.openxmlformats.org/drawingml/2006/main" name="ZUM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ZUM PPT template (002).pptx  -  Tik skaityti" id="{7F436046-F3F6-4520-8AB3-D81269D02C44}" vid="{332B72F7-2300-4B3F-863E-43245681ED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d3dc302-d401-4fcb-a11f-81556f32ee8b">
      <UserInfo>
        <DisplayName>Virginija Žoštautienė</DisplayName>
        <AccountId>118</AccountId>
        <AccountType/>
      </UserInfo>
      <UserInfo>
        <DisplayName>Robertas Pikšrys</DisplayName>
        <AccountId>395</AccountId>
        <AccountType/>
      </UserInfo>
      <UserInfo>
        <DisplayName>Vida Kučinskienė</DisplayName>
        <AccountId>226</AccountId>
        <AccountType/>
      </UserInfo>
      <UserInfo>
        <DisplayName>Rūta Savickienė</DisplayName>
        <AccountId>268</AccountId>
        <AccountType/>
      </UserInfo>
      <UserInfo>
        <DisplayName>Neringa Michailovaitė</DisplayName>
        <AccountId>79</AccountId>
        <AccountType/>
      </UserInfo>
      <UserInfo>
        <DisplayName>Loreta Mačytė</DisplayName>
        <AccountId>82</AccountId>
        <AccountType/>
      </UserInfo>
      <UserInfo>
        <DisplayName>Jolita Martutaitytė</DisplayName>
        <AccountId>225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A66B3747F7084FAFCF91B9BC9BE254" ma:contentTypeVersion="6" ma:contentTypeDescription="Create a new document." ma:contentTypeScope="" ma:versionID="4b55c4adad76ef5c08ff4aeee8927f23">
  <xsd:schema xmlns:xsd="http://www.w3.org/2001/XMLSchema" xmlns:xs="http://www.w3.org/2001/XMLSchema" xmlns:p="http://schemas.microsoft.com/office/2006/metadata/properties" xmlns:ns2="fcbf9a42-00c4-4ae3-b00a-d895fdb9c8c8" xmlns:ns3="1d3dc302-d401-4fcb-a11f-81556f32ee8b" targetNamespace="http://schemas.microsoft.com/office/2006/metadata/properties" ma:root="true" ma:fieldsID="0cabf72edfd2a0db215fcf3ff693fb24" ns2:_="" ns3:_="">
    <xsd:import namespace="fcbf9a42-00c4-4ae3-b00a-d895fdb9c8c8"/>
    <xsd:import namespace="1d3dc302-d401-4fcb-a11f-81556f32ee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bf9a42-00c4-4ae3-b00a-d895fdb9c8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dc302-d401-4fcb-a11f-81556f32ee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65D5C0-B7E3-4221-AA84-F2D0F2BE00A2}">
  <ds:schemaRefs>
    <ds:schemaRef ds:uri="http://purl.org/dc/elements/1.1/"/>
    <ds:schemaRef ds:uri="http://purl.org/dc/terms/"/>
    <ds:schemaRef ds:uri="fcbf9a42-00c4-4ae3-b00a-d895fdb9c8c8"/>
    <ds:schemaRef ds:uri="http://schemas.microsoft.com/office/infopath/2007/PartnerControls"/>
    <ds:schemaRef ds:uri="http://schemas.microsoft.com/office/2006/documentManagement/types"/>
    <ds:schemaRef ds:uri="1d3dc302-d401-4fcb-a11f-81556f32ee8b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2B8D86-E53E-41A2-9186-4A690BD6B4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75E6E9-0CA8-4A95-B125-A47FDDE30E8D}">
  <ds:schemaRefs>
    <ds:schemaRef ds:uri="1d3dc302-d401-4fcb-a11f-81556f32ee8b"/>
    <ds:schemaRef ds:uri="fcbf9a42-00c4-4ae3-b00a-d895fdb9c8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ZUM PPT template</Template>
  <TotalTime>2795</TotalTime>
  <Words>870</Words>
  <Application>Microsoft Office PowerPoint</Application>
  <PresentationFormat>Demonstracija ekrane (16:9)</PresentationFormat>
  <Paragraphs>71</Paragraphs>
  <Slides>9</Slides>
  <Notes>7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ZUM PPT template</vt:lpstr>
      <vt:lpstr>„PowerPoint“ pateiktis</vt:lpstr>
      <vt:lpstr>REIKALAVIMAI PARAMAI GAUTI (1)</vt:lpstr>
      <vt:lpstr>REIKALAVIMAI PARAMAI GAUTI (2)</vt:lpstr>
      <vt:lpstr>MOKĖJIMO TVARKA</vt:lpstr>
      <vt:lpstr>IŠMOKA PRIPAŽINTŲ KOOPERATYVŲ NARIAMS</vt:lpstr>
      <vt:lpstr>PRIPAŽINTI KOOPERATYVAI:</vt:lpstr>
      <vt:lpstr>IŠMOKA UŽ GPK</vt:lpstr>
      <vt:lpstr>NAUJA: GALIMYBĖ ATLIKTI NUOTOLINĘ PATIKRĄ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Kristina Indriošienė</dc:creator>
  <cp:lastModifiedBy>Jonas Gritė</cp:lastModifiedBy>
  <cp:revision>121</cp:revision>
  <cp:lastPrinted>2023-01-24T07:15:57Z</cp:lastPrinted>
  <dcterms:created xsi:type="dcterms:W3CDTF">2022-09-05T07:04:46Z</dcterms:created>
  <dcterms:modified xsi:type="dcterms:W3CDTF">2025-04-02T04:30:40Z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0x01010008A66B3747F7084FAFCF91B9BC9BE254</vt:lpwstr>
  </property>
</Properties>
</file>