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62" r:id="rId2"/>
    <p:sldId id="959" r:id="rId3"/>
    <p:sldId id="961" r:id="rId4"/>
    <p:sldId id="957" r:id="rId5"/>
    <p:sldId id="682" r:id="rId6"/>
    <p:sldId id="688" r:id="rId7"/>
    <p:sldId id="922" r:id="rId8"/>
    <p:sldId id="974" r:id="rId9"/>
    <p:sldId id="943" r:id="rId10"/>
    <p:sldId id="966" r:id="rId11"/>
    <p:sldId id="967" r:id="rId12"/>
    <p:sldId id="968" r:id="rId13"/>
    <p:sldId id="971" r:id="rId14"/>
    <p:sldId id="960" r:id="rId15"/>
    <p:sldId id="972" r:id="rId16"/>
    <p:sldId id="964" r:id="rId17"/>
    <p:sldId id="975" r:id="rId18"/>
    <p:sldId id="976" r:id="rId19"/>
    <p:sldId id="946" r:id="rId20"/>
    <p:sldId id="947" r:id="rId21"/>
    <p:sldId id="981" r:id="rId22"/>
    <p:sldId id="979" r:id="rId23"/>
    <p:sldId id="263" r:id="rId2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E647"/>
    <a:srgbClr val="8EC543"/>
    <a:srgbClr val="126A3A"/>
    <a:srgbClr val="5C92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Vidutinis stilius 2 – paryškinima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>
        <p:scale>
          <a:sx n="100" d="100"/>
          <a:sy n="100" d="100"/>
        </p:scale>
        <p:origin x="324" y="4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91FE38-6656-4C69-8773-66178E16107B}" type="datetimeFigureOut">
              <a:rPr lang="en-US" smtClean="0"/>
              <a:pPr/>
              <a:t>4/3/2025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D9B4B-C667-46DA-8DB6-7CF7DF6CE5C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90072-56DB-4510-A77B-0D756E24487B}" type="slidenum">
              <a:rPr lang="lt-LT" smtClean="0"/>
              <a:pPr/>
              <a:t>5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287742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47BB69-FF59-CB17-506D-2498C062B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>
            <a:extLst>
              <a:ext uri="{FF2B5EF4-FFF2-40B4-BE49-F238E27FC236}">
                <a16:creationId xmlns:a16="http://schemas.microsoft.com/office/drawing/2014/main" id="{8F82659F-7153-0079-F5C2-B53754EC17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>
            <a:extLst>
              <a:ext uri="{FF2B5EF4-FFF2-40B4-BE49-F238E27FC236}">
                <a16:creationId xmlns:a16="http://schemas.microsoft.com/office/drawing/2014/main" id="{4836EEBD-E6C4-2876-8E51-78E8CE488B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09C986DB-A9CA-D4F0-D11A-9315EC6D87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909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7567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8486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6989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862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838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4944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6427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474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Spustelėkite norėdami redaguoti šablono paantraštės stilių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4/3/2025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4/3/2025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4/3/2025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4/3/2025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4/3/2025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4/3/2025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4/3/2025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4/3/2025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4/3/2025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4/3/2025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/>
              <a:t>Spustelėkite piktogramą norėdami įtraukti paveikslėlį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CC2-D4A4-446F-9580-390A26F58C9E}" type="datetimeFigureOut">
              <a:rPr lang="en-US" smtClean="0"/>
              <a:pPr/>
              <a:t>4/3/2025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28CC2-D4A4-446F-9580-390A26F58C9E}" type="datetimeFigureOut">
              <a:rPr lang="en-US" smtClean="0"/>
              <a:pPr/>
              <a:t>4/3/2025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jpeg"/><Relationship Id="rId5" Type="http://schemas.openxmlformats.org/officeDocument/2006/relationships/image" Target="../media/image3.png"/><Relationship Id="rId4" Type="http://schemas.openxmlformats.org/officeDocument/2006/relationships/hyperlink" Target="https://e-seimas.lrs.lt/portal/legalAct/lt/TAD/bbcd0821d67811ee9269b566387cfecb?positionInSearchResults=0&amp;searchModelUUID=b797cfee-6fa0-49b6-9112-ac5cfb3c0ea0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0.sv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3.png"/><Relationship Id="rId4" Type="http://schemas.openxmlformats.org/officeDocument/2006/relationships/image" Target="../media/image15.sv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vmvt.lrv.lt/lt/naujienos/vmvt-patikros-nuotoliniu-budu-kvieciame-ukininkus-naudotis-nma-agro-programele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11" Type="http://schemas.openxmlformats.org/officeDocument/2006/relationships/image" Target="../media/image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3.png"/><Relationship Id="rId7" Type="http://schemas.openxmlformats.org/officeDocument/2006/relationships/image" Target="../media/image17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6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čiakampis 1">
            <a:extLst>
              <a:ext uri="{FF2B5EF4-FFF2-40B4-BE49-F238E27FC236}">
                <a16:creationId xmlns:a16="http://schemas.microsoft.com/office/drawing/2014/main" id="{9DFB8E88-7C4D-94E5-6C31-A8F389661835}"/>
              </a:ext>
            </a:extLst>
          </p:cNvPr>
          <p:cNvSpPr/>
          <p:nvPr/>
        </p:nvSpPr>
        <p:spPr>
          <a:xfrm>
            <a:off x="8244408" y="0"/>
            <a:ext cx="899592" cy="5143500"/>
          </a:xfrm>
          <a:prstGeom prst="rect">
            <a:avLst/>
          </a:prstGeom>
          <a:solidFill>
            <a:srgbClr val="8EC543"/>
          </a:solidFill>
          <a:ln>
            <a:solidFill>
              <a:srgbClr val="8EC5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65E2B9-C1A4-E16A-62BA-54D9874676A9}"/>
              </a:ext>
            </a:extLst>
          </p:cNvPr>
          <p:cNvSpPr txBox="1"/>
          <p:nvPr/>
        </p:nvSpPr>
        <p:spPr>
          <a:xfrm>
            <a:off x="421190" y="2139703"/>
            <a:ext cx="3430729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400" b="1" dirty="0">
                <a:solidFill>
                  <a:srgbClr val="A4E6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2023–2027 m. susietoji pajamų parama už mėsinius galvijus, avis ir ožkas</a:t>
            </a:r>
            <a:endParaRPr lang="lt-LT" sz="2400" dirty="0">
              <a:solidFill>
                <a:srgbClr val="A4E64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2800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GB" sz="2800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2025-0</a:t>
            </a:r>
            <a:r>
              <a:rPr lang="lt-LT" sz="2800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GB" sz="2800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lt-LT" sz="280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endParaRPr lang="en-GB" sz="2800" dirty="0">
              <a:solidFill>
                <a:srgbClr val="8EC54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aveikslėlis 4">
            <a:extLst>
              <a:ext uri="{FF2B5EF4-FFF2-40B4-BE49-F238E27FC236}">
                <a16:creationId xmlns:a16="http://schemas.microsoft.com/office/drawing/2014/main" id="{2790F5C9-CE0B-36CD-E5B5-3BA70E761B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0756" y="2214560"/>
            <a:ext cx="3843651" cy="292894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26F03C8-5F10-CBCC-CBB8-5280195CB324}"/>
              </a:ext>
            </a:extLst>
          </p:cNvPr>
          <p:cNvSpPr txBox="1"/>
          <p:nvPr/>
        </p:nvSpPr>
        <p:spPr>
          <a:xfrm>
            <a:off x="6267449" y="2859782"/>
            <a:ext cx="18573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t-LT" sz="1200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Gyvulininkystės ir gyvūnų gerovės skyriaus</a:t>
            </a:r>
          </a:p>
          <a:p>
            <a:pPr algn="r"/>
            <a:r>
              <a:rPr lang="en-US" sz="1200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lt-LT" sz="1200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atarėja</a:t>
            </a:r>
          </a:p>
          <a:p>
            <a:pPr algn="r"/>
            <a:r>
              <a:rPr lang="lt-LT" sz="1200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LINA ŠIMONIENĖ</a:t>
            </a:r>
            <a:endParaRPr lang="en-GB" sz="1200" dirty="0">
              <a:solidFill>
                <a:srgbClr val="8EC54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83B0E5-2DB9-AE1B-1686-4EB7F8FAD3CA}"/>
              </a:ext>
            </a:extLst>
          </p:cNvPr>
          <p:cNvSpPr txBox="1"/>
          <p:nvPr/>
        </p:nvSpPr>
        <p:spPr>
          <a:xfrm>
            <a:off x="7196143" y="4145947"/>
            <a:ext cx="9917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zum.lrv.lt</a:t>
            </a:r>
          </a:p>
        </p:txBody>
      </p:sp>
      <p:pic>
        <p:nvPicPr>
          <p:cNvPr id="11" name="Paveikslėlis 10" descr="Paveikslėlis, kuriame yra žinutė&#10;&#10;Automatiškai sugeneruotas aprašymas">
            <a:extLst>
              <a:ext uri="{FF2B5EF4-FFF2-40B4-BE49-F238E27FC236}">
                <a16:creationId xmlns:a16="http://schemas.microsoft.com/office/drawing/2014/main" id="{EBB4E331-C7E6-BB08-141C-77F3680889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1" y="339503"/>
            <a:ext cx="2270055" cy="386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8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502311"/>
            <a:ext cx="8280920" cy="11079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lt-LT" sz="2000" b="1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    </a:t>
            </a:r>
            <a:r>
              <a:rPr lang="lt-LT" sz="2400" b="1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Galvijų veislių nustatymas pagal</a:t>
            </a:r>
          </a:p>
          <a:p>
            <a:r>
              <a:rPr lang="lt-LT" sz="2400" b="1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kraujo laipsnį</a:t>
            </a:r>
          </a:p>
          <a:p>
            <a:pPr algn="ctr"/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patvirtintas žemės ūkio ministro </a:t>
            </a:r>
            <a:r>
              <a:rPr lang="lt-LT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2013 m. sausio 11 d. įsakymu </a:t>
            </a: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lt-LT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r. 3D-14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0785BBE-9E00-78C3-63DC-1FEFFA0BDB3B}"/>
              </a:ext>
            </a:extLst>
          </p:cNvPr>
          <p:cNvSpPr txBox="1"/>
          <p:nvPr/>
        </p:nvSpPr>
        <p:spPr>
          <a:xfrm rot="10800000" flipV="1">
            <a:off x="683568" y="1623296"/>
            <a:ext cx="8064896" cy="258532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R="0" algn="just" fontAlgn="base">
              <a:spcBef>
                <a:spcPts val="0"/>
              </a:spcBef>
              <a:spcAft>
                <a:spcPts val="0"/>
              </a:spcAft>
            </a:pPr>
            <a:r>
              <a:rPr lang="lt-LT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</a:t>
            </a:r>
          </a:p>
          <a:p>
            <a:pPr marR="0" algn="just" fontAlgn="base">
              <a:spcBef>
                <a:spcPts val="0"/>
              </a:spcBef>
              <a:spcAft>
                <a:spcPts val="0"/>
              </a:spcAft>
            </a:pPr>
            <a:r>
              <a:rPr lang="lt-L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	Kraujo laipsnis yra skaičiuojamas iš visų žinomų kilmės duomenų, kurie ŪGR </a:t>
            </a:r>
            <a:r>
              <a:rPr lang="lt-LT" sz="20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registruojami </a:t>
            </a:r>
            <a:r>
              <a:rPr lang="lt-LT" sz="20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iš zootechninių sertifikatų,</a:t>
            </a:r>
            <a:r>
              <a:rPr lang="lt-LT" sz="20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lt-LT" sz="20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iš kergimo arba sėklinimo duomenų </a:t>
            </a:r>
            <a:r>
              <a:rPr lang="lt-L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arba </a:t>
            </a:r>
            <a:r>
              <a:rPr lang="lt-LT" sz="20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tėvystės patvirtinimo DNR tyrimų protokolų</a:t>
            </a:r>
            <a:r>
              <a:rPr lang="lt-L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R="0" algn="just" fontAlgn="base">
              <a:spcBef>
                <a:spcPts val="0"/>
              </a:spcBef>
              <a:spcAft>
                <a:spcPts val="0"/>
              </a:spcAft>
            </a:pPr>
            <a:endParaRPr lang="lt-LT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R="0" algn="just" fontAlgn="base">
              <a:spcBef>
                <a:spcPts val="0"/>
              </a:spcBef>
              <a:spcAft>
                <a:spcPts val="0"/>
              </a:spcAft>
            </a:pPr>
            <a:r>
              <a:rPr lang="lt-LT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</a:t>
            </a:r>
            <a:r>
              <a:rPr lang="lt-LT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Vykdant galvijų kryžminimą</a:t>
            </a:r>
            <a:r>
              <a:rPr lang="lt-LT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galvijų veislės pavadinimas išlaikomas </a:t>
            </a:r>
            <a:r>
              <a:rPr lang="lt-LT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pagal motiną</a:t>
            </a:r>
            <a:r>
              <a:rPr lang="lt-LT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kol nustelbiančiosios veislės kraujo laipsnis pasiekia 7/8 arba 87,50 proc.</a:t>
            </a:r>
            <a:endParaRPr lang="lt-LT" b="1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endParaRPr lang="lt-LT" altLang="lt-L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10">
            <a:extLst>
              <a:ext uri="{FF2B5EF4-FFF2-40B4-BE49-F238E27FC236}">
                <a16:creationId xmlns:a16="http://schemas.microsoft.com/office/drawing/2014/main" id="{99816BE7-CE73-0B64-2298-0E69650987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62869"/>
            <a:ext cx="2448270" cy="417233"/>
          </a:xfrm>
          <a:prstGeom prst="rect">
            <a:avLst/>
          </a:prstGeom>
        </p:spPr>
      </p:pic>
      <p:sp>
        <p:nvSpPr>
          <p:cNvPr id="2" name="Paaiškinimas: rodyklė žemyn 1">
            <a:extLst>
              <a:ext uri="{FF2B5EF4-FFF2-40B4-BE49-F238E27FC236}">
                <a16:creationId xmlns:a16="http://schemas.microsoft.com/office/drawing/2014/main" id="{F944FE97-2375-E88D-3B3F-FED6965E7AE9}"/>
              </a:ext>
            </a:extLst>
          </p:cNvPr>
          <p:cNvSpPr/>
          <p:nvPr/>
        </p:nvSpPr>
        <p:spPr>
          <a:xfrm>
            <a:off x="7656737" y="255226"/>
            <a:ext cx="1163735" cy="939768"/>
          </a:xfrm>
          <a:prstGeom prst="downArrowCallou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Aktualu</a:t>
            </a:r>
          </a:p>
        </p:txBody>
      </p:sp>
    </p:spTree>
    <p:extLst>
      <p:ext uri="{BB962C8B-B14F-4D97-AF65-F5344CB8AC3E}">
        <p14:creationId xmlns:p14="http://schemas.microsoft.com/office/powerpoint/2010/main" val="3537342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7272" y="219809"/>
            <a:ext cx="8820466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lt-LT" sz="2000" b="1" dirty="0">
              <a:solidFill>
                <a:srgbClr val="8EC54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1000" b="1" dirty="0">
              <a:solidFill>
                <a:srgbClr val="8EC54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400" b="1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Ar mėsiniai galvijai turi mėsinės veislės kraujo ?</a:t>
            </a:r>
            <a:endParaRPr lang="en-GB" sz="2400" b="1" dirty="0">
              <a:solidFill>
                <a:srgbClr val="8EC54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0785BBE-9E00-78C3-63DC-1FEFFA0BDB3B}"/>
              </a:ext>
            </a:extLst>
          </p:cNvPr>
          <p:cNvSpPr txBox="1"/>
          <p:nvPr/>
        </p:nvSpPr>
        <p:spPr>
          <a:xfrm rot="10800000" flipV="1">
            <a:off x="1371470" y="1267353"/>
            <a:ext cx="7590075" cy="286232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lt-LT" sz="20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Atkreiptinas dėmesys į tai, kad galvijai, kurie turi nustatytą mėsinės krypties veislę (limuzinų, </a:t>
            </a:r>
            <a:r>
              <a:rPr lang="lt-LT" sz="20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aubrakų</a:t>
            </a:r>
            <a:r>
              <a:rPr lang="lt-LT" sz="20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ir kt.), nebūtinai turi pakankamai mėsinių veislių kraujo dalių didesnei išmokai gauti.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lt-LT" sz="20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Grynaveisliais yra laikomi tik tokie galvijai, kurie yra įrašyti į veisimo organizacijų tvarkomų </a:t>
            </a:r>
            <a:r>
              <a:rPr lang="lt-LT" sz="20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kilmės knygų pagrindinius skyrius</a:t>
            </a:r>
            <a:r>
              <a:rPr lang="lt-LT" sz="20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lt-LT" sz="20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lt-LT" sz="20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Taisyklėse numatyta: </a:t>
            </a:r>
            <a:r>
              <a:rPr lang="lt-LT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Mėsiniai galvijai, kuriems ŪGR yra apskaičiuotas 0 mėsinių veislių kraujo laipsnio dalių, priskiriami galvijams, kurių kraujo laipsnio dalis nesiekia 51 proc. </a:t>
            </a:r>
            <a:endParaRPr lang="lt-LT" altLang="lt-L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D973C4C-8DD6-87FE-F842-9D6F18C18109}"/>
              </a:ext>
            </a:extLst>
          </p:cNvPr>
          <p:cNvSpPr txBox="1"/>
          <p:nvPr/>
        </p:nvSpPr>
        <p:spPr>
          <a:xfrm>
            <a:off x="753720" y="1806765"/>
            <a:ext cx="840274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lt-LT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" name="Picture 10">
            <a:extLst>
              <a:ext uri="{FF2B5EF4-FFF2-40B4-BE49-F238E27FC236}">
                <a16:creationId xmlns:a16="http://schemas.microsoft.com/office/drawing/2014/main" id="{99816BE7-CE73-0B64-2298-0E69650987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62869"/>
            <a:ext cx="2448270" cy="417233"/>
          </a:xfrm>
          <a:prstGeom prst="rect">
            <a:avLst/>
          </a:prstGeom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911CBB72-09EA-25F0-A41A-E57AA82CDB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60654"/>
            <a:ext cx="1371471" cy="1627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9891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7680" y="406624"/>
            <a:ext cx="8820466" cy="98488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lt-LT" sz="2000" b="1" dirty="0">
              <a:solidFill>
                <a:srgbClr val="8EC54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1000" b="1" dirty="0">
              <a:solidFill>
                <a:srgbClr val="8EC54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800" b="1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Eksportuojamo galvijo mėsinės veislės kraujo laipsnis </a:t>
            </a:r>
            <a:endParaRPr lang="en-GB" sz="2800" b="1" dirty="0">
              <a:solidFill>
                <a:srgbClr val="8EC54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10">
            <a:extLst>
              <a:ext uri="{FF2B5EF4-FFF2-40B4-BE49-F238E27FC236}">
                <a16:creationId xmlns:a16="http://schemas.microsoft.com/office/drawing/2014/main" id="{99816BE7-CE73-0B64-2298-0E69650987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62869"/>
            <a:ext cx="2448270" cy="41723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E2458C9-F049-2273-5290-6BBAFCC5D2DC}"/>
              </a:ext>
            </a:extLst>
          </p:cNvPr>
          <p:cNvSpPr txBox="1"/>
          <p:nvPr/>
        </p:nvSpPr>
        <p:spPr>
          <a:xfrm>
            <a:off x="313791" y="1707654"/>
            <a:ext cx="8685804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lt-LT" sz="1800" b="0" i="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lt-LT" spc="-15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lt-LT" sz="2000" b="0" i="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Jeigu iš kitų šalių įvežtų  galvijų lydimuosiuose dokumentuose, kuriuose pateikiama kilmės informacija, </a:t>
            </a:r>
            <a:r>
              <a:rPr lang="lt-LT" sz="2000" b="1" i="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nenurodyti veislės kraujo laipsniai</a:t>
            </a:r>
            <a:r>
              <a:rPr lang="lt-LT" sz="2000" b="0" i="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t-LT" sz="2000" b="0" i="0" u="sng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bet nurodyta galvijo kilmė </a:t>
            </a:r>
            <a:r>
              <a:rPr lang="lt-LT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dvi ar trys kartos</a:t>
            </a:r>
            <a:r>
              <a:rPr lang="lt-LT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priklausomai nuo tos šalies išduodamų </a:t>
            </a:r>
            <a:r>
              <a:rPr lang="lt-LT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zootechninių pažymėjimų formos</a:t>
            </a:r>
            <a:r>
              <a:rPr lang="lt-LT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lt-LT" sz="2000" b="0" i="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lt-LT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lt-LT" sz="2000" b="0" u="sng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kraujo laipsnio dalys apskaičiuojamos pagal galvijų lydimuosiuose dokumentuose nurodytus duomenis</a:t>
            </a:r>
            <a:r>
              <a:rPr lang="lt-LT" sz="2000" b="0" i="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2" name="Grafinis elementas 1" descr="Cow outline">
            <a:extLst>
              <a:ext uri="{FF2B5EF4-FFF2-40B4-BE49-F238E27FC236}">
                <a16:creationId xmlns:a16="http://schemas.microsoft.com/office/drawing/2014/main" id="{E3F39932-1DD7-64EE-2C75-B74E4218FB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9552" y="1491630"/>
            <a:ext cx="669565" cy="66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065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3791" y="462268"/>
            <a:ext cx="8820466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lt-LT" sz="2000" b="1" dirty="0">
              <a:solidFill>
                <a:srgbClr val="8EC54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1000" b="1" dirty="0">
              <a:solidFill>
                <a:srgbClr val="8EC54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t-LT" sz="2400" b="1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Jei nesutinkate su apskaičiuotu galvijo veislės kraujo laipsniu?</a:t>
            </a:r>
            <a:endParaRPr lang="en-GB" sz="2400" b="1" dirty="0">
              <a:solidFill>
                <a:srgbClr val="8EC54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10">
            <a:extLst>
              <a:ext uri="{FF2B5EF4-FFF2-40B4-BE49-F238E27FC236}">
                <a16:creationId xmlns:a16="http://schemas.microsoft.com/office/drawing/2014/main" id="{99816BE7-CE73-0B64-2298-0E69650987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62869"/>
            <a:ext cx="2448270" cy="41723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E2458C9-F049-2273-5290-6BBAFCC5D2DC}"/>
              </a:ext>
            </a:extLst>
          </p:cNvPr>
          <p:cNvSpPr txBox="1"/>
          <p:nvPr/>
        </p:nvSpPr>
        <p:spPr>
          <a:xfrm>
            <a:off x="313791" y="1707654"/>
            <a:ext cx="868580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lt-LT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Asmenys, nesutinkantys su apskaičiuotu galvijo veislės kraujo laipsniu ar veislės pavadinimo keitimu, kreipiasi į Centrą raštu, el. paštu ar kitomis ryšio priemonėmis, nurodydami skundo objektą (</a:t>
            </a:r>
            <a:r>
              <a:rPr lang="lt-LT" sz="1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galvijo, su kurio nustatytu kraujo laipsniu ar veislės pavadinimu nesutinka, individualų numerį, laikytojo vardą, pavardę / pavadinimą</a:t>
            </a:r>
            <a:r>
              <a:rPr lang="lt-LT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ir motyvus (kurie, asmens nuomone, Aprašo reikalavimai nustatant kraujo laipsnį ar veislės pavadinimą buvo pažeisti).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lt-LT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lt-LT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Centras, per ne ilgesnį kaip 10 d. d. terminą nuo kreipimosi dienos, </a:t>
            </a:r>
            <a:r>
              <a:rPr lang="lt-LT" sz="16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informuoja pareiškėją apie priimtus sprendimus ir sprendimo motyvus</a:t>
            </a:r>
            <a:r>
              <a:rPr lang="lt-LT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lt-LT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lt-LT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	Asmenys, nesutinkantys su Centro sprendimu, raštu ar elektroniniu paštu gali pateikti skundą dėl Centro sprendimo Galvijų veislių keitimo komisijai.</a:t>
            </a:r>
            <a:endParaRPr lang="lt-LT" sz="1600" b="0" i="0" spc="-15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702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C:\Users\Aniuta\Desktop\lapas2.png">
            <a:extLst>
              <a:ext uri="{FF2B5EF4-FFF2-40B4-BE49-F238E27FC236}">
                <a16:creationId xmlns:a16="http://schemas.microsoft.com/office/drawing/2014/main" id="{1340FBF1-0426-B2DB-CE3C-BE5192FF4D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185" y="2283718"/>
            <a:ext cx="1143123" cy="129614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699791" y="330450"/>
            <a:ext cx="577464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lt-LT" sz="2400" b="1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Ūkinių gyvūnų kergimo apskaitos taisyklės</a:t>
            </a:r>
            <a:endParaRPr lang="en-GB" sz="2400" b="1" dirty="0">
              <a:solidFill>
                <a:srgbClr val="8EC54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D973C4C-8DD6-87FE-F842-9D6F18C18109}"/>
              </a:ext>
            </a:extLst>
          </p:cNvPr>
          <p:cNvSpPr txBox="1"/>
          <p:nvPr/>
        </p:nvSpPr>
        <p:spPr>
          <a:xfrm>
            <a:off x="1435308" y="1035715"/>
            <a:ext cx="7506987" cy="393954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lt-LT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patvirtintos ž</a:t>
            </a:r>
            <a:r>
              <a:rPr lang="lt-LT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emės ūkio ministro </a:t>
            </a:r>
            <a:r>
              <a:rPr lang="nn-NO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2009 m. gegužės 5 d. </a:t>
            </a:r>
            <a:r>
              <a:rPr lang="lt-LT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įsakymas </a:t>
            </a:r>
            <a:r>
              <a:rPr lang="nn-NO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Nr. 3D-312 </a:t>
            </a:r>
            <a:endParaRPr lang="lt-LT" b="1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lt-LT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nustato ūkinių gyvūnų (galvijų, avių, ožkų) kergimo ir ūkinių gyvūnų kergimo žiniaraščio pildymo ir naudojimo tvarką</a:t>
            </a:r>
          </a:p>
          <a:p>
            <a:endParaRPr lang="lt-LT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lt-L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Visi kergimui naudotini reproduktoriai </a:t>
            </a:r>
            <a:r>
              <a:rPr lang="lt-LT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turi būti registruojami </a:t>
            </a:r>
            <a:r>
              <a:rPr lang="lt-L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VĮ Žemės ūkio duomenų centro (toliau – Centras) administruojamame </a:t>
            </a:r>
            <a:r>
              <a:rPr lang="lt-LT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ŪGR</a:t>
            </a:r>
            <a:r>
              <a:rPr lang="lt-L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endParaRPr lang="lt-LT" sz="1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lt-LT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Jei kergimui numatomam naudoti reproduktoriui yra išduotas </a:t>
            </a:r>
            <a:r>
              <a:rPr lang="lt-LT" sz="18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zootechninis pažymėjimas</a:t>
            </a:r>
            <a:r>
              <a:rPr lang="lt-LT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reproduktoriaus laikytojas privalo </a:t>
            </a:r>
            <a:r>
              <a:rPr lang="lt-LT" sz="1800" u="sng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ne vėliau kaip likus 10 kalendorinių dienų</a:t>
            </a:r>
            <a:r>
              <a:rPr lang="lt-LT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lt-LT" sz="1800" u="sng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iki reproduktoriaus naudojimo kergimui pradžios </a:t>
            </a:r>
            <a:r>
              <a:rPr lang="lt-LT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pateikti Centrui šio pažymėjimo kopiją.</a:t>
            </a:r>
            <a:endParaRPr lang="lt-L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lt-L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lt-LT" sz="18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lt-LT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64FB293-8EC3-72C1-40E8-E3BF574543F1}"/>
              </a:ext>
            </a:extLst>
          </p:cNvPr>
          <p:cNvSpPr txBox="1"/>
          <p:nvPr/>
        </p:nvSpPr>
        <p:spPr>
          <a:xfrm>
            <a:off x="425857" y="2571750"/>
            <a:ext cx="1191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200" b="1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Kergimo apskaitos </a:t>
            </a:r>
          </a:p>
          <a:p>
            <a:r>
              <a:rPr lang="lt-LT" sz="1200" b="1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taisyklės</a:t>
            </a:r>
          </a:p>
        </p:txBody>
      </p:sp>
      <p:pic>
        <p:nvPicPr>
          <p:cNvPr id="3" name="Picture 10">
            <a:extLst>
              <a:ext uri="{FF2B5EF4-FFF2-40B4-BE49-F238E27FC236}">
                <a16:creationId xmlns:a16="http://schemas.microsoft.com/office/drawing/2014/main" id="{99816BE7-CE73-0B64-2298-0E696509877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82" y="330450"/>
            <a:ext cx="2448270" cy="417233"/>
          </a:xfrm>
          <a:prstGeom prst="rect">
            <a:avLst/>
          </a:prstGeom>
        </p:spPr>
      </p:pic>
      <p:pic>
        <p:nvPicPr>
          <p:cNvPr id="5" name="Grafinis elementas 4" descr="Cow outline">
            <a:extLst>
              <a:ext uri="{FF2B5EF4-FFF2-40B4-BE49-F238E27FC236}">
                <a16:creationId xmlns:a16="http://schemas.microsoft.com/office/drawing/2014/main" id="{BBDB2FF3-F955-8A20-3B88-E44ED8D0E8A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474435" y="-22572"/>
            <a:ext cx="669565" cy="669565"/>
          </a:xfrm>
          <a:prstGeom prst="rect">
            <a:avLst/>
          </a:prstGeom>
        </p:spPr>
      </p:pic>
      <p:sp>
        <p:nvSpPr>
          <p:cNvPr id="6" name="Paaiškinimas: rodyklė žemyn 5">
            <a:extLst>
              <a:ext uri="{FF2B5EF4-FFF2-40B4-BE49-F238E27FC236}">
                <a16:creationId xmlns:a16="http://schemas.microsoft.com/office/drawing/2014/main" id="{EBF28358-043B-6F53-785A-A01AF8D7B8DF}"/>
              </a:ext>
            </a:extLst>
          </p:cNvPr>
          <p:cNvSpPr/>
          <p:nvPr/>
        </p:nvSpPr>
        <p:spPr>
          <a:xfrm>
            <a:off x="197134" y="1035715"/>
            <a:ext cx="1143123" cy="914400"/>
          </a:xfrm>
          <a:prstGeom prst="downArrowCallou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Aktualu</a:t>
            </a:r>
          </a:p>
        </p:txBody>
      </p:sp>
    </p:spTree>
    <p:extLst>
      <p:ext uri="{BB962C8B-B14F-4D97-AF65-F5344CB8AC3E}">
        <p14:creationId xmlns:p14="http://schemas.microsoft.com/office/powerpoint/2010/main" val="2453821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C:\Users\Aniuta\Desktop\lapas2.png">
            <a:extLst>
              <a:ext uri="{FF2B5EF4-FFF2-40B4-BE49-F238E27FC236}">
                <a16:creationId xmlns:a16="http://schemas.microsoft.com/office/drawing/2014/main" id="{1340FBF1-0426-B2DB-CE3C-BE5192FF4D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8592" y="2283717"/>
            <a:ext cx="1472895" cy="167006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771798" y="502310"/>
            <a:ext cx="6300188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lt-LT" sz="2400" b="1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Kaip gauti prieigą prie KAM?</a:t>
            </a:r>
            <a:endParaRPr lang="en-GB" sz="2400" b="1" dirty="0">
              <a:solidFill>
                <a:srgbClr val="8EC54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D973C4C-8DD6-87FE-F842-9D6F18C18109}"/>
              </a:ext>
            </a:extLst>
          </p:cNvPr>
          <p:cNvSpPr txBox="1"/>
          <p:nvPr/>
        </p:nvSpPr>
        <p:spPr>
          <a:xfrm>
            <a:off x="1691679" y="919544"/>
            <a:ext cx="7250615" cy="57246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lt-LT" sz="1000" dirty="0">
              <a:solidFill>
                <a:srgbClr val="000000"/>
              </a:solidFill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r>
              <a:rPr lang="lt-LT" dirty="0">
                <a:solidFill>
                  <a:srgbClr val="000000"/>
                </a:solidFill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lt-L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Norėdami gauti </a:t>
            </a:r>
            <a:r>
              <a:rPr lang="lt-LT" dirty="0">
                <a:latin typeface="Times New Roman" panose="02020603050405020304" pitchFamily="18" charset="0"/>
                <a:ea typeface="Calibri" panose="020F0502020204030204" pitchFamily="34" charset="0"/>
              </a:rPr>
              <a:t>prieigą  prie ŪGR </a:t>
            </a:r>
            <a:r>
              <a:rPr lang="lt-LT" b="1" dirty="0">
                <a:latin typeface="Times New Roman" panose="02020603050405020304" pitchFamily="18" charset="0"/>
                <a:ea typeface="Calibri" panose="020F0502020204030204" pitchFamily="34" charset="0"/>
              </a:rPr>
              <a:t>Kergimo apskaitos modulio (toliau – KAM</a:t>
            </a:r>
            <a:r>
              <a:rPr lang="lt-LT" dirty="0"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lt-L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laikytojai privalo raštu, el. paštu ar kitomis ryšio priemonėms pateikti Centrui pasirašytą prašymą (</a:t>
            </a:r>
            <a:r>
              <a:rPr lang="lt-LT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https://www.vic.lt/paslaugos/prasymai</a:t>
            </a:r>
            <a:r>
              <a:rPr lang="lt-L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, kuriame privalo nurodyti savo vardą, pavardę, asmens kodą ir kontaktinius duomenis (telefono Nr., elektroninio pašto adresą), o Centras per 5 darbo dienas nuo prašymo gavimo dienos, jeigu prašymas atitinka reikalavimus, suteikia prisijungimo prie KAM duomenis.</a:t>
            </a:r>
            <a:r>
              <a:rPr lang="lt-L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endParaRPr lang="lt-L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lt-LT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lt-LT" b="1" dirty="0">
                <a:solidFill>
                  <a:schemeClr val="accent3"/>
                </a:solidFill>
                <a:latin typeface="Times New Roman" panose="02020603050405020304" pitchFamily="18" charset="0"/>
                <a:ea typeface="Aptos" panose="020B0004020202020204" pitchFamily="34" charset="0"/>
              </a:rPr>
              <a:t>Atkreiptinas dėmesys į tai, kad ūkinių gyvūnų ženklinimo ir registravimo paslaugų teikėjams, nėra suteikta teisė registruoti sėklinimo ir kergimo duomenų</a:t>
            </a:r>
            <a:r>
              <a:rPr lang="lt-LT" dirty="0">
                <a:solidFill>
                  <a:srgbClr val="000000"/>
                </a:solidFill>
                <a:latin typeface="Times New Roman" panose="02020603050405020304" pitchFamily="18" charset="0"/>
                <a:ea typeface="Aptos" panose="020B0004020202020204" pitchFamily="34" charset="0"/>
              </a:rPr>
              <a:t>, tai turi </a:t>
            </a:r>
            <a:r>
              <a:rPr lang="lt-LT" b="1" dirty="0">
                <a:solidFill>
                  <a:srgbClr val="000000"/>
                </a:solidFill>
                <a:latin typeface="Times New Roman" panose="02020603050405020304" pitchFamily="18" charset="0"/>
                <a:ea typeface="Aptos" panose="020B0004020202020204" pitchFamily="34" charset="0"/>
              </a:rPr>
              <a:t>padaryti sėklinimo paslaugas teikiantis asmuo </a:t>
            </a:r>
            <a:r>
              <a:rPr lang="lt-LT" dirty="0">
                <a:solidFill>
                  <a:srgbClr val="000000"/>
                </a:solidFill>
                <a:latin typeface="Times New Roman" panose="02020603050405020304" pitchFamily="18" charset="0"/>
                <a:ea typeface="Aptos" panose="020B0004020202020204" pitchFamily="34" charset="0"/>
              </a:rPr>
              <a:t>(sėklinimo atveju) arba </a:t>
            </a:r>
            <a:r>
              <a:rPr lang="lt-LT" b="1" dirty="0">
                <a:solidFill>
                  <a:srgbClr val="000000"/>
                </a:solidFill>
                <a:latin typeface="Times New Roman" panose="02020603050405020304" pitchFamily="18" charset="0"/>
                <a:ea typeface="Aptos" panose="020B0004020202020204" pitchFamily="34" charset="0"/>
              </a:rPr>
              <a:t>pats laikytojas </a:t>
            </a:r>
            <a:r>
              <a:rPr lang="lt-LT" dirty="0">
                <a:solidFill>
                  <a:srgbClr val="000000"/>
                </a:solidFill>
                <a:latin typeface="Times New Roman" panose="02020603050405020304" pitchFamily="18" charset="0"/>
                <a:ea typeface="Aptos" panose="020B0004020202020204" pitchFamily="34" charset="0"/>
              </a:rPr>
              <a:t>(kergimo atveju, arba kai laikytojas pats sėklina savo bandos gyvulius).</a:t>
            </a:r>
          </a:p>
          <a:p>
            <a:endParaRPr lang="lt-LT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lt-L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lt-L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lt-LT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lt-L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lt-LT" sz="18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lt-LT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64FB293-8EC3-72C1-40E8-E3BF574543F1}"/>
              </a:ext>
            </a:extLst>
          </p:cNvPr>
          <p:cNvSpPr txBox="1"/>
          <p:nvPr/>
        </p:nvSpPr>
        <p:spPr>
          <a:xfrm>
            <a:off x="425857" y="2571750"/>
            <a:ext cx="1191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200" b="1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Kaip gauti prieigą prie KAM?</a:t>
            </a:r>
          </a:p>
        </p:txBody>
      </p:sp>
      <p:pic>
        <p:nvPicPr>
          <p:cNvPr id="3" name="Picture 10">
            <a:extLst>
              <a:ext uri="{FF2B5EF4-FFF2-40B4-BE49-F238E27FC236}">
                <a16:creationId xmlns:a16="http://schemas.microsoft.com/office/drawing/2014/main" id="{99816BE7-CE73-0B64-2298-0E696509877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62869"/>
            <a:ext cx="2448270" cy="417233"/>
          </a:xfrm>
          <a:prstGeom prst="rect">
            <a:avLst/>
          </a:prstGeom>
        </p:spPr>
      </p:pic>
      <p:pic>
        <p:nvPicPr>
          <p:cNvPr id="5" name="Grafinis elementas 4" descr="Cow outline">
            <a:extLst>
              <a:ext uri="{FF2B5EF4-FFF2-40B4-BE49-F238E27FC236}">
                <a16:creationId xmlns:a16="http://schemas.microsoft.com/office/drawing/2014/main" id="{BBDB2FF3-F955-8A20-3B88-E44ED8D0E8A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474435" y="-22572"/>
            <a:ext cx="669565" cy="66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3537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C:\Users\Aniuta\Desktop\lapas2.png">
            <a:extLst>
              <a:ext uri="{FF2B5EF4-FFF2-40B4-BE49-F238E27FC236}">
                <a16:creationId xmlns:a16="http://schemas.microsoft.com/office/drawing/2014/main" id="{1340FBF1-0426-B2DB-CE3C-BE5192FF4D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14" y="2139702"/>
            <a:ext cx="1057594" cy="119916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339752" y="550821"/>
            <a:ext cx="6300188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lt-LT" sz="2400" b="1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Kergimo duomenų taisymai</a:t>
            </a:r>
            <a:endParaRPr lang="en-GB" sz="2400" b="1" dirty="0">
              <a:solidFill>
                <a:srgbClr val="8EC54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D973C4C-8DD6-87FE-F842-9D6F18C18109}"/>
              </a:ext>
            </a:extLst>
          </p:cNvPr>
          <p:cNvSpPr txBox="1"/>
          <p:nvPr/>
        </p:nvSpPr>
        <p:spPr>
          <a:xfrm>
            <a:off x="971600" y="1261730"/>
            <a:ext cx="8100386" cy="418576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lt-LT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lt-LT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Jei suklystama </a:t>
            </a:r>
            <a:r>
              <a:rPr lang="lt-LT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įvedant kergimo duomenis į KAM, </a:t>
            </a:r>
            <a:r>
              <a:rPr lang="lt-LT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taisyti klaidas turi teisę tik  Žemės ūkio agentūra prie Žemės ūkio ministerijos </a:t>
            </a:r>
            <a:r>
              <a:rPr lang="lt-LT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(toliau – ŽŪA).</a:t>
            </a:r>
          </a:p>
          <a:p>
            <a:r>
              <a:rPr lang="lt-LT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</a:p>
          <a:p>
            <a:r>
              <a:rPr lang="lt-LT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lt-LT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Reproduktoriaus laikytojas arba paslaugų teikėjas</a:t>
            </a:r>
            <a:r>
              <a:rPr lang="lt-LT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lt-LT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ŽŪA teritoriniam padaliniui </a:t>
            </a:r>
            <a:r>
              <a:rPr lang="lt-LT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pateikia raštu arba el. paštu prašymą dėl klaidų ištaisymo KAM, </a:t>
            </a:r>
            <a:r>
              <a:rPr lang="lt-LT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nurodydamas savo vardą ir pavardę, duomenis, kuriuos prašoma ištaisyti. </a:t>
            </a:r>
            <a:endParaRPr lang="lt-LT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</a:p>
          <a:p>
            <a:r>
              <a:rPr lang="lt-LT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lt-LT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Duomenys KAM </a:t>
            </a:r>
            <a:r>
              <a:rPr lang="lt-LT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turi būti ištaisomi per 5 darbo dienas </a:t>
            </a:r>
            <a:r>
              <a:rPr lang="lt-LT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nuo laikytojo prašymo gavimo dienos</a:t>
            </a:r>
            <a:r>
              <a:rPr lang="lt-LT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ŽŪA direktoriaus 2024 m. vasario 27 d. įsakymu Nr.</a:t>
            </a:r>
            <a:r>
              <a:rPr lang="lt-LT" b="1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VĮ-75</a:t>
            </a:r>
            <a:r>
              <a:rPr lang="lt-LT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nustatyta tvarka (</a:t>
            </a:r>
            <a:r>
              <a:rPr lang="lt-LT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https://e-seimas.lrs.lt/portal/legalAct/lt/TAD/bbcd0821d67811ee9269b566387cfecb?positionInSearchResults=0&amp;searchModelUUID=b797cfee-6fa0-49b6-9112-ac5cfb3c0ea0</a:t>
            </a:r>
            <a:r>
              <a:rPr lang="lt-LT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lt-LT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</a:p>
          <a:p>
            <a:endParaRPr lang="lt-LT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lt-LT" sz="18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lt-LT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64FB293-8EC3-72C1-40E8-E3BF574543F1}"/>
              </a:ext>
            </a:extLst>
          </p:cNvPr>
          <p:cNvSpPr txBox="1"/>
          <p:nvPr/>
        </p:nvSpPr>
        <p:spPr>
          <a:xfrm>
            <a:off x="0" y="2283718"/>
            <a:ext cx="1286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200" b="1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Kergimo    </a:t>
            </a:r>
          </a:p>
          <a:p>
            <a:r>
              <a:rPr lang="lt-LT" sz="1200" b="1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duomenų</a:t>
            </a:r>
          </a:p>
          <a:p>
            <a:r>
              <a:rPr lang="lt-LT" sz="1200" b="1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taisymai</a:t>
            </a:r>
          </a:p>
        </p:txBody>
      </p:sp>
      <p:pic>
        <p:nvPicPr>
          <p:cNvPr id="3" name="Picture 10">
            <a:extLst>
              <a:ext uri="{FF2B5EF4-FFF2-40B4-BE49-F238E27FC236}">
                <a16:creationId xmlns:a16="http://schemas.microsoft.com/office/drawing/2014/main" id="{99816BE7-CE73-0B64-2298-0E696509877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62869"/>
            <a:ext cx="2448270" cy="417233"/>
          </a:xfrm>
          <a:prstGeom prst="rect">
            <a:avLst/>
          </a:prstGeom>
        </p:spPr>
      </p:pic>
      <p:pic>
        <p:nvPicPr>
          <p:cNvPr id="3074" name="Picture 2" descr="Aš................................, ......klasės mokinys(-ė) AUGINU  PASITIKĖJIMĄ SAVIMI I savaitė">
            <a:extLst>
              <a:ext uri="{FF2B5EF4-FFF2-40B4-BE49-F238E27FC236}">
                <a16:creationId xmlns:a16="http://schemas.microsoft.com/office/drawing/2014/main" id="{50BD66DF-54E5-E1FD-2C8C-1AD0BF9CC1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4514"/>
            <a:ext cx="1743001" cy="1300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27695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ACF515-A913-A9C7-0FC7-7CDA537EA8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8C999FB-8F2C-FB8C-8C61-5D55DCE44B65}"/>
              </a:ext>
            </a:extLst>
          </p:cNvPr>
          <p:cNvSpPr txBox="1"/>
          <p:nvPr/>
        </p:nvSpPr>
        <p:spPr>
          <a:xfrm>
            <a:off x="276888" y="743185"/>
            <a:ext cx="8759608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lt-LT" sz="2800" b="1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Susietoji pajamų parama avių  ir ožkų laikytojams</a:t>
            </a:r>
            <a:endParaRPr lang="en-GB" sz="2800" b="1" dirty="0">
              <a:solidFill>
                <a:srgbClr val="8EC54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Grafinis elementas 10" descr="Coins outline">
            <a:extLst>
              <a:ext uri="{FF2B5EF4-FFF2-40B4-BE49-F238E27FC236}">
                <a16:creationId xmlns:a16="http://schemas.microsoft.com/office/drawing/2014/main" id="{E251E39A-4ED3-13BE-DB95-D5A13E0703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67365" y="1317616"/>
            <a:ext cx="672353" cy="672353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F45400E-747C-7AB9-30D2-4E6C59D754A5}"/>
              </a:ext>
            </a:extLst>
          </p:cNvPr>
          <p:cNvSpPr txBox="1"/>
          <p:nvPr/>
        </p:nvSpPr>
        <p:spPr>
          <a:xfrm>
            <a:off x="1619672" y="1203598"/>
            <a:ext cx="7388123" cy="240065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lt-LT" alt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lt-LT" alt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lt-LT" alt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Išmokos už </a:t>
            </a:r>
            <a:r>
              <a:rPr lang="lt-LT" alt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Avis ir Ožkas </a:t>
            </a:r>
            <a:r>
              <a:rPr lang="lt-LT" alt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(už mėsinės ir pieninės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lt-LT" alt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krypties veisles ir mišrūnes, išskyrus dekoratyvines veisles) </a:t>
            </a:r>
            <a:r>
              <a:rPr lang="lt-LT" alt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mokama už vnt., apskaičiuojamos kasmet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lt-LT" altLang="lt-L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lt-LT" alt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lt-LT" alt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3" name="Picture 10">
            <a:extLst>
              <a:ext uri="{FF2B5EF4-FFF2-40B4-BE49-F238E27FC236}">
                <a16:creationId xmlns:a16="http://schemas.microsoft.com/office/drawing/2014/main" id="{B3302FD7-3ECE-C0C3-432B-EA6C244145C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40260"/>
            <a:ext cx="2448270" cy="417233"/>
          </a:xfrm>
          <a:prstGeom prst="rect">
            <a:avLst/>
          </a:prstGeom>
        </p:spPr>
      </p:pic>
      <p:pic>
        <p:nvPicPr>
          <p:cNvPr id="2" name="Grafinis elementas 1" descr="Goat with solid fill">
            <a:extLst>
              <a:ext uri="{FF2B5EF4-FFF2-40B4-BE49-F238E27FC236}">
                <a16:creationId xmlns:a16="http://schemas.microsoft.com/office/drawing/2014/main" id="{579E4846-D3C6-9C91-E373-ABB0F47C39F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956376" y="123478"/>
            <a:ext cx="792088" cy="714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8375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32E67E9-A77A-2EE2-B86B-18F570CEE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kumimoji="0" lang="lt-LT" altLang="lt-LT" sz="2200" b="1" i="0" u="none" strike="noStrike" cap="none" normalizeH="0" baseline="0" dirty="0">
                <a:ln>
                  <a:noFill/>
                </a:ln>
                <a:solidFill>
                  <a:srgbClr val="8EC54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lt-LT" altLang="lt-LT" sz="2200" b="1" i="0" u="none" strike="noStrike" cap="none" normalizeH="0" baseline="0" dirty="0">
                <a:ln>
                  <a:noFill/>
                </a:ln>
                <a:solidFill>
                  <a:srgbClr val="8EC54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Išmokų dydžiai už 2024 m. (2025-02-10 Įsakymas Nr. 3D-52</a:t>
            </a:r>
            <a:r>
              <a:rPr kumimoji="0" lang="lt-LT" altLang="lt-LT" sz="4400" b="1" i="0" u="none" strike="noStrike" cap="none" normalizeH="0" baseline="0" dirty="0">
                <a:ln>
                  <a:noFill/>
                </a:ln>
                <a:solidFill>
                  <a:srgbClr val="8EC54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11E2A3F7-88F5-5A7E-524B-5AEB94733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Susietosios pajamų paramos avių augintojams biudžetas   </a:t>
            </a:r>
            <a: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2 786 917 </a:t>
            </a:r>
            <a:r>
              <a:rPr lang="en-GB" sz="1800" b="1" dirty="0" err="1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Eur</a:t>
            </a:r>
            <a:endParaRPr lang="lt-LT" sz="2000" b="1" dirty="0">
              <a:solidFill>
                <a:srgbClr val="5C924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0">
            <a:extLst>
              <a:ext uri="{FF2B5EF4-FFF2-40B4-BE49-F238E27FC236}">
                <a16:creationId xmlns:a16="http://schemas.microsoft.com/office/drawing/2014/main" id="{A4A99F98-BEB8-0201-6E00-DEBE0C72DF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6309"/>
            <a:ext cx="2448270" cy="417233"/>
          </a:xfrm>
          <a:prstGeom prst="rect">
            <a:avLst/>
          </a:prstGeom>
        </p:spPr>
      </p:pic>
      <p:graphicFrame>
        <p:nvGraphicFramePr>
          <p:cNvPr id="6" name="Lentelė 5">
            <a:extLst>
              <a:ext uri="{FF2B5EF4-FFF2-40B4-BE49-F238E27FC236}">
                <a16:creationId xmlns:a16="http://schemas.microsoft.com/office/drawing/2014/main" id="{D66ACFF6-3612-7A24-03EF-8D55E8879D8C}"/>
              </a:ext>
            </a:extLst>
          </p:cNvPr>
          <p:cNvGraphicFramePr>
            <a:graphicFrameLocks noGrp="1"/>
          </p:cNvGraphicFramePr>
          <p:nvPr/>
        </p:nvGraphicFramePr>
        <p:xfrm>
          <a:off x="1403648" y="1824296"/>
          <a:ext cx="6696744" cy="14139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19301">
                  <a:extLst>
                    <a:ext uri="{9D8B030D-6E8A-4147-A177-3AD203B41FA5}">
                      <a16:colId xmlns:a16="http://schemas.microsoft.com/office/drawing/2014/main" val="3975614555"/>
                    </a:ext>
                  </a:extLst>
                </a:gridCol>
                <a:gridCol w="3677443">
                  <a:extLst>
                    <a:ext uri="{9D8B030D-6E8A-4147-A177-3AD203B41FA5}">
                      <a16:colId xmlns:a16="http://schemas.microsoft.com/office/drawing/2014/main" val="2991777037"/>
                    </a:ext>
                  </a:extLst>
                </a:gridCol>
              </a:tblGrid>
              <a:tr h="706964">
                <a:tc>
                  <a:txBody>
                    <a:bodyPr/>
                    <a:lstStyle/>
                    <a:p>
                      <a:pPr algn="ctr" fontAlgn="auto" hangingPunct="1"/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Avių skaičius, vnt.</a:t>
                      </a:r>
                      <a:endParaRPr lang="lt-LT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EC54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 hangingPunct="1"/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Išmoka už avį, Eur</a:t>
                      </a:r>
                    </a:p>
                    <a:p>
                      <a:pPr algn="ctr" fontAlgn="auto" hangingPunct="1"/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lt-LT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126A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897442"/>
                  </a:ext>
                </a:extLst>
              </a:tr>
              <a:tr h="706964">
                <a:tc>
                  <a:txBody>
                    <a:bodyPr/>
                    <a:lstStyle/>
                    <a:p>
                      <a:pPr algn="ctr" hangingPunct="0"/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147 907</a:t>
                      </a:r>
                      <a:endParaRPr lang="lt-LT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EC54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 hangingPunct="1"/>
                      <a:r>
                        <a:rPr lang="lt-LT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18,83</a:t>
                      </a:r>
                      <a:endParaRPr lang="lt-LT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EC5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7872028"/>
                  </a:ext>
                </a:extLst>
              </a:tr>
            </a:tbl>
          </a:graphicData>
        </a:graphic>
      </p:graphicFrame>
      <p:graphicFrame>
        <p:nvGraphicFramePr>
          <p:cNvPr id="7" name="Lentelė 6">
            <a:extLst>
              <a:ext uri="{FF2B5EF4-FFF2-40B4-BE49-F238E27FC236}">
                <a16:creationId xmlns:a16="http://schemas.microsoft.com/office/drawing/2014/main" id="{A4F98BAE-AA2A-8F76-79BF-B8302EF1770B}"/>
              </a:ext>
            </a:extLst>
          </p:cNvPr>
          <p:cNvGraphicFramePr>
            <a:graphicFrameLocks noGrp="1"/>
          </p:cNvGraphicFramePr>
          <p:nvPr/>
        </p:nvGraphicFramePr>
        <p:xfrm>
          <a:off x="1439652" y="3708610"/>
          <a:ext cx="6768752" cy="109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88332">
                  <a:extLst>
                    <a:ext uri="{9D8B030D-6E8A-4147-A177-3AD203B41FA5}">
                      <a16:colId xmlns:a16="http://schemas.microsoft.com/office/drawing/2014/main" val="4030374054"/>
                    </a:ext>
                  </a:extLst>
                </a:gridCol>
                <a:gridCol w="3780420">
                  <a:extLst>
                    <a:ext uri="{9D8B030D-6E8A-4147-A177-3AD203B41FA5}">
                      <a16:colId xmlns:a16="http://schemas.microsoft.com/office/drawing/2014/main" val="3880282780"/>
                    </a:ext>
                  </a:extLst>
                </a:gridCol>
              </a:tblGrid>
              <a:tr h="477785">
                <a:tc>
                  <a:txBody>
                    <a:bodyPr/>
                    <a:lstStyle/>
                    <a:p>
                      <a:pPr algn="ctr" fontAlgn="auto" hangingPunct="1"/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Ožkų skaičius, vnt.</a:t>
                      </a:r>
                      <a:endParaRPr lang="lt-LT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 hangingPunct="1"/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Išmoka už ožką, Eur</a:t>
                      </a:r>
                    </a:p>
                    <a:p>
                      <a:pPr algn="ctr" fontAlgn="auto" hangingPunct="1"/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lt-LT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126A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320250"/>
                  </a:ext>
                </a:extLst>
              </a:tr>
              <a:tr h="533652">
                <a:tc>
                  <a:txBody>
                    <a:bodyPr/>
                    <a:lstStyle/>
                    <a:p>
                      <a:pPr algn="ctr" hangingPunct="0"/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</a:t>
                      </a:r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042</a:t>
                      </a:r>
                      <a:endParaRPr lang="lt-LT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 hangingPunct="1"/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25,70</a:t>
                      </a:r>
                    </a:p>
                    <a:p>
                      <a:pPr algn="ctr" fontAlgn="auto" hangingPunct="1"/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lt-LT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388014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CE0DDD79-76F3-202D-78B8-D71EA374DDAB}"/>
              </a:ext>
            </a:extLst>
          </p:cNvPr>
          <p:cNvSpPr txBox="1"/>
          <p:nvPr/>
        </p:nvSpPr>
        <p:spPr>
          <a:xfrm>
            <a:off x="1331640" y="3154821"/>
            <a:ext cx="72101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lt-L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Susietosios pajamų paramos avių augintojams biudžetas </a:t>
            </a:r>
            <a:r>
              <a:rPr lang="en-GB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30</a:t>
            </a:r>
            <a: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</a:t>
            </a:r>
            <a:r>
              <a:rPr lang="en-GB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744</a:t>
            </a:r>
            <a:r>
              <a:rPr lang="en-GB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lt-LT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25</a:t>
            </a:r>
            <a:r>
              <a:rPr lang="en-GB" sz="1800" b="1" dirty="0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800" b="1" dirty="0" err="1">
                <a:solidFill>
                  <a:srgbClr val="5C92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Eur</a:t>
            </a:r>
            <a:endParaRPr lang="lt-LT" sz="1800" b="1" dirty="0">
              <a:solidFill>
                <a:srgbClr val="5C924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94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D189519-9BE9-076B-0CAC-D1B96A693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555526"/>
            <a:ext cx="8003232" cy="72008"/>
          </a:xfrm>
        </p:spPr>
        <p:txBody>
          <a:bodyPr>
            <a:normAutofit fontScale="90000"/>
          </a:bodyPr>
          <a:lstStyle/>
          <a:p>
            <a:r>
              <a:rPr lang="lt-LT" sz="3100" b="1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Susietoji pajamų parama avių laikytojams</a:t>
            </a:r>
            <a:br>
              <a:rPr lang="en-GB" sz="4400" b="1" dirty="0">
                <a:solidFill>
                  <a:srgbClr val="8EC543"/>
                </a:solidFill>
                <a:latin typeface="Arial"/>
                <a:cs typeface="Arial"/>
              </a:rPr>
            </a:br>
            <a:endParaRPr lang="lt-LT" dirty="0"/>
          </a:p>
        </p:txBody>
      </p:sp>
      <p:graphicFrame>
        <p:nvGraphicFramePr>
          <p:cNvPr id="4" name="Lentelė 4">
            <a:extLst>
              <a:ext uri="{FF2B5EF4-FFF2-40B4-BE49-F238E27FC236}">
                <a16:creationId xmlns:a16="http://schemas.microsoft.com/office/drawing/2014/main" id="{70EF16AC-50E9-862D-08B6-A8E230822F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3289373"/>
              </p:ext>
            </p:extLst>
          </p:nvPr>
        </p:nvGraphicFramePr>
        <p:xfrm>
          <a:off x="539552" y="699542"/>
          <a:ext cx="7344815" cy="436094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57976">
                  <a:extLst>
                    <a:ext uri="{9D8B030D-6E8A-4147-A177-3AD203B41FA5}">
                      <a16:colId xmlns:a16="http://schemas.microsoft.com/office/drawing/2014/main" val="7345566"/>
                    </a:ext>
                  </a:extLst>
                </a:gridCol>
                <a:gridCol w="1298011">
                  <a:extLst>
                    <a:ext uri="{9D8B030D-6E8A-4147-A177-3AD203B41FA5}">
                      <a16:colId xmlns:a16="http://schemas.microsoft.com/office/drawing/2014/main" val="2749705853"/>
                    </a:ext>
                  </a:extLst>
                </a:gridCol>
                <a:gridCol w="1496276">
                  <a:extLst>
                    <a:ext uri="{9D8B030D-6E8A-4147-A177-3AD203B41FA5}">
                      <a16:colId xmlns:a16="http://schemas.microsoft.com/office/drawing/2014/main" val="2590640136"/>
                    </a:ext>
                  </a:extLst>
                </a:gridCol>
                <a:gridCol w="1496276">
                  <a:extLst>
                    <a:ext uri="{9D8B030D-6E8A-4147-A177-3AD203B41FA5}">
                      <a16:colId xmlns:a16="http://schemas.microsoft.com/office/drawing/2014/main" val="3712022798"/>
                    </a:ext>
                  </a:extLst>
                </a:gridCol>
                <a:gridCol w="1496276">
                  <a:extLst>
                    <a:ext uri="{9D8B030D-6E8A-4147-A177-3AD203B41FA5}">
                      <a16:colId xmlns:a16="http://schemas.microsoft.com/office/drawing/2014/main" val="966126922"/>
                    </a:ext>
                  </a:extLst>
                </a:gridCol>
              </a:tblGrid>
              <a:tr h="479946">
                <a:tc>
                  <a:txBody>
                    <a:bodyPr/>
                    <a:lstStyle/>
                    <a:p>
                      <a:r>
                        <a:rPr lang="lt-LT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Finansiniai metai</a:t>
                      </a:r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Iš viso 2024-2028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447355"/>
                  </a:ext>
                </a:extLst>
              </a:tr>
              <a:tr h="487663">
                <a:tc>
                  <a:txBody>
                    <a:bodyPr/>
                    <a:lstStyle/>
                    <a:p>
                      <a:r>
                        <a:rPr lang="lt-LT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Kalendoriniai metai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Iš viso 2023-2027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4335875"/>
                  </a:ext>
                </a:extLst>
              </a:tr>
              <a:tr h="449713"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Planuojama vnt. suma,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sz="1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437140"/>
                  </a:ext>
                </a:extLst>
              </a:tr>
              <a:tr h="629598"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Mažiausia planuojama vnt. suma,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sz="1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2403078"/>
                  </a:ext>
                </a:extLst>
              </a:tr>
              <a:tr h="629598"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Didžiausia planuojama vnt. suma,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7770985"/>
                  </a:ext>
                </a:extLst>
              </a:tr>
              <a:tr h="449713"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Avių skaičius, vnt.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194 075,00</a:t>
                      </a:r>
                    </a:p>
                    <a:p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194 075,00</a:t>
                      </a:r>
                    </a:p>
                    <a:p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194 075,00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970 375,00</a:t>
                      </a:r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1898005"/>
                  </a:ext>
                </a:extLst>
              </a:tr>
              <a:tr h="809483"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Orientacinis metinis finansavimas,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2 825 732,00</a:t>
                      </a:r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2 864 547,00</a:t>
                      </a:r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2 864 547,00</a:t>
                      </a:r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14 085 963,50</a:t>
                      </a:r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270301"/>
                  </a:ext>
                </a:extLst>
              </a:tr>
              <a:tr h="389290">
                <a:tc>
                  <a:txBody>
                    <a:bodyPr/>
                    <a:lstStyle/>
                    <a:p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438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903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224CF03-B737-0EB5-15F7-15A27F7FE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40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Teisės aktai</a:t>
            </a:r>
          </a:p>
        </p:txBody>
      </p:sp>
      <p:pic>
        <p:nvPicPr>
          <p:cNvPr id="4" name="Picture 10">
            <a:extLst>
              <a:ext uri="{FF2B5EF4-FFF2-40B4-BE49-F238E27FC236}">
                <a16:creationId xmlns:a16="http://schemas.microsoft.com/office/drawing/2014/main" id="{5B39B044-A855-B858-9418-2DBE23DAB07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30" y="411511"/>
            <a:ext cx="2448270" cy="417233"/>
          </a:xfrm>
          <a:prstGeom prst="rect">
            <a:avLst/>
          </a:prstGeom>
        </p:spPr>
      </p:pic>
      <p:sp>
        <p:nvSpPr>
          <p:cNvPr id="7" name="Turinio vietos rezervavimo ženklas 6">
            <a:extLst>
              <a:ext uri="{FF2B5EF4-FFF2-40B4-BE49-F238E27FC236}">
                <a16:creationId xmlns:a16="http://schemas.microsoft.com/office/drawing/2014/main" id="{2E844A2A-9025-D176-22F2-BB8CBF7A5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Lietuvos žemės ūkio ir kaimo plėtros 2023–2027 metų strateginis planas, patvirtintu Europos Komisijos 2022 m. lapkričio 21 d. sprendimu Nr. C(2022) 8272 </a:t>
            </a:r>
          </a:p>
          <a:p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2023-2027 m. susietosios pajamų paramos administravimo taisyklės, patvirtintos žemės ūkio ministro 2023-02-24 įsakymu Nr. 3D-101</a:t>
            </a:r>
          </a:p>
        </p:txBody>
      </p:sp>
    </p:spTree>
    <p:extLst>
      <p:ext uri="{BB962C8B-B14F-4D97-AF65-F5344CB8AC3E}">
        <p14:creationId xmlns:p14="http://schemas.microsoft.com/office/powerpoint/2010/main" val="15130406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D189519-9BE9-076B-0CAC-D1B96A693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555526"/>
            <a:ext cx="8003232" cy="72008"/>
          </a:xfrm>
        </p:spPr>
        <p:txBody>
          <a:bodyPr>
            <a:normAutofit fontScale="90000"/>
          </a:bodyPr>
          <a:lstStyle/>
          <a:p>
            <a:r>
              <a:rPr lang="lt-LT" sz="3100" b="1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Susietoji pajamų parama ožkų laikytojams</a:t>
            </a:r>
            <a:br>
              <a:rPr lang="en-GB" sz="4400" b="1" dirty="0">
                <a:solidFill>
                  <a:srgbClr val="8EC543"/>
                </a:solidFill>
                <a:latin typeface="Arial"/>
                <a:cs typeface="Arial"/>
              </a:rPr>
            </a:br>
            <a:endParaRPr lang="lt-LT" dirty="0"/>
          </a:p>
        </p:txBody>
      </p:sp>
      <p:graphicFrame>
        <p:nvGraphicFramePr>
          <p:cNvPr id="4" name="Lentelė 4">
            <a:extLst>
              <a:ext uri="{FF2B5EF4-FFF2-40B4-BE49-F238E27FC236}">
                <a16:creationId xmlns:a16="http://schemas.microsoft.com/office/drawing/2014/main" id="{70EF16AC-50E9-862D-08B6-A8E230822F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3707896"/>
              </p:ext>
            </p:extLst>
          </p:nvPr>
        </p:nvGraphicFramePr>
        <p:xfrm>
          <a:off x="395536" y="555526"/>
          <a:ext cx="8003231" cy="444179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70780">
                  <a:extLst>
                    <a:ext uri="{9D8B030D-6E8A-4147-A177-3AD203B41FA5}">
                      <a16:colId xmlns:a16="http://schemas.microsoft.com/office/drawing/2014/main" val="7345566"/>
                    </a:ext>
                  </a:extLst>
                </a:gridCol>
                <a:gridCol w="1353105">
                  <a:extLst>
                    <a:ext uri="{9D8B030D-6E8A-4147-A177-3AD203B41FA5}">
                      <a16:colId xmlns:a16="http://schemas.microsoft.com/office/drawing/2014/main" val="2749705853"/>
                    </a:ext>
                  </a:extLst>
                </a:gridCol>
                <a:gridCol w="1559782">
                  <a:extLst>
                    <a:ext uri="{9D8B030D-6E8A-4147-A177-3AD203B41FA5}">
                      <a16:colId xmlns:a16="http://schemas.microsoft.com/office/drawing/2014/main" val="2590640136"/>
                    </a:ext>
                  </a:extLst>
                </a:gridCol>
                <a:gridCol w="1559782">
                  <a:extLst>
                    <a:ext uri="{9D8B030D-6E8A-4147-A177-3AD203B41FA5}">
                      <a16:colId xmlns:a16="http://schemas.microsoft.com/office/drawing/2014/main" val="3712022798"/>
                    </a:ext>
                  </a:extLst>
                </a:gridCol>
                <a:gridCol w="1559782">
                  <a:extLst>
                    <a:ext uri="{9D8B030D-6E8A-4147-A177-3AD203B41FA5}">
                      <a16:colId xmlns:a16="http://schemas.microsoft.com/office/drawing/2014/main" val="966126922"/>
                    </a:ext>
                  </a:extLst>
                </a:gridCol>
              </a:tblGrid>
              <a:tr h="495978">
                <a:tc>
                  <a:txBody>
                    <a:bodyPr/>
                    <a:lstStyle/>
                    <a:p>
                      <a:r>
                        <a:rPr lang="lt-LT" sz="12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Finansiniai metai</a:t>
                      </a:r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Iš viso 2024-2028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447355"/>
                  </a:ext>
                </a:extLst>
              </a:tr>
              <a:tr h="503952">
                <a:tc>
                  <a:txBody>
                    <a:bodyPr/>
                    <a:lstStyle/>
                    <a:p>
                      <a:r>
                        <a:rPr lang="lt-LT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Kalendoriniai metai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Iš viso 2023-2027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4335875"/>
                  </a:ext>
                </a:extLst>
              </a:tr>
              <a:tr h="464734"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Planuojama vnt. suma,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sz="1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437140"/>
                  </a:ext>
                </a:extLst>
              </a:tr>
              <a:tr h="650628"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Mažiausia planuojama vnt. suma,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sz="1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2403078"/>
                  </a:ext>
                </a:extLst>
              </a:tr>
              <a:tr h="650628"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Didžiausia planuojama vnt. suma,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7770985"/>
                  </a:ext>
                </a:extLst>
              </a:tr>
              <a:tr h="464734"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OŽKŲ skaičius, vnt.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11 755,00</a:t>
                      </a:r>
                    </a:p>
                    <a:p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11 755,00</a:t>
                      </a:r>
                    </a:p>
                    <a:p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11 755,00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58 775,00</a:t>
                      </a:r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1898005"/>
                  </a:ext>
                </a:extLst>
              </a:tr>
              <a:tr h="808847"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Orientacinis metinis finansavimas,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314 211,15</a:t>
                      </a:r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318 560,50</a:t>
                      </a:r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318 560,50</a:t>
                      </a:r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1 566 236,20</a:t>
                      </a:r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270301"/>
                  </a:ext>
                </a:extLst>
              </a:tr>
              <a:tr h="402293">
                <a:tc>
                  <a:txBody>
                    <a:bodyPr/>
                    <a:lstStyle/>
                    <a:p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438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73384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0D614-8FD2-9297-0D42-DE6372A75D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484D979-0E8D-460C-EB8B-641C2C54A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1798" y="205979"/>
            <a:ext cx="5915002" cy="857250"/>
          </a:xfrm>
        </p:spPr>
        <p:txBody>
          <a:bodyPr>
            <a:normAutofit fontScale="90000"/>
          </a:bodyPr>
          <a:lstStyle/>
          <a:p>
            <a:pPr algn="l"/>
            <a:r>
              <a:rPr lang="lt-LT" sz="4000" b="1" dirty="0">
                <a:solidFill>
                  <a:srgbClr val="A4E6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Paramos išmokos skiriamos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F5746CAB-BAF4-F1FC-0628-23A6DF875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987574"/>
            <a:ext cx="7982644" cy="36070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lt-LT" sz="18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sz="2400" b="1" dirty="0">
                <a:solidFill>
                  <a:srgbClr val="A4E647"/>
                </a:solidFill>
                <a:latin typeface="Times New Roman" panose="02020603050405020304" pitchFamily="18" charset="0"/>
              </a:rPr>
              <a:t>Išmokos pagal einamaisiais metais </a:t>
            </a:r>
            <a:r>
              <a:rPr lang="lt-LT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pateiktą paraišką už mėsinį galviją, avį ir ožką gali būti skiriama valdos valdytojui, jei, pasibaigus numatytam išlaikymo laikotarpiui, ūkinis gyvūnas yra: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lt-LT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paskerdžiamas,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lt-LT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eksportuojamas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lt-LT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ūk. gyvūnui nugaišus,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lt-LT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ūk. gyvūnui esant valdoje einamųjų metų gruodžio 31 d.</a:t>
            </a:r>
          </a:p>
          <a:p>
            <a:pPr marL="0" indent="0">
              <a:buNone/>
            </a:pPr>
            <a:endParaRPr lang="lt-LT" sz="18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0">
            <a:extLst>
              <a:ext uri="{FF2B5EF4-FFF2-40B4-BE49-F238E27FC236}">
                <a16:creationId xmlns:a16="http://schemas.microsoft.com/office/drawing/2014/main" id="{34A584B7-0B1E-C7D6-E3EE-B1BE28204DF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62869"/>
            <a:ext cx="2448270" cy="41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3148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60692C-4942-2719-FCDB-B94F5B136B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8996BBE2-2505-E867-99C3-4E703CA4E8C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22" y="341563"/>
            <a:ext cx="2448270" cy="4172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E1BD7A3-042E-8A26-1F97-4901FD8675D3}"/>
              </a:ext>
            </a:extLst>
          </p:cNvPr>
          <p:cNvSpPr txBox="1"/>
          <p:nvPr/>
        </p:nvSpPr>
        <p:spPr>
          <a:xfrm>
            <a:off x="316722" y="915566"/>
            <a:ext cx="8575758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b="1" dirty="0">
                <a:solidFill>
                  <a:srgbClr val="A4E64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Prailgintas pasiruošimo patikroms vietoje laikotarpis </a:t>
            </a:r>
          </a:p>
          <a:p>
            <a:r>
              <a:rPr lang="lt-LT" sz="2800" b="1" dirty="0">
                <a:solidFill>
                  <a:srgbClr val="A4E64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nuo 48 h. iki 7 </a:t>
            </a:r>
            <a:r>
              <a:rPr lang="lt-LT" sz="2800" b="1" dirty="0" err="1">
                <a:solidFill>
                  <a:srgbClr val="A4E64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k.d</a:t>
            </a:r>
            <a:r>
              <a:rPr lang="lt-LT" sz="2800" b="1" dirty="0">
                <a:solidFill>
                  <a:srgbClr val="A4E64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endParaRPr lang="lt-LT" sz="2800" b="1" dirty="0">
              <a:solidFill>
                <a:srgbClr val="A4E647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800" b="1" dirty="0">
                <a:solidFill>
                  <a:srgbClr val="A4E64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Galimos patikros nuotoliu (3+4 </a:t>
            </a:r>
            <a:r>
              <a:rPr lang="lt-LT" sz="2800" b="1" dirty="0" err="1">
                <a:solidFill>
                  <a:srgbClr val="A4E64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k.d</a:t>
            </a:r>
            <a:r>
              <a:rPr lang="lt-LT" sz="2800" b="1" dirty="0">
                <a:solidFill>
                  <a:srgbClr val="A4E64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endParaRPr lang="lt-LT" sz="2800" b="1" dirty="0">
              <a:solidFill>
                <a:srgbClr val="A4E647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https://vmvt.lrv.lt/lt/naujienos/vmvt-patikros-nuotoliniu-budu-kvieciame-ukininkus-naudotis-nma-agro-programele</a:t>
            </a:r>
            <a:r>
              <a:rPr lang="lt-LT" sz="2000" b="1" dirty="0">
                <a:solidFill>
                  <a:srgbClr val="A4E647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/</a:t>
            </a:r>
            <a:endParaRPr lang="lt-LT" sz="2000" b="1" dirty="0">
              <a:solidFill>
                <a:srgbClr val="A4E647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lt-LT" sz="2000" b="1" dirty="0">
              <a:solidFill>
                <a:srgbClr val="A4E647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lt-LT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lt-LT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lt-LT" sz="2000" b="1" dirty="0">
              <a:solidFill>
                <a:srgbClr val="8EC54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30B97AF-AFB3-FD99-4402-8A0507838721}"/>
              </a:ext>
            </a:extLst>
          </p:cNvPr>
          <p:cNvSpPr txBox="1"/>
          <p:nvPr/>
        </p:nvSpPr>
        <p:spPr>
          <a:xfrm flipH="1">
            <a:off x="971600" y="1018896"/>
            <a:ext cx="569257" cy="3956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t-LT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Paaiškinimas: rodyklė žemyn 3">
            <a:extLst>
              <a:ext uri="{FF2B5EF4-FFF2-40B4-BE49-F238E27FC236}">
                <a16:creationId xmlns:a16="http://schemas.microsoft.com/office/drawing/2014/main" id="{1118C2BC-79A2-1D50-07EC-8DA8DC60564C}"/>
              </a:ext>
            </a:extLst>
          </p:cNvPr>
          <p:cNvSpPr/>
          <p:nvPr/>
        </p:nvSpPr>
        <p:spPr>
          <a:xfrm>
            <a:off x="7884368" y="106995"/>
            <a:ext cx="1008112" cy="914400"/>
          </a:xfrm>
          <a:prstGeom prst="downArrowCallou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400" dirty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Naujovė</a:t>
            </a:r>
          </a:p>
        </p:txBody>
      </p:sp>
    </p:spTree>
    <p:extLst>
      <p:ext uri="{BB962C8B-B14F-4D97-AF65-F5344CB8AC3E}">
        <p14:creationId xmlns:p14="http://schemas.microsoft.com/office/powerpoint/2010/main" val="15381131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6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čiakampis 1">
            <a:extLst>
              <a:ext uri="{FF2B5EF4-FFF2-40B4-BE49-F238E27FC236}">
                <a16:creationId xmlns:a16="http://schemas.microsoft.com/office/drawing/2014/main" id="{9DFB8E88-7C4D-94E5-6C31-A8F389661835}"/>
              </a:ext>
            </a:extLst>
          </p:cNvPr>
          <p:cNvSpPr/>
          <p:nvPr/>
        </p:nvSpPr>
        <p:spPr>
          <a:xfrm>
            <a:off x="8244408" y="0"/>
            <a:ext cx="899592" cy="5143500"/>
          </a:xfrm>
          <a:prstGeom prst="rect">
            <a:avLst/>
          </a:prstGeom>
          <a:solidFill>
            <a:srgbClr val="8EC543"/>
          </a:solidFill>
          <a:ln>
            <a:solidFill>
              <a:srgbClr val="8EC5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5" name="Paveikslėlis 4">
            <a:extLst>
              <a:ext uri="{FF2B5EF4-FFF2-40B4-BE49-F238E27FC236}">
                <a16:creationId xmlns:a16="http://schemas.microsoft.com/office/drawing/2014/main" id="{2790F5C9-CE0B-36CD-E5B5-3BA70E761B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0756" y="2214560"/>
            <a:ext cx="3843651" cy="29289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F0F12C-B8D4-1792-EF31-CBDE613E4022}"/>
              </a:ext>
            </a:extLst>
          </p:cNvPr>
          <p:cNvSpPr txBox="1"/>
          <p:nvPr/>
        </p:nvSpPr>
        <p:spPr>
          <a:xfrm>
            <a:off x="539552" y="2499742"/>
            <a:ext cx="2857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b="1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Ačiū už dėmesį</a:t>
            </a:r>
            <a:endParaRPr lang="en-GB" sz="2800" b="1" dirty="0">
              <a:solidFill>
                <a:srgbClr val="8EC54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aveikslėlis 8" descr="Paveikslėlis, kuriame yra žinutė&#10;&#10;Automatiškai sugeneruotas aprašymas">
            <a:extLst>
              <a:ext uri="{FF2B5EF4-FFF2-40B4-BE49-F238E27FC236}">
                <a16:creationId xmlns:a16="http://schemas.microsoft.com/office/drawing/2014/main" id="{AF373620-4FF2-859D-6691-1381E07780E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1" y="339503"/>
            <a:ext cx="2270055" cy="386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706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4C993A6-A8F6-7CF5-76E3-E8780D1F6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Deklaravimas</a:t>
            </a:r>
            <a:endParaRPr lang="lt-LT" sz="40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2130EB8A-89FB-9A4C-312A-78A5F5AD0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857" y="1203598"/>
            <a:ext cx="8229600" cy="339447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lt-L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Išmokos mokamos Lietuvos Respublikos žemės ūkio ir kaimo verslo registre registruotiems žemės ūkio valdų (toliau – valda) valdytojams,</a:t>
            </a:r>
            <a:r>
              <a:rPr lang="lt-LT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atitinkantiems visus šiuos reikalavimus:</a:t>
            </a:r>
            <a:r>
              <a:rPr lang="lt-L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endParaRPr lang="lt-L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indent="-285750"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lt-L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kurie einamaisiais metais pateikė Agentūrai Paraiškas gauti paramą už žemės ūkio naudmenas ir kitus plotus bei ūkinius gyvūnus  ir šiose Paraiškose nurodė, jog prašo skirti išmokas už visus valdoje laikomus </a:t>
            </a:r>
            <a:r>
              <a:rPr lang="lt-LT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valdos valdytojo ir (ar) partnerio, ir (ar) šeimos nario mėsinius galvijus ir (arba) avis, ir (arba) ožkas</a:t>
            </a:r>
            <a:endParaRPr lang="lt-LT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indent="-285750"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lt-LT" sz="24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Išmokų už plotus ir ūkinius gyvūnus deklaravimas </a:t>
            </a:r>
            <a:r>
              <a:rPr lang="lt-LT" sz="2400" b="1" dirty="0">
                <a:solidFill>
                  <a:srgbClr val="A4E6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m. </a:t>
            </a:r>
            <a:r>
              <a:rPr lang="lt-LT" sz="24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vyks </a:t>
            </a:r>
            <a:r>
              <a:rPr lang="lt-LT" sz="2400" b="1" dirty="0">
                <a:solidFill>
                  <a:srgbClr val="A4E6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balandžio 14-birželio 13 d. (pavėluotai -  iki birželio 23 d.)</a:t>
            </a:r>
            <a:endParaRPr lang="lt-LT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Paramos už žemės ūkio naudmenas ir kitus plotus bei ūkinius gyvūnus paraiškos ir tiesioginių išmokų administravimo bei kontrolės taisykles (</a:t>
            </a:r>
            <a:r>
              <a:rPr lang="lt-LT" sz="22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 taisyklės)  patvirtintos žemės ūkio 2023-02-20 įsakymu Nr. 3D-92</a:t>
            </a:r>
          </a:p>
        </p:txBody>
      </p:sp>
      <p:pic>
        <p:nvPicPr>
          <p:cNvPr id="4" name="Picture 10">
            <a:extLst>
              <a:ext uri="{FF2B5EF4-FFF2-40B4-BE49-F238E27FC236}">
                <a16:creationId xmlns:a16="http://schemas.microsoft.com/office/drawing/2014/main" id="{E9615437-F7D9-3BF6-F100-3D0A2BA0848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55865"/>
            <a:ext cx="2448270" cy="41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670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3F3ECF2-EE2C-D0AE-41A8-075E7425C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05979"/>
            <a:ext cx="8640960" cy="857250"/>
          </a:xfrm>
        </p:spPr>
        <p:txBody>
          <a:bodyPr>
            <a:normAutofit fontScale="90000"/>
          </a:bodyPr>
          <a:lstStyle/>
          <a:p>
            <a:br>
              <a:rPr lang="lt-LT" sz="27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t-LT" sz="27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7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 taisyklių  paraiškoje (1 priedas)</a:t>
            </a:r>
            <a:br>
              <a:rPr lang="lt-LT" sz="27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7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lt-LT" altLang="lt-LT" sz="2700" b="1" dirty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lentelė. Informacija apie susietąją paramą už ūkinius gyvūnus</a:t>
            </a:r>
            <a:br>
              <a:rPr lang="lt-LT" altLang="lt-LT" sz="8000" dirty="0">
                <a:solidFill>
                  <a:srgbClr val="92D050"/>
                </a:solidFill>
                <a:latin typeface="Arial" panose="020B0604020202020204" pitchFamily="34" charset="0"/>
              </a:rPr>
            </a:br>
            <a:endParaRPr lang="lt-LT" dirty="0">
              <a:solidFill>
                <a:srgbClr val="92D050"/>
              </a:solidFill>
            </a:endParaRPr>
          </a:p>
        </p:txBody>
      </p:sp>
      <p:graphicFrame>
        <p:nvGraphicFramePr>
          <p:cNvPr id="4" name="Turinio vietos rezervavimo ženklas 3">
            <a:extLst>
              <a:ext uri="{FF2B5EF4-FFF2-40B4-BE49-F238E27FC236}">
                <a16:creationId xmlns:a16="http://schemas.microsoft.com/office/drawing/2014/main" id="{BCD311E2-6EBF-7DAE-C0D1-D60A83D86A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0055544"/>
              </p:ext>
            </p:extLst>
          </p:nvPr>
        </p:nvGraphicFramePr>
        <p:xfrm>
          <a:off x="457200" y="1203598"/>
          <a:ext cx="7139136" cy="35622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4960">
                  <a:extLst>
                    <a:ext uri="{9D8B030D-6E8A-4147-A177-3AD203B41FA5}">
                      <a16:colId xmlns:a16="http://schemas.microsoft.com/office/drawing/2014/main" val="2271352575"/>
                    </a:ext>
                  </a:extLst>
                </a:gridCol>
                <a:gridCol w="1393497">
                  <a:extLst>
                    <a:ext uri="{9D8B030D-6E8A-4147-A177-3AD203B41FA5}">
                      <a16:colId xmlns:a16="http://schemas.microsoft.com/office/drawing/2014/main" val="1856924182"/>
                    </a:ext>
                  </a:extLst>
                </a:gridCol>
                <a:gridCol w="190679">
                  <a:extLst>
                    <a:ext uri="{9D8B030D-6E8A-4147-A177-3AD203B41FA5}">
                      <a16:colId xmlns:a16="http://schemas.microsoft.com/office/drawing/2014/main" val="3239214853"/>
                    </a:ext>
                  </a:extLst>
                </a:gridCol>
              </a:tblGrid>
              <a:tr h="187107">
                <a:tc rowSpan="3">
                  <a:txBody>
                    <a:bodyPr/>
                    <a:lstStyle/>
                    <a:p>
                      <a:pPr fontAlgn="base" hangingPunct="0">
                        <a:lnSpc>
                          <a:spcPct val="105000"/>
                        </a:lnSpc>
                      </a:pPr>
                      <a:r>
                        <a:rPr lang="lt-LT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lt-LT" sz="1600" spc="-2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rašau skirti susietąją paramą už mėsinius galvijus</a:t>
                      </a:r>
                      <a:endParaRPr lang="lt-LT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 hangingPunct="0">
                        <a:lnSpc>
                          <a:spcPct val="105000"/>
                        </a:lnSpc>
                      </a:pPr>
                      <a:r>
                        <a:rPr lang="lt-LT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Turi būti pažymėta X</a:t>
                      </a:r>
                      <a:endParaRPr lang="lt-LT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64937"/>
                  </a:ext>
                </a:extLst>
              </a:tr>
              <a:tr h="369158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lt-LT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Taip </a:t>
                      </a:r>
                      <a:r>
                        <a:rPr lang="lt-LT" sz="1200" kern="100" dirty="0">
                          <a:effectLst/>
                          <a:latin typeface="Times New Roman" panose="02020603050405020304" pitchFamily="18" charset="0"/>
                          <a:ea typeface="Wingdings" panose="05000000000000000000" pitchFamily="2" charset="2"/>
                          <a:cs typeface="Times New Roman" panose="02020603050405020304" pitchFamily="18" charset="0"/>
                        </a:rPr>
                        <a:t>¨</a:t>
                      </a:r>
                      <a:endParaRPr lang="lt-LT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5000"/>
                        </a:lnSpc>
                      </a:pPr>
                      <a:r>
                        <a:rPr lang="lt-LT" sz="950">
                          <a:effectLst/>
                        </a:rPr>
                        <a:t>¨</a:t>
                      </a:r>
                      <a:endParaRPr lang="lt-L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843802694"/>
                  </a:ext>
                </a:extLst>
              </a:tr>
              <a:tr h="187227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lt-LT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 </a:t>
                      </a:r>
                      <a:r>
                        <a:rPr lang="lt-LT" sz="1200" kern="100" dirty="0">
                          <a:effectLst/>
                          <a:latin typeface="Times New Roman" panose="02020603050405020304" pitchFamily="18" charset="0"/>
                          <a:ea typeface="Wingdings" panose="05000000000000000000" pitchFamily="2" charset="2"/>
                          <a:cs typeface="Times New Roman" panose="02020603050405020304" pitchFamily="18" charset="0"/>
                        </a:rPr>
                        <a:t>¨</a:t>
                      </a:r>
                      <a:endParaRPr lang="lt-LT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5000"/>
                        </a:lnSpc>
                      </a:pPr>
                      <a:r>
                        <a:rPr lang="lt-LT" sz="950">
                          <a:effectLst/>
                        </a:rPr>
                        <a:t>¨</a:t>
                      </a:r>
                      <a:endParaRPr lang="lt-L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82968044"/>
                  </a:ext>
                </a:extLst>
              </a:tr>
              <a:tr h="186653">
                <a:tc rowSpan="3">
                  <a:txBody>
                    <a:bodyPr/>
                    <a:lstStyle/>
                    <a:p>
                      <a:pPr fontAlgn="base" hangingPunct="0">
                        <a:lnSpc>
                          <a:spcPct val="105000"/>
                        </a:lnSpc>
                      </a:pPr>
                      <a:r>
                        <a:rPr lang="lt-LT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lt-LT" sz="1600" spc="-2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rašau skirti susietąją paramą už avis</a:t>
                      </a:r>
                      <a:endParaRPr lang="lt-LT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 hangingPunct="0">
                        <a:lnSpc>
                          <a:spcPct val="100000"/>
                        </a:lnSpc>
                      </a:pPr>
                      <a:r>
                        <a:rPr lang="lt-LT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Turi būti pažymėta X</a:t>
                      </a:r>
                      <a:endParaRPr lang="lt-LT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293520"/>
                  </a:ext>
                </a:extLst>
              </a:tr>
              <a:tr h="369158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lt-LT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Taip </a:t>
                      </a:r>
                      <a:r>
                        <a:rPr lang="lt-LT" sz="1200" kern="100" dirty="0">
                          <a:effectLst/>
                          <a:latin typeface="Times New Roman" panose="02020603050405020304" pitchFamily="18" charset="0"/>
                          <a:ea typeface="Wingdings" panose="05000000000000000000" pitchFamily="2" charset="2"/>
                          <a:cs typeface="Times New Roman" panose="02020603050405020304" pitchFamily="18" charset="0"/>
                        </a:rPr>
                        <a:t>¨</a:t>
                      </a:r>
                      <a:endParaRPr lang="lt-LT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5000"/>
                        </a:lnSpc>
                      </a:pPr>
                      <a:r>
                        <a:rPr lang="lt-LT" sz="950">
                          <a:effectLst/>
                        </a:rPr>
                        <a:t>¨</a:t>
                      </a:r>
                      <a:endParaRPr lang="lt-L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512521559"/>
                  </a:ext>
                </a:extLst>
              </a:tr>
              <a:tr h="369158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lt-LT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 </a:t>
                      </a:r>
                      <a:r>
                        <a:rPr lang="lt-LT" sz="1200" kern="100" dirty="0">
                          <a:effectLst/>
                          <a:latin typeface="Times New Roman" panose="02020603050405020304" pitchFamily="18" charset="0"/>
                          <a:ea typeface="Wingdings" panose="05000000000000000000" pitchFamily="2" charset="2"/>
                          <a:cs typeface="Times New Roman" panose="02020603050405020304" pitchFamily="18" charset="0"/>
                        </a:rPr>
                        <a:t>¨</a:t>
                      </a:r>
                      <a:endParaRPr lang="lt-LT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5000"/>
                        </a:lnSpc>
                      </a:pPr>
                      <a:r>
                        <a:rPr lang="lt-LT" sz="950">
                          <a:effectLst/>
                        </a:rPr>
                        <a:t>¨</a:t>
                      </a:r>
                      <a:endParaRPr lang="lt-L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973514291"/>
                  </a:ext>
                </a:extLst>
              </a:tr>
              <a:tr h="186653">
                <a:tc rowSpan="3">
                  <a:txBody>
                    <a:bodyPr/>
                    <a:lstStyle/>
                    <a:p>
                      <a:pPr fontAlgn="base" hangingPunct="0">
                        <a:lnSpc>
                          <a:spcPct val="105000"/>
                        </a:lnSpc>
                      </a:pPr>
                      <a:r>
                        <a:rPr lang="lt-LT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lt-LT" sz="1600" spc="-2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rašau skirti susietąją paramą už pieninių veislių karves</a:t>
                      </a:r>
                      <a:endParaRPr lang="lt-LT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 hangingPunct="0">
                        <a:lnSpc>
                          <a:spcPct val="100000"/>
                        </a:lnSpc>
                      </a:pPr>
                      <a:r>
                        <a:rPr lang="lt-LT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Turi būti pažymėta X</a:t>
                      </a:r>
                      <a:endParaRPr lang="lt-LT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9463507"/>
                  </a:ext>
                </a:extLst>
              </a:tr>
              <a:tr h="369158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lt-LT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Taip </a:t>
                      </a:r>
                      <a:r>
                        <a:rPr lang="lt-LT" sz="1200" kern="100" dirty="0">
                          <a:effectLst/>
                          <a:latin typeface="Times New Roman" panose="02020603050405020304" pitchFamily="18" charset="0"/>
                          <a:ea typeface="Wingdings" panose="05000000000000000000" pitchFamily="2" charset="2"/>
                          <a:cs typeface="Times New Roman" panose="02020603050405020304" pitchFamily="18" charset="0"/>
                        </a:rPr>
                        <a:t>¨</a:t>
                      </a:r>
                      <a:endParaRPr lang="lt-LT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5000"/>
                        </a:lnSpc>
                      </a:pPr>
                      <a:r>
                        <a:rPr lang="lt-LT" sz="950">
                          <a:effectLst/>
                        </a:rPr>
                        <a:t>¨</a:t>
                      </a:r>
                      <a:endParaRPr lang="lt-L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42821204"/>
                  </a:ext>
                </a:extLst>
              </a:tr>
              <a:tr h="369158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lt-LT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 </a:t>
                      </a:r>
                      <a:r>
                        <a:rPr lang="lt-LT" sz="1200" kern="100" dirty="0">
                          <a:effectLst/>
                          <a:latin typeface="Times New Roman" panose="02020603050405020304" pitchFamily="18" charset="0"/>
                          <a:ea typeface="Wingdings" panose="05000000000000000000" pitchFamily="2" charset="2"/>
                          <a:cs typeface="Times New Roman" panose="02020603050405020304" pitchFamily="18" charset="0"/>
                        </a:rPr>
                        <a:t>¨</a:t>
                      </a:r>
                      <a:endParaRPr lang="lt-LT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5000"/>
                        </a:lnSpc>
                      </a:pPr>
                      <a:r>
                        <a:rPr lang="lt-LT" sz="950">
                          <a:effectLst/>
                        </a:rPr>
                        <a:t>¨</a:t>
                      </a:r>
                      <a:endParaRPr lang="lt-L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824383968"/>
                  </a:ext>
                </a:extLst>
              </a:tr>
              <a:tr h="230529">
                <a:tc rowSpan="3">
                  <a:txBody>
                    <a:bodyPr/>
                    <a:lstStyle/>
                    <a:p>
                      <a:pPr fontAlgn="base" hangingPunct="0">
                        <a:lnSpc>
                          <a:spcPct val="105000"/>
                        </a:lnSpc>
                      </a:pPr>
                      <a:r>
                        <a:rPr lang="lt-LT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lt-LT" sz="1600" spc="-2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rašau skirti susietąją paramą už ožkas</a:t>
                      </a:r>
                      <a:endParaRPr lang="lt-LT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 hangingPunct="0">
                        <a:lnSpc>
                          <a:spcPct val="100000"/>
                        </a:lnSpc>
                      </a:pPr>
                      <a:r>
                        <a:rPr lang="lt-LT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Turi būti pažymėta X</a:t>
                      </a:r>
                      <a:endParaRPr lang="lt-LT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0049635"/>
                  </a:ext>
                </a:extLst>
              </a:tr>
              <a:tr h="369158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lt-LT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Taip </a:t>
                      </a:r>
                      <a:r>
                        <a:rPr lang="lt-LT" sz="1200" kern="100" dirty="0">
                          <a:effectLst/>
                          <a:latin typeface="Times New Roman" panose="02020603050405020304" pitchFamily="18" charset="0"/>
                          <a:ea typeface="Wingdings" panose="05000000000000000000" pitchFamily="2" charset="2"/>
                          <a:cs typeface="Times New Roman" panose="02020603050405020304" pitchFamily="18" charset="0"/>
                        </a:rPr>
                        <a:t>¨</a:t>
                      </a:r>
                      <a:endParaRPr lang="lt-LT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5000"/>
                        </a:lnSpc>
                      </a:pPr>
                      <a:r>
                        <a:rPr lang="lt-LT" sz="950">
                          <a:effectLst/>
                        </a:rPr>
                        <a:t>¨</a:t>
                      </a:r>
                      <a:endParaRPr lang="lt-L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823883260"/>
                  </a:ext>
                </a:extLst>
              </a:tr>
              <a:tr h="369158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lt-LT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 </a:t>
                      </a:r>
                      <a:r>
                        <a:rPr lang="lt-LT" sz="1200" kern="100" dirty="0">
                          <a:effectLst/>
                          <a:latin typeface="Times New Roman" panose="02020603050405020304" pitchFamily="18" charset="0"/>
                          <a:ea typeface="Wingdings" panose="05000000000000000000" pitchFamily="2" charset="2"/>
                          <a:cs typeface="Times New Roman" panose="02020603050405020304" pitchFamily="18" charset="0"/>
                        </a:rPr>
                        <a:t>¨</a:t>
                      </a:r>
                      <a:endParaRPr lang="lt-LT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5000"/>
                        </a:lnSpc>
                      </a:pPr>
                      <a:r>
                        <a:rPr lang="lt-LT" sz="950" dirty="0">
                          <a:effectLst/>
                        </a:rPr>
                        <a:t>¨</a:t>
                      </a:r>
                      <a:endParaRPr lang="lt-L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639881962"/>
                  </a:ext>
                </a:extLst>
              </a:tr>
            </a:tbl>
          </a:graphicData>
        </a:graphic>
      </p:graphicFrame>
      <p:pic>
        <p:nvPicPr>
          <p:cNvPr id="3" name="Picture 3" descr="C:\Users\Aniuta\Desktop\lapas1.png">
            <a:extLst>
              <a:ext uri="{FF2B5EF4-FFF2-40B4-BE49-F238E27FC236}">
                <a16:creationId xmlns:a16="http://schemas.microsoft.com/office/drawing/2014/main" id="{ED512114-72B4-8E0D-8A68-7BC60AF4D0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654158" y="1491630"/>
            <a:ext cx="1260349" cy="1514273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BF528E9-1713-CFBD-2A4A-05CD5670BFEB}"/>
              </a:ext>
            </a:extLst>
          </p:cNvPr>
          <p:cNvSpPr txBox="1"/>
          <p:nvPr/>
        </p:nvSpPr>
        <p:spPr>
          <a:xfrm>
            <a:off x="7654158" y="1884080"/>
            <a:ext cx="12094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Nenuim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kite</a:t>
            </a: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varnelių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!!</a:t>
            </a:r>
            <a:endParaRPr lang="lt-L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114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141731" y="573122"/>
            <a:ext cx="5724636" cy="546066"/>
          </a:xfrm>
        </p:spPr>
        <p:txBody>
          <a:bodyPr>
            <a:normAutofit fontScale="90000"/>
          </a:bodyPr>
          <a:lstStyle/>
          <a:p>
            <a:br>
              <a:rPr lang="lt-L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sz="1800" b="1" dirty="0">
              <a:solidFill>
                <a:srgbClr val="00B05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grpSp>
        <p:nvGrpSpPr>
          <p:cNvPr id="20" name="Grupė 19"/>
          <p:cNvGrpSpPr/>
          <p:nvPr/>
        </p:nvGrpSpPr>
        <p:grpSpPr>
          <a:xfrm>
            <a:off x="1225618" y="2160126"/>
            <a:ext cx="6506759" cy="2038251"/>
            <a:chOff x="529715" y="5207412"/>
            <a:chExt cx="8825444" cy="1520801"/>
          </a:xfrm>
        </p:grpSpPr>
        <p:sp>
          <p:nvSpPr>
            <p:cNvPr id="4" name="Rodyklė dešinėn 3"/>
            <p:cNvSpPr/>
            <p:nvPr/>
          </p:nvSpPr>
          <p:spPr>
            <a:xfrm>
              <a:off x="596747" y="5449684"/>
              <a:ext cx="8758412" cy="762829"/>
            </a:xfrm>
            <a:prstGeom prst="rightArrow">
              <a:avLst>
                <a:gd name="adj1" fmla="val 99056"/>
                <a:gd name="adj2" fmla="val 50000"/>
              </a:avLst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 sz="1350" dirty="0"/>
            </a:p>
          </p:txBody>
        </p:sp>
        <p:sp>
          <p:nvSpPr>
            <p:cNvPr id="6" name="TextBox 5"/>
            <p:cNvSpPr txBox="1"/>
            <p:nvPr/>
          </p:nvSpPr>
          <p:spPr>
            <a:xfrm rot="10800000" flipV="1">
              <a:off x="529715" y="6427194"/>
              <a:ext cx="2447748" cy="2411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sz="1500" b="1" dirty="0">
                  <a:solidFill>
                    <a:srgbClr val="3399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lt-LT" sz="15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        II       III</a:t>
              </a:r>
              <a:endParaRPr lang="lt-LT" sz="135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Tiesioji jungtis 7"/>
            <p:cNvCxnSpPr>
              <a:cxnSpLocks/>
            </p:cNvCxnSpPr>
            <p:nvPr/>
          </p:nvCxnSpPr>
          <p:spPr>
            <a:xfrm>
              <a:off x="603113" y="5207412"/>
              <a:ext cx="8742" cy="1158544"/>
            </a:xfrm>
            <a:prstGeom prst="line">
              <a:avLst/>
            </a:prstGeom>
            <a:ln w="57150">
              <a:solidFill>
                <a:srgbClr val="66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Tiesioji jungtis 9"/>
            <p:cNvCxnSpPr>
              <a:cxnSpLocks/>
            </p:cNvCxnSpPr>
            <p:nvPr/>
          </p:nvCxnSpPr>
          <p:spPr>
            <a:xfrm>
              <a:off x="3331352" y="5254349"/>
              <a:ext cx="37688" cy="1134071"/>
            </a:xfrm>
            <a:prstGeom prst="line">
              <a:avLst/>
            </a:prstGeom>
            <a:ln w="57150">
              <a:solidFill>
                <a:srgbClr val="66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Tiesioji jungtis 10"/>
            <p:cNvCxnSpPr>
              <a:cxnSpLocks/>
            </p:cNvCxnSpPr>
            <p:nvPr/>
          </p:nvCxnSpPr>
          <p:spPr>
            <a:xfrm>
              <a:off x="5359408" y="5241192"/>
              <a:ext cx="0" cy="1158544"/>
            </a:xfrm>
            <a:prstGeom prst="line">
              <a:avLst/>
            </a:prstGeom>
            <a:ln w="57150">
              <a:solidFill>
                <a:srgbClr val="66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Tiesioji jungtis 14"/>
            <p:cNvCxnSpPr>
              <a:cxnSpLocks/>
            </p:cNvCxnSpPr>
            <p:nvPr/>
          </p:nvCxnSpPr>
          <p:spPr>
            <a:xfrm>
              <a:off x="4670619" y="5225991"/>
              <a:ext cx="0" cy="1158544"/>
            </a:xfrm>
            <a:prstGeom prst="line">
              <a:avLst/>
            </a:prstGeom>
            <a:ln w="57150">
              <a:solidFill>
                <a:srgbClr val="66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2245564" y="6456185"/>
              <a:ext cx="1946689" cy="2239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sz="135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IV        V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 rot="10800000" flipV="1">
              <a:off x="3719179" y="6487090"/>
              <a:ext cx="1642868" cy="2411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sz="15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VI      VII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129931" y="6440277"/>
              <a:ext cx="3528304" cy="2239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sz="1350" b="1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lt-LT" sz="135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VIII     IX        X        XI      XII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130185" y="5805263"/>
              <a:ext cx="693241" cy="2239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lt-LT" sz="1350" dirty="0"/>
            </a:p>
          </p:txBody>
        </p:sp>
        <p:cxnSp>
          <p:nvCxnSpPr>
            <p:cNvPr id="42" name="Tiesioji jungtis 41">
              <a:extLst>
                <a:ext uri="{FF2B5EF4-FFF2-40B4-BE49-F238E27FC236}">
                  <a16:creationId xmlns:a16="http://schemas.microsoft.com/office/drawing/2014/main" id="{CF1FEDCA-7A6A-43E1-A6E8-8E4EFBE6E646}"/>
                </a:ext>
              </a:extLst>
            </p:cNvPr>
            <p:cNvCxnSpPr>
              <a:cxnSpLocks/>
            </p:cNvCxnSpPr>
            <p:nvPr/>
          </p:nvCxnSpPr>
          <p:spPr>
            <a:xfrm>
              <a:off x="1294851" y="5225991"/>
              <a:ext cx="8190" cy="1139965"/>
            </a:xfrm>
            <a:prstGeom prst="line">
              <a:avLst/>
            </a:prstGeom>
            <a:ln w="57150">
              <a:solidFill>
                <a:srgbClr val="66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1031716" y="290157"/>
            <a:ext cx="77167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3200" b="1" dirty="0">
                <a:solidFill>
                  <a:srgbClr val="A4E6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Tinkamumo reikalavimai</a:t>
            </a:r>
          </a:p>
          <a:p>
            <a:pPr algn="ctr"/>
            <a:r>
              <a:rPr lang="lt-LT" sz="2400" b="1" dirty="0">
                <a:solidFill>
                  <a:srgbClr val="A4E6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 - 12 mėn., A ir O – 60 k. d. amžiaus</a:t>
            </a:r>
          </a:p>
        </p:txBody>
      </p:sp>
      <p:grpSp>
        <p:nvGrpSpPr>
          <p:cNvPr id="30" name="Grupė 29"/>
          <p:cNvGrpSpPr/>
          <p:nvPr/>
        </p:nvGrpSpPr>
        <p:grpSpPr>
          <a:xfrm>
            <a:off x="1271430" y="2100699"/>
            <a:ext cx="5951032" cy="213291"/>
            <a:chOff x="2154812" y="4878633"/>
            <a:chExt cx="9213144" cy="413102"/>
          </a:xfrm>
        </p:grpSpPr>
        <p:cxnSp>
          <p:nvCxnSpPr>
            <p:cNvPr id="23" name="Tiesioji jungtis 22"/>
            <p:cNvCxnSpPr>
              <a:cxnSpLocks/>
            </p:cNvCxnSpPr>
            <p:nvPr/>
          </p:nvCxnSpPr>
          <p:spPr>
            <a:xfrm>
              <a:off x="2154812" y="5085184"/>
              <a:ext cx="9213144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Tiesioji jungtis 28"/>
            <p:cNvCxnSpPr/>
            <p:nvPr/>
          </p:nvCxnSpPr>
          <p:spPr>
            <a:xfrm flipV="1">
              <a:off x="5249620" y="4878633"/>
              <a:ext cx="0" cy="413102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Veiksmo mygtukas: Eiti į pradžią 2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EA9B791A-EBAD-4507-8A43-AA832A5D7E7A}"/>
              </a:ext>
            </a:extLst>
          </p:cNvPr>
          <p:cNvSpPr/>
          <p:nvPr/>
        </p:nvSpPr>
        <p:spPr>
          <a:xfrm>
            <a:off x="1563793" y="2561166"/>
            <a:ext cx="267904" cy="958542"/>
          </a:xfrm>
          <a:prstGeom prst="actionButtonBeginning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350"/>
          </a:p>
        </p:txBody>
      </p:sp>
      <p:sp>
        <p:nvSpPr>
          <p:cNvPr id="5" name="Veiksmo mygtukas: Eiti į pabaigą 4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41376371-BA68-441D-8569-247B8122F136}"/>
              </a:ext>
            </a:extLst>
          </p:cNvPr>
          <p:cNvSpPr/>
          <p:nvPr/>
        </p:nvSpPr>
        <p:spPr>
          <a:xfrm>
            <a:off x="6694813" y="2467134"/>
            <a:ext cx="531968" cy="998633"/>
          </a:xfrm>
          <a:prstGeom prst="actionButtonEnd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35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96D65D-6685-4ED3-AE23-93752CDAE6C7}"/>
              </a:ext>
            </a:extLst>
          </p:cNvPr>
          <p:cNvSpPr txBox="1"/>
          <p:nvPr/>
        </p:nvSpPr>
        <p:spPr>
          <a:xfrm>
            <a:off x="1732191" y="1549411"/>
            <a:ext cx="55197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</a:p>
          <a:p>
            <a:r>
              <a:rPr lang="lt-LT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                       </a:t>
            </a:r>
            <a:r>
              <a:rPr lang="lt-L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Lapkričio 30 d</a:t>
            </a:r>
            <a:r>
              <a:rPr lang="lt-LT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endParaRPr lang="lt-LT" sz="1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Tiesioji jungtis 24">
            <a:extLst>
              <a:ext uri="{FF2B5EF4-FFF2-40B4-BE49-F238E27FC236}">
                <a16:creationId xmlns:a16="http://schemas.microsoft.com/office/drawing/2014/main" id="{CFFB7AA0-8C44-4AA4-97A2-39F73D603958}"/>
              </a:ext>
            </a:extLst>
          </p:cNvPr>
          <p:cNvCxnSpPr>
            <a:cxnSpLocks/>
          </p:cNvCxnSpPr>
          <p:nvPr/>
        </p:nvCxnSpPr>
        <p:spPr>
          <a:xfrm>
            <a:off x="7203210" y="2107546"/>
            <a:ext cx="0" cy="1777385"/>
          </a:xfrm>
          <a:prstGeom prst="line">
            <a:avLst/>
          </a:prstGeom>
          <a:ln w="57150">
            <a:solidFill>
              <a:srgbClr val="66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Tiesioji jungtis 66">
            <a:extLst>
              <a:ext uri="{FF2B5EF4-FFF2-40B4-BE49-F238E27FC236}">
                <a16:creationId xmlns:a16="http://schemas.microsoft.com/office/drawing/2014/main" id="{020AF309-79A1-4861-96A5-A8AC307EDBF9}"/>
              </a:ext>
            </a:extLst>
          </p:cNvPr>
          <p:cNvCxnSpPr>
            <a:cxnSpLocks/>
          </p:cNvCxnSpPr>
          <p:nvPr/>
        </p:nvCxnSpPr>
        <p:spPr>
          <a:xfrm>
            <a:off x="6246186" y="2179523"/>
            <a:ext cx="0" cy="1740671"/>
          </a:xfrm>
          <a:prstGeom prst="line">
            <a:avLst/>
          </a:prstGeom>
          <a:ln w="57150">
            <a:solidFill>
              <a:srgbClr val="66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Tiesioji jungtis 67">
            <a:extLst>
              <a:ext uri="{FF2B5EF4-FFF2-40B4-BE49-F238E27FC236}">
                <a16:creationId xmlns:a16="http://schemas.microsoft.com/office/drawing/2014/main" id="{223E122C-F6F4-4D5D-AC05-ED50345D5ABF}"/>
              </a:ext>
            </a:extLst>
          </p:cNvPr>
          <p:cNvCxnSpPr>
            <a:cxnSpLocks/>
          </p:cNvCxnSpPr>
          <p:nvPr/>
        </p:nvCxnSpPr>
        <p:spPr>
          <a:xfrm>
            <a:off x="6676730" y="2156380"/>
            <a:ext cx="18084" cy="1697888"/>
          </a:xfrm>
          <a:prstGeom prst="line">
            <a:avLst/>
          </a:prstGeom>
          <a:ln w="57150">
            <a:solidFill>
              <a:srgbClr val="66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Tiesioji jungtis 68">
            <a:extLst>
              <a:ext uri="{FF2B5EF4-FFF2-40B4-BE49-F238E27FC236}">
                <a16:creationId xmlns:a16="http://schemas.microsoft.com/office/drawing/2014/main" id="{B91C8882-FF03-4A24-AE3B-E093BB1BD11A}"/>
              </a:ext>
            </a:extLst>
          </p:cNvPr>
          <p:cNvCxnSpPr>
            <a:cxnSpLocks/>
          </p:cNvCxnSpPr>
          <p:nvPr/>
        </p:nvCxnSpPr>
        <p:spPr>
          <a:xfrm>
            <a:off x="5757461" y="2239861"/>
            <a:ext cx="0" cy="1655433"/>
          </a:xfrm>
          <a:prstGeom prst="line">
            <a:avLst/>
          </a:prstGeom>
          <a:ln w="57150">
            <a:solidFill>
              <a:srgbClr val="66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Tiesioji jungtis 69">
            <a:extLst>
              <a:ext uri="{FF2B5EF4-FFF2-40B4-BE49-F238E27FC236}">
                <a16:creationId xmlns:a16="http://schemas.microsoft.com/office/drawing/2014/main" id="{CC1597CF-D1B7-4134-B301-7EDE55CE4987}"/>
              </a:ext>
            </a:extLst>
          </p:cNvPr>
          <p:cNvCxnSpPr>
            <a:cxnSpLocks/>
          </p:cNvCxnSpPr>
          <p:nvPr/>
        </p:nvCxnSpPr>
        <p:spPr>
          <a:xfrm>
            <a:off x="2279474" y="2188636"/>
            <a:ext cx="0" cy="1527836"/>
          </a:xfrm>
          <a:prstGeom prst="line">
            <a:avLst/>
          </a:prstGeom>
          <a:ln w="57150">
            <a:solidFill>
              <a:srgbClr val="66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Tiesioji jungtis 70">
            <a:extLst>
              <a:ext uri="{FF2B5EF4-FFF2-40B4-BE49-F238E27FC236}">
                <a16:creationId xmlns:a16="http://schemas.microsoft.com/office/drawing/2014/main" id="{BA05AF3E-CC1E-496E-806F-4925CD55B66D}"/>
              </a:ext>
            </a:extLst>
          </p:cNvPr>
          <p:cNvCxnSpPr>
            <a:cxnSpLocks/>
          </p:cNvCxnSpPr>
          <p:nvPr/>
        </p:nvCxnSpPr>
        <p:spPr>
          <a:xfrm>
            <a:off x="2752034" y="2237266"/>
            <a:ext cx="0" cy="1479206"/>
          </a:xfrm>
          <a:prstGeom prst="line">
            <a:avLst/>
          </a:prstGeom>
          <a:ln w="57150">
            <a:solidFill>
              <a:srgbClr val="66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Tiesioji jungtis 71">
            <a:extLst>
              <a:ext uri="{FF2B5EF4-FFF2-40B4-BE49-F238E27FC236}">
                <a16:creationId xmlns:a16="http://schemas.microsoft.com/office/drawing/2014/main" id="{845EA667-D814-4144-937B-2F83E1EFA262}"/>
              </a:ext>
            </a:extLst>
          </p:cNvPr>
          <p:cNvCxnSpPr>
            <a:cxnSpLocks/>
          </p:cNvCxnSpPr>
          <p:nvPr/>
        </p:nvCxnSpPr>
        <p:spPr>
          <a:xfrm>
            <a:off x="5323176" y="2206613"/>
            <a:ext cx="0" cy="1552736"/>
          </a:xfrm>
          <a:prstGeom prst="line">
            <a:avLst/>
          </a:prstGeom>
          <a:ln w="57150">
            <a:solidFill>
              <a:srgbClr val="66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Tiesioji jungtis 72">
            <a:extLst>
              <a:ext uri="{FF2B5EF4-FFF2-40B4-BE49-F238E27FC236}">
                <a16:creationId xmlns:a16="http://schemas.microsoft.com/office/drawing/2014/main" id="{F5CF5923-73CD-48E2-B0C7-342686888884}"/>
              </a:ext>
            </a:extLst>
          </p:cNvPr>
          <p:cNvCxnSpPr>
            <a:cxnSpLocks/>
          </p:cNvCxnSpPr>
          <p:nvPr/>
        </p:nvCxnSpPr>
        <p:spPr>
          <a:xfrm>
            <a:off x="3761910" y="2219632"/>
            <a:ext cx="0" cy="1552736"/>
          </a:xfrm>
          <a:prstGeom prst="line">
            <a:avLst/>
          </a:prstGeom>
          <a:ln w="57150">
            <a:solidFill>
              <a:srgbClr val="66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Tiesioji jungtis 82">
            <a:extLst>
              <a:ext uri="{FF2B5EF4-FFF2-40B4-BE49-F238E27FC236}">
                <a16:creationId xmlns:a16="http://schemas.microsoft.com/office/drawing/2014/main" id="{94A88874-5F1C-4A76-B6E9-547C0C404B84}"/>
              </a:ext>
            </a:extLst>
          </p:cNvPr>
          <p:cNvCxnSpPr>
            <a:cxnSpLocks/>
          </p:cNvCxnSpPr>
          <p:nvPr/>
        </p:nvCxnSpPr>
        <p:spPr>
          <a:xfrm flipV="1">
            <a:off x="2752034" y="2121979"/>
            <a:ext cx="0" cy="21329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Tiesioji jungtis 87">
            <a:extLst>
              <a:ext uri="{FF2B5EF4-FFF2-40B4-BE49-F238E27FC236}">
                <a16:creationId xmlns:a16="http://schemas.microsoft.com/office/drawing/2014/main" id="{FE98D904-72F4-41ED-B8B4-F6E14F59A70B}"/>
              </a:ext>
            </a:extLst>
          </p:cNvPr>
          <p:cNvCxnSpPr>
            <a:cxnSpLocks/>
          </p:cNvCxnSpPr>
          <p:nvPr/>
        </p:nvCxnSpPr>
        <p:spPr>
          <a:xfrm flipV="1">
            <a:off x="1279732" y="2539807"/>
            <a:ext cx="0" cy="21329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Tiesioji jungtis 88">
            <a:extLst>
              <a:ext uri="{FF2B5EF4-FFF2-40B4-BE49-F238E27FC236}">
                <a16:creationId xmlns:a16="http://schemas.microsoft.com/office/drawing/2014/main" id="{715AC9EA-F83B-4392-A79F-72A16AAD514A}"/>
              </a:ext>
            </a:extLst>
          </p:cNvPr>
          <p:cNvCxnSpPr>
            <a:cxnSpLocks/>
          </p:cNvCxnSpPr>
          <p:nvPr/>
        </p:nvCxnSpPr>
        <p:spPr>
          <a:xfrm flipV="1">
            <a:off x="1797077" y="2087415"/>
            <a:ext cx="20955" cy="17733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Tiesioji jungtis 93">
            <a:extLst>
              <a:ext uri="{FF2B5EF4-FFF2-40B4-BE49-F238E27FC236}">
                <a16:creationId xmlns:a16="http://schemas.microsoft.com/office/drawing/2014/main" id="{A4899BB9-2A29-482D-A5CF-B03E302DB876}"/>
              </a:ext>
            </a:extLst>
          </p:cNvPr>
          <p:cNvCxnSpPr>
            <a:cxnSpLocks/>
          </p:cNvCxnSpPr>
          <p:nvPr/>
        </p:nvCxnSpPr>
        <p:spPr>
          <a:xfrm flipH="1" flipV="1">
            <a:off x="2271231" y="2146713"/>
            <a:ext cx="11425" cy="19603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8" name="Grafinis elementas 117" descr="Cow with solid fill">
            <a:extLst>
              <a:ext uri="{FF2B5EF4-FFF2-40B4-BE49-F238E27FC236}">
                <a16:creationId xmlns:a16="http://schemas.microsoft.com/office/drawing/2014/main" id="{F530B0DD-184D-466A-ADAD-390BF829BF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478998" y="2266258"/>
            <a:ext cx="685800" cy="685800"/>
          </a:xfrm>
          <a:prstGeom prst="rect">
            <a:avLst/>
          </a:prstGeom>
        </p:spPr>
      </p:pic>
      <p:pic>
        <p:nvPicPr>
          <p:cNvPr id="120" name="Grafinis elementas 119" descr="Cow with solid fill">
            <a:extLst>
              <a:ext uri="{FF2B5EF4-FFF2-40B4-BE49-F238E27FC236}">
                <a16:creationId xmlns:a16="http://schemas.microsoft.com/office/drawing/2014/main" id="{C9CAAE3E-E115-4D32-B4B9-3D7791427B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47936" y="2117943"/>
            <a:ext cx="685800" cy="685800"/>
          </a:xfrm>
          <a:prstGeom prst="rect">
            <a:avLst/>
          </a:prstGeom>
        </p:spPr>
      </p:pic>
      <p:pic>
        <p:nvPicPr>
          <p:cNvPr id="122" name="Grafinis elementas 121" descr="Cow outline">
            <a:extLst>
              <a:ext uri="{FF2B5EF4-FFF2-40B4-BE49-F238E27FC236}">
                <a16:creationId xmlns:a16="http://schemas.microsoft.com/office/drawing/2014/main" id="{966FB974-26E0-4232-BF31-D514B013CA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621593" y="2610146"/>
            <a:ext cx="685800" cy="685800"/>
          </a:xfrm>
          <a:prstGeom prst="rect">
            <a:avLst/>
          </a:prstGeom>
        </p:spPr>
      </p:pic>
      <p:pic>
        <p:nvPicPr>
          <p:cNvPr id="124" name="Grafinis elementas 123" descr="Goat with solid fill">
            <a:extLst>
              <a:ext uri="{FF2B5EF4-FFF2-40B4-BE49-F238E27FC236}">
                <a16:creationId xmlns:a16="http://schemas.microsoft.com/office/drawing/2014/main" id="{C3A392A0-A74C-4A7E-B029-2CFBD1AF9EC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046129" y="2665399"/>
            <a:ext cx="685800" cy="685800"/>
          </a:xfrm>
          <a:prstGeom prst="rect">
            <a:avLst/>
          </a:prstGeom>
        </p:spPr>
      </p:pic>
      <p:pic>
        <p:nvPicPr>
          <p:cNvPr id="126" name="Grafinis elementas 125" descr="Goat outline">
            <a:extLst>
              <a:ext uri="{FF2B5EF4-FFF2-40B4-BE49-F238E27FC236}">
                <a16:creationId xmlns:a16="http://schemas.microsoft.com/office/drawing/2014/main" id="{3358C6B0-806E-40A6-B1D1-680B43E16B4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962126" y="2437814"/>
            <a:ext cx="685800" cy="685800"/>
          </a:xfrm>
          <a:prstGeom prst="rect">
            <a:avLst/>
          </a:prstGeom>
        </p:spPr>
      </p:pic>
      <p:sp>
        <p:nvSpPr>
          <p:cNvPr id="22" name="Struktūrinė schema: suliejimas 21">
            <a:extLst>
              <a:ext uri="{FF2B5EF4-FFF2-40B4-BE49-F238E27FC236}">
                <a16:creationId xmlns:a16="http://schemas.microsoft.com/office/drawing/2014/main" id="{FB7FFF13-7E69-4B3E-AEBF-9758C2BE2761}"/>
              </a:ext>
            </a:extLst>
          </p:cNvPr>
          <p:cNvSpPr/>
          <p:nvPr/>
        </p:nvSpPr>
        <p:spPr>
          <a:xfrm>
            <a:off x="1773295" y="2047702"/>
            <a:ext cx="34289" cy="34289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350"/>
          </a:p>
        </p:txBody>
      </p:sp>
      <p:sp>
        <p:nvSpPr>
          <p:cNvPr id="9" name="Kalbos debesėlis: ovalas 8">
            <a:extLst>
              <a:ext uri="{FF2B5EF4-FFF2-40B4-BE49-F238E27FC236}">
                <a16:creationId xmlns:a16="http://schemas.microsoft.com/office/drawing/2014/main" id="{FB8E258F-A7D0-B58A-BED5-95039FA6F549}"/>
              </a:ext>
            </a:extLst>
          </p:cNvPr>
          <p:cNvSpPr/>
          <p:nvPr/>
        </p:nvSpPr>
        <p:spPr>
          <a:xfrm flipH="1">
            <a:off x="749533" y="1590164"/>
            <a:ext cx="1162661" cy="488510"/>
          </a:xfrm>
          <a:prstGeom prst="wedgeEllipseCallou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Sausio 15 d</a:t>
            </a:r>
            <a:r>
              <a:rPr lang="lt-LT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12" name="Picture 10">
            <a:extLst>
              <a:ext uri="{FF2B5EF4-FFF2-40B4-BE49-F238E27FC236}">
                <a16:creationId xmlns:a16="http://schemas.microsoft.com/office/drawing/2014/main" id="{E13F7EA2-3015-839C-95C2-EEBD898A6E8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55865"/>
            <a:ext cx="2448270" cy="417233"/>
          </a:xfrm>
          <a:prstGeom prst="rect">
            <a:avLst/>
          </a:prstGeom>
        </p:spPr>
      </p:pic>
      <p:sp>
        <p:nvSpPr>
          <p:cNvPr id="13" name="Kalbos debesėlis: ovalas 12">
            <a:extLst>
              <a:ext uri="{FF2B5EF4-FFF2-40B4-BE49-F238E27FC236}">
                <a16:creationId xmlns:a16="http://schemas.microsoft.com/office/drawing/2014/main" id="{25046B3E-942D-8F0B-5019-C43D40E52687}"/>
              </a:ext>
            </a:extLst>
          </p:cNvPr>
          <p:cNvSpPr/>
          <p:nvPr/>
        </p:nvSpPr>
        <p:spPr>
          <a:xfrm>
            <a:off x="7326213" y="1658851"/>
            <a:ext cx="1323333" cy="646722"/>
          </a:xfrm>
          <a:prstGeom prst="wedgeEllipseCallout">
            <a:avLst>
              <a:gd name="adj1" fmla="val -61817"/>
              <a:gd name="adj2" fmla="val 5763"/>
            </a:avLst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Gruodžio 31 d.</a:t>
            </a:r>
          </a:p>
        </p:txBody>
      </p:sp>
    </p:spTree>
    <p:extLst>
      <p:ext uri="{BB962C8B-B14F-4D97-AF65-F5344CB8AC3E}">
        <p14:creationId xmlns:p14="http://schemas.microsoft.com/office/powerpoint/2010/main" val="4130272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0FAD7E0-C720-4BB1-8F41-C2655F000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808" y="205979"/>
            <a:ext cx="5842992" cy="857250"/>
          </a:xfrm>
        </p:spPr>
        <p:txBody>
          <a:bodyPr>
            <a:noAutofit/>
          </a:bodyPr>
          <a:lstStyle/>
          <a:p>
            <a:pPr algn="l"/>
            <a:r>
              <a:rPr lang="lt-LT" sz="4000" b="1" dirty="0">
                <a:solidFill>
                  <a:srgbClr val="A4E6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Tinkamumo reikalavimai</a:t>
            </a:r>
            <a:endParaRPr lang="lt-LT" sz="4000" dirty="0">
              <a:solidFill>
                <a:srgbClr val="A4E64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404A1BDF-05F1-477B-9B87-228084A7D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987573"/>
            <a:ext cx="7632848" cy="3607049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lt-LT" sz="1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Valdos valdytojas (laikytojas)  privalo: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lt-LT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laikytis Laikymo vietų registravimo ir jose laikomų </a:t>
            </a:r>
            <a:r>
              <a:rPr lang="lt-LT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ūkinių gyvūnų ženklinimo ir apskaitos tvarkos aprašo </a:t>
            </a:r>
            <a:r>
              <a:rPr lang="lt-LT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reikalavimų</a:t>
            </a:r>
          </a:p>
          <a:p>
            <a:pPr marL="0" indent="0">
              <a:buNone/>
            </a:pPr>
            <a:r>
              <a:rPr lang="lt-LT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nn-NO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2003 m. birželio 16 d. </a:t>
            </a:r>
            <a:r>
              <a:rPr lang="lt-LT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ĮSAKYMAS </a:t>
            </a:r>
            <a:r>
              <a:rPr lang="nn-NO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Nr. 3D-234</a:t>
            </a:r>
            <a:r>
              <a:rPr lang="lt-LT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SU VISAIS PAKEITIMAIS)</a:t>
            </a:r>
            <a:endParaRPr lang="lt-LT" sz="2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lt-LT" sz="2400" b="1" dirty="0">
                <a:solidFill>
                  <a:srgbClr val="92D050"/>
                </a:solidFill>
                <a:latin typeface="Times New Roman" panose="02020603050405020304" pitchFamily="18" charset="0"/>
              </a:rPr>
              <a:t>Atkreiptinas dėmesys:</a:t>
            </a:r>
          </a:p>
          <a:p>
            <a:pPr marL="0" indent="0">
              <a:buNone/>
            </a:pPr>
            <a:r>
              <a:rPr lang="lt-LT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Duomenys apie ūk. gyvūnų perkėlimus ir (ar) kaitą privalo būti registruoti į ŪGR </a:t>
            </a:r>
            <a:r>
              <a:rPr lang="lt-LT" sz="2000" b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ne vėliau, kaip  per 7 kalendorines dienas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lt-LT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laikytis </a:t>
            </a:r>
            <a:r>
              <a:rPr lang="lt-LT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GAAB ir Valdymo reikalavimų</a:t>
            </a:r>
          </a:p>
          <a:p>
            <a:pPr>
              <a:buFont typeface="Arial" panose="020B0604020202020204" pitchFamily="34" charset="0"/>
              <a:buChar char="•"/>
            </a:pPr>
            <a:endParaRPr lang="lt-LT" dirty="0"/>
          </a:p>
        </p:txBody>
      </p:sp>
      <p:pic>
        <p:nvPicPr>
          <p:cNvPr id="4" name="Picture 10">
            <a:extLst>
              <a:ext uri="{FF2B5EF4-FFF2-40B4-BE49-F238E27FC236}">
                <a16:creationId xmlns:a16="http://schemas.microsoft.com/office/drawing/2014/main" id="{81EC63BC-1384-EB1F-C525-1D547A950E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40260"/>
            <a:ext cx="2448270" cy="41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701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C:\Users\Aniuta\Desktop\lapas2.png">
            <a:extLst>
              <a:ext uri="{FF2B5EF4-FFF2-40B4-BE49-F238E27FC236}">
                <a16:creationId xmlns:a16="http://schemas.microsoft.com/office/drawing/2014/main" id="{1340FBF1-0426-B2DB-CE3C-BE5192FF4D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8860" y="2237381"/>
            <a:ext cx="1472895" cy="167006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76888" y="743185"/>
            <a:ext cx="8759608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lt-LT" sz="2800" b="1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Susietoji pajamų parama mėsinių galvijų laikytojams</a:t>
            </a:r>
            <a:endParaRPr lang="en-GB" sz="2800" b="1" dirty="0">
              <a:solidFill>
                <a:srgbClr val="8EC54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Grafinis elementas 10" descr="Coins outline">
            <a:extLst>
              <a:ext uri="{FF2B5EF4-FFF2-40B4-BE49-F238E27FC236}">
                <a16:creationId xmlns:a16="http://schemas.microsoft.com/office/drawing/2014/main" id="{D121C565-158E-C726-3880-66505323D3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67365" y="1317616"/>
            <a:ext cx="672353" cy="672353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E0785BBE-9E00-78C3-63DC-1FEFFA0BDB3B}"/>
              </a:ext>
            </a:extLst>
          </p:cNvPr>
          <p:cNvSpPr txBox="1"/>
          <p:nvPr/>
        </p:nvSpPr>
        <p:spPr>
          <a:xfrm>
            <a:off x="1619672" y="1203598"/>
            <a:ext cx="7388123" cy="307776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lt-LT" alt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lt-LT" alt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lt-LT" alt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Išmokos už </a:t>
            </a:r>
            <a:r>
              <a:rPr lang="lt-LT" alt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Mėsinius galvijus </a:t>
            </a:r>
            <a:r>
              <a:rPr lang="lt-LT" alt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(MG) diferencijuotos: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lt-LT" alt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lt-LT" alt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už MG, kurių mėsinės veislės kraujo laipsnio dalis siekia  51 proc. ir daugiau proc. 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lt-LT" alt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už  MG, kurių mėsinės veislės kraujo laipsnio dalis nesieks 51 proc.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lt-LT" alt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mokamas 6 Eur priedas prie išmokos  </a:t>
            </a:r>
            <a:r>
              <a:rPr lang="lt-LT" alt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už produktyvumo tyrimą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lt-LT" alt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64FB293-8EC3-72C1-40E8-E3BF574543F1}"/>
              </a:ext>
            </a:extLst>
          </p:cNvPr>
          <p:cNvSpPr txBox="1"/>
          <p:nvPr/>
        </p:nvSpPr>
        <p:spPr>
          <a:xfrm>
            <a:off x="276887" y="2652764"/>
            <a:ext cx="14728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200" b="1" dirty="0">
                <a:solidFill>
                  <a:srgbClr val="8EC5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Išmoka diferencijuojama</a:t>
            </a:r>
          </a:p>
          <a:p>
            <a:r>
              <a:rPr lang="lt-LT" sz="1200" b="1" dirty="0">
                <a:solidFill>
                  <a:srgbClr val="8EC5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ir mokamas </a:t>
            </a:r>
          </a:p>
          <a:p>
            <a:r>
              <a:rPr lang="lt-LT" sz="1200" b="1" dirty="0">
                <a:solidFill>
                  <a:srgbClr val="8EC5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priedas už</a:t>
            </a:r>
          </a:p>
          <a:p>
            <a:r>
              <a:rPr lang="lt-LT" sz="1200" b="1" dirty="0">
                <a:solidFill>
                  <a:srgbClr val="8EC5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svėrimą</a:t>
            </a:r>
          </a:p>
          <a:p>
            <a:r>
              <a:rPr lang="lt-LT" sz="1200" b="1" dirty="0">
                <a:solidFill>
                  <a:srgbClr val="8EC5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</a:p>
        </p:txBody>
      </p:sp>
      <p:pic>
        <p:nvPicPr>
          <p:cNvPr id="10" name="Grafinis elementas 9" descr="Cow outline">
            <a:extLst>
              <a:ext uri="{FF2B5EF4-FFF2-40B4-BE49-F238E27FC236}">
                <a16:creationId xmlns:a16="http://schemas.microsoft.com/office/drawing/2014/main" id="{A865A939-87DD-BFDD-ED45-A699E650F1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474435" y="-22572"/>
            <a:ext cx="669565" cy="669565"/>
          </a:xfrm>
          <a:prstGeom prst="rect">
            <a:avLst/>
          </a:prstGeom>
        </p:spPr>
      </p:pic>
      <p:sp>
        <p:nvSpPr>
          <p:cNvPr id="7" name="Paaiškinimas: rodyklė žemyn 6">
            <a:extLst>
              <a:ext uri="{FF2B5EF4-FFF2-40B4-BE49-F238E27FC236}">
                <a16:creationId xmlns:a16="http://schemas.microsoft.com/office/drawing/2014/main" id="{901C067B-BB89-857E-3BD7-193DADA3921A}"/>
              </a:ext>
            </a:extLst>
          </p:cNvPr>
          <p:cNvSpPr/>
          <p:nvPr/>
        </p:nvSpPr>
        <p:spPr>
          <a:xfrm>
            <a:off x="7238571" y="1203598"/>
            <a:ext cx="1225197" cy="672353"/>
          </a:xfrm>
          <a:prstGeom prst="downArrowCallou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400" dirty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Aktualu</a:t>
            </a:r>
          </a:p>
        </p:txBody>
      </p:sp>
      <p:pic>
        <p:nvPicPr>
          <p:cNvPr id="3" name="Picture 10">
            <a:extLst>
              <a:ext uri="{FF2B5EF4-FFF2-40B4-BE49-F238E27FC236}">
                <a16:creationId xmlns:a16="http://schemas.microsoft.com/office/drawing/2014/main" id="{2D8EA8CC-2D74-1F59-BFCF-90D56A379D0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40260"/>
            <a:ext cx="2448270" cy="41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146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5799D-2E1E-2101-06B4-4A9074A29E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3DAF952-3942-C4E6-6836-EC9D4D052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203598"/>
            <a:ext cx="8712968" cy="720080"/>
          </a:xfrm>
        </p:spPr>
        <p:txBody>
          <a:bodyPr>
            <a:normAutofit fontScale="90000"/>
          </a:bodyPr>
          <a:lstStyle/>
          <a:p>
            <a:pPr eaLnBrk="0" fontAlgn="base" hangingPunct="0">
              <a:spcAft>
                <a:spcPct val="0"/>
              </a:spcAft>
            </a:pPr>
            <a:r>
              <a:rPr kumimoji="0" lang="lt-LT" altLang="lt-LT" sz="2200" b="1" i="0" u="none" strike="noStrike" cap="none" normalizeH="0" baseline="0" dirty="0">
                <a:ln>
                  <a:noFill/>
                </a:ln>
                <a:solidFill>
                  <a:srgbClr val="8EC54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Išmokų dydžiai už 2024 m. (2025-02-10 Įsakymas Nr. 3D-52)</a:t>
            </a:r>
            <a:br>
              <a:rPr kumimoji="0" lang="lt-LT" altLang="lt-LT" sz="2000" b="0" i="0" u="none" strike="noStrike" cap="none" normalizeH="0" baseline="0" dirty="0">
                <a:ln>
                  <a:noFill/>
                </a:ln>
                <a:solidFill>
                  <a:srgbClr val="8EC54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lt-LT" altLang="lt-LT" sz="20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Susietosios pajamų paramos mėsinių galvijų augintojams biudžetas už 2024 m. - </a:t>
            </a: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18 581 484 </a:t>
            </a:r>
            <a:r>
              <a:rPr kumimoji="0" lang="lt-LT" altLang="lt-LT" sz="20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Eur.  </a:t>
            </a:r>
            <a:r>
              <a:rPr lang="lt-LT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Išmokos pradėtos mokėti nuo kovo 1 d. ir bus mokamos iki birželio 30 d.</a:t>
            </a:r>
            <a:br>
              <a:rPr lang="lt-LT" sz="2800" b="1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sz="2800" dirty="0">
              <a:solidFill>
                <a:srgbClr val="8EC54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urinio vietos rezervavimo ženklas 6">
            <a:extLst>
              <a:ext uri="{FF2B5EF4-FFF2-40B4-BE49-F238E27FC236}">
                <a16:creationId xmlns:a16="http://schemas.microsoft.com/office/drawing/2014/main" id="{41A7E140-A7AB-CE10-D188-F1F0498B081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16010" y="2079730"/>
          <a:ext cx="7511979" cy="2682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35798">
                  <a:extLst>
                    <a:ext uri="{9D8B030D-6E8A-4147-A177-3AD203B41FA5}">
                      <a16:colId xmlns:a16="http://schemas.microsoft.com/office/drawing/2014/main" val="2500158036"/>
                    </a:ext>
                  </a:extLst>
                </a:gridCol>
                <a:gridCol w="2303173">
                  <a:extLst>
                    <a:ext uri="{9D8B030D-6E8A-4147-A177-3AD203B41FA5}">
                      <a16:colId xmlns:a16="http://schemas.microsoft.com/office/drawing/2014/main" val="1977716596"/>
                    </a:ext>
                  </a:extLst>
                </a:gridCol>
                <a:gridCol w="1573008">
                  <a:extLst>
                    <a:ext uri="{9D8B030D-6E8A-4147-A177-3AD203B41FA5}">
                      <a16:colId xmlns:a16="http://schemas.microsoft.com/office/drawing/2014/main" val="27029949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auto" hangingPunct="1"/>
                      <a:r>
                        <a:rPr lang="lt-LT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Išmokų dydžių diferenciacija pagal laikomo galvijo mėsinės veislės kraujo laipsnio dalį ir vykdytą produktyvumo tyrimą</a:t>
                      </a:r>
                      <a:endParaRPr lang="lt-LT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EC54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 hangingPunct="1"/>
                      <a:r>
                        <a:rPr lang="lt-LT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Mėsinių galvijų skaičius, vnt.</a:t>
                      </a:r>
                      <a:endParaRPr lang="lt-LT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auto" hangingPunct="1"/>
                      <a:r>
                        <a:rPr lang="lt-LT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lt-LT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126A3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 hangingPunct="1"/>
                      <a:r>
                        <a:rPr lang="lt-LT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Išmoka už mėsinį galviją, Eur</a:t>
                      </a:r>
                      <a:endParaRPr lang="lt-LT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auto" hangingPunct="1"/>
                      <a:r>
                        <a:rPr lang="lt-LT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lt-LT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126A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0092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hangingPunct="0"/>
                      <a:r>
                        <a:rPr lang="en-GB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Už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mėsinį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galviją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kurio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mėsinės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veislės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kraujo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laipsnio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dalis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siekia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51 ir </a:t>
                      </a:r>
                      <a:r>
                        <a:rPr lang="en-GB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daugiau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proc.</a:t>
                      </a:r>
                      <a:endParaRPr lang="lt-LT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EC543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/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68 030</a:t>
                      </a:r>
                      <a:endParaRPr lang="lt-LT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 hangingPunct="1"/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lt-LT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3,09</a:t>
                      </a:r>
                      <a:endParaRPr lang="lt-LT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06545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hangingPunct="0"/>
                      <a:r>
                        <a:rPr lang="en-GB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Už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mėsinį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galviją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kurio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mėsinės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veislės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kraujo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laipsnio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dalis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nesiekia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51 proc.</a:t>
                      </a:r>
                      <a:endParaRPr lang="lt-LT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EC543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/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114 986</a:t>
                      </a:r>
                      <a:endParaRPr lang="lt-LT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 hangingPunct="1"/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</a:t>
                      </a:r>
                      <a:r>
                        <a:rPr lang="lt-LT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lt-LT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01457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hangingPunct="0"/>
                      <a:r>
                        <a:rPr lang="en-GB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Už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mėsinį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galviją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kuriam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buvo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vykdytas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produktyvumo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tyrimas</a:t>
                      </a:r>
                      <a:endParaRPr lang="lt-LT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EC543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/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1 168</a:t>
                      </a:r>
                      <a:endParaRPr lang="lt-LT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 hangingPunct="1"/>
                      <a:r>
                        <a:rPr lang="lt-LT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6,00 </a:t>
                      </a:r>
                      <a:endParaRPr lang="lt-LT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5084663"/>
                  </a:ext>
                </a:extLst>
              </a:tr>
            </a:tbl>
          </a:graphicData>
        </a:graphic>
      </p:graphicFrame>
      <p:pic>
        <p:nvPicPr>
          <p:cNvPr id="4" name="Picture 10">
            <a:extLst>
              <a:ext uri="{FF2B5EF4-FFF2-40B4-BE49-F238E27FC236}">
                <a16:creationId xmlns:a16="http://schemas.microsoft.com/office/drawing/2014/main" id="{50637228-4076-1234-0F1C-7284F6942CD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81530"/>
            <a:ext cx="2448270" cy="41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23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D189519-9BE9-076B-0CAC-D1B96A693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0"/>
            <a:ext cx="9217024" cy="915566"/>
          </a:xfrm>
        </p:spPr>
        <p:txBody>
          <a:bodyPr>
            <a:noAutofit/>
          </a:bodyPr>
          <a:lstStyle/>
          <a:p>
            <a:r>
              <a:rPr lang="lt-LT" sz="2400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  </a:t>
            </a:r>
            <a:r>
              <a:rPr lang="lt-LT" sz="2400" b="1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Susietoji pajamų parama už mėsinius galvijus</a:t>
            </a:r>
            <a:br>
              <a:rPr lang="en-GB" sz="2400" dirty="0">
                <a:solidFill>
                  <a:srgbClr val="8EC543"/>
                </a:solidFill>
                <a:latin typeface="Arial"/>
                <a:cs typeface="Arial"/>
              </a:rPr>
            </a:br>
            <a:endParaRPr lang="lt-LT" sz="2400" dirty="0"/>
          </a:p>
        </p:txBody>
      </p:sp>
      <p:graphicFrame>
        <p:nvGraphicFramePr>
          <p:cNvPr id="4" name="Lentelė 4">
            <a:extLst>
              <a:ext uri="{FF2B5EF4-FFF2-40B4-BE49-F238E27FC236}">
                <a16:creationId xmlns:a16="http://schemas.microsoft.com/office/drawing/2014/main" id="{70EF16AC-50E9-862D-08B6-A8E230822F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5525885"/>
              </p:ext>
            </p:extLst>
          </p:nvPr>
        </p:nvGraphicFramePr>
        <p:xfrm>
          <a:off x="395536" y="616291"/>
          <a:ext cx="8280919" cy="433172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val="7345566"/>
                    </a:ext>
                  </a:extLst>
                </a:gridCol>
                <a:gridCol w="1285992">
                  <a:extLst>
                    <a:ext uri="{9D8B030D-6E8A-4147-A177-3AD203B41FA5}">
                      <a16:colId xmlns:a16="http://schemas.microsoft.com/office/drawing/2014/main" val="2749705853"/>
                    </a:ext>
                  </a:extLst>
                </a:gridCol>
                <a:gridCol w="1456212">
                  <a:extLst>
                    <a:ext uri="{9D8B030D-6E8A-4147-A177-3AD203B41FA5}">
                      <a16:colId xmlns:a16="http://schemas.microsoft.com/office/drawing/2014/main" val="2590640136"/>
                    </a:ext>
                  </a:extLst>
                </a:gridCol>
                <a:gridCol w="1365201">
                  <a:extLst>
                    <a:ext uri="{9D8B030D-6E8A-4147-A177-3AD203B41FA5}">
                      <a16:colId xmlns:a16="http://schemas.microsoft.com/office/drawing/2014/main" val="3712022798"/>
                    </a:ext>
                  </a:extLst>
                </a:gridCol>
                <a:gridCol w="1365202">
                  <a:extLst>
                    <a:ext uri="{9D8B030D-6E8A-4147-A177-3AD203B41FA5}">
                      <a16:colId xmlns:a16="http://schemas.microsoft.com/office/drawing/2014/main" val="966126922"/>
                    </a:ext>
                  </a:extLst>
                </a:gridCol>
              </a:tblGrid>
              <a:tr h="672175">
                <a:tc>
                  <a:txBody>
                    <a:bodyPr/>
                    <a:lstStyle/>
                    <a:p>
                      <a:r>
                        <a:rPr lang="lt-LT" sz="1200" b="1" i="0" u="none" strike="noStrike" kern="1200" baseline="0" dirty="0">
                          <a:solidFill>
                            <a:srgbClr val="126A3A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Finansiniai metai</a:t>
                      </a:r>
                      <a:endParaRPr lang="lt-LT" sz="1200" dirty="0">
                        <a:solidFill>
                          <a:srgbClr val="126A3A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5C92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</a:p>
                  </a:txBody>
                  <a:tcPr>
                    <a:solidFill>
                      <a:srgbClr val="5C92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</a:p>
                  </a:txBody>
                  <a:tcPr>
                    <a:solidFill>
                      <a:srgbClr val="5C92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</a:t>
                      </a:r>
                    </a:p>
                  </a:txBody>
                  <a:tcPr>
                    <a:solidFill>
                      <a:srgbClr val="5C92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Iš viso 2024-2028</a:t>
                      </a:r>
                    </a:p>
                  </a:txBody>
                  <a:tcPr>
                    <a:solidFill>
                      <a:srgbClr val="5C92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2447355"/>
                  </a:ext>
                </a:extLst>
              </a:tr>
              <a:tr h="439591">
                <a:tc>
                  <a:txBody>
                    <a:bodyPr/>
                    <a:lstStyle/>
                    <a:p>
                      <a:r>
                        <a:rPr lang="lt-LT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Kalendoriniai metai</a:t>
                      </a:r>
                    </a:p>
                  </a:txBody>
                  <a:tcPr>
                    <a:solidFill>
                      <a:srgbClr val="A4E6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</a:p>
                  </a:txBody>
                  <a:tcPr>
                    <a:solidFill>
                      <a:srgbClr val="A4E6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</a:t>
                      </a:r>
                    </a:p>
                  </a:txBody>
                  <a:tcPr>
                    <a:solidFill>
                      <a:srgbClr val="A4E6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</a:t>
                      </a:r>
                    </a:p>
                  </a:txBody>
                  <a:tcPr>
                    <a:solidFill>
                      <a:srgbClr val="A4E6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Iš viso 2023-2027</a:t>
                      </a:r>
                    </a:p>
                  </a:txBody>
                  <a:tcPr>
                    <a:solidFill>
                      <a:srgbClr val="A4E6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335875"/>
                  </a:ext>
                </a:extLst>
              </a:tr>
              <a:tr h="379826">
                <a:tc>
                  <a:txBody>
                    <a:bodyPr/>
                    <a:lstStyle/>
                    <a:p>
                      <a:r>
                        <a:rPr lang="lt-LT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Produktyvumo tyrimas,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437140"/>
                  </a:ext>
                </a:extLst>
              </a:tr>
              <a:tr h="283228">
                <a:tc>
                  <a:txBody>
                    <a:bodyPr/>
                    <a:lstStyle/>
                    <a:p>
                      <a:r>
                        <a:rPr lang="lt-LT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Lėšos, Eur</a:t>
                      </a:r>
                    </a:p>
                  </a:txBody>
                  <a:tcPr>
                    <a:solidFill>
                      <a:srgbClr val="A4E6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120 492,00</a:t>
                      </a:r>
                    </a:p>
                  </a:txBody>
                  <a:tcPr>
                    <a:solidFill>
                      <a:srgbClr val="A4E6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124 872,00</a:t>
                      </a:r>
                    </a:p>
                  </a:txBody>
                  <a:tcPr>
                    <a:solidFill>
                      <a:srgbClr val="A4E6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128 184,00</a:t>
                      </a:r>
                    </a:p>
                  </a:txBody>
                  <a:tcPr>
                    <a:solidFill>
                      <a:srgbClr val="A4E6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604 752,00</a:t>
                      </a:r>
                    </a:p>
                  </a:txBody>
                  <a:tcPr>
                    <a:solidFill>
                      <a:srgbClr val="A4E6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403078"/>
                  </a:ext>
                </a:extLst>
              </a:tr>
              <a:tr h="791265">
                <a:tc>
                  <a:txBody>
                    <a:bodyPr/>
                    <a:lstStyle/>
                    <a:p>
                      <a:r>
                        <a:rPr lang="lt-LT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Planuojama išmoka už mėsinį galviją, </a:t>
                      </a:r>
                      <a:r>
                        <a:rPr lang="en-GB" sz="12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kurio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mėsinės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veislės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kraujo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laipsnio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dalis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nesiekia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51 proc., </a:t>
                      </a:r>
                      <a:r>
                        <a:rPr lang="lt-LT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Eur</a:t>
                      </a:r>
                      <a:endParaRPr lang="lt-LT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7770985"/>
                  </a:ext>
                </a:extLst>
              </a:tr>
              <a:tr h="283228">
                <a:tc>
                  <a:txBody>
                    <a:bodyPr/>
                    <a:lstStyle/>
                    <a:p>
                      <a:r>
                        <a:rPr lang="lt-LT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Lėšos, Eur</a:t>
                      </a:r>
                    </a:p>
                  </a:txBody>
                  <a:tcPr>
                    <a:solidFill>
                      <a:srgbClr val="A4E6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8 847 634,26</a:t>
                      </a:r>
                    </a:p>
                  </a:txBody>
                  <a:tcPr>
                    <a:solidFill>
                      <a:srgbClr val="A4E6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8 818 572,01</a:t>
                      </a:r>
                    </a:p>
                  </a:txBody>
                  <a:tcPr>
                    <a:solidFill>
                      <a:srgbClr val="A4E6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8 665 972,19</a:t>
                      </a:r>
                    </a:p>
                  </a:txBody>
                  <a:tcPr>
                    <a:solidFill>
                      <a:srgbClr val="A4E6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44 103 586,10</a:t>
                      </a:r>
                    </a:p>
                  </a:txBody>
                  <a:tcPr>
                    <a:solidFill>
                      <a:srgbClr val="A4E6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1898005"/>
                  </a:ext>
                </a:extLst>
              </a:tr>
              <a:tr h="791265">
                <a:tc>
                  <a:txBody>
                    <a:bodyPr/>
                    <a:lstStyle/>
                    <a:p>
                      <a:r>
                        <a:rPr lang="lt-LT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Planuojama išmoka už mėsinį galviją, </a:t>
                      </a:r>
                      <a:r>
                        <a:rPr lang="en-GB" sz="12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kurio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mėsinės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veislės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kraujo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laipsnio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dalis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siekia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51 proc.</a:t>
                      </a:r>
                      <a:r>
                        <a:rPr lang="lt-LT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ir daugiau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lt-LT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Eur</a:t>
                      </a:r>
                      <a:endParaRPr lang="lt-LT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154,97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156,37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155,56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270301"/>
                  </a:ext>
                </a:extLst>
              </a:tr>
              <a:tr h="6911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Lėšos, Eur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Orientacinis metinis finan.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t-LT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Iš viso Lėšų, Eur</a:t>
                      </a:r>
                      <a:endParaRPr lang="lt-LT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A4E6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9 882 126,96</a:t>
                      </a:r>
                    </a:p>
                    <a:p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18 850 253,22</a:t>
                      </a:r>
                    </a:p>
                  </a:txBody>
                  <a:tcPr>
                    <a:solidFill>
                      <a:srgbClr val="A4E6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10 174 683,16</a:t>
                      </a:r>
                    </a:p>
                    <a:p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19 118 127,17</a:t>
                      </a:r>
                    </a:p>
                  </a:txBody>
                  <a:tcPr>
                    <a:solidFill>
                      <a:srgbClr val="A4E6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10 324 206,08</a:t>
                      </a:r>
                    </a:p>
                    <a:p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19 118 362,27</a:t>
                      </a:r>
                    </a:p>
                  </a:txBody>
                  <a:tcPr>
                    <a:solidFill>
                      <a:srgbClr val="A4E6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49 277 840,76</a:t>
                      </a:r>
                    </a:p>
                    <a:p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93 986 178,86</a:t>
                      </a:r>
                    </a:p>
                  </a:txBody>
                  <a:tcPr>
                    <a:solidFill>
                      <a:srgbClr val="A4E6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438787"/>
                  </a:ext>
                </a:extLst>
              </a:tr>
            </a:tbl>
          </a:graphicData>
        </a:graphic>
      </p:graphicFrame>
      <p:pic>
        <p:nvPicPr>
          <p:cNvPr id="3" name="Picture 10">
            <a:extLst>
              <a:ext uri="{FF2B5EF4-FFF2-40B4-BE49-F238E27FC236}">
                <a16:creationId xmlns:a16="http://schemas.microsoft.com/office/drawing/2014/main" id="{49CF0AFA-B82D-C74E-9C30-E7F47E3011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620" y="127048"/>
            <a:ext cx="2870810" cy="489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569814"/>
      </p:ext>
    </p:extLst>
  </p:cSld>
  <p:clrMapOvr>
    <a:masterClrMapping/>
  </p:clrMapOvr>
</p:sld>
</file>

<file path=ppt/theme/theme1.xml><?xml version="1.0" encoding="utf-8"?>
<a:theme xmlns:a="http://schemas.openxmlformats.org/drawingml/2006/main" name="ZUM PP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ZUM PPT template naujas  -  Tik skaityti" id="{DBDB527C-A98F-4DD2-94AA-9130AF180408}" vid="{276E4C23-A000-46F6-953B-7E7E642200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2023–2027 M. SUSIETOSIOS PAJAMŲ PARAMOS UŽ MĖSINIUS GALVIJUS, AVIS IR OŽKAS ADMINISTRAVIMO TAISYKLĖS</Template>
  <TotalTime>4551</TotalTime>
  <Words>1887</Words>
  <Application>Microsoft Office PowerPoint</Application>
  <PresentationFormat>Demonstracija ekrane (16:9)</PresentationFormat>
  <Paragraphs>324</Paragraphs>
  <Slides>23</Slides>
  <Notes>10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23</vt:i4>
      </vt:variant>
    </vt:vector>
  </HeadingPairs>
  <TitlesOfParts>
    <vt:vector size="28" baseType="lpstr">
      <vt:lpstr>Arial</vt:lpstr>
      <vt:lpstr>Calibri</vt:lpstr>
      <vt:lpstr>Times New Roman</vt:lpstr>
      <vt:lpstr>Wingdings</vt:lpstr>
      <vt:lpstr>ZUM PPT template</vt:lpstr>
      <vt:lpstr>„PowerPoint“ pateiktis</vt:lpstr>
      <vt:lpstr>Teisės aktai</vt:lpstr>
      <vt:lpstr>                Deklaravimas</vt:lpstr>
      <vt:lpstr>  TI taisyklių  paraiškoje (1 priedas) 6 lentelė. Informacija apie susietąją paramą už ūkinius gyvūnus </vt:lpstr>
      <vt:lpstr> </vt:lpstr>
      <vt:lpstr>Tinkamumo reikalavimai</vt:lpstr>
      <vt:lpstr>„PowerPoint“ pateiktis</vt:lpstr>
      <vt:lpstr>Išmokų dydžiai už 2024 m. (2025-02-10 Įsakymas Nr. 3D-52) Susietosios pajamų paramos mėsinių galvijų augintojams biudžetas už 2024 m. - 18 581 484 Eur.  Išmokos pradėtos mokėti nuo kovo 1 d. ir bus mokamos iki birželio 30 d. </vt:lpstr>
      <vt:lpstr>     Susietoji pajamų parama už mėsinius galvijus 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 Išmokų dydžiai už 2024 m. (2025-02-10 Įsakymas Nr. 3D-52)</vt:lpstr>
      <vt:lpstr>Susietoji pajamų parama avių laikytojams </vt:lpstr>
      <vt:lpstr>Susietoji pajamų parama ožkų laikytojams </vt:lpstr>
      <vt:lpstr>Paramos išmokos skiriamos</vt:lpstr>
      <vt:lpstr>„PowerPoint“ pateiktis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Lina Šimonienė</dc:creator>
  <cp:lastModifiedBy>Lina Šimonienė</cp:lastModifiedBy>
  <cp:revision>73</cp:revision>
  <dcterms:created xsi:type="dcterms:W3CDTF">2022-12-27T07:07:44Z</dcterms:created>
  <dcterms:modified xsi:type="dcterms:W3CDTF">2025-04-03T09:52:51Z</dcterms:modified>
</cp:coreProperties>
</file>