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1.xml" ContentType="application/vnd.openxmlformats-officedocument.themeOverride+xml"/>
  <Override PartName="/ppt/notesSlides/notesSlide9.xml" ContentType="application/vnd.openxmlformats-officedocument.presentationml.notesSlid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2.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73" r:id="rId2"/>
  </p:sldMasterIdLst>
  <p:notesMasterIdLst>
    <p:notesMasterId r:id="rId34"/>
  </p:notesMasterIdLst>
  <p:sldIdLst>
    <p:sldId id="292" r:id="rId3"/>
    <p:sldId id="258" r:id="rId4"/>
    <p:sldId id="297" r:id="rId5"/>
    <p:sldId id="299" r:id="rId6"/>
    <p:sldId id="315" r:id="rId7"/>
    <p:sldId id="259" r:id="rId8"/>
    <p:sldId id="325" r:id="rId9"/>
    <p:sldId id="260" r:id="rId10"/>
    <p:sldId id="261" r:id="rId11"/>
    <p:sldId id="262" r:id="rId12"/>
    <p:sldId id="263" r:id="rId13"/>
    <p:sldId id="307" r:id="rId14"/>
    <p:sldId id="316" r:id="rId15"/>
    <p:sldId id="317" r:id="rId16"/>
    <p:sldId id="326" r:id="rId17"/>
    <p:sldId id="327" r:id="rId18"/>
    <p:sldId id="328" r:id="rId19"/>
    <p:sldId id="313" r:id="rId20"/>
    <p:sldId id="318" r:id="rId21"/>
    <p:sldId id="322" r:id="rId22"/>
    <p:sldId id="323" r:id="rId23"/>
    <p:sldId id="324" r:id="rId24"/>
    <p:sldId id="298" r:id="rId25"/>
    <p:sldId id="311" r:id="rId26"/>
    <p:sldId id="310" r:id="rId27"/>
    <p:sldId id="312" r:id="rId28"/>
    <p:sldId id="293" r:id="rId29"/>
    <p:sldId id="264" r:id="rId30"/>
    <p:sldId id="265" r:id="rId31"/>
    <p:sldId id="314" r:id="rId32"/>
    <p:sldId id="296" r:id="rId33"/>
  </p:sldIdLst>
  <p:sldSz cx="12192000" cy="6858000"/>
  <p:notesSz cx="6858000" cy="9144000"/>
  <p:defaultTextStyle>
    <a:defPPr>
      <a:defRPr lang="en-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59"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EEBDB"/>
    <a:srgbClr val="009650"/>
    <a:srgbClr val="B89352"/>
    <a:srgbClr val="E6E6E6"/>
    <a:srgbClr val="E9F5EF"/>
    <a:srgbClr val="7F7F7F"/>
    <a:srgbClr val="006837"/>
    <a:srgbClr val="999999"/>
    <a:srgbClr val="C58B27"/>
    <a:srgbClr val="FFD5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558"/>
  </p:normalViewPr>
  <p:slideViewPr>
    <p:cSldViewPr snapToGrid="0">
      <p:cViewPr varScale="1">
        <p:scale>
          <a:sx n="108" d="100"/>
          <a:sy n="108" d="100"/>
        </p:scale>
        <p:origin x="678" y="96"/>
      </p:cViewPr>
      <p:guideLst>
        <p:guide orient="horz" pos="459"/>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1" Type="http://schemas.openxmlformats.org/officeDocument/2006/relationships/oleObject" Target="Chart%20in%20Mi&#353;kai%20%20-%20%20Compatibility%20Mode" TargetMode="Externa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lt-LT" sz="1600" dirty="0"/>
              <a:t>PASISKIRSTYMAS PAGAL IŠLAIDAS</a:t>
            </a:r>
            <a:endParaRPr lang="en-US" sz="16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lt-LT"/>
        </a:p>
      </c:txPr>
    </c:title>
    <c:autoTitleDeleted val="0"/>
    <c:plotArea>
      <c:layout/>
      <c:pieChart>
        <c:varyColors val="1"/>
        <c:ser>
          <c:idx val="0"/>
          <c:order val="0"/>
          <c:tx>
            <c:strRef>
              <c:f>Lapas1!$B$1</c:f>
              <c:strCache>
                <c:ptCount val="1"/>
                <c:pt idx="0">
                  <c:v>Pardavimas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5E0-46C8-9094-810C65D156E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5E0-46C8-9094-810C65D156E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5E0-46C8-9094-810C65D156E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5E0-46C8-9094-810C65D156E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lt-LT"/>
              </a:p>
            </c:txPr>
            <c:dLblPos val="ct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Lapas1!$A$2:$A$5</c:f>
              <c:strCache>
                <c:ptCount val="4"/>
                <c:pt idx="0">
                  <c:v>Medkirtė</c:v>
                </c:pt>
                <c:pt idx="1">
                  <c:v>Medvežė</c:v>
                </c:pt>
                <c:pt idx="2">
                  <c:v>Traktorius</c:v>
                </c:pt>
                <c:pt idx="3">
                  <c:v>Savikrovė priekaba</c:v>
                </c:pt>
              </c:strCache>
            </c:strRef>
          </c:cat>
          <c:val>
            <c:numRef>
              <c:f>Lapas1!$B$2:$B$5</c:f>
              <c:numCache>
                <c:formatCode>General</c:formatCode>
                <c:ptCount val="4"/>
                <c:pt idx="0">
                  <c:v>5</c:v>
                </c:pt>
                <c:pt idx="1">
                  <c:v>16</c:v>
                </c:pt>
                <c:pt idx="2">
                  <c:v>2</c:v>
                </c:pt>
                <c:pt idx="3">
                  <c:v>3</c:v>
                </c:pt>
              </c:numCache>
            </c:numRef>
          </c:val>
          <c:extLst>
            <c:ext xmlns:c16="http://schemas.microsoft.com/office/drawing/2014/chart" uri="{C3380CC4-5D6E-409C-BE32-E72D297353CC}">
              <c16:uniqueId val="{00000000-EE00-41D9-9A29-409E2870E485}"/>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lt-LT"/>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lt-LT"/>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15"/>
      <c:rotY val="2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5.7379744959247019E-2"/>
          <c:y val="2.9773321498906172E-2"/>
          <c:w val="0.92545088342992177"/>
          <c:h val="0.72374671169313098"/>
        </c:manualLayout>
      </c:layout>
      <c:bar3DChart>
        <c:barDir val="col"/>
        <c:grouping val="standard"/>
        <c:varyColors val="0"/>
        <c:ser>
          <c:idx val="0"/>
          <c:order val="0"/>
          <c:tx>
            <c:strRef>
              <c:f>'[Chart in Miškai  -  Compatibility Mode]Sheet1'!$B$1</c:f>
              <c:strCache>
                <c:ptCount val="1"/>
                <c:pt idx="0">
                  <c:v>Pateiktų paraiškų skaičius</c:v>
                </c:pt>
              </c:strCache>
            </c:strRef>
          </c:tx>
          <c:spPr>
            <a:solidFill>
              <a:schemeClr val="accent2"/>
            </a:solidFill>
            <a:ln>
              <a:noFill/>
            </a:ln>
            <a:effectLst/>
            <a:sp3d/>
          </c:spPr>
          <c:invertIfNegative val="0"/>
          <c:dPt>
            <c:idx val="5"/>
            <c:invertIfNegative val="0"/>
            <c:bubble3D val="0"/>
            <c:spPr>
              <a:solidFill>
                <a:schemeClr val="accent2"/>
              </a:solidFill>
              <a:ln>
                <a:solidFill>
                  <a:schemeClr val="accent1"/>
                </a:solidFill>
              </a:ln>
              <a:effectLst/>
              <a:sp3d/>
            </c:spPr>
            <c:extLst>
              <c:ext xmlns:c16="http://schemas.microsoft.com/office/drawing/2014/chart" uri="{C3380CC4-5D6E-409C-BE32-E72D297353CC}">
                <c16:uniqueId val="{00000000-6B02-4292-B65B-F068B37471C8}"/>
              </c:ext>
            </c:extLst>
          </c:dPt>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in Miškai  -  Compatibility Mode]Sheet1'!$A$2:$A$11</c:f>
              <c:strCache>
                <c:ptCount val="10"/>
                <c:pt idx="0">
                  <c:v>Alytaus</c:v>
                </c:pt>
                <c:pt idx="1">
                  <c:v>Kauno</c:v>
                </c:pt>
                <c:pt idx="2">
                  <c:v>Klaipėdos</c:v>
                </c:pt>
                <c:pt idx="3">
                  <c:v>Marijampolės</c:v>
                </c:pt>
                <c:pt idx="4">
                  <c:v>Panevėžio</c:v>
                </c:pt>
                <c:pt idx="5">
                  <c:v>Šiaulių</c:v>
                </c:pt>
                <c:pt idx="6">
                  <c:v>Tauragės</c:v>
                </c:pt>
                <c:pt idx="7">
                  <c:v>Telšių</c:v>
                </c:pt>
                <c:pt idx="8">
                  <c:v>Utenos</c:v>
                </c:pt>
                <c:pt idx="9">
                  <c:v>Vilniaus</c:v>
                </c:pt>
              </c:strCache>
            </c:strRef>
          </c:cat>
          <c:val>
            <c:numRef>
              <c:f>'[Chart in Miškai  -  Compatibility Mode]Sheet1'!$B$2:$B$11</c:f>
              <c:numCache>
                <c:formatCode>General</c:formatCode>
                <c:ptCount val="10"/>
                <c:pt idx="0">
                  <c:v>103</c:v>
                </c:pt>
                <c:pt idx="1">
                  <c:v>177</c:v>
                </c:pt>
                <c:pt idx="2">
                  <c:v>74</c:v>
                </c:pt>
                <c:pt idx="3">
                  <c:v>103</c:v>
                </c:pt>
                <c:pt idx="4">
                  <c:v>231</c:v>
                </c:pt>
                <c:pt idx="5">
                  <c:v>327</c:v>
                </c:pt>
                <c:pt idx="6">
                  <c:v>84</c:v>
                </c:pt>
                <c:pt idx="7">
                  <c:v>162</c:v>
                </c:pt>
                <c:pt idx="8">
                  <c:v>151</c:v>
                </c:pt>
                <c:pt idx="9">
                  <c:v>149</c:v>
                </c:pt>
              </c:numCache>
            </c:numRef>
          </c:val>
          <c:extLst>
            <c:ext xmlns:c16="http://schemas.microsoft.com/office/drawing/2014/chart" uri="{C3380CC4-5D6E-409C-BE32-E72D297353CC}">
              <c16:uniqueId val="{00000000-3C3E-435C-84BF-D5723DACCCAA}"/>
            </c:ext>
          </c:extLst>
        </c:ser>
        <c:ser>
          <c:idx val="1"/>
          <c:order val="1"/>
          <c:tx>
            <c:strRef>
              <c:f>'[Chart in Miškai  -  Compatibility Mode]Sheet1'!$C$1</c:f>
              <c:strCache>
                <c:ptCount val="1"/>
                <c:pt idx="0">
                  <c:v>Series 2</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in Miškai  -  Compatibility Mode]Sheet1'!$A$2:$A$11</c:f>
              <c:strCache>
                <c:ptCount val="10"/>
                <c:pt idx="0">
                  <c:v>Alytaus</c:v>
                </c:pt>
                <c:pt idx="1">
                  <c:v>Kauno</c:v>
                </c:pt>
                <c:pt idx="2">
                  <c:v>Klaipėdos</c:v>
                </c:pt>
                <c:pt idx="3">
                  <c:v>Marijampolės</c:v>
                </c:pt>
                <c:pt idx="4">
                  <c:v>Panevėžio</c:v>
                </c:pt>
                <c:pt idx="5">
                  <c:v>Šiaulių</c:v>
                </c:pt>
                <c:pt idx="6">
                  <c:v>Tauragės</c:v>
                </c:pt>
                <c:pt idx="7">
                  <c:v>Telšių</c:v>
                </c:pt>
                <c:pt idx="8">
                  <c:v>Utenos</c:v>
                </c:pt>
                <c:pt idx="9">
                  <c:v>Vilniaus</c:v>
                </c:pt>
              </c:strCache>
            </c:strRef>
          </c:cat>
          <c:val>
            <c:numRef>
              <c:f>'[Chart in Miškai  -  Compatibility Mode]Sheet1'!$C$2:$C$11</c:f>
              <c:numCache>
                <c:formatCode>General</c:formatCode>
                <c:ptCount val="10"/>
              </c:numCache>
            </c:numRef>
          </c:val>
          <c:extLst>
            <c:ext xmlns:c16="http://schemas.microsoft.com/office/drawing/2014/chart" uri="{C3380CC4-5D6E-409C-BE32-E72D297353CC}">
              <c16:uniqueId val="{00000001-3C3E-435C-84BF-D5723DACCCAA}"/>
            </c:ext>
          </c:extLst>
        </c:ser>
        <c:ser>
          <c:idx val="2"/>
          <c:order val="2"/>
          <c:tx>
            <c:strRef>
              <c:f>'[Chart in Miškai  -  Compatibility Mode]Sheet1'!$D$1</c:f>
              <c:strCache>
                <c:ptCount val="1"/>
                <c:pt idx="0">
                  <c:v>Series 3</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in Miškai  -  Compatibility Mode]Sheet1'!$A$2:$A$11</c:f>
              <c:strCache>
                <c:ptCount val="10"/>
                <c:pt idx="0">
                  <c:v>Alytaus</c:v>
                </c:pt>
                <c:pt idx="1">
                  <c:v>Kauno</c:v>
                </c:pt>
                <c:pt idx="2">
                  <c:v>Klaipėdos</c:v>
                </c:pt>
                <c:pt idx="3">
                  <c:v>Marijampolės</c:v>
                </c:pt>
                <c:pt idx="4">
                  <c:v>Panevėžio</c:v>
                </c:pt>
                <c:pt idx="5">
                  <c:v>Šiaulių</c:v>
                </c:pt>
                <c:pt idx="6">
                  <c:v>Tauragės</c:v>
                </c:pt>
                <c:pt idx="7">
                  <c:v>Telšių</c:v>
                </c:pt>
                <c:pt idx="8">
                  <c:v>Utenos</c:v>
                </c:pt>
                <c:pt idx="9">
                  <c:v>Vilniaus</c:v>
                </c:pt>
              </c:strCache>
            </c:strRef>
          </c:cat>
          <c:val>
            <c:numRef>
              <c:f>'[Chart in Miškai  -  Compatibility Mode]Sheet1'!$D$2:$D$11</c:f>
              <c:numCache>
                <c:formatCode>General</c:formatCode>
                <c:ptCount val="10"/>
              </c:numCache>
            </c:numRef>
          </c:val>
          <c:extLst>
            <c:ext xmlns:c16="http://schemas.microsoft.com/office/drawing/2014/chart" uri="{C3380CC4-5D6E-409C-BE32-E72D297353CC}">
              <c16:uniqueId val="{00000002-3C3E-435C-84BF-D5723DACCCAA}"/>
            </c:ext>
          </c:extLst>
        </c:ser>
        <c:dLbls>
          <c:showLegendKey val="0"/>
          <c:showVal val="0"/>
          <c:showCatName val="0"/>
          <c:showSerName val="0"/>
          <c:showPercent val="0"/>
          <c:showBubbleSize val="0"/>
        </c:dLbls>
        <c:gapWidth val="75"/>
        <c:shape val="box"/>
        <c:axId val="2017665792"/>
        <c:axId val="1"/>
        <c:axId val="2"/>
      </c:bar3DChart>
      <c:catAx>
        <c:axId val="20176657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lt-LT"/>
          </a:p>
        </c:txPr>
        <c:crossAx val="1"/>
        <c:crosses val="autoZero"/>
        <c:auto val="1"/>
        <c:lblAlgn val="ctr"/>
        <c:lblOffset val="100"/>
        <c:noMultiLvlLbl val="0"/>
      </c:catAx>
      <c:valAx>
        <c:axId val="1"/>
        <c:scaling>
          <c:orientation val="minMax"/>
        </c:scaling>
        <c:delete val="1"/>
        <c:axPos val="l"/>
        <c:numFmt formatCode="General" sourceLinked="1"/>
        <c:majorTickMark val="out"/>
        <c:minorTickMark val="none"/>
        <c:tickLblPos val="nextTo"/>
        <c:crossAx val="2017665792"/>
        <c:crosses val="autoZero"/>
        <c:crossBetween val="between"/>
      </c:valAx>
      <c:serAx>
        <c:axId val="2"/>
        <c:scaling>
          <c:orientation val="minMax"/>
        </c:scaling>
        <c:delete val="1"/>
        <c:axPos val="b"/>
        <c:majorTickMark val="out"/>
        <c:minorTickMark val="none"/>
        <c:tickLblPos val="nextTo"/>
        <c:crossAx val="1"/>
        <c:crosses val="autoZero"/>
      </c:serAx>
      <c:spPr>
        <a:noFill/>
        <a:ln w="25400">
          <a:noFill/>
        </a:ln>
      </c:spPr>
    </c:plotArea>
    <c:legend>
      <c:legendPos val="b"/>
      <c:legendEntry>
        <c:idx val="1"/>
        <c:delete val="1"/>
      </c:legendEntry>
      <c:legendEntry>
        <c:idx val="2"/>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lt-LT"/>
        </a:p>
      </c:txPr>
    </c:legend>
    <c:plotVisOnly val="1"/>
    <c:dispBlanksAs val="gap"/>
    <c:showDLblsOverMax val="0"/>
  </c:chart>
  <c:spPr>
    <a:noFill/>
    <a:ln>
      <a:noFill/>
    </a:ln>
    <a:effectLst/>
  </c:spPr>
  <c:txPr>
    <a:bodyPr/>
    <a:lstStyle/>
    <a:p>
      <a:pPr>
        <a:defRPr/>
      </a:pPr>
      <a:endParaRPr lang="lt-LT"/>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Sheet3!$B$33</c:f>
              <c:strCache>
                <c:ptCount val="1"/>
                <c:pt idx="0">
                  <c:v>2021</c:v>
                </c:pt>
              </c:strCache>
            </c:strRef>
          </c:tx>
          <c:spPr>
            <a:solidFill>
              <a:srgbClr val="00A551"/>
            </a:solidFill>
            <a:ln>
              <a:solidFill>
                <a:srgbClr val="00A55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300" b="1" i="0" u="none" strike="noStrike" kern="1200" baseline="0">
                    <a:solidFill>
                      <a:srgbClr val="004220"/>
                    </a:solidFill>
                    <a:latin typeface="+mn-lt"/>
                    <a:ea typeface="+mn-ea"/>
                    <a:cs typeface="+mn-cs"/>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Sheet3!$C$32:$F$32</c:f>
              <c:strCache>
                <c:ptCount val="4"/>
                <c:pt idx="0">
                  <c:v>21EA</c:v>
                </c:pt>
                <c:pt idx="1">
                  <c:v>21MV</c:v>
                </c:pt>
                <c:pt idx="2">
                  <c:v>21MT</c:v>
                </c:pt>
                <c:pt idx="3">
                  <c:v>21ZP</c:v>
                </c:pt>
              </c:strCache>
            </c:strRef>
          </c:cat>
          <c:val>
            <c:numRef>
              <c:f>Sheet3!$C$33:$F$33</c:f>
              <c:numCache>
                <c:formatCode>General</c:formatCode>
                <c:ptCount val="4"/>
                <c:pt idx="0">
                  <c:v>515</c:v>
                </c:pt>
                <c:pt idx="1">
                  <c:v>81</c:v>
                </c:pt>
                <c:pt idx="2">
                  <c:v>47</c:v>
                </c:pt>
                <c:pt idx="3">
                  <c:v>12</c:v>
                </c:pt>
              </c:numCache>
            </c:numRef>
          </c:val>
          <c:extLst>
            <c:ext xmlns:c16="http://schemas.microsoft.com/office/drawing/2014/chart" uri="{C3380CC4-5D6E-409C-BE32-E72D297353CC}">
              <c16:uniqueId val="{00000000-FBC9-4E90-8F07-E964392EAF3F}"/>
            </c:ext>
          </c:extLst>
        </c:ser>
        <c:ser>
          <c:idx val="1"/>
          <c:order val="1"/>
          <c:tx>
            <c:strRef>
              <c:f>Sheet3!$B$34</c:f>
              <c:strCache>
                <c:ptCount val="1"/>
                <c:pt idx="0">
                  <c:v>2022</c:v>
                </c:pt>
              </c:strCache>
            </c:strRef>
          </c:tx>
          <c:spPr>
            <a:solidFill>
              <a:srgbClr val="80D2A8"/>
            </a:solidFill>
            <a:ln>
              <a:solidFill>
                <a:srgbClr val="80D2A8"/>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300" b="1" i="0" u="none" strike="noStrike" kern="1200" baseline="0">
                    <a:solidFill>
                      <a:srgbClr val="004220"/>
                    </a:solidFill>
                    <a:latin typeface="+mn-lt"/>
                    <a:ea typeface="+mn-ea"/>
                    <a:cs typeface="+mn-cs"/>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Sheet3!$C$32:$F$32</c:f>
              <c:strCache>
                <c:ptCount val="4"/>
                <c:pt idx="0">
                  <c:v>21EA</c:v>
                </c:pt>
                <c:pt idx="1">
                  <c:v>21MV</c:v>
                </c:pt>
                <c:pt idx="2">
                  <c:v>21MT</c:v>
                </c:pt>
                <c:pt idx="3">
                  <c:v>21ZP</c:v>
                </c:pt>
              </c:strCache>
            </c:strRef>
          </c:cat>
          <c:val>
            <c:numRef>
              <c:f>Sheet3!$C$34:$F$34</c:f>
              <c:numCache>
                <c:formatCode>General</c:formatCode>
                <c:ptCount val="4"/>
                <c:pt idx="0">
                  <c:v>228</c:v>
                </c:pt>
                <c:pt idx="1">
                  <c:v>67</c:v>
                </c:pt>
                <c:pt idx="2">
                  <c:v>62</c:v>
                </c:pt>
                <c:pt idx="3">
                  <c:v>19</c:v>
                </c:pt>
              </c:numCache>
            </c:numRef>
          </c:val>
          <c:extLst>
            <c:ext xmlns:c16="http://schemas.microsoft.com/office/drawing/2014/chart" uri="{C3380CC4-5D6E-409C-BE32-E72D297353CC}">
              <c16:uniqueId val="{00000001-FBC9-4E90-8F07-E964392EAF3F}"/>
            </c:ext>
          </c:extLst>
        </c:ser>
        <c:ser>
          <c:idx val="2"/>
          <c:order val="2"/>
          <c:tx>
            <c:strRef>
              <c:f>Sheet3!$B$35</c:f>
              <c:strCache>
                <c:ptCount val="1"/>
                <c:pt idx="0">
                  <c:v>2023</c:v>
                </c:pt>
              </c:strCache>
            </c:strRef>
          </c:tx>
          <c:spPr>
            <a:solidFill>
              <a:srgbClr val="E6F6EE"/>
            </a:solidFill>
            <a:ln>
              <a:solidFill>
                <a:srgbClr val="E6F6EE"/>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300" b="1" i="0" u="none" strike="noStrike" kern="1200" baseline="0">
                    <a:solidFill>
                      <a:srgbClr val="004220"/>
                    </a:solidFill>
                    <a:latin typeface="+mn-lt"/>
                    <a:ea typeface="+mn-ea"/>
                    <a:cs typeface="+mn-cs"/>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Sheet3!$C$32:$F$32</c:f>
              <c:strCache>
                <c:ptCount val="4"/>
                <c:pt idx="0">
                  <c:v>21EA</c:v>
                </c:pt>
                <c:pt idx="1">
                  <c:v>21MV</c:v>
                </c:pt>
                <c:pt idx="2">
                  <c:v>21MT</c:v>
                </c:pt>
                <c:pt idx="3">
                  <c:v>21ZP</c:v>
                </c:pt>
              </c:strCache>
            </c:strRef>
          </c:cat>
          <c:val>
            <c:numRef>
              <c:f>Sheet3!$C$35:$F$35</c:f>
              <c:numCache>
                <c:formatCode>General</c:formatCode>
                <c:ptCount val="4"/>
                <c:pt idx="0">
                  <c:v>103</c:v>
                </c:pt>
                <c:pt idx="1">
                  <c:v>53</c:v>
                </c:pt>
                <c:pt idx="2">
                  <c:v>91</c:v>
                </c:pt>
                <c:pt idx="3">
                  <c:v>7</c:v>
                </c:pt>
              </c:numCache>
            </c:numRef>
          </c:val>
          <c:extLst>
            <c:ext xmlns:c16="http://schemas.microsoft.com/office/drawing/2014/chart" uri="{C3380CC4-5D6E-409C-BE32-E72D297353CC}">
              <c16:uniqueId val="{00000002-FBC9-4E90-8F07-E964392EAF3F}"/>
            </c:ext>
          </c:extLst>
        </c:ser>
        <c:dLbls>
          <c:dLblPos val="outEnd"/>
          <c:showLegendKey val="0"/>
          <c:showVal val="1"/>
          <c:showCatName val="0"/>
          <c:showSerName val="0"/>
          <c:showPercent val="0"/>
          <c:showBubbleSize val="0"/>
        </c:dLbls>
        <c:gapWidth val="219"/>
        <c:overlap val="-27"/>
        <c:axId val="747692576"/>
        <c:axId val="483369760"/>
      </c:barChart>
      <c:catAx>
        <c:axId val="74769257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t" anchorCtr="0"/>
          <a:lstStyle/>
          <a:p>
            <a:pPr>
              <a:defRPr sz="1300" b="1" i="0" u="none" strike="noStrike" kern="1200" baseline="0">
                <a:solidFill>
                  <a:srgbClr val="004220"/>
                </a:solidFill>
                <a:latin typeface="+mn-lt"/>
                <a:ea typeface="+mn-ea"/>
                <a:cs typeface="+mn-cs"/>
              </a:defRPr>
            </a:pPr>
            <a:endParaRPr lang="lt-LT"/>
          </a:p>
        </c:txPr>
        <c:crossAx val="483369760"/>
        <c:crosses val="autoZero"/>
        <c:auto val="1"/>
        <c:lblAlgn val="ctr"/>
        <c:lblOffset val="100"/>
        <c:noMultiLvlLbl val="0"/>
      </c:catAx>
      <c:valAx>
        <c:axId val="483369760"/>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crossAx val="747692576"/>
        <c:crosses val="autoZero"/>
        <c:crossBetween val="between"/>
      </c:valAx>
      <c:spPr>
        <a:noFill/>
        <a:ln>
          <a:noFill/>
        </a:ln>
        <a:effectLst/>
      </c:spPr>
    </c:plotArea>
    <c:legend>
      <c:legendPos val="t"/>
      <c:layout>
        <c:manualLayout>
          <c:xMode val="edge"/>
          <c:yMode val="edge"/>
          <c:x val="0.35316610513547592"/>
          <c:y val="1.5993105754096973E-2"/>
          <c:w val="0.24849222502115009"/>
          <c:h val="8.3973249956501683E-2"/>
        </c:manualLayout>
      </c:layout>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lt-LT"/>
        </a:p>
      </c:txPr>
    </c:legend>
    <c:plotVisOnly val="1"/>
    <c:dispBlanksAs val="gap"/>
    <c:showDLblsOverMax val="0"/>
  </c:chart>
  <c:spPr>
    <a:solidFill>
      <a:schemeClr val="bg1"/>
    </a:solidFill>
    <a:ln w="9525" cap="flat" cmpd="sng" algn="ctr">
      <a:noFill/>
      <a:round/>
    </a:ln>
    <a:effectLst/>
  </c:spPr>
  <c:txPr>
    <a:bodyPr/>
    <a:lstStyle/>
    <a:p>
      <a:pPr>
        <a:defRPr/>
      </a:pPr>
      <a:endParaRPr lang="lt-LT"/>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doughnutChart>
        <c:varyColors val="1"/>
        <c:ser>
          <c:idx val="0"/>
          <c:order val="0"/>
          <c:explosion val="2"/>
          <c:dPt>
            <c:idx val="0"/>
            <c:bubble3D val="0"/>
            <c:spPr>
              <a:solidFill>
                <a:srgbClr val="005329"/>
              </a:solidFill>
              <a:ln w="19050">
                <a:solidFill>
                  <a:schemeClr val="lt1"/>
                </a:solidFill>
              </a:ln>
              <a:effectLst/>
            </c:spPr>
            <c:extLst>
              <c:ext xmlns:c16="http://schemas.microsoft.com/office/drawing/2014/chart" uri="{C3380CC4-5D6E-409C-BE32-E72D297353CC}">
                <c16:uniqueId val="{00000001-87DE-4E17-94A8-43823C0F83C1}"/>
              </c:ext>
            </c:extLst>
          </c:dPt>
          <c:dPt>
            <c:idx val="1"/>
            <c:bubble3D val="0"/>
            <c:spPr>
              <a:solidFill>
                <a:srgbClr val="008441"/>
              </a:solidFill>
              <a:ln w="19050">
                <a:solidFill>
                  <a:schemeClr val="lt1"/>
                </a:solidFill>
              </a:ln>
              <a:effectLst/>
            </c:spPr>
            <c:extLst>
              <c:ext xmlns:c16="http://schemas.microsoft.com/office/drawing/2014/chart" uri="{C3380CC4-5D6E-409C-BE32-E72D297353CC}">
                <c16:uniqueId val="{00000003-87DE-4E17-94A8-43823C0F83C1}"/>
              </c:ext>
            </c:extLst>
          </c:dPt>
          <c:dPt>
            <c:idx val="2"/>
            <c:bubble3D val="0"/>
            <c:spPr>
              <a:solidFill>
                <a:srgbClr val="1AAE62"/>
              </a:solidFill>
              <a:ln w="19050">
                <a:solidFill>
                  <a:schemeClr val="lt1"/>
                </a:solidFill>
              </a:ln>
              <a:effectLst/>
            </c:spPr>
            <c:extLst>
              <c:ext xmlns:c16="http://schemas.microsoft.com/office/drawing/2014/chart" uri="{C3380CC4-5D6E-409C-BE32-E72D297353CC}">
                <c16:uniqueId val="{00000005-87DE-4E17-94A8-43823C0F83C1}"/>
              </c:ext>
            </c:extLst>
          </c:dPt>
          <c:dPt>
            <c:idx val="3"/>
            <c:bubble3D val="0"/>
            <c:spPr>
              <a:solidFill>
                <a:srgbClr val="66C997"/>
              </a:solidFill>
              <a:ln w="19050">
                <a:solidFill>
                  <a:schemeClr val="lt1"/>
                </a:solidFill>
              </a:ln>
              <a:effectLst/>
            </c:spPr>
            <c:extLst>
              <c:ext xmlns:c16="http://schemas.microsoft.com/office/drawing/2014/chart" uri="{C3380CC4-5D6E-409C-BE32-E72D297353CC}">
                <c16:uniqueId val="{00000007-87DE-4E17-94A8-43823C0F83C1}"/>
              </c:ext>
            </c:extLst>
          </c:dPt>
          <c:dPt>
            <c:idx val="4"/>
            <c:bubble3D val="0"/>
            <c:spPr>
              <a:solidFill>
                <a:srgbClr val="B3E4CB"/>
              </a:solidFill>
              <a:ln w="19050">
                <a:solidFill>
                  <a:schemeClr val="lt1"/>
                </a:solidFill>
              </a:ln>
              <a:effectLst/>
            </c:spPr>
            <c:extLst>
              <c:ext xmlns:c16="http://schemas.microsoft.com/office/drawing/2014/chart" uri="{C3380CC4-5D6E-409C-BE32-E72D297353CC}">
                <c16:uniqueId val="{00000009-87DE-4E17-94A8-43823C0F83C1}"/>
              </c:ext>
            </c:extLst>
          </c:dPt>
          <c:dPt>
            <c:idx val="5"/>
            <c:bubble3D val="0"/>
            <c:spPr>
              <a:solidFill>
                <a:srgbClr val="E6F6EE"/>
              </a:solidFill>
              <a:ln w="19050">
                <a:solidFill>
                  <a:schemeClr val="lt1"/>
                </a:solidFill>
              </a:ln>
              <a:effectLst/>
            </c:spPr>
            <c:extLst>
              <c:ext xmlns:c16="http://schemas.microsoft.com/office/drawing/2014/chart" uri="{C3380CC4-5D6E-409C-BE32-E72D297353CC}">
                <c16:uniqueId val="{0000000B-87DE-4E17-94A8-43823C0F83C1}"/>
              </c:ext>
            </c:extLst>
          </c:dPt>
          <c:dLbls>
            <c:dLbl>
              <c:idx val="0"/>
              <c:layout>
                <c:manualLayout>
                  <c:x val="0.20897889093650529"/>
                  <c:y val="9.2265564860929419E-2"/>
                </c:manualLayout>
              </c:layout>
              <c:tx>
                <c:rich>
                  <a:bodyPr rot="0" spcFirstLastPara="1" vertOverflow="clip" horzOverflow="clip" vert="horz" wrap="square" lIns="38100" tIns="19050" rIns="38100" bIns="19050" anchor="ctr" anchorCtr="1">
                    <a:noAutofit/>
                  </a:bodyPr>
                  <a:lstStyle/>
                  <a:p>
                    <a:pPr>
                      <a:defRPr sz="1300" b="0" i="0" u="none" strike="noStrike" kern="1200" baseline="0">
                        <a:solidFill>
                          <a:schemeClr val="dk1">
                            <a:lumMod val="65000"/>
                            <a:lumOff val="35000"/>
                          </a:schemeClr>
                        </a:solidFill>
                        <a:latin typeface="+mn-lt"/>
                        <a:ea typeface="+mn-ea"/>
                        <a:cs typeface="+mn-cs"/>
                      </a:defRPr>
                    </a:pPr>
                    <a:fld id="{3E6D4555-E230-4336-BFEB-73F3E16D01C6}" type="CELLRANGE">
                      <a:rPr lang="lt-LT" sz="1300"/>
                      <a:pPr>
                        <a:defRPr sz="1300"/>
                      </a:pPr>
                      <a:t>[CELLRANGE]</a:t>
                    </a:fld>
                    <a:endParaRPr lang="lt-LT" sz="1300" baseline="0"/>
                  </a:p>
                  <a:p>
                    <a:pPr>
                      <a:defRPr sz="1300"/>
                    </a:pPr>
                    <a:fld id="{5BD5AEA8-FF83-456D-857C-A5F6A8005712}" type="PERCENTAGE">
                      <a:rPr lang="lt-LT" sz="1300" b="1"/>
                      <a:pPr>
                        <a:defRPr sz="1300"/>
                      </a:pPr>
                      <a:t>[PERCENTAGE]</a:t>
                    </a:fld>
                    <a:endParaRPr lang="lt-LT"/>
                  </a:p>
                </c:rich>
              </c:tx>
              <c:numFmt formatCode="General" sourceLinked="0"/>
              <c:spPr>
                <a:xfrm>
                  <a:off x="4219182" y="1823107"/>
                  <a:ext cx="1152918" cy="741659"/>
                </a:xfrm>
                <a:solidFill>
                  <a:srgbClr val="E6F6EE">
                    <a:alpha val="75000"/>
                  </a:srgbClr>
                </a:solidFill>
                <a:ln w="9525">
                  <a:noFill/>
                </a:ln>
                <a:effectLst/>
              </c:spPr>
              <c:txPr>
                <a:bodyPr rot="0" spcFirstLastPara="1" vertOverflow="clip" horzOverflow="clip" vert="horz" wrap="square" lIns="38100" tIns="19050" rIns="38100" bIns="19050" anchor="ctr" anchorCtr="1">
                  <a:noAutofit/>
                </a:bodyPr>
                <a:lstStyle/>
                <a:p>
                  <a:pPr>
                    <a:defRPr sz="1300" b="0" i="0" u="none" strike="noStrike" kern="1200" baseline="0">
                      <a:solidFill>
                        <a:schemeClr val="dk1">
                          <a:lumMod val="65000"/>
                          <a:lumOff val="35000"/>
                        </a:schemeClr>
                      </a:solidFill>
                      <a:latin typeface="+mn-lt"/>
                      <a:ea typeface="+mn-ea"/>
                      <a:cs typeface="+mn-cs"/>
                    </a:defRPr>
                  </a:pPr>
                  <a:endParaRPr lang="lt-LT"/>
                </a:p>
              </c:txPr>
              <c:showLegendKey val="0"/>
              <c:showVal val="0"/>
              <c:showCatName val="0"/>
              <c:showSerName val="0"/>
              <c:showPercent val="1"/>
              <c:showBubbleSize val="0"/>
              <c:separator>
</c:separator>
              <c:extLst>
                <c:ext xmlns:c15="http://schemas.microsoft.com/office/drawing/2012/chart" uri="{CE6537A1-D6FC-4f65-9D91-7224C49458BB}">
                  <c15:spPr xmlns:c15="http://schemas.microsoft.com/office/drawing/2012/chart">
                    <a:prstGeom prst="roundRect">
                      <a:avLst>
                        <a:gd name="adj" fmla="val 9474"/>
                      </a:avLst>
                    </a:prstGeom>
                    <a:noFill/>
                    <a:ln>
                      <a:noFill/>
                    </a:ln>
                  </c15:spPr>
                  <c15:layout>
                    <c:manualLayout>
                      <c:w val="0.21461216284134696"/>
                      <c:h val="0.22928317705869802"/>
                    </c:manualLayout>
                  </c15:layout>
                  <c15:dlblFieldTable/>
                  <c15:showDataLabelsRange val="1"/>
                </c:ext>
                <c:ext xmlns:c16="http://schemas.microsoft.com/office/drawing/2014/chart" uri="{C3380CC4-5D6E-409C-BE32-E72D297353CC}">
                  <c16:uniqueId val="{00000001-87DE-4E17-94A8-43823C0F83C1}"/>
                </c:ext>
              </c:extLst>
            </c:dLbl>
            <c:dLbl>
              <c:idx val="1"/>
              <c:layout>
                <c:manualLayout>
                  <c:x val="-0.10236629295139489"/>
                  <c:y val="0.18813058204624647"/>
                </c:manualLayout>
              </c:layout>
              <c:tx>
                <c:rich>
                  <a:bodyPr rot="0" spcFirstLastPara="1" vertOverflow="clip" horzOverflow="clip" vert="horz" wrap="square" lIns="38100" tIns="19050" rIns="38100" bIns="19050" anchor="t" anchorCtr="1">
                    <a:spAutoFit/>
                  </a:bodyPr>
                  <a:lstStyle/>
                  <a:p>
                    <a:pPr>
                      <a:defRPr sz="1300" b="0" i="0" u="none" strike="noStrike" kern="1200" baseline="0">
                        <a:solidFill>
                          <a:schemeClr val="dk1">
                            <a:lumMod val="65000"/>
                            <a:lumOff val="35000"/>
                          </a:schemeClr>
                        </a:solidFill>
                        <a:latin typeface="+mn-lt"/>
                        <a:ea typeface="+mn-ea"/>
                        <a:cs typeface="+mn-cs"/>
                      </a:defRPr>
                    </a:pPr>
                    <a:fld id="{A0638667-E530-4B6D-A111-3061B91F972A}" type="CELLRANGE">
                      <a:rPr lang="en-US" sz="1300"/>
                      <a:pPr>
                        <a:defRPr sz="1300"/>
                      </a:pPr>
                      <a:t>[CELLRANGE]</a:t>
                    </a:fld>
                    <a:endParaRPr lang="en-US" sz="1300" baseline="0"/>
                  </a:p>
                  <a:p>
                    <a:pPr>
                      <a:defRPr sz="1300"/>
                    </a:pPr>
                    <a:fld id="{E5F655CA-A359-4FF1-9383-A7E54D9E8289}" type="PERCENTAGE">
                      <a:rPr lang="en-US" sz="1300" b="1"/>
                      <a:pPr>
                        <a:defRPr sz="1300"/>
                      </a:pPr>
                      <a:t>[PERCENTAGE]</a:t>
                    </a:fld>
                    <a:endParaRPr lang="lt-LT"/>
                  </a:p>
                </c:rich>
              </c:tx>
              <c:numFmt formatCode="General" sourceLinked="0"/>
              <c:spPr>
                <a:solidFill>
                  <a:srgbClr val="E6F6EE">
                    <a:alpha val="75000"/>
                  </a:srgbClr>
                </a:solidFill>
                <a:ln w="9525">
                  <a:noFill/>
                </a:ln>
                <a:effectLst/>
              </c:spPr>
              <c:txPr>
                <a:bodyPr rot="0" spcFirstLastPara="1" vertOverflow="clip" horzOverflow="clip" vert="horz" wrap="square" lIns="38100" tIns="19050" rIns="38100" bIns="19050" anchor="t" anchorCtr="1">
                  <a:spAutoFit/>
                </a:bodyPr>
                <a:lstStyle/>
                <a:p>
                  <a:pPr>
                    <a:defRPr sz="1300" b="0" i="0" u="none" strike="noStrike" kern="1200" baseline="0">
                      <a:solidFill>
                        <a:schemeClr val="dk1">
                          <a:lumMod val="65000"/>
                          <a:lumOff val="35000"/>
                        </a:schemeClr>
                      </a:solidFill>
                      <a:latin typeface="+mn-lt"/>
                      <a:ea typeface="+mn-ea"/>
                      <a:cs typeface="+mn-cs"/>
                    </a:defRPr>
                  </a:pPr>
                  <a:endParaRPr lang="lt-LT"/>
                </a:p>
              </c:txPr>
              <c:showLegendKey val="0"/>
              <c:showVal val="0"/>
              <c:showCatName val="0"/>
              <c:showSerName val="0"/>
              <c:showPercent val="1"/>
              <c:showBubbleSize val="0"/>
              <c:separator>
</c:separator>
              <c:extLst>
                <c:ext xmlns:c15="http://schemas.microsoft.com/office/drawing/2012/chart" uri="{CE6537A1-D6FC-4f65-9D91-7224C49458BB}">
                  <c15:spPr xmlns:c15="http://schemas.microsoft.com/office/drawing/2012/chart">
                    <a:prstGeom prst="roundRect">
                      <a:avLst/>
                    </a:prstGeom>
                    <a:noFill/>
                    <a:ln>
                      <a:noFill/>
                    </a:ln>
                  </c15:spPr>
                  <c15:dlblFieldTable/>
                  <c15:showDataLabelsRange val="1"/>
                </c:ext>
                <c:ext xmlns:c16="http://schemas.microsoft.com/office/drawing/2014/chart" uri="{C3380CC4-5D6E-409C-BE32-E72D297353CC}">
                  <c16:uniqueId val="{00000003-87DE-4E17-94A8-43823C0F83C1}"/>
                </c:ext>
              </c:extLst>
            </c:dLbl>
            <c:dLbl>
              <c:idx val="2"/>
              <c:layout>
                <c:manualLayout>
                  <c:x val="-0.2070280814982062"/>
                  <c:y val="0.10662022798188978"/>
                </c:manualLayout>
              </c:layout>
              <c:tx>
                <c:rich>
                  <a:bodyPr/>
                  <a:lstStyle/>
                  <a:p>
                    <a:fld id="{CECA2031-0454-49ED-B8E0-952BC603F79C}" type="CELLRANGE">
                      <a:rPr lang="en-US"/>
                      <a:pPr/>
                      <a:t>[CELLRANGE]</a:t>
                    </a:fld>
                    <a:endParaRPr lang="en-US" baseline="0"/>
                  </a:p>
                  <a:p>
                    <a:fld id="{F6BA7400-E0BE-47DE-8F27-C642B093366B}" type="PERCENTAGE">
                      <a:rPr lang="en-US" b="1"/>
                      <a:pPr/>
                      <a:t>[PERCENTAGE]</a:t>
                    </a:fld>
                    <a:endParaRPr lang="lt-LT"/>
                  </a:p>
                </c:rich>
              </c:tx>
              <c:showLegendKey val="0"/>
              <c:showVal val="0"/>
              <c:showCatName val="0"/>
              <c:showSerName val="0"/>
              <c:showPercent val="1"/>
              <c:showBubbleSize val="0"/>
              <c:separator>
</c:separator>
              <c:extLst>
                <c:ext xmlns:c15="http://schemas.microsoft.com/office/drawing/2012/chart" uri="{CE6537A1-D6FC-4f65-9D91-7224C49458BB}">
                  <c15:layout>
                    <c:manualLayout>
                      <c:w val="0.19698132279295871"/>
                      <c:h val="0.22636402987899693"/>
                    </c:manualLayout>
                  </c15:layout>
                  <c15:dlblFieldTable/>
                  <c15:showDataLabelsRange val="1"/>
                </c:ext>
                <c:ext xmlns:c16="http://schemas.microsoft.com/office/drawing/2014/chart" uri="{C3380CC4-5D6E-409C-BE32-E72D297353CC}">
                  <c16:uniqueId val="{00000005-87DE-4E17-94A8-43823C0F83C1}"/>
                </c:ext>
              </c:extLst>
            </c:dLbl>
            <c:dLbl>
              <c:idx val="3"/>
              <c:layout>
                <c:manualLayout>
                  <c:x val="-0.21134306249792112"/>
                  <c:y val="-3.9302411914961005E-2"/>
                </c:manualLayout>
              </c:layout>
              <c:tx>
                <c:rich>
                  <a:bodyPr/>
                  <a:lstStyle/>
                  <a:p>
                    <a:fld id="{0E4DB628-CFE7-48B4-9764-7D22CA3A1E40}" type="CELLRANGE">
                      <a:rPr lang="en-US"/>
                      <a:pPr/>
                      <a:t>[CELLRANGE]</a:t>
                    </a:fld>
                    <a:endParaRPr lang="en-US" baseline="0"/>
                  </a:p>
                  <a:p>
                    <a:fld id="{4FF8ADD1-6D7F-4EE6-9FA7-8D6479DE179B}" type="PERCENTAGE">
                      <a:rPr lang="en-US" b="1"/>
                      <a:pPr/>
                      <a:t>[PERCENTAGE]</a:t>
                    </a:fld>
                    <a:endParaRPr lang="lt-LT"/>
                  </a:p>
                </c:rich>
              </c:tx>
              <c:showLegendKey val="0"/>
              <c:showVal val="0"/>
              <c:showCatName val="0"/>
              <c:showSerName val="0"/>
              <c:showPercent val="1"/>
              <c:showBubbleSize val="0"/>
              <c:separator>
</c:separator>
              <c:extLst>
                <c:ext xmlns:c15="http://schemas.microsoft.com/office/drawing/2012/chart" uri="{CE6537A1-D6FC-4f65-9D91-7224C49458BB}">
                  <c15:layout>
                    <c:manualLayout>
                      <c:w val="0.2026129031359705"/>
                      <c:h val="0.23143544093722868"/>
                    </c:manualLayout>
                  </c15:layout>
                  <c15:dlblFieldTable/>
                  <c15:showDataLabelsRange val="1"/>
                </c:ext>
                <c:ext xmlns:c16="http://schemas.microsoft.com/office/drawing/2014/chart" uri="{C3380CC4-5D6E-409C-BE32-E72D297353CC}">
                  <c16:uniqueId val="{00000007-87DE-4E17-94A8-43823C0F83C1}"/>
                </c:ext>
              </c:extLst>
            </c:dLbl>
            <c:dLbl>
              <c:idx val="4"/>
              <c:layout>
                <c:manualLayout>
                  <c:x val="-0.21880209226952688"/>
                  <c:y val="-0.16465454106924515"/>
                </c:manualLayout>
              </c:layout>
              <c:tx>
                <c:rich>
                  <a:bodyPr/>
                  <a:lstStyle/>
                  <a:p>
                    <a:fld id="{B53BFB86-B392-48A4-A560-8E8DEC415CBC}" type="CELLRANGE">
                      <a:rPr lang="lt-LT"/>
                      <a:pPr/>
                      <a:t>[CELLRANGE]</a:t>
                    </a:fld>
                    <a:endParaRPr lang="lt-LT" baseline="0"/>
                  </a:p>
                  <a:p>
                    <a:fld id="{7A5E28E8-6269-4760-B6B3-965AC4D6257C}" type="PERCENTAGE">
                      <a:rPr lang="lt-LT" b="1"/>
                      <a:pPr/>
                      <a:t>[PERCENTAGE]</a:t>
                    </a:fld>
                    <a:endParaRPr lang="lt-LT"/>
                  </a:p>
                </c:rich>
              </c:tx>
              <c:showLegendKey val="0"/>
              <c:showVal val="0"/>
              <c:showCatName val="0"/>
              <c:showSerName val="0"/>
              <c:showPercent val="1"/>
              <c:showBubbleSize val="0"/>
              <c:separator>
</c:separator>
              <c:extLst>
                <c:ext xmlns:c15="http://schemas.microsoft.com/office/drawing/2012/chart" uri="{CE6537A1-D6FC-4f65-9D91-7224C49458BB}">
                  <c15:dlblFieldTable/>
                  <c15:showDataLabelsRange val="1"/>
                </c:ext>
                <c:ext xmlns:c16="http://schemas.microsoft.com/office/drawing/2014/chart" uri="{C3380CC4-5D6E-409C-BE32-E72D297353CC}">
                  <c16:uniqueId val="{00000009-87DE-4E17-94A8-43823C0F83C1}"/>
                </c:ext>
              </c:extLst>
            </c:dLbl>
            <c:dLbl>
              <c:idx val="5"/>
              <c:layout>
                <c:manualLayout>
                  <c:x val="-0.10473038218827162"/>
                  <c:y val="-0.11770335759357951"/>
                </c:manualLayout>
              </c:layout>
              <c:tx>
                <c:rich>
                  <a:bodyPr rot="0" spcFirstLastPara="1" vertOverflow="clip" horzOverflow="clip" vert="horz" wrap="square" lIns="38100" tIns="19050" rIns="38100" bIns="19050" anchor="ctr" anchorCtr="1">
                    <a:noAutofit/>
                  </a:bodyPr>
                  <a:lstStyle/>
                  <a:p>
                    <a:pPr>
                      <a:defRPr sz="1300" b="0" i="0" u="none" strike="noStrike" kern="1200" baseline="0">
                        <a:solidFill>
                          <a:schemeClr val="dk1">
                            <a:lumMod val="65000"/>
                            <a:lumOff val="35000"/>
                          </a:schemeClr>
                        </a:solidFill>
                        <a:latin typeface="+mn-lt"/>
                        <a:ea typeface="+mn-ea"/>
                        <a:cs typeface="+mn-cs"/>
                      </a:defRPr>
                    </a:pPr>
                    <a:fld id="{9279BE04-C690-49DD-95A3-D921EB0C6683}" type="CELLRANGE">
                      <a:rPr lang="en-US" sz="1300"/>
                      <a:pPr>
                        <a:defRPr sz="1300"/>
                      </a:pPr>
                      <a:t>[CELLRANGE]</a:t>
                    </a:fld>
                    <a:endParaRPr lang="en-US" sz="1300" baseline="0"/>
                  </a:p>
                  <a:p>
                    <a:pPr>
                      <a:defRPr sz="1300"/>
                    </a:pPr>
                    <a:fld id="{E0D62DD8-72A9-4A31-9A3E-0DCAFB662FD2}" type="PERCENTAGE">
                      <a:rPr lang="en-US" sz="1300" b="1"/>
                      <a:pPr>
                        <a:defRPr sz="1300"/>
                      </a:pPr>
                      <a:t>[PERCENTAGE]</a:t>
                    </a:fld>
                    <a:endParaRPr lang="lt-LT"/>
                  </a:p>
                </c:rich>
              </c:tx>
              <c:numFmt formatCode="General" sourceLinked="0"/>
              <c:spPr>
                <a:solidFill>
                  <a:srgbClr val="E6F6EE">
                    <a:alpha val="75000"/>
                  </a:srgbClr>
                </a:solidFill>
                <a:ln w="9525">
                  <a:noFill/>
                </a:ln>
                <a:effectLst/>
              </c:spPr>
              <c:txPr>
                <a:bodyPr rot="0" spcFirstLastPara="1" vertOverflow="clip" horzOverflow="clip" vert="horz" wrap="square" lIns="38100" tIns="19050" rIns="38100" bIns="19050" anchor="ctr" anchorCtr="1">
                  <a:noAutofit/>
                </a:bodyPr>
                <a:lstStyle/>
                <a:p>
                  <a:pPr>
                    <a:defRPr sz="1300" b="0" i="0" u="none" strike="noStrike" kern="1200" baseline="0">
                      <a:solidFill>
                        <a:schemeClr val="dk1">
                          <a:lumMod val="65000"/>
                          <a:lumOff val="35000"/>
                        </a:schemeClr>
                      </a:solidFill>
                      <a:latin typeface="+mn-lt"/>
                      <a:ea typeface="+mn-ea"/>
                      <a:cs typeface="+mn-cs"/>
                    </a:defRPr>
                  </a:pPr>
                  <a:endParaRPr lang="lt-LT"/>
                </a:p>
              </c:txPr>
              <c:showLegendKey val="0"/>
              <c:showVal val="0"/>
              <c:showCatName val="0"/>
              <c:showSerName val="0"/>
              <c:showPercent val="1"/>
              <c:showBubbleSize val="0"/>
              <c:separator>
</c:separator>
              <c:extLst>
                <c:ext xmlns:c15="http://schemas.microsoft.com/office/drawing/2012/chart" uri="{CE6537A1-D6FC-4f65-9D91-7224C49458BB}">
                  <c15:spPr xmlns:c15="http://schemas.microsoft.com/office/drawing/2012/chart">
                    <a:prstGeom prst="roundRect">
                      <a:avLst/>
                    </a:prstGeom>
                    <a:noFill/>
                    <a:ln>
                      <a:noFill/>
                    </a:ln>
                  </c15:spPr>
                  <c15:layout>
                    <c:manualLayout>
                      <c:w val="9.9482325347629422E-2"/>
                      <c:h val="0.14294661930509567"/>
                    </c:manualLayout>
                  </c15:layout>
                  <c15:dlblFieldTable/>
                  <c15:showDataLabelsRange val="1"/>
                </c:ext>
                <c:ext xmlns:c16="http://schemas.microsoft.com/office/drawing/2014/chart" uri="{C3380CC4-5D6E-409C-BE32-E72D297353CC}">
                  <c16:uniqueId val="{0000000B-87DE-4E17-94A8-43823C0F83C1}"/>
                </c:ext>
              </c:extLst>
            </c:dLbl>
            <c:numFmt formatCode="General" sourceLinked="0"/>
            <c:spPr>
              <a:solidFill>
                <a:srgbClr val="E6F6EE">
                  <a:alpha val="75000"/>
                </a:srgbClr>
              </a:solidFill>
              <a:ln w="9525">
                <a:noFill/>
              </a:ln>
              <a:effectLst/>
            </c:spPr>
            <c:txPr>
              <a:bodyPr rot="0" spcFirstLastPara="1" vertOverflow="clip" horzOverflow="clip" vert="horz" wrap="square" lIns="38100" tIns="19050" rIns="38100" bIns="19050" anchor="ctr" anchorCtr="1">
                <a:spAutoFit/>
              </a:bodyPr>
              <a:lstStyle/>
              <a:p>
                <a:pPr>
                  <a:defRPr sz="1300" b="0" i="0" u="none" strike="noStrike" kern="1200" baseline="0">
                    <a:solidFill>
                      <a:schemeClr val="dk1">
                        <a:lumMod val="65000"/>
                        <a:lumOff val="35000"/>
                      </a:schemeClr>
                    </a:solidFill>
                    <a:latin typeface="+mn-lt"/>
                    <a:ea typeface="+mn-ea"/>
                    <a:cs typeface="+mn-cs"/>
                  </a:defRPr>
                </a:pPr>
                <a:endParaRPr lang="lt-LT"/>
              </a:p>
            </c:txPr>
            <c:showLegendKey val="0"/>
            <c:showVal val="0"/>
            <c:showCatName val="0"/>
            <c:showSerName val="0"/>
            <c:showPercent val="1"/>
            <c:showBubbleSize val="0"/>
            <c:separator>
</c:separator>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15:spPr xmlns:c15="http://schemas.microsoft.com/office/drawing/2012/chart">
                  <a:prstGeom prst="roundRect">
                    <a:avLst/>
                  </a:prstGeom>
                  <a:noFill/>
                  <a:ln>
                    <a:noFill/>
                  </a:ln>
                </c15:spPr>
                <c15:showDataLabelsRange val="1"/>
              </c:ext>
            </c:extLst>
          </c:dLbls>
          <c:cat>
            <c:strRef>
              <c:f>Sheet1!$B$2:$B$7</c:f>
              <c:strCache>
                <c:ptCount val="6"/>
                <c:pt idx="0">
                  <c:v>Neprižiūrima / apleista rekreacinė infrastruktūra</c:v>
                </c:pt>
                <c:pt idx="1">
                  <c:v>Ploto trūkumas</c:v>
                </c:pt>
                <c:pt idx="2">
                  <c:v>Nevykdoma veikla, nenaudojamos įsigytos investicijos</c:v>
                </c:pt>
                <c:pt idx="3">
                  <c:v>Investicijos rastos ne projekto įgyvendinimo vietoje</c:v>
                </c:pt>
                <c:pt idx="4">
                  <c:v>Nėra riboženklių</c:v>
                </c:pt>
                <c:pt idx="5">
                  <c:v>Kita</c:v>
                </c:pt>
              </c:strCache>
            </c:strRef>
          </c:cat>
          <c:val>
            <c:numRef>
              <c:f>Sheet1!$C$2:$C$7</c:f>
              <c:numCache>
                <c:formatCode>General</c:formatCode>
                <c:ptCount val="6"/>
                <c:pt idx="0">
                  <c:v>26</c:v>
                </c:pt>
                <c:pt idx="1">
                  <c:v>5</c:v>
                </c:pt>
                <c:pt idx="2">
                  <c:v>2</c:v>
                </c:pt>
                <c:pt idx="3">
                  <c:v>3</c:v>
                </c:pt>
                <c:pt idx="4">
                  <c:v>2</c:v>
                </c:pt>
                <c:pt idx="5">
                  <c:v>8</c:v>
                </c:pt>
              </c:numCache>
            </c:numRef>
          </c:val>
          <c:extLst>
            <c:ext xmlns:c15="http://schemas.microsoft.com/office/drawing/2012/chart" uri="{02D57815-91ED-43cb-92C2-25804820EDAC}">
              <c15:datalabelsRange>
                <c15:f>Sheet1!$B$2:$B$7</c15:f>
                <c15:dlblRangeCache>
                  <c:ptCount val="6"/>
                  <c:pt idx="0">
                    <c:v>Neprižiūrima / apleista rekreacinė infrastruktūra</c:v>
                  </c:pt>
                  <c:pt idx="1">
                    <c:v>Ploto trūkumas</c:v>
                  </c:pt>
                  <c:pt idx="2">
                    <c:v>Nevykdoma veikla, nenaudojamos įsigytos investicijos</c:v>
                  </c:pt>
                  <c:pt idx="3">
                    <c:v>Investicijos rastos ne projekto įgyvendinimo vietoje</c:v>
                  </c:pt>
                  <c:pt idx="4">
                    <c:v>Nėra riboženklių</c:v>
                  </c:pt>
                  <c:pt idx="5">
                    <c:v>Kita</c:v>
                  </c:pt>
                </c15:dlblRangeCache>
              </c15:datalabelsRange>
            </c:ext>
            <c:ext xmlns:c16="http://schemas.microsoft.com/office/drawing/2014/chart" uri="{C3380CC4-5D6E-409C-BE32-E72D297353CC}">
              <c16:uniqueId val="{0000000C-87DE-4E17-94A8-43823C0F83C1}"/>
            </c:ext>
          </c:extLst>
        </c:ser>
        <c:dLbls>
          <c:showLegendKey val="0"/>
          <c:showVal val="0"/>
          <c:showCatName val="0"/>
          <c:showSerName val="0"/>
          <c:showPercent val="0"/>
          <c:showBubbleSize val="0"/>
          <c:showLeaderLines val="1"/>
        </c:dLbls>
        <c:firstSliceAng val="4"/>
        <c:holeSize val="6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lt-LT"/>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6">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defRPr sz="900" kern="1200" cap="none" spc="0" normalizeH="0" baseline="0"/>
  </cs:categoryAxis>
  <cs:chartArea>
    <cs:lnRef idx="0"/>
    <cs:fillRef idx="0"/>
    <cs:effectRef idx="0"/>
    <cs:fontRef idx="minor">
      <a:schemeClr val="dk1"/>
    </cs:fontRef>
    <cs:spPr>
      <a:pattFill prst="dkDnDiag">
        <a:fgClr>
          <a:schemeClr val="lt1"/>
        </a:fgClr>
        <a:bgClr>
          <a:schemeClr val="dk1">
            <a:lumMod val="10000"/>
            <a:lumOff val="90000"/>
          </a:schemeClr>
        </a:bgClr>
      </a:patt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19050">
        <a:solidFill>
          <a:schemeClr val="lt1"/>
        </a:solidFill>
      </a:ln>
    </cs:spPr>
  </cs:dataPoint>
  <cs:dataPoint3D>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50800">
        <a:solidFill>
          <a:schemeClr val="lt1"/>
        </a:solidFill>
      </a:ln>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50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43BA83-795A-4C27-90B2-1E7A5541345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5C623106-08D7-45FA-A6AE-A9BB3AB6471D}">
      <dgm:prSet custT="1"/>
      <dgm:spPr>
        <a:solidFill>
          <a:schemeClr val="accent6">
            <a:lumMod val="60000"/>
            <a:lumOff val="40000"/>
          </a:schemeClr>
        </a:solidFill>
        <a:effectLst>
          <a:innerShdw blurRad="63500" dist="50800" dir="2700000">
            <a:prstClr val="black">
              <a:alpha val="50000"/>
            </a:prstClr>
          </a:innerShdw>
          <a:reflection blurRad="6350" stA="50000" endA="300" endPos="38500" dist="50800" dir="5400000" sy="-100000" algn="bl" rotWithShape="0"/>
        </a:effectLst>
      </dgm:spPr>
      <dgm:t>
        <a:bodyPr/>
        <a:lstStyle/>
        <a:p>
          <a:r>
            <a:rPr lang="lt-LT" sz="2200" dirty="0">
              <a:solidFill>
                <a:schemeClr val="accent6">
                  <a:lumMod val="50000"/>
                </a:schemeClr>
              </a:solidFill>
              <a:effectLst>
                <a:outerShdw blurRad="50800" dist="38100" dir="2700000" algn="tl" rotWithShape="0">
                  <a:prstClr val="black">
                    <a:alpha val="40000"/>
                  </a:prstClr>
                </a:outerShdw>
              </a:effectLst>
            </a:rPr>
            <a:t>Per 2023 m. vykusį paraiškų surinkimo laikotarpį </a:t>
          </a:r>
        </a:p>
        <a:p>
          <a:r>
            <a:rPr lang="lt-LT" sz="2200" dirty="0">
              <a:solidFill>
                <a:schemeClr val="accent6">
                  <a:lumMod val="50000"/>
                </a:schemeClr>
              </a:solidFill>
              <a:effectLst>
                <a:outerShdw blurRad="50800" dist="38100" dir="2700000" algn="tl" rotWithShape="0">
                  <a:prstClr val="black">
                    <a:alpha val="40000"/>
                  </a:prstClr>
                </a:outerShdw>
              </a:effectLst>
            </a:rPr>
            <a:t>nuo 2023 m. rugsėjo 18 d. iki 2023 m. lapkričio 16 d.</a:t>
          </a:r>
          <a:endParaRPr lang="en-US" sz="2200" dirty="0">
            <a:solidFill>
              <a:schemeClr val="accent6">
                <a:lumMod val="50000"/>
              </a:schemeClr>
            </a:solidFill>
            <a:effectLst>
              <a:outerShdw blurRad="50800" dist="38100" dir="2700000" algn="tl" rotWithShape="0">
                <a:prstClr val="black">
                  <a:alpha val="40000"/>
                </a:prstClr>
              </a:outerShdw>
            </a:effectLst>
          </a:endParaRPr>
        </a:p>
      </dgm:t>
    </dgm:pt>
    <dgm:pt modelId="{1072F08A-53CD-48FC-B28F-3CA9E8B13EF0}" type="parTrans" cxnId="{A2C05DB4-46D9-4A8E-A93B-8AD300624A89}">
      <dgm:prSet/>
      <dgm:spPr/>
      <dgm:t>
        <a:bodyPr/>
        <a:lstStyle/>
        <a:p>
          <a:endParaRPr lang="en-US"/>
        </a:p>
      </dgm:t>
    </dgm:pt>
    <dgm:pt modelId="{989FB5C3-E702-43DC-A314-24AA922C3694}" type="sibTrans" cxnId="{A2C05DB4-46D9-4A8E-A93B-8AD300624A89}">
      <dgm:prSet/>
      <dgm:spPr/>
      <dgm:t>
        <a:bodyPr/>
        <a:lstStyle/>
        <a:p>
          <a:endParaRPr lang="en-US"/>
        </a:p>
      </dgm:t>
    </dgm:pt>
    <dgm:pt modelId="{2CCB0EE1-7120-4F64-B8BB-63E20074274A}">
      <dgm:prSet custT="1"/>
      <dgm:spPr>
        <a:solidFill>
          <a:schemeClr val="accent6">
            <a:lumMod val="60000"/>
            <a:lumOff val="40000"/>
          </a:schemeClr>
        </a:solidFill>
        <a:effectLst>
          <a:innerShdw blurRad="63500" dist="50800" dir="2700000">
            <a:prstClr val="black">
              <a:alpha val="50000"/>
            </a:prstClr>
          </a:innerShdw>
        </a:effectLst>
      </dgm:spPr>
      <dgm:t>
        <a:bodyPr/>
        <a:lstStyle/>
        <a:p>
          <a:r>
            <a:rPr lang="lt-LT" sz="2000" dirty="0">
              <a:solidFill>
                <a:schemeClr val="accent6">
                  <a:lumMod val="50000"/>
                </a:schemeClr>
              </a:solidFill>
            </a:rPr>
            <a:t>pateiktos 38 paraiškos</a:t>
          </a:r>
          <a:endParaRPr lang="en-US" sz="2000" dirty="0">
            <a:solidFill>
              <a:schemeClr val="accent6">
                <a:lumMod val="50000"/>
              </a:schemeClr>
            </a:solidFill>
          </a:endParaRPr>
        </a:p>
      </dgm:t>
    </dgm:pt>
    <dgm:pt modelId="{B4ADEA4E-9AEE-45EB-AA3F-393983085729}" type="parTrans" cxnId="{2D0F229C-DBF6-4797-8770-B901250D91F4}">
      <dgm:prSet/>
      <dgm:spPr>
        <a:ln w="28575">
          <a:solidFill>
            <a:schemeClr val="accent6">
              <a:lumMod val="75000"/>
            </a:schemeClr>
          </a:solidFill>
        </a:ln>
      </dgm:spPr>
      <dgm:t>
        <a:bodyPr/>
        <a:lstStyle/>
        <a:p>
          <a:endParaRPr lang="en-US"/>
        </a:p>
      </dgm:t>
    </dgm:pt>
    <dgm:pt modelId="{3DB00CA7-2077-4047-A5FD-5DEFD0DCB4DE}" type="sibTrans" cxnId="{2D0F229C-DBF6-4797-8770-B901250D91F4}">
      <dgm:prSet/>
      <dgm:spPr/>
      <dgm:t>
        <a:bodyPr/>
        <a:lstStyle/>
        <a:p>
          <a:endParaRPr lang="en-US"/>
        </a:p>
      </dgm:t>
    </dgm:pt>
    <dgm:pt modelId="{E58CB7FA-69A1-4ACE-95F2-F85C27B55476}">
      <dgm:prSet custT="1"/>
      <dgm:spPr>
        <a:solidFill>
          <a:schemeClr val="accent6">
            <a:lumMod val="60000"/>
            <a:lumOff val="40000"/>
          </a:schemeClr>
        </a:solidFill>
        <a:effectLst>
          <a:innerShdw blurRad="63500" dist="50800" dir="2700000">
            <a:prstClr val="black">
              <a:alpha val="50000"/>
            </a:prstClr>
          </a:innerShdw>
        </a:effectLst>
      </dgm:spPr>
      <dgm:t>
        <a:bodyPr/>
        <a:lstStyle/>
        <a:p>
          <a:r>
            <a:rPr lang="lt-LT" sz="2000" dirty="0">
              <a:solidFill>
                <a:schemeClr val="accent6">
                  <a:lumMod val="50000"/>
                </a:schemeClr>
              </a:solidFill>
            </a:rPr>
            <a:t>38 paraiškos surinko privalomą mažiausią projektų atrankos balų skaičių (30 balų)</a:t>
          </a:r>
          <a:endParaRPr lang="en-US" sz="2000" dirty="0">
            <a:solidFill>
              <a:schemeClr val="accent6">
                <a:lumMod val="50000"/>
              </a:schemeClr>
            </a:solidFill>
          </a:endParaRPr>
        </a:p>
      </dgm:t>
    </dgm:pt>
    <dgm:pt modelId="{4DA3C22D-2958-436F-90D3-CBF67338AF62}" type="parTrans" cxnId="{FD76380F-6AB0-4846-9166-8EBCACDBFF88}">
      <dgm:prSet/>
      <dgm:spPr>
        <a:ln w="28575">
          <a:solidFill>
            <a:schemeClr val="accent6">
              <a:lumMod val="75000"/>
            </a:schemeClr>
          </a:solidFill>
        </a:ln>
      </dgm:spPr>
      <dgm:t>
        <a:bodyPr/>
        <a:lstStyle/>
        <a:p>
          <a:endParaRPr lang="en-US"/>
        </a:p>
      </dgm:t>
    </dgm:pt>
    <dgm:pt modelId="{48D6E731-DE04-4C92-95DF-A36802CB2002}" type="sibTrans" cxnId="{FD76380F-6AB0-4846-9166-8EBCACDBFF88}">
      <dgm:prSet/>
      <dgm:spPr/>
      <dgm:t>
        <a:bodyPr/>
        <a:lstStyle/>
        <a:p>
          <a:endParaRPr lang="en-US"/>
        </a:p>
      </dgm:t>
    </dgm:pt>
    <dgm:pt modelId="{F1C3B72F-8EE3-4F98-B9AE-9C9A2C7AED58}">
      <dgm:prSet custT="1"/>
      <dgm:spPr>
        <a:solidFill>
          <a:schemeClr val="accent6">
            <a:lumMod val="60000"/>
            <a:lumOff val="40000"/>
          </a:schemeClr>
        </a:solidFill>
        <a:effectLst>
          <a:innerShdw blurRad="63500" dist="50800" dir="2700000">
            <a:prstClr val="black">
              <a:alpha val="50000"/>
            </a:prstClr>
          </a:innerShdw>
        </a:effectLst>
      </dgm:spPr>
      <dgm:t>
        <a:bodyPr/>
        <a:lstStyle/>
        <a:p>
          <a:r>
            <a:rPr lang="lt-LT" sz="2000" dirty="0">
              <a:solidFill>
                <a:schemeClr val="accent6">
                  <a:lumMod val="50000"/>
                </a:schemeClr>
              </a:solidFill>
            </a:rPr>
            <a:t>p</a:t>
          </a:r>
          <a:r>
            <a:rPr lang="pt-BR" sz="2000" dirty="0">
              <a:solidFill>
                <a:schemeClr val="accent6">
                  <a:lumMod val="50000"/>
                </a:schemeClr>
              </a:solidFill>
            </a:rPr>
            <a:t>rašoma surinktų paraiškų paramos suma</a:t>
          </a:r>
          <a:r>
            <a:rPr lang="lt-LT" sz="2000" dirty="0">
              <a:solidFill>
                <a:schemeClr val="accent6">
                  <a:lumMod val="50000"/>
                </a:schemeClr>
              </a:solidFill>
            </a:rPr>
            <a:t>  </a:t>
          </a:r>
          <a:r>
            <a:rPr lang="pt-BR" sz="2000" dirty="0">
              <a:solidFill>
                <a:schemeClr val="accent6">
                  <a:lumMod val="50000"/>
                </a:schemeClr>
              </a:solidFill>
            </a:rPr>
            <a:t> 3 501 746 Eur</a:t>
          </a:r>
          <a:endParaRPr lang="en-US" sz="2000" dirty="0">
            <a:solidFill>
              <a:schemeClr val="accent6">
                <a:lumMod val="50000"/>
              </a:schemeClr>
            </a:solidFill>
          </a:endParaRPr>
        </a:p>
      </dgm:t>
    </dgm:pt>
    <dgm:pt modelId="{6B5D1708-A206-41D7-A995-EEE66ED32504}" type="parTrans" cxnId="{90A90D85-C69A-4306-A81A-C2CD3385D8FD}">
      <dgm:prSet/>
      <dgm:spPr>
        <a:ln w="28575">
          <a:solidFill>
            <a:schemeClr val="accent6">
              <a:lumMod val="75000"/>
            </a:schemeClr>
          </a:solidFill>
        </a:ln>
      </dgm:spPr>
      <dgm:t>
        <a:bodyPr/>
        <a:lstStyle/>
        <a:p>
          <a:endParaRPr lang="en-US"/>
        </a:p>
      </dgm:t>
    </dgm:pt>
    <dgm:pt modelId="{6B61B2DB-2165-49F0-A2C2-64279691916F}" type="sibTrans" cxnId="{90A90D85-C69A-4306-A81A-C2CD3385D8FD}">
      <dgm:prSet/>
      <dgm:spPr/>
      <dgm:t>
        <a:bodyPr/>
        <a:lstStyle/>
        <a:p>
          <a:endParaRPr lang="en-US"/>
        </a:p>
      </dgm:t>
    </dgm:pt>
    <dgm:pt modelId="{58A2CDBF-9D1A-4387-85B8-DBF066671808}" type="pres">
      <dgm:prSet presAssocID="{0C43BA83-795A-4C27-90B2-1E7A55413457}" presName="hierChild1" presStyleCnt="0">
        <dgm:presLayoutVars>
          <dgm:orgChart val="1"/>
          <dgm:chPref val="1"/>
          <dgm:dir/>
          <dgm:animOne val="branch"/>
          <dgm:animLvl val="lvl"/>
          <dgm:resizeHandles/>
        </dgm:presLayoutVars>
      </dgm:prSet>
      <dgm:spPr/>
    </dgm:pt>
    <dgm:pt modelId="{7A5D3675-D0AF-4F67-BCCF-6E0889555714}" type="pres">
      <dgm:prSet presAssocID="{5C623106-08D7-45FA-A6AE-A9BB3AB6471D}" presName="hierRoot1" presStyleCnt="0">
        <dgm:presLayoutVars>
          <dgm:hierBranch val="init"/>
        </dgm:presLayoutVars>
      </dgm:prSet>
      <dgm:spPr/>
    </dgm:pt>
    <dgm:pt modelId="{FEB6FCD2-3714-4349-8DC0-DC27A464ECA8}" type="pres">
      <dgm:prSet presAssocID="{5C623106-08D7-45FA-A6AE-A9BB3AB6471D}" presName="rootComposite1" presStyleCnt="0"/>
      <dgm:spPr/>
    </dgm:pt>
    <dgm:pt modelId="{BB0DE9F9-6063-44B6-95DA-3EAF2FDF345A}" type="pres">
      <dgm:prSet presAssocID="{5C623106-08D7-45FA-A6AE-A9BB3AB6471D}" presName="rootText1" presStyleLbl="node0" presStyleIdx="0" presStyleCnt="1" custScaleX="300947" custScaleY="134042">
        <dgm:presLayoutVars>
          <dgm:chPref val="3"/>
        </dgm:presLayoutVars>
      </dgm:prSet>
      <dgm:spPr/>
    </dgm:pt>
    <dgm:pt modelId="{0D88EAD3-0325-4089-B3D8-86A879495F07}" type="pres">
      <dgm:prSet presAssocID="{5C623106-08D7-45FA-A6AE-A9BB3AB6471D}" presName="rootConnector1" presStyleLbl="node1" presStyleIdx="0" presStyleCnt="0"/>
      <dgm:spPr/>
    </dgm:pt>
    <dgm:pt modelId="{4E1BA729-9496-4603-9421-BFA559B1BE68}" type="pres">
      <dgm:prSet presAssocID="{5C623106-08D7-45FA-A6AE-A9BB3AB6471D}" presName="hierChild2" presStyleCnt="0"/>
      <dgm:spPr/>
    </dgm:pt>
    <dgm:pt modelId="{75B614FD-13D4-4632-A10C-7C0243B80460}" type="pres">
      <dgm:prSet presAssocID="{B4ADEA4E-9AEE-45EB-AA3F-393983085729}" presName="Name37" presStyleLbl="parChTrans1D2" presStyleIdx="0" presStyleCnt="3"/>
      <dgm:spPr/>
    </dgm:pt>
    <dgm:pt modelId="{1D805E48-2354-4230-8047-512A15B16780}" type="pres">
      <dgm:prSet presAssocID="{2CCB0EE1-7120-4F64-B8BB-63E20074274A}" presName="hierRoot2" presStyleCnt="0">
        <dgm:presLayoutVars>
          <dgm:hierBranch val="init"/>
        </dgm:presLayoutVars>
      </dgm:prSet>
      <dgm:spPr/>
    </dgm:pt>
    <dgm:pt modelId="{9BA841CF-568F-448D-9DD3-BF3187D7F035}" type="pres">
      <dgm:prSet presAssocID="{2CCB0EE1-7120-4F64-B8BB-63E20074274A}" presName="rootComposite" presStyleCnt="0"/>
      <dgm:spPr/>
    </dgm:pt>
    <dgm:pt modelId="{3DD08A88-466C-4634-A979-11C5331BB881}" type="pres">
      <dgm:prSet presAssocID="{2CCB0EE1-7120-4F64-B8BB-63E20074274A}" presName="rootText" presStyleLbl="node2" presStyleIdx="0" presStyleCnt="3" custScaleY="151879">
        <dgm:presLayoutVars>
          <dgm:chPref val="3"/>
        </dgm:presLayoutVars>
      </dgm:prSet>
      <dgm:spPr/>
    </dgm:pt>
    <dgm:pt modelId="{E980BEA4-5A22-4646-97E6-8098E6869174}" type="pres">
      <dgm:prSet presAssocID="{2CCB0EE1-7120-4F64-B8BB-63E20074274A}" presName="rootConnector" presStyleLbl="node2" presStyleIdx="0" presStyleCnt="3"/>
      <dgm:spPr/>
    </dgm:pt>
    <dgm:pt modelId="{90D50220-8AF7-4A74-AC1D-BC85287E2243}" type="pres">
      <dgm:prSet presAssocID="{2CCB0EE1-7120-4F64-B8BB-63E20074274A}" presName="hierChild4" presStyleCnt="0"/>
      <dgm:spPr/>
    </dgm:pt>
    <dgm:pt modelId="{C7D275ED-6A72-44BA-BAB3-31447F00DDC9}" type="pres">
      <dgm:prSet presAssocID="{2CCB0EE1-7120-4F64-B8BB-63E20074274A}" presName="hierChild5" presStyleCnt="0"/>
      <dgm:spPr/>
    </dgm:pt>
    <dgm:pt modelId="{8596FD40-EE7F-463F-8F5D-A538286204AD}" type="pres">
      <dgm:prSet presAssocID="{4DA3C22D-2958-436F-90D3-CBF67338AF62}" presName="Name37" presStyleLbl="parChTrans1D2" presStyleIdx="1" presStyleCnt="3"/>
      <dgm:spPr/>
    </dgm:pt>
    <dgm:pt modelId="{550F7D66-2651-4F4E-A54B-2F9CAB25F727}" type="pres">
      <dgm:prSet presAssocID="{E58CB7FA-69A1-4ACE-95F2-F85C27B55476}" presName="hierRoot2" presStyleCnt="0">
        <dgm:presLayoutVars>
          <dgm:hierBranch val="init"/>
        </dgm:presLayoutVars>
      </dgm:prSet>
      <dgm:spPr/>
    </dgm:pt>
    <dgm:pt modelId="{B831879A-B13A-403C-882C-8B2E2CB3E200}" type="pres">
      <dgm:prSet presAssocID="{E58CB7FA-69A1-4ACE-95F2-F85C27B55476}" presName="rootComposite" presStyleCnt="0"/>
      <dgm:spPr/>
    </dgm:pt>
    <dgm:pt modelId="{BD5E3FD2-E3F9-4EC9-BD2D-CBB15EFBA2C4}" type="pres">
      <dgm:prSet presAssocID="{E58CB7FA-69A1-4ACE-95F2-F85C27B55476}" presName="rootText" presStyleLbl="node2" presStyleIdx="1" presStyleCnt="3" custScaleY="150770">
        <dgm:presLayoutVars>
          <dgm:chPref val="3"/>
        </dgm:presLayoutVars>
      </dgm:prSet>
      <dgm:spPr/>
    </dgm:pt>
    <dgm:pt modelId="{6214798B-9FB9-43F8-A810-47711F73E8F2}" type="pres">
      <dgm:prSet presAssocID="{E58CB7FA-69A1-4ACE-95F2-F85C27B55476}" presName="rootConnector" presStyleLbl="node2" presStyleIdx="1" presStyleCnt="3"/>
      <dgm:spPr/>
    </dgm:pt>
    <dgm:pt modelId="{170F54C9-901E-4B38-BDC8-393053407D57}" type="pres">
      <dgm:prSet presAssocID="{E58CB7FA-69A1-4ACE-95F2-F85C27B55476}" presName="hierChild4" presStyleCnt="0"/>
      <dgm:spPr/>
    </dgm:pt>
    <dgm:pt modelId="{B9D8B0BE-F4A2-4977-B5E9-B17A47B619C6}" type="pres">
      <dgm:prSet presAssocID="{E58CB7FA-69A1-4ACE-95F2-F85C27B55476}" presName="hierChild5" presStyleCnt="0"/>
      <dgm:spPr/>
    </dgm:pt>
    <dgm:pt modelId="{9C388970-5E75-41D2-AECA-0D820578E813}" type="pres">
      <dgm:prSet presAssocID="{6B5D1708-A206-41D7-A995-EEE66ED32504}" presName="Name37" presStyleLbl="parChTrans1D2" presStyleIdx="2" presStyleCnt="3"/>
      <dgm:spPr/>
    </dgm:pt>
    <dgm:pt modelId="{ACE2314A-EE07-4B1B-ABAD-01749339D707}" type="pres">
      <dgm:prSet presAssocID="{F1C3B72F-8EE3-4F98-B9AE-9C9A2C7AED58}" presName="hierRoot2" presStyleCnt="0">
        <dgm:presLayoutVars>
          <dgm:hierBranch val="init"/>
        </dgm:presLayoutVars>
      </dgm:prSet>
      <dgm:spPr/>
    </dgm:pt>
    <dgm:pt modelId="{C3A0DE9C-D8BF-4C18-9E99-840E94B5C957}" type="pres">
      <dgm:prSet presAssocID="{F1C3B72F-8EE3-4F98-B9AE-9C9A2C7AED58}" presName="rootComposite" presStyleCnt="0"/>
      <dgm:spPr/>
    </dgm:pt>
    <dgm:pt modelId="{937BF431-CB0D-404F-A689-5A9F3D0E440B}" type="pres">
      <dgm:prSet presAssocID="{F1C3B72F-8EE3-4F98-B9AE-9C9A2C7AED58}" presName="rootText" presStyleLbl="node2" presStyleIdx="2" presStyleCnt="3" custScaleY="151800">
        <dgm:presLayoutVars>
          <dgm:chPref val="3"/>
        </dgm:presLayoutVars>
      </dgm:prSet>
      <dgm:spPr/>
    </dgm:pt>
    <dgm:pt modelId="{20B7BDE9-64F3-422C-AD14-3C4FC4C300BF}" type="pres">
      <dgm:prSet presAssocID="{F1C3B72F-8EE3-4F98-B9AE-9C9A2C7AED58}" presName="rootConnector" presStyleLbl="node2" presStyleIdx="2" presStyleCnt="3"/>
      <dgm:spPr/>
    </dgm:pt>
    <dgm:pt modelId="{F7BFD16A-437E-424B-A5E9-A6813AF1DC1D}" type="pres">
      <dgm:prSet presAssocID="{F1C3B72F-8EE3-4F98-B9AE-9C9A2C7AED58}" presName="hierChild4" presStyleCnt="0"/>
      <dgm:spPr/>
    </dgm:pt>
    <dgm:pt modelId="{44C6616B-713E-4301-8FD3-1857DD086E69}" type="pres">
      <dgm:prSet presAssocID="{F1C3B72F-8EE3-4F98-B9AE-9C9A2C7AED58}" presName="hierChild5" presStyleCnt="0"/>
      <dgm:spPr/>
    </dgm:pt>
    <dgm:pt modelId="{1E851505-8084-4403-932A-CB1D9AE85292}" type="pres">
      <dgm:prSet presAssocID="{5C623106-08D7-45FA-A6AE-A9BB3AB6471D}" presName="hierChild3" presStyleCnt="0"/>
      <dgm:spPr/>
    </dgm:pt>
  </dgm:ptLst>
  <dgm:cxnLst>
    <dgm:cxn modelId="{3D6C8A07-7D17-4D1A-8CB0-708DB5CF32A1}" type="presOf" srcId="{4DA3C22D-2958-436F-90D3-CBF67338AF62}" destId="{8596FD40-EE7F-463F-8F5D-A538286204AD}" srcOrd="0" destOrd="0" presId="urn:microsoft.com/office/officeart/2005/8/layout/orgChart1"/>
    <dgm:cxn modelId="{FD76380F-6AB0-4846-9166-8EBCACDBFF88}" srcId="{5C623106-08D7-45FA-A6AE-A9BB3AB6471D}" destId="{E58CB7FA-69A1-4ACE-95F2-F85C27B55476}" srcOrd="1" destOrd="0" parTransId="{4DA3C22D-2958-436F-90D3-CBF67338AF62}" sibTransId="{48D6E731-DE04-4C92-95DF-A36802CB2002}"/>
    <dgm:cxn modelId="{4AABA123-D639-4654-A764-EE8E748773AE}" type="presOf" srcId="{5C623106-08D7-45FA-A6AE-A9BB3AB6471D}" destId="{0D88EAD3-0325-4089-B3D8-86A879495F07}" srcOrd="1" destOrd="0" presId="urn:microsoft.com/office/officeart/2005/8/layout/orgChart1"/>
    <dgm:cxn modelId="{996E1A39-EE19-4274-A977-6B2B11CFFE69}" type="presOf" srcId="{E58CB7FA-69A1-4ACE-95F2-F85C27B55476}" destId="{BD5E3FD2-E3F9-4EC9-BD2D-CBB15EFBA2C4}" srcOrd="0" destOrd="0" presId="urn:microsoft.com/office/officeart/2005/8/layout/orgChart1"/>
    <dgm:cxn modelId="{37A4AE70-1B4C-4126-8815-D06E2D051222}" type="presOf" srcId="{2CCB0EE1-7120-4F64-B8BB-63E20074274A}" destId="{E980BEA4-5A22-4646-97E6-8098E6869174}" srcOrd="1" destOrd="0" presId="urn:microsoft.com/office/officeart/2005/8/layout/orgChart1"/>
    <dgm:cxn modelId="{25475E83-068F-4B15-823A-E0C82D465EE6}" type="presOf" srcId="{5C623106-08D7-45FA-A6AE-A9BB3AB6471D}" destId="{BB0DE9F9-6063-44B6-95DA-3EAF2FDF345A}" srcOrd="0" destOrd="0" presId="urn:microsoft.com/office/officeart/2005/8/layout/orgChart1"/>
    <dgm:cxn modelId="{90A90D85-C69A-4306-A81A-C2CD3385D8FD}" srcId="{5C623106-08D7-45FA-A6AE-A9BB3AB6471D}" destId="{F1C3B72F-8EE3-4F98-B9AE-9C9A2C7AED58}" srcOrd="2" destOrd="0" parTransId="{6B5D1708-A206-41D7-A995-EEE66ED32504}" sibTransId="{6B61B2DB-2165-49F0-A2C2-64279691916F}"/>
    <dgm:cxn modelId="{7D9E2891-F847-4530-B8F7-1D6C8EC59239}" type="presOf" srcId="{B4ADEA4E-9AEE-45EB-AA3F-393983085729}" destId="{75B614FD-13D4-4632-A10C-7C0243B80460}" srcOrd="0" destOrd="0" presId="urn:microsoft.com/office/officeart/2005/8/layout/orgChart1"/>
    <dgm:cxn modelId="{0EBDDA95-44FD-4172-A6FA-25700CE4311A}" type="presOf" srcId="{E58CB7FA-69A1-4ACE-95F2-F85C27B55476}" destId="{6214798B-9FB9-43F8-A810-47711F73E8F2}" srcOrd="1" destOrd="0" presId="urn:microsoft.com/office/officeart/2005/8/layout/orgChart1"/>
    <dgm:cxn modelId="{2D0F229C-DBF6-4797-8770-B901250D91F4}" srcId="{5C623106-08D7-45FA-A6AE-A9BB3AB6471D}" destId="{2CCB0EE1-7120-4F64-B8BB-63E20074274A}" srcOrd="0" destOrd="0" parTransId="{B4ADEA4E-9AEE-45EB-AA3F-393983085729}" sibTransId="{3DB00CA7-2077-4047-A5FD-5DEFD0DCB4DE}"/>
    <dgm:cxn modelId="{479724AF-C347-42A8-BDBC-601EA0DBDFFF}" type="presOf" srcId="{0C43BA83-795A-4C27-90B2-1E7A55413457}" destId="{58A2CDBF-9D1A-4387-85B8-DBF066671808}" srcOrd="0" destOrd="0" presId="urn:microsoft.com/office/officeart/2005/8/layout/orgChart1"/>
    <dgm:cxn modelId="{A2C05DB4-46D9-4A8E-A93B-8AD300624A89}" srcId="{0C43BA83-795A-4C27-90B2-1E7A55413457}" destId="{5C623106-08D7-45FA-A6AE-A9BB3AB6471D}" srcOrd="0" destOrd="0" parTransId="{1072F08A-53CD-48FC-B28F-3CA9E8B13EF0}" sibTransId="{989FB5C3-E702-43DC-A314-24AA922C3694}"/>
    <dgm:cxn modelId="{B4B938BE-BC6E-4A9A-A9BA-8FF4DA2B5DC5}" type="presOf" srcId="{F1C3B72F-8EE3-4F98-B9AE-9C9A2C7AED58}" destId="{937BF431-CB0D-404F-A689-5A9F3D0E440B}" srcOrd="0" destOrd="0" presId="urn:microsoft.com/office/officeart/2005/8/layout/orgChart1"/>
    <dgm:cxn modelId="{2CF950DC-237E-4FB7-97BC-3E51E7A775C2}" type="presOf" srcId="{6B5D1708-A206-41D7-A995-EEE66ED32504}" destId="{9C388970-5E75-41D2-AECA-0D820578E813}" srcOrd="0" destOrd="0" presId="urn:microsoft.com/office/officeart/2005/8/layout/orgChart1"/>
    <dgm:cxn modelId="{58216CDE-2474-4FC3-9740-F23FA54216F1}" type="presOf" srcId="{2CCB0EE1-7120-4F64-B8BB-63E20074274A}" destId="{3DD08A88-466C-4634-A979-11C5331BB881}" srcOrd="0" destOrd="0" presId="urn:microsoft.com/office/officeart/2005/8/layout/orgChart1"/>
    <dgm:cxn modelId="{81D16EF0-CFEF-44CE-8DE0-2C231779FDEF}" type="presOf" srcId="{F1C3B72F-8EE3-4F98-B9AE-9C9A2C7AED58}" destId="{20B7BDE9-64F3-422C-AD14-3C4FC4C300BF}" srcOrd="1" destOrd="0" presId="urn:microsoft.com/office/officeart/2005/8/layout/orgChart1"/>
    <dgm:cxn modelId="{D673FFF9-9FB5-4A8A-88B5-12A24516226E}" type="presParOf" srcId="{58A2CDBF-9D1A-4387-85B8-DBF066671808}" destId="{7A5D3675-D0AF-4F67-BCCF-6E0889555714}" srcOrd="0" destOrd="0" presId="urn:microsoft.com/office/officeart/2005/8/layout/orgChart1"/>
    <dgm:cxn modelId="{053ED2DE-78A5-46C1-85B2-0E9FFD5898F9}" type="presParOf" srcId="{7A5D3675-D0AF-4F67-BCCF-6E0889555714}" destId="{FEB6FCD2-3714-4349-8DC0-DC27A464ECA8}" srcOrd="0" destOrd="0" presId="urn:microsoft.com/office/officeart/2005/8/layout/orgChart1"/>
    <dgm:cxn modelId="{E1D5456A-7EC9-42D0-BBC6-0DC7A06350EE}" type="presParOf" srcId="{FEB6FCD2-3714-4349-8DC0-DC27A464ECA8}" destId="{BB0DE9F9-6063-44B6-95DA-3EAF2FDF345A}" srcOrd="0" destOrd="0" presId="urn:microsoft.com/office/officeart/2005/8/layout/orgChart1"/>
    <dgm:cxn modelId="{10E7AD4F-AFC7-4522-A8E9-9137A5B103F2}" type="presParOf" srcId="{FEB6FCD2-3714-4349-8DC0-DC27A464ECA8}" destId="{0D88EAD3-0325-4089-B3D8-86A879495F07}" srcOrd="1" destOrd="0" presId="urn:microsoft.com/office/officeart/2005/8/layout/orgChart1"/>
    <dgm:cxn modelId="{2BD92E1F-31C0-4D37-A67B-5E0723401C52}" type="presParOf" srcId="{7A5D3675-D0AF-4F67-BCCF-6E0889555714}" destId="{4E1BA729-9496-4603-9421-BFA559B1BE68}" srcOrd="1" destOrd="0" presId="urn:microsoft.com/office/officeart/2005/8/layout/orgChart1"/>
    <dgm:cxn modelId="{58CE74BA-4F5F-4DEC-878C-4C1E55746F20}" type="presParOf" srcId="{4E1BA729-9496-4603-9421-BFA559B1BE68}" destId="{75B614FD-13D4-4632-A10C-7C0243B80460}" srcOrd="0" destOrd="0" presId="urn:microsoft.com/office/officeart/2005/8/layout/orgChart1"/>
    <dgm:cxn modelId="{4DFAD05B-66F8-480C-B918-F0108CBADB70}" type="presParOf" srcId="{4E1BA729-9496-4603-9421-BFA559B1BE68}" destId="{1D805E48-2354-4230-8047-512A15B16780}" srcOrd="1" destOrd="0" presId="urn:microsoft.com/office/officeart/2005/8/layout/orgChart1"/>
    <dgm:cxn modelId="{31F82289-B302-4AD6-A335-D7A50DE6F2F3}" type="presParOf" srcId="{1D805E48-2354-4230-8047-512A15B16780}" destId="{9BA841CF-568F-448D-9DD3-BF3187D7F035}" srcOrd="0" destOrd="0" presId="urn:microsoft.com/office/officeart/2005/8/layout/orgChart1"/>
    <dgm:cxn modelId="{10EA3B63-4E9E-4559-92AC-0B4421BFAB4E}" type="presParOf" srcId="{9BA841CF-568F-448D-9DD3-BF3187D7F035}" destId="{3DD08A88-466C-4634-A979-11C5331BB881}" srcOrd="0" destOrd="0" presId="urn:microsoft.com/office/officeart/2005/8/layout/orgChart1"/>
    <dgm:cxn modelId="{A67F31CF-4A8B-42D4-9A53-DF3F850E879D}" type="presParOf" srcId="{9BA841CF-568F-448D-9DD3-BF3187D7F035}" destId="{E980BEA4-5A22-4646-97E6-8098E6869174}" srcOrd="1" destOrd="0" presId="urn:microsoft.com/office/officeart/2005/8/layout/orgChart1"/>
    <dgm:cxn modelId="{4EF89F53-9B51-4DD8-B60D-0792100E65F6}" type="presParOf" srcId="{1D805E48-2354-4230-8047-512A15B16780}" destId="{90D50220-8AF7-4A74-AC1D-BC85287E2243}" srcOrd="1" destOrd="0" presId="urn:microsoft.com/office/officeart/2005/8/layout/orgChart1"/>
    <dgm:cxn modelId="{7C99D260-94B7-4523-A6B2-3DF928FB0A67}" type="presParOf" srcId="{1D805E48-2354-4230-8047-512A15B16780}" destId="{C7D275ED-6A72-44BA-BAB3-31447F00DDC9}" srcOrd="2" destOrd="0" presId="urn:microsoft.com/office/officeart/2005/8/layout/orgChart1"/>
    <dgm:cxn modelId="{6E9AE0E5-F4C6-4B0C-8D3F-F76E1F703396}" type="presParOf" srcId="{4E1BA729-9496-4603-9421-BFA559B1BE68}" destId="{8596FD40-EE7F-463F-8F5D-A538286204AD}" srcOrd="2" destOrd="0" presId="urn:microsoft.com/office/officeart/2005/8/layout/orgChart1"/>
    <dgm:cxn modelId="{BB31C6BC-1793-4483-A78B-4CAB80BD1304}" type="presParOf" srcId="{4E1BA729-9496-4603-9421-BFA559B1BE68}" destId="{550F7D66-2651-4F4E-A54B-2F9CAB25F727}" srcOrd="3" destOrd="0" presId="urn:microsoft.com/office/officeart/2005/8/layout/orgChart1"/>
    <dgm:cxn modelId="{2F8D571E-A085-4CAF-B4A6-FBBADE0189F6}" type="presParOf" srcId="{550F7D66-2651-4F4E-A54B-2F9CAB25F727}" destId="{B831879A-B13A-403C-882C-8B2E2CB3E200}" srcOrd="0" destOrd="0" presId="urn:microsoft.com/office/officeart/2005/8/layout/orgChart1"/>
    <dgm:cxn modelId="{3A7E5F25-E155-4B5D-919B-65FF9563B9D6}" type="presParOf" srcId="{B831879A-B13A-403C-882C-8B2E2CB3E200}" destId="{BD5E3FD2-E3F9-4EC9-BD2D-CBB15EFBA2C4}" srcOrd="0" destOrd="0" presId="urn:microsoft.com/office/officeart/2005/8/layout/orgChart1"/>
    <dgm:cxn modelId="{DA10086C-F7A8-4A81-A342-47893FC0DC35}" type="presParOf" srcId="{B831879A-B13A-403C-882C-8B2E2CB3E200}" destId="{6214798B-9FB9-43F8-A810-47711F73E8F2}" srcOrd="1" destOrd="0" presId="urn:microsoft.com/office/officeart/2005/8/layout/orgChart1"/>
    <dgm:cxn modelId="{640C9CC6-FF45-482F-81D3-FAB5C4699646}" type="presParOf" srcId="{550F7D66-2651-4F4E-A54B-2F9CAB25F727}" destId="{170F54C9-901E-4B38-BDC8-393053407D57}" srcOrd="1" destOrd="0" presId="urn:microsoft.com/office/officeart/2005/8/layout/orgChart1"/>
    <dgm:cxn modelId="{F9E2AD1B-F420-4355-AA92-E4628CD529D6}" type="presParOf" srcId="{550F7D66-2651-4F4E-A54B-2F9CAB25F727}" destId="{B9D8B0BE-F4A2-4977-B5E9-B17A47B619C6}" srcOrd="2" destOrd="0" presId="urn:microsoft.com/office/officeart/2005/8/layout/orgChart1"/>
    <dgm:cxn modelId="{753A17FA-8087-45AB-B2DC-875C0195A226}" type="presParOf" srcId="{4E1BA729-9496-4603-9421-BFA559B1BE68}" destId="{9C388970-5E75-41D2-AECA-0D820578E813}" srcOrd="4" destOrd="0" presId="urn:microsoft.com/office/officeart/2005/8/layout/orgChart1"/>
    <dgm:cxn modelId="{9E42D911-B48D-4392-AD61-D406C555983D}" type="presParOf" srcId="{4E1BA729-9496-4603-9421-BFA559B1BE68}" destId="{ACE2314A-EE07-4B1B-ABAD-01749339D707}" srcOrd="5" destOrd="0" presId="urn:microsoft.com/office/officeart/2005/8/layout/orgChart1"/>
    <dgm:cxn modelId="{C2D9454E-9712-4384-ACC9-A2ECFE0A17F0}" type="presParOf" srcId="{ACE2314A-EE07-4B1B-ABAD-01749339D707}" destId="{C3A0DE9C-D8BF-4C18-9E99-840E94B5C957}" srcOrd="0" destOrd="0" presId="urn:microsoft.com/office/officeart/2005/8/layout/orgChart1"/>
    <dgm:cxn modelId="{77052C51-9826-493E-BA6B-47A7AD482050}" type="presParOf" srcId="{C3A0DE9C-D8BF-4C18-9E99-840E94B5C957}" destId="{937BF431-CB0D-404F-A689-5A9F3D0E440B}" srcOrd="0" destOrd="0" presId="urn:microsoft.com/office/officeart/2005/8/layout/orgChart1"/>
    <dgm:cxn modelId="{F70A11CC-8864-440A-A92A-5159B0F9A3C9}" type="presParOf" srcId="{C3A0DE9C-D8BF-4C18-9E99-840E94B5C957}" destId="{20B7BDE9-64F3-422C-AD14-3C4FC4C300BF}" srcOrd="1" destOrd="0" presId="urn:microsoft.com/office/officeart/2005/8/layout/orgChart1"/>
    <dgm:cxn modelId="{7A1E9A2C-7F6D-42CA-800C-2A9470E2F1A2}" type="presParOf" srcId="{ACE2314A-EE07-4B1B-ABAD-01749339D707}" destId="{F7BFD16A-437E-424B-A5E9-A6813AF1DC1D}" srcOrd="1" destOrd="0" presId="urn:microsoft.com/office/officeart/2005/8/layout/orgChart1"/>
    <dgm:cxn modelId="{AC8A1354-7EFB-443B-965E-16BBC14F43B3}" type="presParOf" srcId="{ACE2314A-EE07-4B1B-ABAD-01749339D707}" destId="{44C6616B-713E-4301-8FD3-1857DD086E69}" srcOrd="2" destOrd="0" presId="urn:microsoft.com/office/officeart/2005/8/layout/orgChart1"/>
    <dgm:cxn modelId="{4F9C5FA8-3627-4C85-A0AB-73B940796649}" type="presParOf" srcId="{7A5D3675-D0AF-4F67-BCCF-6E0889555714}" destId="{1E851505-8084-4403-932A-CB1D9AE85292}"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88970-5E75-41D2-AECA-0D820578E813}">
      <dsp:nvSpPr>
        <dsp:cNvPr id="0" name=""/>
        <dsp:cNvSpPr/>
      </dsp:nvSpPr>
      <dsp:spPr>
        <a:xfrm>
          <a:off x="5355736" y="2003290"/>
          <a:ext cx="3615187" cy="627429"/>
        </a:xfrm>
        <a:custGeom>
          <a:avLst/>
          <a:gdLst/>
          <a:ahLst/>
          <a:cxnLst/>
          <a:rect l="0" t="0" r="0" b="0"/>
          <a:pathLst>
            <a:path>
              <a:moveTo>
                <a:pt x="0" y="0"/>
              </a:moveTo>
              <a:lnTo>
                <a:pt x="0" y="313714"/>
              </a:lnTo>
              <a:lnTo>
                <a:pt x="3615187" y="313714"/>
              </a:lnTo>
              <a:lnTo>
                <a:pt x="3615187" y="627429"/>
              </a:lnTo>
            </a:path>
          </a:pathLst>
        </a:custGeom>
        <a:noFill/>
        <a:ln w="28575" cap="flat" cmpd="sng" algn="ctr">
          <a:solidFill>
            <a:schemeClr val="accent6">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8596FD40-EE7F-463F-8F5D-A538286204AD}">
      <dsp:nvSpPr>
        <dsp:cNvPr id="0" name=""/>
        <dsp:cNvSpPr/>
      </dsp:nvSpPr>
      <dsp:spPr>
        <a:xfrm>
          <a:off x="5310016" y="2003290"/>
          <a:ext cx="91440" cy="627429"/>
        </a:xfrm>
        <a:custGeom>
          <a:avLst/>
          <a:gdLst/>
          <a:ahLst/>
          <a:cxnLst/>
          <a:rect l="0" t="0" r="0" b="0"/>
          <a:pathLst>
            <a:path>
              <a:moveTo>
                <a:pt x="45720" y="0"/>
              </a:moveTo>
              <a:lnTo>
                <a:pt x="45720" y="627429"/>
              </a:lnTo>
            </a:path>
          </a:pathLst>
        </a:custGeom>
        <a:noFill/>
        <a:ln w="28575" cap="flat" cmpd="sng" algn="ctr">
          <a:solidFill>
            <a:schemeClr val="accent6">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75B614FD-13D4-4632-A10C-7C0243B80460}">
      <dsp:nvSpPr>
        <dsp:cNvPr id="0" name=""/>
        <dsp:cNvSpPr/>
      </dsp:nvSpPr>
      <dsp:spPr>
        <a:xfrm>
          <a:off x="1740548" y="2003290"/>
          <a:ext cx="3615187" cy="627429"/>
        </a:xfrm>
        <a:custGeom>
          <a:avLst/>
          <a:gdLst/>
          <a:ahLst/>
          <a:cxnLst/>
          <a:rect l="0" t="0" r="0" b="0"/>
          <a:pathLst>
            <a:path>
              <a:moveTo>
                <a:pt x="3615187" y="0"/>
              </a:moveTo>
              <a:lnTo>
                <a:pt x="3615187" y="313714"/>
              </a:lnTo>
              <a:lnTo>
                <a:pt x="0" y="313714"/>
              </a:lnTo>
              <a:lnTo>
                <a:pt x="0" y="627429"/>
              </a:lnTo>
            </a:path>
          </a:pathLst>
        </a:custGeom>
        <a:noFill/>
        <a:ln w="28575" cap="flat" cmpd="sng" algn="ctr">
          <a:solidFill>
            <a:schemeClr val="accent6">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BB0DE9F9-6063-44B6-95DA-3EAF2FDF345A}">
      <dsp:nvSpPr>
        <dsp:cNvPr id="0" name=""/>
        <dsp:cNvSpPr/>
      </dsp:nvSpPr>
      <dsp:spPr>
        <a:xfrm>
          <a:off x="859952" y="864"/>
          <a:ext cx="8991568" cy="2002425"/>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a:innerShdw blurRad="63500" dist="50800" dir="2700000">
            <a:prstClr val="black">
              <a:alpha val="50000"/>
            </a:prstClr>
          </a:innerShdw>
          <a:reflection blurRad="6350" stA="50000" endA="300" endPos="38500" dist="50800" dir="5400000" sy="-100000" algn="bl" rotWithShape="0"/>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lt-LT" sz="2200" kern="1200" dirty="0">
              <a:solidFill>
                <a:schemeClr val="accent6">
                  <a:lumMod val="50000"/>
                </a:schemeClr>
              </a:solidFill>
              <a:effectLst>
                <a:outerShdw blurRad="50800" dist="38100" dir="2700000" algn="tl" rotWithShape="0">
                  <a:prstClr val="black">
                    <a:alpha val="40000"/>
                  </a:prstClr>
                </a:outerShdw>
              </a:effectLst>
            </a:rPr>
            <a:t>Per 2023 m. vykusį paraiškų surinkimo laikotarpį </a:t>
          </a:r>
        </a:p>
        <a:p>
          <a:pPr marL="0" lvl="0" indent="0" algn="ctr" defTabSz="977900">
            <a:lnSpc>
              <a:spcPct val="90000"/>
            </a:lnSpc>
            <a:spcBef>
              <a:spcPct val="0"/>
            </a:spcBef>
            <a:spcAft>
              <a:spcPct val="35000"/>
            </a:spcAft>
            <a:buNone/>
          </a:pPr>
          <a:r>
            <a:rPr lang="lt-LT" sz="2200" kern="1200" dirty="0">
              <a:solidFill>
                <a:schemeClr val="accent6">
                  <a:lumMod val="50000"/>
                </a:schemeClr>
              </a:solidFill>
              <a:effectLst>
                <a:outerShdw blurRad="50800" dist="38100" dir="2700000" algn="tl" rotWithShape="0">
                  <a:prstClr val="black">
                    <a:alpha val="40000"/>
                  </a:prstClr>
                </a:outerShdw>
              </a:effectLst>
            </a:rPr>
            <a:t>nuo 2023 m. rugsėjo 18 d. iki 2023 m. lapkričio 16 d.</a:t>
          </a:r>
          <a:endParaRPr lang="en-US" sz="2200" kern="1200" dirty="0">
            <a:solidFill>
              <a:schemeClr val="accent6">
                <a:lumMod val="50000"/>
              </a:schemeClr>
            </a:solidFill>
            <a:effectLst>
              <a:outerShdw blurRad="50800" dist="38100" dir="2700000" algn="tl" rotWithShape="0">
                <a:prstClr val="black">
                  <a:alpha val="40000"/>
                </a:prstClr>
              </a:outerShdw>
            </a:effectLst>
          </a:endParaRPr>
        </a:p>
      </dsp:txBody>
      <dsp:txXfrm>
        <a:off x="859952" y="864"/>
        <a:ext cx="8991568" cy="2002425"/>
      </dsp:txXfrm>
    </dsp:sp>
    <dsp:sp modelId="{3DD08A88-466C-4634-A979-11C5331BB881}">
      <dsp:nvSpPr>
        <dsp:cNvPr id="0" name=""/>
        <dsp:cNvSpPr/>
      </dsp:nvSpPr>
      <dsp:spPr>
        <a:xfrm>
          <a:off x="246669" y="2630719"/>
          <a:ext cx="2987758" cy="2268888"/>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a:innerShdw blurRad="63500" dist="50800" dir="27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lt-LT" sz="2000" kern="1200" dirty="0">
              <a:solidFill>
                <a:schemeClr val="accent6">
                  <a:lumMod val="50000"/>
                </a:schemeClr>
              </a:solidFill>
            </a:rPr>
            <a:t>pateiktos 38 paraiškos</a:t>
          </a:r>
          <a:endParaRPr lang="en-US" sz="2000" kern="1200" dirty="0">
            <a:solidFill>
              <a:schemeClr val="accent6">
                <a:lumMod val="50000"/>
              </a:schemeClr>
            </a:solidFill>
          </a:endParaRPr>
        </a:p>
      </dsp:txBody>
      <dsp:txXfrm>
        <a:off x="246669" y="2630719"/>
        <a:ext cx="2987758" cy="2268888"/>
      </dsp:txXfrm>
    </dsp:sp>
    <dsp:sp modelId="{BD5E3FD2-E3F9-4EC9-BD2D-CBB15EFBA2C4}">
      <dsp:nvSpPr>
        <dsp:cNvPr id="0" name=""/>
        <dsp:cNvSpPr/>
      </dsp:nvSpPr>
      <dsp:spPr>
        <a:xfrm>
          <a:off x="3861857" y="2630719"/>
          <a:ext cx="2987758" cy="2252321"/>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a:innerShdw blurRad="63500" dist="50800" dir="27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lt-LT" sz="2000" kern="1200" dirty="0">
              <a:solidFill>
                <a:schemeClr val="accent6">
                  <a:lumMod val="50000"/>
                </a:schemeClr>
              </a:solidFill>
            </a:rPr>
            <a:t>38 paraiškos surinko privalomą mažiausią projektų atrankos balų skaičių (30 balų)</a:t>
          </a:r>
          <a:endParaRPr lang="en-US" sz="2000" kern="1200" dirty="0">
            <a:solidFill>
              <a:schemeClr val="accent6">
                <a:lumMod val="50000"/>
              </a:schemeClr>
            </a:solidFill>
          </a:endParaRPr>
        </a:p>
      </dsp:txBody>
      <dsp:txXfrm>
        <a:off x="3861857" y="2630719"/>
        <a:ext cx="2987758" cy="2252321"/>
      </dsp:txXfrm>
    </dsp:sp>
    <dsp:sp modelId="{937BF431-CB0D-404F-A689-5A9F3D0E440B}">
      <dsp:nvSpPr>
        <dsp:cNvPr id="0" name=""/>
        <dsp:cNvSpPr/>
      </dsp:nvSpPr>
      <dsp:spPr>
        <a:xfrm>
          <a:off x="7477044" y="2630719"/>
          <a:ext cx="2987758" cy="2267708"/>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a:innerShdw blurRad="63500" dist="50800" dir="27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lt-LT" sz="2000" kern="1200" dirty="0">
              <a:solidFill>
                <a:schemeClr val="accent6">
                  <a:lumMod val="50000"/>
                </a:schemeClr>
              </a:solidFill>
            </a:rPr>
            <a:t>p</a:t>
          </a:r>
          <a:r>
            <a:rPr lang="pt-BR" sz="2000" kern="1200" dirty="0">
              <a:solidFill>
                <a:schemeClr val="accent6">
                  <a:lumMod val="50000"/>
                </a:schemeClr>
              </a:solidFill>
            </a:rPr>
            <a:t>rašoma surinktų paraiškų paramos suma</a:t>
          </a:r>
          <a:r>
            <a:rPr lang="lt-LT" sz="2000" kern="1200" dirty="0">
              <a:solidFill>
                <a:schemeClr val="accent6">
                  <a:lumMod val="50000"/>
                </a:schemeClr>
              </a:solidFill>
            </a:rPr>
            <a:t>  </a:t>
          </a:r>
          <a:r>
            <a:rPr lang="pt-BR" sz="2000" kern="1200" dirty="0">
              <a:solidFill>
                <a:schemeClr val="accent6">
                  <a:lumMod val="50000"/>
                </a:schemeClr>
              </a:solidFill>
            </a:rPr>
            <a:t> 3 501 746 Eur</a:t>
          </a:r>
          <a:endParaRPr lang="en-US" sz="2000" kern="1200" dirty="0">
            <a:solidFill>
              <a:schemeClr val="accent6">
                <a:lumMod val="50000"/>
              </a:schemeClr>
            </a:solidFill>
          </a:endParaRPr>
        </a:p>
      </dsp:txBody>
      <dsp:txXfrm>
        <a:off x="7477044" y="2630719"/>
        <a:ext cx="2987758" cy="226770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0.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L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DDE91D-92FC-EB47-9BF5-89E5781AEC6E}" type="datetimeFigureOut">
              <a:rPr lang="en-LT" smtClean="0"/>
              <a:t>05/21/2024</a:t>
            </a:fld>
            <a:endParaRPr lang="en-L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L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L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66B443-908F-A545-B0E5-A9A2481DD133}" type="slidenum">
              <a:rPr lang="en-LT" smtClean="0"/>
              <a:t>‹#›</a:t>
            </a:fld>
            <a:endParaRPr lang="en-LT"/>
          </a:p>
        </p:txBody>
      </p:sp>
    </p:spTree>
    <p:extLst>
      <p:ext uri="{BB962C8B-B14F-4D97-AF65-F5344CB8AC3E}">
        <p14:creationId xmlns:p14="http://schemas.microsoft.com/office/powerpoint/2010/main" val="1822753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448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1342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5484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6650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7786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2539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Miškai</a:t>
            </a:r>
          </a:p>
        </p:txBody>
      </p:sp>
      <p:sp>
        <p:nvSpPr>
          <p:cNvPr id="4" name="Slide Number Placeholder 3"/>
          <p:cNvSpPr>
            <a:spLocks noGrp="1"/>
          </p:cNvSpPr>
          <p:nvPr>
            <p:ph type="sldNum" sz="quarter" idx="5"/>
          </p:nvPr>
        </p:nvSpPr>
        <p:spPr/>
        <p:txBody>
          <a:bodyPr/>
          <a:lstStyle/>
          <a:p>
            <a:fld id="{8A66B443-908F-A545-B0E5-A9A2481DD133}" type="slidenum">
              <a:rPr lang="en-LT" smtClean="0"/>
              <a:t>20</a:t>
            </a:fld>
            <a:endParaRPr lang="en-LT"/>
          </a:p>
        </p:txBody>
      </p:sp>
    </p:spTree>
    <p:extLst>
      <p:ext uri="{BB962C8B-B14F-4D97-AF65-F5344CB8AC3E}">
        <p14:creationId xmlns:p14="http://schemas.microsoft.com/office/powerpoint/2010/main" val="1163550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Miškai</a:t>
            </a:r>
          </a:p>
        </p:txBody>
      </p:sp>
      <p:sp>
        <p:nvSpPr>
          <p:cNvPr id="4" name="Slide Number Placeholder 3"/>
          <p:cNvSpPr>
            <a:spLocks noGrp="1"/>
          </p:cNvSpPr>
          <p:nvPr>
            <p:ph type="sldNum" sz="quarter" idx="5"/>
          </p:nvPr>
        </p:nvSpPr>
        <p:spPr/>
        <p:txBody>
          <a:bodyPr/>
          <a:lstStyle/>
          <a:p>
            <a:fld id="{8A66B443-908F-A545-B0E5-A9A2481DD133}" type="slidenum">
              <a:rPr lang="en-LT" smtClean="0"/>
              <a:t>21</a:t>
            </a:fld>
            <a:endParaRPr lang="en-LT"/>
          </a:p>
        </p:txBody>
      </p:sp>
    </p:spTree>
    <p:extLst>
      <p:ext uri="{BB962C8B-B14F-4D97-AF65-F5344CB8AC3E}">
        <p14:creationId xmlns:p14="http://schemas.microsoft.com/office/powerpoint/2010/main" val="23882080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lt-LT" dirty="0"/>
              <a:t>Nepilnai atlikti darbai, pakeista projekto įgyvendinimo vieta, rasti du stendai, (21MT), visi sodinukai susodinti paprastai į pievą, taip pat neįrengta priešgaisrinė mineralizuota apsaugos juosta, sklypai </a:t>
            </a:r>
            <a:r>
              <a:rPr lang="it-IT" dirty="0"/>
              <a:t>apsodinti po lapkričio 1 d</a:t>
            </a:r>
            <a:r>
              <a:rPr lang="lt-LT" dirty="0"/>
              <a:t>. (21MV), </a:t>
            </a:r>
            <a:endParaRPr lang="en-LT" dirty="0"/>
          </a:p>
        </p:txBody>
      </p:sp>
      <p:sp>
        <p:nvSpPr>
          <p:cNvPr id="4" name="Slide Number Placeholder 3"/>
          <p:cNvSpPr>
            <a:spLocks noGrp="1"/>
          </p:cNvSpPr>
          <p:nvPr>
            <p:ph type="sldNum" sz="quarter" idx="5"/>
          </p:nvPr>
        </p:nvSpPr>
        <p:spPr/>
        <p:txBody>
          <a:bodyPr/>
          <a:lstStyle/>
          <a:p>
            <a:fld id="{8A66B443-908F-A545-B0E5-A9A2481DD133}" type="slidenum">
              <a:rPr lang="en-LT" smtClean="0"/>
              <a:t>22</a:t>
            </a:fld>
            <a:endParaRPr lang="en-LT"/>
          </a:p>
        </p:txBody>
      </p:sp>
    </p:spTree>
    <p:extLst>
      <p:ext uri="{BB962C8B-B14F-4D97-AF65-F5344CB8AC3E}">
        <p14:creationId xmlns:p14="http://schemas.microsoft.com/office/powerpoint/2010/main" val="2125191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0838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26664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250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0249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Miškai</a:t>
            </a:r>
          </a:p>
        </p:txBody>
      </p:sp>
      <p:sp>
        <p:nvSpPr>
          <p:cNvPr id="4" name="Slide Number Placeholder 3"/>
          <p:cNvSpPr>
            <a:spLocks noGrp="1"/>
          </p:cNvSpPr>
          <p:nvPr>
            <p:ph type="sldNum" sz="quarter" idx="5"/>
          </p:nvPr>
        </p:nvSpPr>
        <p:spPr/>
        <p:txBody>
          <a:bodyPr/>
          <a:lstStyle/>
          <a:p>
            <a:fld id="{8A66B443-908F-A545-B0E5-A9A2481DD133}" type="slidenum">
              <a:rPr lang="en-LT" smtClean="0"/>
              <a:t>27</a:t>
            </a:fld>
            <a:endParaRPr lang="en-LT"/>
          </a:p>
        </p:txBody>
      </p:sp>
    </p:spTree>
    <p:extLst>
      <p:ext uri="{BB962C8B-B14F-4D97-AF65-F5344CB8AC3E}">
        <p14:creationId xmlns:p14="http://schemas.microsoft.com/office/powerpoint/2010/main" val="40500996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LT" dirty="0"/>
              <a:t>Alnsis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66B443-908F-A545-B0E5-A9A2481DD133}" type="slidenum">
              <a:rPr kumimoji="0" lang="en-L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L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31624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0.png"/><Relationship Id="rId1" Type="http://schemas.openxmlformats.org/officeDocument/2006/relationships/slideMaster" Target="../slideMasters/slideMaster2.xml"/><Relationship Id="rId4" Type="http://schemas.openxmlformats.org/officeDocument/2006/relationships/image" Target="../media/image11.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2.png"/><Relationship Id="rId1" Type="http://schemas.openxmlformats.org/officeDocument/2006/relationships/slideMaster" Target="../slideMasters/slideMaster2.xml"/><Relationship Id="rId4" Type="http://schemas.openxmlformats.org/officeDocument/2006/relationships/image" Target="../media/image11.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3.png"/><Relationship Id="rId1" Type="http://schemas.openxmlformats.org/officeDocument/2006/relationships/slideMaster" Target="../slideMasters/slideMaster2.xml"/><Relationship Id="rId4" Type="http://schemas.openxmlformats.org/officeDocument/2006/relationships/image" Target="../media/image11.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4.png"/><Relationship Id="rId1" Type="http://schemas.openxmlformats.org/officeDocument/2006/relationships/slideMaster" Target="../slideMasters/slideMaster2.xml"/><Relationship Id="rId4" Type="http://schemas.openxmlformats.org/officeDocument/2006/relationships/image" Target="../media/image11.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5.png"/><Relationship Id="rId1" Type="http://schemas.openxmlformats.org/officeDocument/2006/relationships/slideMaster" Target="../slideMasters/slideMaster2.xml"/><Relationship Id="rId5" Type="http://schemas.openxmlformats.org/officeDocument/2006/relationships/image" Target="../media/image11.png"/><Relationship Id="rId4" Type="http://schemas.openxmlformats.org/officeDocument/2006/relationships/image" Target="../media/image7.emf"/></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45F172-B8D2-4EB4-AFB0-81BDE1403E5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5" name="Picture 4" descr="A picture containing screenshot, black, green&#10;&#10;Description automatically generated">
            <a:extLst>
              <a:ext uri="{FF2B5EF4-FFF2-40B4-BE49-F238E27FC236}">
                <a16:creationId xmlns:a16="http://schemas.microsoft.com/office/drawing/2014/main" id="{E017F74D-F9F7-9409-6A54-8B44891C44FD}"/>
              </a:ext>
            </a:extLst>
          </p:cNvPr>
          <p:cNvPicPr>
            <a:picLocks noChangeAspect="1"/>
          </p:cNvPicPr>
          <p:nvPr userDrawn="1"/>
        </p:nvPicPr>
        <p:blipFill>
          <a:blip r:embed="rId2"/>
          <a:stretch>
            <a:fillRect/>
          </a:stretch>
        </p:blipFill>
        <p:spPr>
          <a:xfrm>
            <a:off x="4612640" y="3343584"/>
            <a:ext cx="7579360" cy="3514416"/>
          </a:xfrm>
          <a:prstGeom prst="rect">
            <a:avLst/>
          </a:prstGeom>
        </p:spPr>
      </p:pic>
      <p:pic>
        <p:nvPicPr>
          <p:cNvPr id="6" name="Picture 5">
            <a:extLst>
              <a:ext uri="{FF2B5EF4-FFF2-40B4-BE49-F238E27FC236}">
                <a16:creationId xmlns:a16="http://schemas.microsoft.com/office/drawing/2014/main" id="{544596B5-3A53-FDBF-757C-6F30B66E6BA7}"/>
              </a:ext>
            </a:extLst>
          </p:cNvPr>
          <p:cNvPicPr>
            <a:picLocks noChangeAspect="1"/>
          </p:cNvPicPr>
          <p:nvPr userDrawn="1"/>
        </p:nvPicPr>
        <p:blipFill>
          <a:blip r:embed="rId3"/>
          <a:srcRect/>
          <a:stretch/>
        </p:blipFill>
        <p:spPr>
          <a:xfrm>
            <a:off x="0" y="2855934"/>
            <a:ext cx="6182719" cy="4002066"/>
          </a:xfrm>
          <a:prstGeom prst="rect">
            <a:avLst/>
          </a:prstGeom>
        </p:spPr>
      </p:pic>
    </p:spTree>
    <p:extLst>
      <p:ext uri="{BB962C8B-B14F-4D97-AF65-F5344CB8AC3E}">
        <p14:creationId xmlns:p14="http://schemas.microsoft.com/office/powerpoint/2010/main" val="2262566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45F172-B8D2-4EB4-AFB0-81BDE1403E5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5" name="Picture 4" descr="A picture containing screenshot, black, green&#10;&#10;Description automatically generated">
            <a:extLst>
              <a:ext uri="{FF2B5EF4-FFF2-40B4-BE49-F238E27FC236}">
                <a16:creationId xmlns:a16="http://schemas.microsoft.com/office/drawing/2014/main" id="{E017F74D-F9F7-9409-6A54-8B44891C44FD}"/>
              </a:ext>
            </a:extLst>
          </p:cNvPr>
          <p:cNvPicPr>
            <a:picLocks noChangeAspect="1"/>
          </p:cNvPicPr>
          <p:nvPr userDrawn="1"/>
        </p:nvPicPr>
        <p:blipFill>
          <a:blip r:embed="rId2"/>
          <a:stretch>
            <a:fillRect/>
          </a:stretch>
        </p:blipFill>
        <p:spPr>
          <a:xfrm>
            <a:off x="4612640" y="3343584"/>
            <a:ext cx="7579360" cy="3514416"/>
          </a:xfrm>
          <a:prstGeom prst="rect">
            <a:avLst/>
          </a:prstGeom>
        </p:spPr>
      </p:pic>
      <p:pic>
        <p:nvPicPr>
          <p:cNvPr id="3" name="Picture 2">
            <a:extLst>
              <a:ext uri="{FF2B5EF4-FFF2-40B4-BE49-F238E27FC236}">
                <a16:creationId xmlns:a16="http://schemas.microsoft.com/office/drawing/2014/main" id="{257902FE-04CB-8F30-3D8E-6B7BF9EFD333}"/>
              </a:ext>
            </a:extLst>
          </p:cNvPr>
          <p:cNvPicPr>
            <a:picLocks noChangeAspect="1"/>
          </p:cNvPicPr>
          <p:nvPr userDrawn="1"/>
        </p:nvPicPr>
        <p:blipFill>
          <a:blip r:embed="rId3"/>
          <a:srcRect/>
          <a:stretch/>
        </p:blipFill>
        <p:spPr>
          <a:xfrm>
            <a:off x="1" y="2855934"/>
            <a:ext cx="6182717" cy="4002065"/>
          </a:xfrm>
          <a:prstGeom prst="rect">
            <a:avLst/>
          </a:prstGeom>
        </p:spPr>
      </p:pic>
    </p:spTree>
    <p:extLst>
      <p:ext uri="{BB962C8B-B14F-4D97-AF65-F5344CB8AC3E}">
        <p14:creationId xmlns:p14="http://schemas.microsoft.com/office/powerpoint/2010/main" val="1011424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45F172-B8D2-4EB4-AFB0-81BDE1403E5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5" name="Picture 4" descr="A picture containing screenshot, black, green&#10;&#10;Description automatically generated">
            <a:extLst>
              <a:ext uri="{FF2B5EF4-FFF2-40B4-BE49-F238E27FC236}">
                <a16:creationId xmlns:a16="http://schemas.microsoft.com/office/drawing/2014/main" id="{E017F74D-F9F7-9409-6A54-8B44891C44FD}"/>
              </a:ext>
            </a:extLst>
          </p:cNvPr>
          <p:cNvPicPr>
            <a:picLocks noChangeAspect="1"/>
          </p:cNvPicPr>
          <p:nvPr userDrawn="1"/>
        </p:nvPicPr>
        <p:blipFill>
          <a:blip r:embed="rId2"/>
          <a:stretch>
            <a:fillRect/>
          </a:stretch>
        </p:blipFill>
        <p:spPr>
          <a:xfrm flipH="1">
            <a:off x="0" y="3343584"/>
            <a:ext cx="7579360" cy="3514416"/>
          </a:xfrm>
          <a:prstGeom prst="rect">
            <a:avLst/>
          </a:prstGeom>
        </p:spPr>
      </p:pic>
      <p:pic>
        <p:nvPicPr>
          <p:cNvPr id="3" name="Picture 2">
            <a:extLst>
              <a:ext uri="{FF2B5EF4-FFF2-40B4-BE49-F238E27FC236}">
                <a16:creationId xmlns:a16="http://schemas.microsoft.com/office/drawing/2014/main" id="{257902FE-04CB-8F30-3D8E-6B7BF9EFD333}"/>
              </a:ext>
            </a:extLst>
          </p:cNvPr>
          <p:cNvPicPr>
            <a:picLocks noChangeAspect="1"/>
          </p:cNvPicPr>
          <p:nvPr userDrawn="1"/>
        </p:nvPicPr>
        <p:blipFill>
          <a:blip r:embed="rId3"/>
          <a:srcRect/>
          <a:stretch/>
        </p:blipFill>
        <p:spPr>
          <a:xfrm flipH="1">
            <a:off x="6009283" y="2855934"/>
            <a:ext cx="6182717" cy="4002065"/>
          </a:xfrm>
          <a:prstGeom prst="rect">
            <a:avLst/>
          </a:prstGeom>
        </p:spPr>
      </p:pic>
    </p:spTree>
    <p:extLst>
      <p:ext uri="{BB962C8B-B14F-4D97-AF65-F5344CB8AC3E}">
        <p14:creationId xmlns:p14="http://schemas.microsoft.com/office/powerpoint/2010/main" val="2726306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45F172-B8D2-4EB4-AFB0-81BDE1403E5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5" name="Picture 4" descr="A picture containing screenshot, black, green&#10;&#10;Description automatically generated">
            <a:extLst>
              <a:ext uri="{FF2B5EF4-FFF2-40B4-BE49-F238E27FC236}">
                <a16:creationId xmlns:a16="http://schemas.microsoft.com/office/drawing/2014/main" id="{E017F74D-F9F7-9409-6A54-8B44891C44FD}"/>
              </a:ext>
            </a:extLst>
          </p:cNvPr>
          <p:cNvPicPr>
            <a:picLocks noChangeAspect="1"/>
          </p:cNvPicPr>
          <p:nvPr userDrawn="1"/>
        </p:nvPicPr>
        <p:blipFill>
          <a:blip r:embed="rId2"/>
          <a:stretch>
            <a:fillRect/>
          </a:stretch>
        </p:blipFill>
        <p:spPr>
          <a:xfrm>
            <a:off x="4612640" y="3343584"/>
            <a:ext cx="7579360" cy="3514416"/>
          </a:xfrm>
          <a:prstGeom prst="rect">
            <a:avLst/>
          </a:prstGeom>
        </p:spPr>
      </p:pic>
      <p:pic>
        <p:nvPicPr>
          <p:cNvPr id="3" name="Picture 2">
            <a:extLst>
              <a:ext uri="{FF2B5EF4-FFF2-40B4-BE49-F238E27FC236}">
                <a16:creationId xmlns:a16="http://schemas.microsoft.com/office/drawing/2014/main" id="{984E9140-646C-B48C-5C10-BB5DDC401A8E}"/>
              </a:ext>
            </a:extLst>
          </p:cNvPr>
          <p:cNvPicPr>
            <a:picLocks noChangeAspect="1"/>
          </p:cNvPicPr>
          <p:nvPr userDrawn="1"/>
        </p:nvPicPr>
        <p:blipFill>
          <a:blip r:embed="rId3"/>
          <a:srcRect/>
          <a:stretch/>
        </p:blipFill>
        <p:spPr>
          <a:xfrm>
            <a:off x="0" y="2855934"/>
            <a:ext cx="6182719" cy="4002065"/>
          </a:xfrm>
          <a:prstGeom prst="rect">
            <a:avLst/>
          </a:prstGeom>
        </p:spPr>
      </p:pic>
    </p:spTree>
    <p:extLst>
      <p:ext uri="{BB962C8B-B14F-4D97-AF65-F5344CB8AC3E}">
        <p14:creationId xmlns:p14="http://schemas.microsoft.com/office/powerpoint/2010/main" val="1130224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45F172-B8D2-4EB4-AFB0-81BDE1403E5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5" name="Picture 4" descr="A picture containing screenshot, black, green&#10;&#10;Description automatically generated">
            <a:extLst>
              <a:ext uri="{FF2B5EF4-FFF2-40B4-BE49-F238E27FC236}">
                <a16:creationId xmlns:a16="http://schemas.microsoft.com/office/drawing/2014/main" id="{E017F74D-F9F7-9409-6A54-8B44891C44FD}"/>
              </a:ext>
            </a:extLst>
          </p:cNvPr>
          <p:cNvPicPr>
            <a:picLocks noChangeAspect="1"/>
          </p:cNvPicPr>
          <p:nvPr userDrawn="1"/>
        </p:nvPicPr>
        <p:blipFill>
          <a:blip r:embed="rId2"/>
          <a:stretch>
            <a:fillRect/>
          </a:stretch>
        </p:blipFill>
        <p:spPr>
          <a:xfrm>
            <a:off x="4612640" y="3343584"/>
            <a:ext cx="7579360" cy="3514416"/>
          </a:xfrm>
          <a:prstGeom prst="rect">
            <a:avLst/>
          </a:prstGeom>
        </p:spPr>
      </p:pic>
      <p:pic>
        <p:nvPicPr>
          <p:cNvPr id="4" name="Picture 3" descr="A group of cows with tags on their ears&#10;&#10;Description automatically generated with low confidence">
            <a:extLst>
              <a:ext uri="{FF2B5EF4-FFF2-40B4-BE49-F238E27FC236}">
                <a16:creationId xmlns:a16="http://schemas.microsoft.com/office/drawing/2014/main" id="{CFE5A45D-1A05-2AF9-1751-0FFED103D311}"/>
              </a:ext>
            </a:extLst>
          </p:cNvPr>
          <p:cNvPicPr>
            <a:picLocks noChangeAspect="1"/>
          </p:cNvPicPr>
          <p:nvPr userDrawn="1"/>
        </p:nvPicPr>
        <p:blipFill>
          <a:blip r:embed="rId3"/>
          <a:stretch>
            <a:fillRect/>
          </a:stretch>
        </p:blipFill>
        <p:spPr>
          <a:xfrm>
            <a:off x="0" y="2855934"/>
            <a:ext cx="6182720" cy="4002066"/>
          </a:xfrm>
          <a:prstGeom prst="rect">
            <a:avLst/>
          </a:prstGeom>
        </p:spPr>
      </p:pic>
    </p:spTree>
    <p:extLst>
      <p:ext uri="{BB962C8B-B14F-4D97-AF65-F5344CB8AC3E}">
        <p14:creationId xmlns:p14="http://schemas.microsoft.com/office/powerpoint/2010/main" val="1923944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45F172-B8D2-4EB4-AFB0-81BDE1403E5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5" name="Picture 4" descr="A picture containing screenshot, black, green&#10;&#10;Description automatically generated">
            <a:extLst>
              <a:ext uri="{FF2B5EF4-FFF2-40B4-BE49-F238E27FC236}">
                <a16:creationId xmlns:a16="http://schemas.microsoft.com/office/drawing/2014/main" id="{E017F74D-F9F7-9409-6A54-8B44891C44FD}"/>
              </a:ext>
            </a:extLst>
          </p:cNvPr>
          <p:cNvPicPr>
            <a:picLocks noChangeAspect="1"/>
          </p:cNvPicPr>
          <p:nvPr userDrawn="1"/>
        </p:nvPicPr>
        <p:blipFill>
          <a:blip r:embed="rId2"/>
          <a:stretch>
            <a:fillRect/>
          </a:stretch>
        </p:blipFill>
        <p:spPr>
          <a:xfrm>
            <a:off x="4612640" y="3343584"/>
            <a:ext cx="7579360" cy="3514416"/>
          </a:xfrm>
          <a:prstGeom prst="rect">
            <a:avLst/>
          </a:prstGeom>
        </p:spPr>
      </p:pic>
      <p:pic>
        <p:nvPicPr>
          <p:cNvPr id="3" name="Picture 2">
            <a:extLst>
              <a:ext uri="{FF2B5EF4-FFF2-40B4-BE49-F238E27FC236}">
                <a16:creationId xmlns:a16="http://schemas.microsoft.com/office/drawing/2014/main" id="{9C6E7F29-A3FC-35B6-CE60-E0A88A867823}"/>
              </a:ext>
            </a:extLst>
          </p:cNvPr>
          <p:cNvPicPr>
            <a:picLocks noChangeAspect="1"/>
          </p:cNvPicPr>
          <p:nvPr userDrawn="1"/>
        </p:nvPicPr>
        <p:blipFill>
          <a:blip r:embed="rId3"/>
          <a:srcRect/>
          <a:stretch/>
        </p:blipFill>
        <p:spPr>
          <a:xfrm>
            <a:off x="0" y="2855934"/>
            <a:ext cx="6182719" cy="4002066"/>
          </a:xfrm>
          <a:prstGeom prst="rect">
            <a:avLst/>
          </a:prstGeom>
        </p:spPr>
      </p:pic>
    </p:spTree>
    <p:extLst>
      <p:ext uri="{BB962C8B-B14F-4D97-AF65-F5344CB8AC3E}">
        <p14:creationId xmlns:p14="http://schemas.microsoft.com/office/powerpoint/2010/main" val="2613560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2C6FF57-84EF-DF00-3FF5-30DC28E9B0DE}"/>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sp>
        <p:nvSpPr>
          <p:cNvPr id="12" name="Title 11">
            <a:extLst>
              <a:ext uri="{FF2B5EF4-FFF2-40B4-BE49-F238E27FC236}">
                <a16:creationId xmlns:a16="http://schemas.microsoft.com/office/drawing/2014/main" id="{62F88EBE-A3FF-194F-CAB8-55932831F0BD}"/>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sp>
        <p:nvSpPr>
          <p:cNvPr id="14" name="Text Placeholder 13">
            <a:extLst>
              <a:ext uri="{FF2B5EF4-FFF2-40B4-BE49-F238E27FC236}">
                <a16:creationId xmlns:a16="http://schemas.microsoft.com/office/drawing/2014/main" id="{76EE25AC-3D23-C61F-E770-5EFB328E9FF0}"/>
              </a:ext>
            </a:extLst>
          </p:cNvPr>
          <p:cNvSpPr>
            <a:spLocks noGrp="1"/>
          </p:cNvSpPr>
          <p:nvPr>
            <p:ph type="body" sz="quarter" idx="10"/>
          </p:nvPr>
        </p:nvSpPr>
        <p:spPr>
          <a:xfrm>
            <a:off x="609600" y="1387875"/>
            <a:ext cx="10885714" cy="2622550"/>
          </a:xfrm>
        </p:spPr>
        <p:txBody>
          <a:bodyPr>
            <a:noAutofit/>
          </a:bodyPr>
          <a:lstStyle>
            <a:lvl1pPr marL="457200" indent="-457200">
              <a:lnSpc>
                <a:spcPct val="100000"/>
              </a:lnSpc>
              <a:buClr>
                <a:srgbClr val="009650"/>
              </a:buClr>
              <a:buFont typeface="Arial" panose="020B0604020202020204" pitchFamily="34" charset="0"/>
              <a:buChar char="•"/>
              <a:defRPr>
                <a:solidFill>
                  <a:srgbClr val="999999"/>
                </a:solidFill>
              </a:defRPr>
            </a:lvl1pPr>
            <a:lvl2pPr marL="800100" indent="-342900">
              <a:lnSpc>
                <a:spcPct val="100000"/>
              </a:lnSpc>
              <a:buClr>
                <a:srgbClr val="009650"/>
              </a:buClr>
              <a:buFont typeface="Arial" panose="020B0604020202020204" pitchFamily="34" charset="0"/>
              <a:buChar char="•"/>
              <a:defRPr>
                <a:solidFill>
                  <a:srgbClr val="999999"/>
                </a:solidFill>
              </a:defRPr>
            </a:lvl2pPr>
            <a:lvl3pPr marL="1257300" indent="-342900">
              <a:lnSpc>
                <a:spcPct val="100000"/>
              </a:lnSpc>
              <a:buClr>
                <a:srgbClr val="009650"/>
              </a:buClr>
              <a:buFont typeface="Arial" panose="020B0604020202020204" pitchFamily="34" charset="0"/>
              <a:buChar char="•"/>
              <a:defRPr>
                <a:solidFill>
                  <a:srgbClr val="999999"/>
                </a:solidFill>
              </a:defRPr>
            </a:lvl3pPr>
            <a:lvl4pPr marL="1657350" indent="-285750">
              <a:lnSpc>
                <a:spcPct val="100000"/>
              </a:lnSpc>
              <a:buClr>
                <a:srgbClr val="009650"/>
              </a:buClr>
              <a:buFont typeface="Arial" panose="020B0604020202020204" pitchFamily="34" charset="0"/>
              <a:buChar char="•"/>
              <a:defRPr>
                <a:solidFill>
                  <a:srgbClr val="999999"/>
                </a:solidFill>
              </a:defRPr>
            </a:lvl4pPr>
            <a:lvl5pPr marL="2114550" indent="-285750">
              <a:lnSpc>
                <a:spcPct val="100000"/>
              </a:lnSpc>
              <a:buClr>
                <a:srgbClr val="009650"/>
              </a:buClr>
              <a:buFont typeface="Arial" panose="020B0604020202020204" pitchFamily="34" charset="0"/>
              <a:buChar char="•"/>
              <a:defRPr>
                <a:solidFill>
                  <a:srgbClr val="999999"/>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LT" dirty="0"/>
          </a:p>
        </p:txBody>
      </p:sp>
      <p:pic>
        <p:nvPicPr>
          <p:cNvPr id="5" name="Picture 4">
            <a:extLst>
              <a:ext uri="{FF2B5EF4-FFF2-40B4-BE49-F238E27FC236}">
                <a16:creationId xmlns:a16="http://schemas.microsoft.com/office/drawing/2014/main" id="{E4520823-6EC9-9368-396B-7FD16261100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6" name="Straight Connector 5">
            <a:extLst>
              <a:ext uri="{FF2B5EF4-FFF2-40B4-BE49-F238E27FC236}">
                <a16:creationId xmlns:a16="http://schemas.microsoft.com/office/drawing/2014/main" id="{A395DFC0-B3CF-4FAC-2F8E-8CAE37D83157}"/>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0760716"/>
      </p:ext>
    </p:extLst>
  </p:cSld>
  <p:clrMapOvr>
    <a:masterClrMapping/>
  </p:clrMapOvr>
  <p:extLst>
    <p:ext uri="{DCECCB84-F9BA-43D5-87BE-67443E8EF086}">
      <p15:sldGuideLst xmlns:p15="http://schemas.microsoft.com/office/powerpoint/2012/main">
        <p15:guide id="1" orient="horz" pos="459"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5000892"/>
      </p:ext>
    </p:extLst>
  </p:cSld>
  <p:clrMapOvr>
    <a:masterClrMapping/>
  </p:clrMapOvr>
  <p:extLst>
    <p:ext uri="{DCECCB84-F9BA-43D5-87BE-67443E8EF086}">
      <p15:sldGuideLst xmlns:p15="http://schemas.microsoft.com/office/powerpoint/2012/main">
        <p15:guide id="1" orient="horz" pos="459"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2C6FF57-84EF-DF00-3FF5-30DC28E9B0DE}"/>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sp>
        <p:nvSpPr>
          <p:cNvPr id="12" name="Title 11">
            <a:extLst>
              <a:ext uri="{FF2B5EF4-FFF2-40B4-BE49-F238E27FC236}">
                <a16:creationId xmlns:a16="http://schemas.microsoft.com/office/drawing/2014/main" id="{62F88EBE-A3FF-194F-CAB8-55932831F0BD}"/>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sp>
        <p:nvSpPr>
          <p:cNvPr id="14" name="Text Placeholder 13">
            <a:extLst>
              <a:ext uri="{FF2B5EF4-FFF2-40B4-BE49-F238E27FC236}">
                <a16:creationId xmlns:a16="http://schemas.microsoft.com/office/drawing/2014/main" id="{76EE25AC-3D23-C61F-E770-5EFB328E9FF0}"/>
              </a:ext>
            </a:extLst>
          </p:cNvPr>
          <p:cNvSpPr>
            <a:spLocks noGrp="1"/>
          </p:cNvSpPr>
          <p:nvPr>
            <p:ph type="body" sz="quarter" idx="10"/>
          </p:nvPr>
        </p:nvSpPr>
        <p:spPr>
          <a:xfrm>
            <a:off x="609600" y="1387875"/>
            <a:ext cx="10885714" cy="2622550"/>
          </a:xfrm>
        </p:spPr>
        <p:txBody>
          <a:bodyPr>
            <a:noAutofit/>
          </a:bodyPr>
          <a:lstStyle>
            <a:lvl1pPr marL="457200" indent="-457200">
              <a:lnSpc>
                <a:spcPct val="100000"/>
              </a:lnSpc>
              <a:buClr>
                <a:srgbClr val="009650"/>
              </a:buClr>
              <a:buFont typeface="Arial" panose="020B0604020202020204" pitchFamily="34" charset="0"/>
              <a:buChar char="•"/>
              <a:defRPr>
                <a:solidFill>
                  <a:srgbClr val="999999"/>
                </a:solidFill>
              </a:defRPr>
            </a:lvl1pPr>
            <a:lvl2pPr marL="800100" indent="-342900">
              <a:lnSpc>
                <a:spcPct val="100000"/>
              </a:lnSpc>
              <a:buClr>
                <a:srgbClr val="009650"/>
              </a:buClr>
              <a:buFont typeface="Arial" panose="020B0604020202020204" pitchFamily="34" charset="0"/>
              <a:buChar char="•"/>
              <a:defRPr>
                <a:solidFill>
                  <a:srgbClr val="999999"/>
                </a:solidFill>
              </a:defRPr>
            </a:lvl2pPr>
            <a:lvl3pPr marL="1257300" indent="-342900">
              <a:lnSpc>
                <a:spcPct val="100000"/>
              </a:lnSpc>
              <a:buClr>
                <a:srgbClr val="009650"/>
              </a:buClr>
              <a:buFont typeface="Arial" panose="020B0604020202020204" pitchFamily="34" charset="0"/>
              <a:buChar char="•"/>
              <a:defRPr>
                <a:solidFill>
                  <a:srgbClr val="999999"/>
                </a:solidFill>
              </a:defRPr>
            </a:lvl3pPr>
            <a:lvl4pPr marL="1657350" indent="-285750">
              <a:lnSpc>
                <a:spcPct val="100000"/>
              </a:lnSpc>
              <a:buClr>
                <a:srgbClr val="009650"/>
              </a:buClr>
              <a:buFont typeface="Arial" panose="020B0604020202020204" pitchFamily="34" charset="0"/>
              <a:buChar char="•"/>
              <a:defRPr>
                <a:solidFill>
                  <a:srgbClr val="999999"/>
                </a:solidFill>
              </a:defRPr>
            </a:lvl4pPr>
            <a:lvl5pPr marL="2114550" indent="-285750">
              <a:lnSpc>
                <a:spcPct val="100000"/>
              </a:lnSpc>
              <a:buClr>
                <a:srgbClr val="009650"/>
              </a:buClr>
              <a:buFont typeface="Arial" panose="020B0604020202020204" pitchFamily="34" charset="0"/>
              <a:buChar char="•"/>
              <a:defRPr>
                <a:solidFill>
                  <a:srgbClr val="999999"/>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LT" dirty="0"/>
          </a:p>
        </p:txBody>
      </p:sp>
      <p:pic>
        <p:nvPicPr>
          <p:cNvPr id="5" name="Picture 4">
            <a:extLst>
              <a:ext uri="{FF2B5EF4-FFF2-40B4-BE49-F238E27FC236}">
                <a16:creationId xmlns:a16="http://schemas.microsoft.com/office/drawing/2014/main" id="{E4520823-6EC9-9368-396B-7FD16261100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6" name="Straight Connector 5">
            <a:extLst>
              <a:ext uri="{FF2B5EF4-FFF2-40B4-BE49-F238E27FC236}">
                <a16:creationId xmlns:a16="http://schemas.microsoft.com/office/drawing/2014/main" id="{A395DFC0-B3CF-4FAC-2F8E-8CAE37D83157}"/>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sp>
        <p:nvSpPr>
          <p:cNvPr id="22" name="Picture Placeholder 21">
            <a:extLst>
              <a:ext uri="{FF2B5EF4-FFF2-40B4-BE49-F238E27FC236}">
                <a16:creationId xmlns:a16="http://schemas.microsoft.com/office/drawing/2014/main" id="{ABB98606-E5F5-BBED-133D-45F7270C79CD}"/>
              </a:ext>
            </a:extLst>
          </p:cNvPr>
          <p:cNvSpPr>
            <a:spLocks noGrp="1"/>
          </p:cNvSpPr>
          <p:nvPr>
            <p:ph type="pic" sz="quarter" idx="11"/>
          </p:nvPr>
        </p:nvSpPr>
        <p:spPr>
          <a:xfrm>
            <a:off x="9530080" y="5247184"/>
            <a:ext cx="2661920" cy="1610816"/>
          </a:xfrm>
          <a:custGeom>
            <a:avLst/>
            <a:gdLst>
              <a:gd name="connsiteX0" fmla="*/ 2661920 w 2661920"/>
              <a:gd name="connsiteY0" fmla="*/ 0 h 1610816"/>
              <a:gd name="connsiteX1" fmla="*/ 2661920 w 2661920"/>
              <a:gd name="connsiteY1" fmla="*/ 1610816 h 1610816"/>
              <a:gd name="connsiteX2" fmla="*/ 921017 w 2661920"/>
              <a:gd name="connsiteY2" fmla="*/ 1610816 h 1610816"/>
              <a:gd name="connsiteX3" fmla="*/ 0 w 2661920"/>
              <a:gd name="connsiteY3" fmla="*/ 1196629 h 1610816"/>
            </a:gdLst>
            <a:ahLst/>
            <a:cxnLst>
              <a:cxn ang="0">
                <a:pos x="connsiteX0" y="connsiteY0"/>
              </a:cxn>
              <a:cxn ang="0">
                <a:pos x="connsiteX1" y="connsiteY1"/>
              </a:cxn>
              <a:cxn ang="0">
                <a:pos x="connsiteX2" y="connsiteY2"/>
              </a:cxn>
              <a:cxn ang="0">
                <a:pos x="connsiteX3" y="connsiteY3"/>
              </a:cxn>
            </a:cxnLst>
            <a:rect l="l" t="t" r="r" b="b"/>
            <a:pathLst>
              <a:path w="2661920" h="1610816">
                <a:moveTo>
                  <a:pt x="2661920" y="0"/>
                </a:moveTo>
                <a:lnTo>
                  <a:pt x="2661920" y="1610816"/>
                </a:lnTo>
                <a:lnTo>
                  <a:pt x="921017" y="1610816"/>
                </a:lnTo>
                <a:lnTo>
                  <a:pt x="0" y="1196629"/>
                </a:lnTo>
                <a:close/>
              </a:path>
            </a:pathLst>
          </a:custGeom>
          <a:pattFill prst="wdUpDiag">
            <a:fgClr>
              <a:schemeClr val="bg1">
                <a:lumMod val="85000"/>
              </a:schemeClr>
            </a:fgClr>
            <a:bgClr>
              <a:schemeClr val="bg1"/>
            </a:bgClr>
          </a:pattFill>
        </p:spPr>
        <p:txBody>
          <a:bodyPr wrap="square">
            <a:noAutofit/>
          </a:bodyPr>
          <a:lstStyle/>
          <a:p>
            <a:endParaRPr lang="en-LT"/>
          </a:p>
        </p:txBody>
      </p:sp>
    </p:spTree>
    <p:extLst>
      <p:ext uri="{BB962C8B-B14F-4D97-AF65-F5344CB8AC3E}">
        <p14:creationId xmlns:p14="http://schemas.microsoft.com/office/powerpoint/2010/main" val="3587692743"/>
      </p:ext>
    </p:extLst>
  </p:cSld>
  <p:clrMapOvr>
    <a:masterClrMapping/>
  </p:clrMapOvr>
  <p:extLst>
    <p:ext uri="{DCECCB84-F9BA-43D5-87BE-67443E8EF086}">
      <p15:sldGuideLst xmlns:p15="http://schemas.microsoft.com/office/powerpoint/2012/main">
        <p15:guide id="1" orient="horz" pos="459"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45256B5-A71E-7A0D-76EE-8334EE351857}"/>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sp>
        <p:nvSpPr>
          <p:cNvPr id="3" name="Chart Placeholder 2">
            <a:extLst>
              <a:ext uri="{FF2B5EF4-FFF2-40B4-BE49-F238E27FC236}">
                <a16:creationId xmlns:a16="http://schemas.microsoft.com/office/drawing/2014/main" id="{20277A50-40D4-78A2-32C1-3854BBDF3F2B}"/>
              </a:ext>
            </a:extLst>
          </p:cNvPr>
          <p:cNvSpPr>
            <a:spLocks noGrp="1"/>
          </p:cNvSpPr>
          <p:nvPr>
            <p:ph type="chart" sz="quarter" idx="10"/>
          </p:nvPr>
        </p:nvSpPr>
        <p:spPr>
          <a:xfrm>
            <a:off x="609600" y="1997075"/>
            <a:ext cx="7848600" cy="2651125"/>
          </a:xfrm>
        </p:spPr>
        <p:txBody>
          <a:bodyPr/>
          <a:lstStyle/>
          <a:p>
            <a:endParaRPr lang="en-LT"/>
          </a:p>
        </p:txBody>
      </p:sp>
      <p:sp>
        <p:nvSpPr>
          <p:cNvPr id="9" name="Title 11">
            <a:extLst>
              <a:ext uri="{FF2B5EF4-FFF2-40B4-BE49-F238E27FC236}">
                <a16:creationId xmlns:a16="http://schemas.microsoft.com/office/drawing/2014/main" id="{0ABFF924-F17C-3678-71A7-395760638F9D}"/>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10" name="Picture 9">
            <a:extLst>
              <a:ext uri="{FF2B5EF4-FFF2-40B4-BE49-F238E27FC236}">
                <a16:creationId xmlns:a16="http://schemas.microsoft.com/office/drawing/2014/main" id="{A8CC43D7-C80A-63F2-AC91-47E516AF9D3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1" name="Straight Connector 10">
            <a:extLst>
              <a:ext uri="{FF2B5EF4-FFF2-40B4-BE49-F238E27FC236}">
                <a16:creationId xmlns:a16="http://schemas.microsoft.com/office/drawing/2014/main" id="{ADD7855C-CDB4-1C72-EE6E-6F79583E8CD1}"/>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8821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88870A9-7E0C-A07B-5862-0A705A2D14A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sp>
        <p:nvSpPr>
          <p:cNvPr id="5" name="Table Placeholder 4">
            <a:extLst>
              <a:ext uri="{FF2B5EF4-FFF2-40B4-BE49-F238E27FC236}">
                <a16:creationId xmlns:a16="http://schemas.microsoft.com/office/drawing/2014/main" id="{8128BEFD-0E54-4C2C-DA19-F802EA180E53}"/>
              </a:ext>
            </a:extLst>
          </p:cNvPr>
          <p:cNvSpPr>
            <a:spLocks noGrp="1"/>
          </p:cNvSpPr>
          <p:nvPr>
            <p:ph type="tbl" sz="quarter" idx="10"/>
          </p:nvPr>
        </p:nvSpPr>
        <p:spPr>
          <a:xfrm>
            <a:off x="609601" y="2684304"/>
            <a:ext cx="7589520" cy="3059112"/>
          </a:xfrm>
        </p:spPr>
        <p:txBody>
          <a:bodyPr/>
          <a:lstStyle/>
          <a:p>
            <a:endParaRPr lang="en-LT" dirty="0"/>
          </a:p>
        </p:txBody>
      </p:sp>
      <p:sp>
        <p:nvSpPr>
          <p:cNvPr id="7" name="Title 11">
            <a:extLst>
              <a:ext uri="{FF2B5EF4-FFF2-40B4-BE49-F238E27FC236}">
                <a16:creationId xmlns:a16="http://schemas.microsoft.com/office/drawing/2014/main" id="{A84DB3BC-4053-7B03-6807-AB12ECDE77FE}"/>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8" name="Picture 7">
            <a:extLst>
              <a:ext uri="{FF2B5EF4-FFF2-40B4-BE49-F238E27FC236}">
                <a16:creationId xmlns:a16="http://schemas.microsoft.com/office/drawing/2014/main" id="{D07E7157-DCFF-9A6C-805F-2640B712042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3" name="Straight Connector 12">
            <a:extLst>
              <a:ext uri="{FF2B5EF4-FFF2-40B4-BE49-F238E27FC236}">
                <a16:creationId xmlns:a16="http://schemas.microsoft.com/office/drawing/2014/main" id="{2453AE6C-FAC0-0CF1-83BD-6B38CE4646D3}"/>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9243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5" name="Table Placeholder 4">
            <a:extLst>
              <a:ext uri="{FF2B5EF4-FFF2-40B4-BE49-F238E27FC236}">
                <a16:creationId xmlns:a16="http://schemas.microsoft.com/office/drawing/2014/main" id="{8128BEFD-0E54-4C2C-DA19-F802EA180E53}"/>
              </a:ext>
            </a:extLst>
          </p:cNvPr>
          <p:cNvSpPr>
            <a:spLocks noGrp="1"/>
          </p:cNvSpPr>
          <p:nvPr>
            <p:ph type="tbl" sz="quarter" idx="10"/>
          </p:nvPr>
        </p:nvSpPr>
        <p:spPr>
          <a:xfrm>
            <a:off x="609601" y="2684304"/>
            <a:ext cx="7589520" cy="3059112"/>
          </a:xfrm>
        </p:spPr>
        <p:txBody>
          <a:bodyPr/>
          <a:lstStyle/>
          <a:p>
            <a:endParaRPr lang="en-LT" dirty="0"/>
          </a:p>
        </p:txBody>
      </p:sp>
      <p:sp>
        <p:nvSpPr>
          <p:cNvPr id="7" name="Title 11">
            <a:extLst>
              <a:ext uri="{FF2B5EF4-FFF2-40B4-BE49-F238E27FC236}">
                <a16:creationId xmlns:a16="http://schemas.microsoft.com/office/drawing/2014/main" id="{F02FE14A-F9C4-58FE-AB53-355924CD53A0}"/>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8" name="Picture 7">
            <a:extLst>
              <a:ext uri="{FF2B5EF4-FFF2-40B4-BE49-F238E27FC236}">
                <a16:creationId xmlns:a16="http://schemas.microsoft.com/office/drawing/2014/main" id="{7AB83149-5E06-BE18-B87C-A3B1904DC488}"/>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3" name="Straight Connector 12">
            <a:extLst>
              <a:ext uri="{FF2B5EF4-FFF2-40B4-BE49-F238E27FC236}">
                <a16:creationId xmlns:a16="http://schemas.microsoft.com/office/drawing/2014/main" id="{7F1EFD92-22A8-0985-F360-2F329AE382E9}"/>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610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4D7FA18-F4D1-EF9A-67FB-24CD638F77B7}"/>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sp>
        <p:nvSpPr>
          <p:cNvPr id="5" name="Table Placeholder 4">
            <a:extLst>
              <a:ext uri="{FF2B5EF4-FFF2-40B4-BE49-F238E27FC236}">
                <a16:creationId xmlns:a16="http://schemas.microsoft.com/office/drawing/2014/main" id="{8128BEFD-0E54-4C2C-DA19-F802EA180E53}"/>
              </a:ext>
            </a:extLst>
          </p:cNvPr>
          <p:cNvSpPr>
            <a:spLocks noGrp="1"/>
          </p:cNvSpPr>
          <p:nvPr>
            <p:ph type="tbl" sz="quarter" idx="10"/>
          </p:nvPr>
        </p:nvSpPr>
        <p:spPr>
          <a:xfrm>
            <a:off x="609601" y="2684304"/>
            <a:ext cx="7589520" cy="3059112"/>
          </a:xfrm>
        </p:spPr>
        <p:txBody>
          <a:bodyPr/>
          <a:lstStyle/>
          <a:p>
            <a:endParaRPr lang="en-LT" dirty="0"/>
          </a:p>
        </p:txBody>
      </p:sp>
      <p:pic>
        <p:nvPicPr>
          <p:cNvPr id="9" name="Picture 8">
            <a:extLst>
              <a:ext uri="{FF2B5EF4-FFF2-40B4-BE49-F238E27FC236}">
                <a16:creationId xmlns:a16="http://schemas.microsoft.com/office/drawing/2014/main" id="{0C441797-6277-A69F-65D3-625410B0294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34690" y="362493"/>
            <a:ext cx="1324958" cy="435388"/>
          </a:xfrm>
          <a:prstGeom prst="rect">
            <a:avLst/>
          </a:prstGeom>
        </p:spPr>
      </p:pic>
      <p:sp>
        <p:nvSpPr>
          <p:cNvPr id="8" name="Title 11">
            <a:extLst>
              <a:ext uri="{FF2B5EF4-FFF2-40B4-BE49-F238E27FC236}">
                <a16:creationId xmlns:a16="http://schemas.microsoft.com/office/drawing/2014/main" id="{1C9A1A44-752E-4C59-67DE-963DE28195AE}"/>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11" name="Picture 10">
            <a:extLst>
              <a:ext uri="{FF2B5EF4-FFF2-40B4-BE49-F238E27FC236}">
                <a16:creationId xmlns:a16="http://schemas.microsoft.com/office/drawing/2014/main" id="{530F374A-6D45-40C4-D5B8-9CD435F7F91A}"/>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3" name="Straight Connector 12">
            <a:extLst>
              <a:ext uri="{FF2B5EF4-FFF2-40B4-BE49-F238E27FC236}">
                <a16:creationId xmlns:a16="http://schemas.microsoft.com/office/drawing/2014/main" id="{B81A502F-0C25-9A3A-DF92-A597FE78C6AB}"/>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076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2D8776-0978-4A6F-98E3-38E991F76BD4}"/>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spTree>
    <p:extLst>
      <p:ext uri="{BB962C8B-B14F-4D97-AF65-F5344CB8AC3E}">
        <p14:creationId xmlns:p14="http://schemas.microsoft.com/office/powerpoint/2010/main" val="4086588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BB60C-AF9C-46C8-8635-53B977E4D17E}"/>
              </a:ext>
            </a:extLst>
          </p:cNvPr>
          <p:cNvSpPr>
            <a:spLocks noGrp="1"/>
          </p:cNvSpPr>
          <p:nvPr>
            <p:ph type="title"/>
          </p:nvPr>
        </p:nvSpPr>
        <p:spPr/>
        <p:txBody>
          <a:bodyPr/>
          <a:lstStyle/>
          <a:p>
            <a:r>
              <a:rPr lang="en-US"/>
              <a:t>Click to edit Master title style</a:t>
            </a:r>
            <a:endParaRPr lang="lt-LT"/>
          </a:p>
        </p:txBody>
      </p:sp>
      <p:sp>
        <p:nvSpPr>
          <p:cNvPr id="3" name="Date Placeholder 2">
            <a:extLst>
              <a:ext uri="{FF2B5EF4-FFF2-40B4-BE49-F238E27FC236}">
                <a16:creationId xmlns:a16="http://schemas.microsoft.com/office/drawing/2014/main" id="{3C2CF1DE-01A4-47AB-8282-D47BC94A881A}"/>
              </a:ext>
            </a:extLst>
          </p:cNvPr>
          <p:cNvSpPr>
            <a:spLocks noGrp="1"/>
          </p:cNvSpPr>
          <p:nvPr>
            <p:ph type="dt" sz="half" idx="10"/>
          </p:nvPr>
        </p:nvSpPr>
        <p:spPr/>
        <p:txBody>
          <a:bodyPr/>
          <a:lstStyle/>
          <a:p>
            <a:fld id="{BAC46EA7-7F3E-4E19-A858-C415251400EB}" type="datetimeFigureOut">
              <a:rPr lang="lt-LT" smtClean="0"/>
              <a:t>2024-05-21</a:t>
            </a:fld>
            <a:endParaRPr lang="lt-LT"/>
          </a:p>
        </p:txBody>
      </p:sp>
      <p:sp>
        <p:nvSpPr>
          <p:cNvPr id="4" name="Footer Placeholder 3">
            <a:extLst>
              <a:ext uri="{FF2B5EF4-FFF2-40B4-BE49-F238E27FC236}">
                <a16:creationId xmlns:a16="http://schemas.microsoft.com/office/drawing/2014/main" id="{8F1E96F9-1A84-457D-9F29-4D4BBDD36AC6}"/>
              </a:ext>
            </a:extLst>
          </p:cNvPr>
          <p:cNvSpPr>
            <a:spLocks noGrp="1"/>
          </p:cNvSpPr>
          <p:nvPr>
            <p:ph type="ftr" sz="quarter" idx="11"/>
          </p:nvPr>
        </p:nvSpPr>
        <p:spPr/>
        <p:txBody>
          <a:bodyPr/>
          <a:lstStyle/>
          <a:p>
            <a:endParaRPr lang="lt-LT"/>
          </a:p>
        </p:txBody>
      </p:sp>
      <p:sp>
        <p:nvSpPr>
          <p:cNvPr id="5" name="Slide Number Placeholder 4">
            <a:extLst>
              <a:ext uri="{FF2B5EF4-FFF2-40B4-BE49-F238E27FC236}">
                <a16:creationId xmlns:a16="http://schemas.microsoft.com/office/drawing/2014/main" id="{A92BACE6-7D7E-4BCF-A810-4F1B2138E136}"/>
              </a:ext>
            </a:extLst>
          </p:cNvPr>
          <p:cNvSpPr>
            <a:spLocks noGrp="1"/>
          </p:cNvSpPr>
          <p:nvPr>
            <p:ph type="sldNum" sz="quarter" idx="12"/>
          </p:nvPr>
        </p:nvSpPr>
        <p:spPr/>
        <p:txBody>
          <a:bodyPr/>
          <a:lstStyle/>
          <a:p>
            <a:fld id="{0A9FCED6-7036-4581-897F-9253FDC77DC3}" type="slidenum">
              <a:rPr lang="lt-LT" smtClean="0"/>
              <a:t>‹#›</a:t>
            </a:fld>
            <a:endParaRPr lang="lt-LT"/>
          </a:p>
        </p:txBody>
      </p:sp>
    </p:spTree>
    <p:extLst>
      <p:ext uri="{BB962C8B-B14F-4D97-AF65-F5344CB8AC3E}">
        <p14:creationId xmlns:p14="http://schemas.microsoft.com/office/powerpoint/2010/main" val="604898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45F172-B8D2-4EB4-AFB0-81BDE1403E5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4" name="Picture 3">
            <a:extLst>
              <a:ext uri="{FF2B5EF4-FFF2-40B4-BE49-F238E27FC236}">
                <a16:creationId xmlns:a16="http://schemas.microsoft.com/office/drawing/2014/main" id="{2986D709-213C-0A74-ECC0-4EBD5C841BCE}"/>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26885315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818164E-26F1-D23B-72BD-F0FD96C80E77}"/>
              </a:ext>
            </a:extLst>
          </p:cNvPr>
          <p:cNvGrpSpPr/>
          <p:nvPr userDrawn="1"/>
        </p:nvGrpSpPr>
        <p:grpSpPr>
          <a:xfrm>
            <a:off x="0" y="0"/>
            <a:ext cx="12192000" cy="6858000"/>
            <a:chOff x="0" y="0"/>
            <a:chExt cx="12192000" cy="6858000"/>
          </a:xfrm>
        </p:grpSpPr>
        <p:sp>
          <p:nvSpPr>
            <p:cNvPr id="7" name="Rectangle 6">
              <a:extLst>
                <a:ext uri="{FF2B5EF4-FFF2-40B4-BE49-F238E27FC236}">
                  <a16:creationId xmlns:a16="http://schemas.microsoft.com/office/drawing/2014/main" id="{62C6FF57-84EF-DF00-3FF5-30DC28E9B0DE}"/>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9" name="Picture 8" descr="A picture containing green, darkness, outdoor, night&#10;&#10;Description automatically generated">
              <a:extLst>
                <a:ext uri="{FF2B5EF4-FFF2-40B4-BE49-F238E27FC236}">
                  <a16:creationId xmlns:a16="http://schemas.microsoft.com/office/drawing/2014/main" id="{491C4202-238D-87C4-0B17-501A9CE86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798510" y="2699162"/>
              <a:ext cx="7393490" cy="4158838"/>
            </a:xfrm>
            <a:prstGeom prst="rect">
              <a:avLst/>
            </a:prstGeom>
          </p:spPr>
        </p:pic>
      </p:grpSp>
      <p:sp>
        <p:nvSpPr>
          <p:cNvPr id="12" name="Title 11">
            <a:extLst>
              <a:ext uri="{FF2B5EF4-FFF2-40B4-BE49-F238E27FC236}">
                <a16:creationId xmlns:a16="http://schemas.microsoft.com/office/drawing/2014/main" id="{62F88EBE-A3FF-194F-CAB8-55932831F0BD}"/>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sp>
        <p:nvSpPr>
          <p:cNvPr id="14" name="Text Placeholder 13">
            <a:extLst>
              <a:ext uri="{FF2B5EF4-FFF2-40B4-BE49-F238E27FC236}">
                <a16:creationId xmlns:a16="http://schemas.microsoft.com/office/drawing/2014/main" id="{76EE25AC-3D23-C61F-E770-5EFB328E9FF0}"/>
              </a:ext>
            </a:extLst>
          </p:cNvPr>
          <p:cNvSpPr>
            <a:spLocks noGrp="1"/>
          </p:cNvSpPr>
          <p:nvPr>
            <p:ph type="body" sz="quarter" idx="10"/>
          </p:nvPr>
        </p:nvSpPr>
        <p:spPr>
          <a:xfrm>
            <a:off x="609600" y="1387875"/>
            <a:ext cx="10885714" cy="2622550"/>
          </a:xfrm>
        </p:spPr>
        <p:txBody>
          <a:bodyPr>
            <a:noAutofit/>
          </a:bodyPr>
          <a:lstStyle>
            <a:lvl1pPr marL="457200" indent="-457200">
              <a:lnSpc>
                <a:spcPct val="100000"/>
              </a:lnSpc>
              <a:buClr>
                <a:srgbClr val="009650"/>
              </a:buClr>
              <a:buFont typeface="Arial" panose="020B0604020202020204" pitchFamily="34" charset="0"/>
              <a:buChar char="•"/>
              <a:defRPr>
                <a:solidFill>
                  <a:srgbClr val="999999"/>
                </a:solidFill>
              </a:defRPr>
            </a:lvl1pPr>
            <a:lvl2pPr marL="800100" indent="-342900">
              <a:lnSpc>
                <a:spcPct val="100000"/>
              </a:lnSpc>
              <a:buClr>
                <a:srgbClr val="009650"/>
              </a:buClr>
              <a:buFont typeface="Arial" panose="020B0604020202020204" pitchFamily="34" charset="0"/>
              <a:buChar char="•"/>
              <a:defRPr>
                <a:solidFill>
                  <a:srgbClr val="999999"/>
                </a:solidFill>
              </a:defRPr>
            </a:lvl2pPr>
            <a:lvl3pPr marL="1257300" indent="-342900">
              <a:lnSpc>
                <a:spcPct val="100000"/>
              </a:lnSpc>
              <a:buClr>
                <a:srgbClr val="009650"/>
              </a:buClr>
              <a:buFont typeface="Arial" panose="020B0604020202020204" pitchFamily="34" charset="0"/>
              <a:buChar char="•"/>
              <a:defRPr>
                <a:solidFill>
                  <a:srgbClr val="999999"/>
                </a:solidFill>
              </a:defRPr>
            </a:lvl3pPr>
            <a:lvl4pPr marL="1657350" indent="-285750">
              <a:lnSpc>
                <a:spcPct val="100000"/>
              </a:lnSpc>
              <a:buClr>
                <a:srgbClr val="009650"/>
              </a:buClr>
              <a:buFont typeface="Arial" panose="020B0604020202020204" pitchFamily="34" charset="0"/>
              <a:buChar char="•"/>
              <a:defRPr>
                <a:solidFill>
                  <a:srgbClr val="999999"/>
                </a:solidFill>
              </a:defRPr>
            </a:lvl4pPr>
            <a:lvl5pPr marL="2114550" indent="-285750">
              <a:lnSpc>
                <a:spcPct val="100000"/>
              </a:lnSpc>
              <a:buClr>
                <a:srgbClr val="009650"/>
              </a:buClr>
              <a:buFont typeface="Arial" panose="020B0604020202020204" pitchFamily="34" charset="0"/>
              <a:buChar char="•"/>
              <a:defRPr>
                <a:solidFill>
                  <a:srgbClr val="999999"/>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LT" dirty="0"/>
          </a:p>
        </p:txBody>
      </p:sp>
      <p:pic>
        <p:nvPicPr>
          <p:cNvPr id="5" name="Picture 4">
            <a:extLst>
              <a:ext uri="{FF2B5EF4-FFF2-40B4-BE49-F238E27FC236}">
                <a16:creationId xmlns:a16="http://schemas.microsoft.com/office/drawing/2014/main" id="{E4520823-6EC9-9368-396B-7FD16261100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6" name="Straight Connector 5">
            <a:extLst>
              <a:ext uri="{FF2B5EF4-FFF2-40B4-BE49-F238E27FC236}">
                <a16:creationId xmlns:a16="http://schemas.microsoft.com/office/drawing/2014/main" id="{A395DFC0-B3CF-4FAC-2F8E-8CAE37D83157}"/>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pic>
        <p:nvPicPr>
          <p:cNvPr id="2" name="Picture 1" descr="A picture containing screenshot, black, green, graphics&#10;&#10;Description automatically generated">
            <a:extLst>
              <a:ext uri="{FF2B5EF4-FFF2-40B4-BE49-F238E27FC236}">
                <a16:creationId xmlns:a16="http://schemas.microsoft.com/office/drawing/2014/main" id="{FC083558-4285-5D3A-D57B-EBF3D1BA6B25}"/>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flipH="1">
            <a:off x="0" y="4366653"/>
            <a:ext cx="5207726" cy="2491348"/>
          </a:xfrm>
          <a:prstGeom prst="rect">
            <a:avLst/>
          </a:prstGeom>
        </p:spPr>
      </p:pic>
    </p:spTree>
    <p:extLst>
      <p:ext uri="{BB962C8B-B14F-4D97-AF65-F5344CB8AC3E}">
        <p14:creationId xmlns:p14="http://schemas.microsoft.com/office/powerpoint/2010/main" val="1089287714"/>
      </p:ext>
    </p:extLst>
  </p:cSld>
  <p:clrMapOvr>
    <a:masterClrMapping/>
  </p:clrMapOvr>
  <p:extLst>
    <p:ext uri="{DCECCB84-F9BA-43D5-87BE-67443E8EF086}">
      <p15:sldGuideLst xmlns:p15="http://schemas.microsoft.com/office/powerpoint/2012/main">
        <p15:guide id="1" orient="horz" pos="459">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9CA9DACE-EE7B-755A-790F-67456C8D0D6F}"/>
              </a:ext>
            </a:extLst>
          </p:cNvPr>
          <p:cNvGrpSpPr/>
          <p:nvPr userDrawn="1"/>
        </p:nvGrpSpPr>
        <p:grpSpPr>
          <a:xfrm>
            <a:off x="0" y="0"/>
            <a:ext cx="12192000" cy="6858000"/>
            <a:chOff x="0" y="0"/>
            <a:chExt cx="12192000" cy="6858000"/>
          </a:xfrm>
        </p:grpSpPr>
        <p:sp>
          <p:nvSpPr>
            <p:cNvPr id="4" name="Rectangle 3">
              <a:extLst>
                <a:ext uri="{FF2B5EF4-FFF2-40B4-BE49-F238E27FC236}">
                  <a16:creationId xmlns:a16="http://schemas.microsoft.com/office/drawing/2014/main" id="{645256B5-A71E-7A0D-76EE-8334EE351857}"/>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5" name="Picture 4">
              <a:extLst>
                <a:ext uri="{FF2B5EF4-FFF2-40B4-BE49-F238E27FC236}">
                  <a16:creationId xmlns:a16="http://schemas.microsoft.com/office/drawing/2014/main" id="{B5AB7B4D-5FC1-6AAD-0E92-A7BF51944AD3}"/>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4662300" y="2622544"/>
              <a:ext cx="7529700" cy="4235456"/>
            </a:xfrm>
            <a:prstGeom prst="rect">
              <a:avLst/>
            </a:prstGeom>
          </p:spPr>
        </p:pic>
      </p:grpSp>
      <p:sp>
        <p:nvSpPr>
          <p:cNvPr id="3" name="Chart Placeholder 2">
            <a:extLst>
              <a:ext uri="{FF2B5EF4-FFF2-40B4-BE49-F238E27FC236}">
                <a16:creationId xmlns:a16="http://schemas.microsoft.com/office/drawing/2014/main" id="{20277A50-40D4-78A2-32C1-3854BBDF3F2B}"/>
              </a:ext>
            </a:extLst>
          </p:cNvPr>
          <p:cNvSpPr>
            <a:spLocks noGrp="1"/>
          </p:cNvSpPr>
          <p:nvPr>
            <p:ph type="chart" sz="quarter" idx="10"/>
          </p:nvPr>
        </p:nvSpPr>
        <p:spPr>
          <a:xfrm>
            <a:off x="609600" y="1997075"/>
            <a:ext cx="7848600" cy="2651125"/>
          </a:xfrm>
        </p:spPr>
        <p:txBody>
          <a:bodyPr/>
          <a:lstStyle/>
          <a:p>
            <a:endParaRPr lang="en-LT"/>
          </a:p>
        </p:txBody>
      </p:sp>
      <p:sp>
        <p:nvSpPr>
          <p:cNvPr id="9" name="Title 11">
            <a:extLst>
              <a:ext uri="{FF2B5EF4-FFF2-40B4-BE49-F238E27FC236}">
                <a16:creationId xmlns:a16="http://schemas.microsoft.com/office/drawing/2014/main" id="{0ABFF924-F17C-3678-71A7-395760638F9D}"/>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10" name="Picture 9">
            <a:extLst>
              <a:ext uri="{FF2B5EF4-FFF2-40B4-BE49-F238E27FC236}">
                <a16:creationId xmlns:a16="http://schemas.microsoft.com/office/drawing/2014/main" id="{A8CC43D7-C80A-63F2-AC91-47E516AF9D32}"/>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1" name="Straight Connector 10">
            <a:extLst>
              <a:ext uri="{FF2B5EF4-FFF2-40B4-BE49-F238E27FC236}">
                <a16:creationId xmlns:a16="http://schemas.microsoft.com/office/drawing/2014/main" id="{ADD7855C-CDB4-1C72-EE6E-6F79583E8CD1}"/>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pic>
        <p:nvPicPr>
          <p:cNvPr id="6" name="Picture 5" descr="A picture containing screenshot, black, green, graphics&#10;&#10;Description automatically generated">
            <a:extLst>
              <a:ext uri="{FF2B5EF4-FFF2-40B4-BE49-F238E27FC236}">
                <a16:creationId xmlns:a16="http://schemas.microsoft.com/office/drawing/2014/main" id="{E7B6EEDC-1F3A-DF42-6EBE-98FA0173F503}"/>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flipH="1">
            <a:off x="0" y="4366653"/>
            <a:ext cx="5207726" cy="2491348"/>
          </a:xfrm>
          <a:prstGeom prst="rect">
            <a:avLst/>
          </a:prstGeom>
        </p:spPr>
      </p:pic>
    </p:spTree>
    <p:extLst>
      <p:ext uri="{BB962C8B-B14F-4D97-AF65-F5344CB8AC3E}">
        <p14:creationId xmlns:p14="http://schemas.microsoft.com/office/powerpoint/2010/main" val="21161304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1590B2DD-F299-E774-C3CA-BFFE9478FEAC}"/>
              </a:ext>
            </a:extLst>
          </p:cNvPr>
          <p:cNvGrpSpPr/>
          <p:nvPr userDrawn="1"/>
        </p:nvGrpSpPr>
        <p:grpSpPr>
          <a:xfrm>
            <a:off x="0" y="0"/>
            <a:ext cx="12192000" cy="6858000"/>
            <a:chOff x="0" y="0"/>
            <a:chExt cx="12192000" cy="6858000"/>
          </a:xfrm>
        </p:grpSpPr>
        <p:sp>
          <p:nvSpPr>
            <p:cNvPr id="3" name="Rectangle 2">
              <a:extLst>
                <a:ext uri="{FF2B5EF4-FFF2-40B4-BE49-F238E27FC236}">
                  <a16:creationId xmlns:a16="http://schemas.microsoft.com/office/drawing/2014/main" id="{988870A9-7E0C-A07B-5862-0A705A2D14A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4" name="Picture 3">
              <a:extLst>
                <a:ext uri="{FF2B5EF4-FFF2-40B4-BE49-F238E27FC236}">
                  <a16:creationId xmlns:a16="http://schemas.microsoft.com/office/drawing/2014/main" id="{E49C52D8-9EFB-553A-439C-6C3F34D06866}"/>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4772096" y="2684304"/>
              <a:ext cx="7419904" cy="4173696"/>
            </a:xfrm>
            <a:prstGeom prst="rect">
              <a:avLst/>
            </a:prstGeom>
          </p:spPr>
        </p:pic>
      </p:grpSp>
      <p:sp>
        <p:nvSpPr>
          <p:cNvPr id="5" name="Table Placeholder 4">
            <a:extLst>
              <a:ext uri="{FF2B5EF4-FFF2-40B4-BE49-F238E27FC236}">
                <a16:creationId xmlns:a16="http://schemas.microsoft.com/office/drawing/2014/main" id="{8128BEFD-0E54-4C2C-DA19-F802EA180E53}"/>
              </a:ext>
            </a:extLst>
          </p:cNvPr>
          <p:cNvSpPr>
            <a:spLocks noGrp="1"/>
          </p:cNvSpPr>
          <p:nvPr>
            <p:ph type="tbl" sz="quarter" idx="10"/>
          </p:nvPr>
        </p:nvSpPr>
        <p:spPr>
          <a:xfrm>
            <a:off x="609601" y="2684304"/>
            <a:ext cx="7589520" cy="3059112"/>
          </a:xfrm>
        </p:spPr>
        <p:txBody>
          <a:bodyPr/>
          <a:lstStyle/>
          <a:p>
            <a:endParaRPr lang="en-LT" dirty="0"/>
          </a:p>
        </p:txBody>
      </p:sp>
      <p:sp>
        <p:nvSpPr>
          <p:cNvPr id="7" name="Title 11">
            <a:extLst>
              <a:ext uri="{FF2B5EF4-FFF2-40B4-BE49-F238E27FC236}">
                <a16:creationId xmlns:a16="http://schemas.microsoft.com/office/drawing/2014/main" id="{A84DB3BC-4053-7B03-6807-AB12ECDE77FE}"/>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8" name="Picture 7">
            <a:extLst>
              <a:ext uri="{FF2B5EF4-FFF2-40B4-BE49-F238E27FC236}">
                <a16:creationId xmlns:a16="http://schemas.microsoft.com/office/drawing/2014/main" id="{D07E7157-DCFF-9A6C-805F-2640B7120425}"/>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3" name="Straight Connector 12">
            <a:extLst>
              <a:ext uri="{FF2B5EF4-FFF2-40B4-BE49-F238E27FC236}">
                <a16:creationId xmlns:a16="http://schemas.microsoft.com/office/drawing/2014/main" id="{2453AE6C-FAC0-0CF1-83BD-6B38CE4646D3}"/>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pic>
        <p:nvPicPr>
          <p:cNvPr id="10" name="Picture 9" descr="A picture containing screenshot, black, green, graphics&#10;&#10;Description automatically generated">
            <a:extLst>
              <a:ext uri="{FF2B5EF4-FFF2-40B4-BE49-F238E27FC236}">
                <a16:creationId xmlns:a16="http://schemas.microsoft.com/office/drawing/2014/main" id="{D0D9F2F1-3F25-42D9-8EF1-035AF6F580A8}"/>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flipH="1">
            <a:off x="0" y="4366653"/>
            <a:ext cx="5207726" cy="2491348"/>
          </a:xfrm>
          <a:prstGeom prst="rect">
            <a:avLst/>
          </a:prstGeom>
        </p:spPr>
      </p:pic>
    </p:spTree>
    <p:extLst>
      <p:ext uri="{BB962C8B-B14F-4D97-AF65-F5344CB8AC3E}">
        <p14:creationId xmlns:p14="http://schemas.microsoft.com/office/powerpoint/2010/main" val="958695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1590B2DD-F299-E774-C3CA-BFFE9478FEAC}"/>
              </a:ext>
            </a:extLst>
          </p:cNvPr>
          <p:cNvGrpSpPr/>
          <p:nvPr userDrawn="1"/>
        </p:nvGrpSpPr>
        <p:grpSpPr>
          <a:xfrm>
            <a:off x="0" y="0"/>
            <a:ext cx="12192000" cy="6858000"/>
            <a:chOff x="0" y="0"/>
            <a:chExt cx="12192000" cy="6858000"/>
          </a:xfrm>
        </p:grpSpPr>
        <p:sp>
          <p:nvSpPr>
            <p:cNvPr id="3" name="Rectangle 2">
              <a:extLst>
                <a:ext uri="{FF2B5EF4-FFF2-40B4-BE49-F238E27FC236}">
                  <a16:creationId xmlns:a16="http://schemas.microsoft.com/office/drawing/2014/main" id="{988870A9-7E0C-A07B-5862-0A705A2D14A6}"/>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4" name="Picture 3">
              <a:extLst>
                <a:ext uri="{FF2B5EF4-FFF2-40B4-BE49-F238E27FC236}">
                  <a16:creationId xmlns:a16="http://schemas.microsoft.com/office/drawing/2014/main" id="{E49C52D8-9EFB-553A-439C-6C3F34D06866}"/>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4798510" y="2699162"/>
              <a:ext cx="7393490" cy="4158838"/>
            </a:xfrm>
            <a:prstGeom prst="rect">
              <a:avLst/>
            </a:prstGeom>
          </p:spPr>
        </p:pic>
      </p:grpSp>
      <p:sp>
        <p:nvSpPr>
          <p:cNvPr id="5" name="Table Placeholder 4">
            <a:extLst>
              <a:ext uri="{FF2B5EF4-FFF2-40B4-BE49-F238E27FC236}">
                <a16:creationId xmlns:a16="http://schemas.microsoft.com/office/drawing/2014/main" id="{8128BEFD-0E54-4C2C-DA19-F802EA180E53}"/>
              </a:ext>
            </a:extLst>
          </p:cNvPr>
          <p:cNvSpPr>
            <a:spLocks noGrp="1"/>
          </p:cNvSpPr>
          <p:nvPr>
            <p:ph type="tbl" sz="quarter" idx="10"/>
          </p:nvPr>
        </p:nvSpPr>
        <p:spPr>
          <a:xfrm>
            <a:off x="609601" y="2684304"/>
            <a:ext cx="7589520" cy="3059112"/>
          </a:xfrm>
        </p:spPr>
        <p:txBody>
          <a:bodyPr/>
          <a:lstStyle/>
          <a:p>
            <a:endParaRPr lang="en-LT" dirty="0"/>
          </a:p>
        </p:txBody>
      </p:sp>
      <p:sp>
        <p:nvSpPr>
          <p:cNvPr id="7" name="Title 11">
            <a:extLst>
              <a:ext uri="{FF2B5EF4-FFF2-40B4-BE49-F238E27FC236}">
                <a16:creationId xmlns:a16="http://schemas.microsoft.com/office/drawing/2014/main" id="{F02FE14A-F9C4-58FE-AB53-355924CD53A0}"/>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8" name="Picture 7">
            <a:extLst>
              <a:ext uri="{FF2B5EF4-FFF2-40B4-BE49-F238E27FC236}">
                <a16:creationId xmlns:a16="http://schemas.microsoft.com/office/drawing/2014/main" id="{7AB83149-5E06-BE18-B87C-A3B1904DC488}"/>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3" name="Straight Connector 12">
            <a:extLst>
              <a:ext uri="{FF2B5EF4-FFF2-40B4-BE49-F238E27FC236}">
                <a16:creationId xmlns:a16="http://schemas.microsoft.com/office/drawing/2014/main" id="{7F1EFD92-22A8-0985-F360-2F329AE382E9}"/>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pic>
        <p:nvPicPr>
          <p:cNvPr id="10" name="Picture 9" descr="A picture containing screenshot, black, green, graphics&#10;&#10;Description automatically generated">
            <a:extLst>
              <a:ext uri="{FF2B5EF4-FFF2-40B4-BE49-F238E27FC236}">
                <a16:creationId xmlns:a16="http://schemas.microsoft.com/office/drawing/2014/main" id="{31A74B64-FBD7-E763-1CB1-DFE131855576}"/>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flipH="1">
            <a:off x="0" y="4366653"/>
            <a:ext cx="5207726" cy="2491348"/>
          </a:xfrm>
          <a:prstGeom prst="rect">
            <a:avLst/>
          </a:prstGeom>
        </p:spPr>
      </p:pic>
    </p:spTree>
    <p:extLst>
      <p:ext uri="{BB962C8B-B14F-4D97-AF65-F5344CB8AC3E}">
        <p14:creationId xmlns:p14="http://schemas.microsoft.com/office/powerpoint/2010/main" val="39255361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D794315-3299-6CEC-9C9E-3FEE7C41565E}"/>
              </a:ext>
            </a:extLst>
          </p:cNvPr>
          <p:cNvGrpSpPr/>
          <p:nvPr userDrawn="1"/>
        </p:nvGrpSpPr>
        <p:grpSpPr>
          <a:xfrm>
            <a:off x="0" y="0"/>
            <a:ext cx="12192000" cy="6858000"/>
            <a:chOff x="0" y="0"/>
            <a:chExt cx="12192000" cy="6858000"/>
          </a:xfrm>
        </p:grpSpPr>
        <p:sp>
          <p:nvSpPr>
            <p:cNvPr id="3" name="Rectangle 2">
              <a:extLst>
                <a:ext uri="{FF2B5EF4-FFF2-40B4-BE49-F238E27FC236}">
                  <a16:creationId xmlns:a16="http://schemas.microsoft.com/office/drawing/2014/main" id="{54D7FA18-F4D1-EF9A-67FB-24CD638F77B7}"/>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4" name="Picture 3">
              <a:extLst>
                <a:ext uri="{FF2B5EF4-FFF2-40B4-BE49-F238E27FC236}">
                  <a16:creationId xmlns:a16="http://schemas.microsoft.com/office/drawing/2014/main" id="{A5BF038A-355E-57FA-F405-2A326E43787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4798510" y="2699162"/>
              <a:ext cx="7393490" cy="4158838"/>
            </a:xfrm>
            <a:prstGeom prst="rect">
              <a:avLst/>
            </a:prstGeom>
          </p:spPr>
        </p:pic>
      </p:grpSp>
      <p:sp>
        <p:nvSpPr>
          <p:cNvPr id="5" name="Table Placeholder 4">
            <a:extLst>
              <a:ext uri="{FF2B5EF4-FFF2-40B4-BE49-F238E27FC236}">
                <a16:creationId xmlns:a16="http://schemas.microsoft.com/office/drawing/2014/main" id="{8128BEFD-0E54-4C2C-DA19-F802EA180E53}"/>
              </a:ext>
            </a:extLst>
          </p:cNvPr>
          <p:cNvSpPr>
            <a:spLocks noGrp="1"/>
          </p:cNvSpPr>
          <p:nvPr>
            <p:ph type="tbl" sz="quarter" idx="10"/>
          </p:nvPr>
        </p:nvSpPr>
        <p:spPr>
          <a:xfrm>
            <a:off x="609601" y="2684304"/>
            <a:ext cx="7589520" cy="3059112"/>
          </a:xfrm>
        </p:spPr>
        <p:txBody>
          <a:bodyPr/>
          <a:lstStyle/>
          <a:p>
            <a:endParaRPr lang="en-LT" dirty="0"/>
          </a:p>
        </p:txBody>
      </p:sp>
      <p:pic>
        <p:nvPicPr>
          <p:cNvPr id="9" name="Picture 8">
            <a:extLst>
              <a:ext uri="{FF2B5EF4-FFF2-40B4-BE49-F238E27FC236}">
                <a16:creationId xmlns:a16="http://schemas.microsoft.com/office/drawing/2014/main" id="{0C441797-6277-A69F-65D3-625410B02946}"/>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434690" y="362493"/>
            <a:ext cx="1324958" cy="435388"/>
          </a:xfrm>
          <a:prstGeom prst="rect">
            <a:avLst/>
          </a:prstGeom>
        </p:spPr>
      </p:pic>
      <p:sp>
        <p:nvSpPr>
          <p:cNvPr id="8" name="Title 11">
            <a:extLst>
              <a:ext uri="{FF2B5EF4-FFF2-40B4-BE49-F238E27FC236}">
                <a16:creationId xmlns:a16="http://schemas.microsoft.com/office/drawing/2014/main" id="{1C9A1A44-752E-4C59-67DE-963DE28195AE}"/>
              </a:ext>
            </a:extLst>
          </p:cNvPr>
          <p:cNvSpPr>
            <a:spLocks noGrp="1"/>
          </p:cNvSpPr>
          <p:nvPr>
            <p:ph type="title"/>
          </p:nvPr>
        </p:nvSpPr>
        <p:spPr>
          <a:xfrm>
            <a:off x="609600" y="210840"/>
            <a:ext cx="8546275" cy="841025"/>
          </a:xfrm>
        </p:spPr>
        <p:txBody>
          <a:bodyPr anchor="ctr" anchorCtr="0">
            <a:noAutofit/>
          </a:bodyPr>
          <a:lstStyle>
            <a:lvl1pPr>
              <a:lnSpc>
                <a:spcPct val="80000"/>
              </a:lnSpc>
              <a:defRPr sz="3200">
                <a:solidFill>
                  <a:srgbClr val="009650"/>
                </a:solidFill>
              </a:defRPr>
            </a:lvl1pPr>
          </a:lstStyle>
          <a:p>
            <a:r>
              <a:rPr lang="en-GB" dirty="0"/>
              <a:t>Click to edit Master title style</a:t>
            </a:r>
            <a:endParaRPr lang="en-LT" dirty="0"/>
          </a:p>
        </p:txBody>
      </p:sp>
      <p:pic>
        <p:nvPicPr>
          <p:cNvPr id="11" name="Picture 10">
            <a:extLst>
              <a:ext uri="{FF2B5EF4-FFF2-40B4-BE49-F238E27FC236}">
                <a16:creationId xmlns:a16="http://schemas.microsoft.com/office/drawing/2014/main" id="{530F374A-6D45-40C4-D5B8-9CD435F7F91A}"/>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436281" y="395023"/>
            <a:ext cx="1368943" cy="448907"/>
          </a:xfrm>
          <a:prstGeom prst="rect">
            <a:avLst/>
          </a:prstGeom>
        </p:spPr>
      </p:pic>
      <p:cxnSp>
        <p:nvCxnSpPr>
          <p:cNvPr id="13" name="Straight Connector 12">
            <a:extLst>
              <a:ext uri="{FF2B5EF4-FFF2-40B4-BE49-F238E27FC236}">
                <a16:creationId xmlns:a16="http://schemas.microsoft.com/office/drawing/2014/main" id="{B81A502F-0C25-9A3A-DF92-A597FE78C6AB}"/>
              </a:ext>
            </a:extLst>
          </p:cNvPr>
          <p:cNvCxnSpPr>
            <a:cxnSpLocks/>
          </p:cNvCxnSpPr>
          <p:nvPr userDrawn="1"/>
        </p:nvCxnSpPr>
        <p:spPr>
          <a:xfrm>
            <a:off x="0" y="1051876"/>
            <a:ext cx="12192000" cy="0"/>
          </a:xfrm>
          <a:prstGeom prst="line">
            <a:avLst/>
          </a:prstGeom>
          <a:ln w="12700">
            <a:solidFill>
              <a:srgbClr val="E6E6E6"/>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screenshot, black, green, graphics&#10;&#10;Description automatically generated">
            <a:extLst>
              <a:ext uri="{FF2B5EF4-FFF2-40B4-BE49-F238E27FC236}">
                <a16:creationId xmlns:a16="http://schemas.microsoft.com/office/drawing/2014/main" id="{5B64242F-23F8-49D0-B98F-35106E9475E5}"/>
              </a:ext>
            </a:extLst>
          </p:cNvPr>
          <p:cNvPicPr>
            <a:picLocks noChangeAspect="1"/>
          </p:cNvPicPr>
          <p:nvPr userDrawn="1"/>
        </p:nvPicPr>
        <p:blipFill rotWithShape="1">
          <a:blip r:embed="rId5" cstate="email">
            <a:extLst>
              <a:ext uri="{28A0092B-C50C-407E-A947-70E740481C1C}">
                <a14:useLocalDpi xmlns:a14="http://schemas.microsoft.com/office/drawing/2010/main"/>
              </a:ext>
            </a:extLst>
          </a:blip>
          <a:srcRect/>
          <a:stretch/>
        </p:blipFill>
        <p:spPr>
          <a:xfrm flipH="1">
            <a:off x="0" y="4366653"/>
            <a:ext cx="5207726" cy="2491348"/>
          </a:xfrm>
          <a:prstGeom prst="rect">
            <a:avLst/>
          </a:prstGeom>
        </p:spPr>
      </p:pic>
    </p:spTree>
    <p:extLst>
      <p:ext uri="{BB962C8B-B14F-4D97-AF65-F5344CB8AC3E}">
        <p14:creationId xmlns:p14="http://schemas.microsoft.com/office/powerpoint/2010/main" val="28290083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2D8776-0978-4A6F-98E3-38E991F76BD4}"/>
              </a:ext>
            </a:extLst>
          </p:cNvPr>
          <p:cNvSpPr/>
          <p:nvPr userDrawn="1"/>
        </p:nvSpPr>
        <p:spPr>
          <a:xfrm flipV="1">
            <a:off x="0" y="0"/>
            <a:ext cx="12192000" cy="6858000"/>
          </a:xfrm>
          <a:prstGeom prst="rect">
            <a:avLst/>
          </a:prstGeom>
          <a:gradFill flip="none" rotWithShape="1">
            <a:gsLst>
              <a:gs pos="0">
                <a:srgbClr val="E9F5EF"/>
              </a:gs>
              <a:gs pos="40000">
                <a:schemeClr val="bg1"/>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LT"/>
          </a:p>
        </p:txBody>
      </p:sp>
      <p:pic>
        <p:nvPicPr>
          <p:cNvPr id="2" name="Picture 1">
            <a:extLst>
              <a:ext uri="{FF2B5EF4-FFF2-40B4-BE49-F238E27FC236}">
                <a16:creationId xmlns:a16="http://schemas.microsoft.com/office/drawing/2014/main" id="{780D7DE9-CF02-6B70-62CD-E7A5DE7FC21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93342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59E986-5B0B-4672-719F-B684259787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LT"/>
          </a:p>
        </p:txBody>
      </p:sp>
      <p:sp>
        <p:nvSpPr>
          <p:cNvPr id="3" name="Text Placeholder 2">
            <a:extLst>
              <a:ext uri="{FF2B5EF4-FFF2-40B4-BE49-F238E27FC236}">
                <a16:creationId xmlns:a16="http://schemas.microsoft.com/office/drawing/2014/main" id="{790DE243-FCF4-FE08-1EF6-E5AE0A5B76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4" name="Date Placeholder 3">
            <a:extLst>
              <a:ext uri="{FF2B5EF4-FFF2-40B4-BE49-F238E27FC236}">
                <a16:creationId xmlns:a16="http://schemas.microsoft.com/office/drawing/2014/main" id="{CB8DF6B8-16B4-C393-A394-80279B6B7D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F0B451-27B8-6345-960F-87648358F73F}" type="datetimeFigureOut">
              <a:rPr lang="en-LT" smtClean="0"/>
              <a:t>05/21/2024</a:t>
            </a:fld>
            <a:endParaRPr lang="en-LT"/>
          </a:p>
        </p:txBody>
      </p:sp>
      <p:sp>
        <p:nvSpPr>
          <p:cNvPr id="5" name="Footer Placeholder 4">
            <a:extLst>
              <a:ext uri="{FF2B5EF4-FFF2-40B4-BE49-F238E27FC236}">
                <a16:creationId xmlns:a16="http://schemas.microsoft.com/office/drawing/2014/main" id="{0BAAA6D2-99F1-1335-942A-D69147D4EB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LT"/>
          </a:p>
        </p:txBody>
      </p:sp>
      <p:sp>
        <p:nvSpPr>
          <p:cNvPr id="6" name="Slide Number Placeholder 5">
            <a:extLst>
              <a:ext uri="{FF2B5EF4-FFF2-40B4-BE49-F238E27FC236}">
                <a16:creationId xmlns:a16="http://schemas.microsoft.com/office/drawing/2014/main" id="{30946663-05AE-9ACB-17C4-B8A2C29A86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28CD43-1507-954D-B52D-C883CF3A1669}" type="slidenum">
              <a:rPr lang="en-LT" smtClean="0"/>
              <a:t>‹#›</a:t>
            </a:fld>
            <a:endParaRPr lang="en-LT"/>
          </a:p>
        </p:txBody>
      </p:sp>
    </p:spTree>
    <p:extLst>
      <p:ext uri="{BB962C8B-B14F-4D97-AF65-F5344CB8AC3E}">
        <p14:creationId xmlns:p14="http://schemas.microsoft.com/office/powerpoint/2010/main" val="2093251187"/>
      </p:ext>
    </p:extLst>
  </p:cSld>
  <p:clrMap bg1="lt1" tx1="dk1" bg2="lt2" tx2="dk2" accent1="accent1" accent2="accent2" accent3="accent3" accent4="accent4" accent5="accent5" accent6="accent6" hlink="hlink" folHlink="folHlink"/>
  <p:sldLayoutIdLst>
    <p:sldLayoutId id="2147483649" r:id="rId1"/>
    <p:sldLayoutId id="2147483671" r:id="rId2"/>
    <p:sldLayoutId id="2147483672" r:id="rId3"/>
    <p:sldLayoutId id="2147483670" r:id="rId4"/>
    <p:sldLayoutId id="2147483669" r:id="rId5"/>
    <p:sldLayoutId id="2147483668" r:id="rId6"/>
    <p:sldLayoutId id="2147483650" r:id="rId7"/>
    <p:sldLayoutId id="2147483667" r:id="rId8"/>
    <p:sldLayoutId id="2147483666" r:id="rId9"/>
    <p:sldLayoutId id="2147483660" r:id="rId10"/>
    <p:sldLayoutId id="2147483662" r:id="rId11"/>
    <p:sldLayoutId id="2147483665" r:id="rId12"/>
    <p:sldLayoutId id="2147483663" r:id="rId13"/>
    <p:sldLayoutId id="2147483655" r:id="rId14"/>
    <p:sldLayoutId id="214748368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59E986-5B0B-4672-719F-B684259787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LT"/>
          </a:p>
        </p:txBody>
      </p:sp>
      <p:sp>
        <p:nvSpPr>
          <p:cNvPr id="3" name="Text Placeholder 2">
            <a:extLst>
              <a:ext uri="{FF2B5EF4-FFF2-40B4-BE49-F238E27FC236}">
                <a16:creationId xmlns:a16="http://schemas.microsoft.com/office/drawing/2014/main" id="{790DE243-FCF4-FE08-1EF6-E5AE0A5B76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LT"/>
          </a:p>
        </p:txBody>
      </p:sp>
      <p:sp>
        <p:nvSpPr>
          <p:cNvPr id="4" name="Date Placeholder 3">
            <a:extLst>
              <a:ext uri="{FF2B5EF4-FFF2-40B4-BE49-F238E27FC236}">
                <a16:creationId xmlns:a16="http://schemas.microsoft.com/office/drawing/2014/main" id="{CB8DF6B8-16B4-C393-A394-80279B6B7D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F0B451-27B8-6345-960F-87648358F73F}" type="datetimeFigureOut">
              <a:rPr lang="en-LT" smtClean="0"/>
              <a:t>05/21/2024</a:t>
            </a:fld>
            <a:endParaRPr lang="en-LT"/>
          </a:p>
        </p:txBody>
      </p:sp>
      <p:sp>
        <p:nvSpPr>
          <p:cNvPr id="5" name="Footer Placeholder 4">
            <a:extLst>
              <a:ext uri="{FF2B5EF4-FFF2-40B4-BE49-F238E27FC236}">
                <a16:creationId xmlns:a16="http://schemas.microsoft.com/office/drawing/2014/main" id="{0BAAA6D2-99F1-1335-942A-D69147D4EB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LT"/>
          </a:p>
        </p:txBody>
      </p:sp>
      <p:sp>
        <p:nvSpPr>
          <p:cNvPr id="6" name="Slide Number Placeholder 5">
            <a:extLst>
              <a:ext uri="{FF2B5EF4-FFF2-40B4-BE49-F238E27FC236}">
                <a16:creationId xmlns:a16="http://schemas.microsoft.com/office/drawing/2014/main" id="{30946663-05AE-9ACB-17C4-B8A2C29A86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28CD43-1507-954D-B52D-C883CF3A1669}" type="slidenum">
              <a:rPr lang="en-LT" smtClean="0"/>
              <a:t>‹#›</a:t>
            </a:fld>
            <a:endParaRPr lang="en-LT"/>
          </a:p>
        </p:txBody>
      </p:sp>
    </p:spTree>
    <p:extLst>
      <p:ext uri="{BB962C8B-B14F-4D97-AF65-F5344CB8AC3E}">
        <p14:creationId xmlns:p14="http://schemas.microsoft.com/office/powerpoint/2010/main" val="267310003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20.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21.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7.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28.emf"/><Relationship Id="rId4" Type="http://schemas.openxmlformats.org/officeDocument/2006/relationships/oleObject" Target="../embeddings/oleObject2.bin"/></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chart" Target="../charts/chart3.xml"/></Relationships>
</file>

<file path=ppt/slides/_rels/slide22.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emf"/><Relationship Id="rId1" Type="http://schemas.openxmlformats.org/officeDocument/2006/relationships/slideLayout" Target="../slideLayouts/slideLayout16.xml"/><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5" Type="http://schemas.openxmlformats.org/officeDocument/2006/relationships/hyperlink" Target="http://www.nma.lt/" TargetMode="External"/><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4E004B-69E1-CC16-4790-94A39364E3FA}"/>
              </a:ext>
            </a:extLst>
          </p:cNvPr>
          <p:cNvPicPr>
            <a:picLocks noChangeAspect="1"/>
          </p:cNvPicPr>
          <p:nvPr/>
        </p:nvPicPr>
        <p:blipFill>
          <a:blip r:embed="rId2"/>
          <a:stretch>
            <a:fillRect/>
          </a:stretch>
        </p:blipFill>
        <p:spPr>
          <a:xfrm>
            <a:off x="4625690" y="733061"/>
            <a:ext cx="2940620" cy="964295"/>
          </a:xfrm>
          <a:prstGeom prst="rect">
            <a:avLst/>
          </a:prstGeom>
        </p:spPr>
      </p:pic>
      <p:sp>
        <p:nvSpPr>
          <p:cNvPr id="11" name="TextBox 10">
            <a:extLst>
              <a:ext uri="{FF2B5EF4-FFF2-40B4-BE49-F238E27FC236}">
                <a16:creationId xmlns:a16="http://schemas.microsoft.com/office/drawing/2014/main" id="{3FB32DD1-B9B1-AEC7-D970-B7C6F428F70B}"/>
              </a:ext>
            </a:extLst>
          </p:cNvPr>
          <p:cNvSpPr txBox="1"/>
          <p:nvPr/>
        </p:nvSpPr>
        <p:spPr>
          <a:xfrm>
            <a:off x="2508597" y="2087262"/>
            <a:ext cx="7174806" cy="1189383"/>
          </a:xfrm>
          <a:prstGeom prst="rect">
            <a:avLst/>
          </a:prstGeom>
          <a:noFill/>
        </p:spPr>
        <p:txBody>
          <a:bodyPr wrap="square" rtlCol="0" anchor="b" anchorCtr="0">
            <a:noAutofit/>
          </a:bodyPr>
          <a:lstStyle/>
          <a:p>
            <a:pPr lvl="0" algn="ctr">
              <a:lnSpc>
                <a:spcPct val="90000"/>
              </a:lnSpc>
              <a:spcBef>
                <a:spcPts val="600"/>
              </a:spcBef>
              <a:spcAft>
                <a:spcPts val="600"/>
              </a:spcAft>
              <a:defRPr/>
            </a:pPr>
            <a:r>
              <a:rPr lang="lt-LT" sz="3200" b="1" dirty="0">
                <a:solidFill>
                  <a:srgbClr val="009650"/>
                </a:solidFill>
              </a:rPr>
              <a:t>Miškininkystės sektoriaus paramos administravimo apžvalga</a:t>
            </a:r>
            <a:endParaRPr lang="en-LT" sz="3200" b="1" dirty="0">
              <a:solidFill>
                <a:srgbClr val="009650"/>
              </a:solidFill>
            </a:endParaRPr>
          </a:p>
        </p:txBody>
      </p:sp>
      <p:sp>
        <p:nvSpPr>
          <p:cNvPr id="12" name="TextBox 11">
            <a:extLst>
              <a:ext uri="{FF2B5EF4-FFF2-40B4-BE49-F238E27FC236}">
                <a16:creationId xmlns:a16="http://schemas.microsoft.com/office/drawing/2014/main" id="{25E6E829-7176-CEB6-9F83-D5653568D44A}"/>
              </a:ext>
            </a:extLst>
          </p:cNvPr>
          <p:cNvSpPr txBox="1"/>
          <p:nvPr/>
        </p:nvSpPr>
        <p:spPr>
          <a:xfrm>
            <a:off x="4411366" y="3943905"/>
            <a:ext cx="4430793" cy="1477328"/>
          </a:xfrm>
          <a:prstGeom prst="rect">
            <a:avLst/>
          </a:prstGeom>
          <a:noFill/>
        </p:spPr>
        <p:txBody>
          <a:bodyPr wrap="square" rtlCol="0">
            <a:spAutoFit/>
          </a:bodyPr>
          <a:lstStyle/>
          <a:p>
            <a:pPr lvl="0" algn="ctr">
              <a:defRPr/>
            </a:pPr>
            <a:r>
              <a:rPr lang="lt-LT" b="1" dirty="0">
                <a:solidFill>
                  <a:srgbClr val="7F7F7F"/>
                </a:solidFill>
              </a:rPr>
              <a:t>Kšištof Dokudovič</a:t>
            </a:r>
            <a:endParaRPr lang="en-LT" b="1" dirty="0">
              <a:solidFill>
                <a:srgbClr val="7F7F7F"/>
              </a:solidFill>
            </a:endParaRPr>
          </a:p>
          <a:p>
            <a:pPr lvl="0" algn="ctr">
              <a:defRPr/>
            </a:pPr>
            <a:r>
              <a:rPr lang="lt-LT" dirty="0">
                <a:solidFill>
                  <a:srgbClr val="7F7F7F"/>
                </a:solidFill>
              </a:rPr>
              <a:t>Nacionalinės mokėjimo agentūros Kaimo plėtros ir paramos regionams departamento direktorius</a:t>
            </a:r>
            <a:endParaRPr lang="en-LT" dirty="0">
              <a:solidFill>
                <a:srgbClr val="7F7F7F"/>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LT" sz="1800" b="0" i="0" u="none" strike="noStrike" kern="1200" cap="none" spc="0" normalizeH="0" baseline="0" noProof="0" dirty="0">
              <a:ln>
                <a:noFill/>
              </a:ln>
              <a:solidFill>
                <a:srgbClr val="7F7F7F"/>
              </a:solidFill>
              <a:effectLst/>
              <a:uLnTx/>
              <a:uFillTx/>
              <a:latin typeface="Arial" panose="020B0604020202020204"/>
              <a:ea typeface="+mn-ea"/>
              <a:cs typeface="+mn-cs"/>
            </a:endParaRPr>
          </a:p>
        </p:txBody>
      </p:sp>
    </p:spTree>
    <p:extLst>
      <p:ext uri="{BB962C8B-B14F-4D97-AF65-F5344CB8AC3E}">
        <p14:creationId xmlns:p14="http://schemas.microsoft.com/office/powerpoint/2010/main" val="3196016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609600" y="210840"/>
            <a:ext cx="8546275" cy="841025"/>
          </a:xfrm>
        </p:spPr>
        <p:txBody>
          <a:bodyPr>
            <a:normAutofit/>
          </a:bodyPr>
          <a:lstStyle/>
          <a:p>
            <a:r>
              <a:rPr lang="en-LT" sz="3200" dirty="0">
                <a:solidFill>
                  <a:srgbClr val="009650"/>
                </a:solidFill>
              </a:rPr>
              <a:t>S</a:t>
            </a:r>
            <a:r>
              <a:rPr lang="lt-LT" sz="3200" dirty="0" err="1">
                <a:solidFill>
                  <a:srgbClr val="009650"/>
                </a:solidFill>
              </a:rPr>
              <a:t>tatistika</a:t>
            </a:r>
            <a:r>
              <a:rPr lang="lt-LT" sz="3200" dirty="0">
                <a:solidFill>
                  <a:srgbClr val="009650"/>
                </a:solidFill>
              </a:rPr>
              <a:t> </a:t>
            </a:r>
            <a:endParaRPr lang="en-LT" sz="3200"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graphicFrame>
        <p:nvGraphicFramePr>
          <p:cNvPr id="3" name="Table 2">
            <a:extLst>
              <a:ext uri="{FF2B5EF4-FFF2-40B4-BE49-F238E27FC236}">
                <a16:creationId xmlns:a16="http://schemas.microsoft.com/office/drawing/2014/main" id="{E6B3F8DD-19D8-4BF6-9823-E52BBF840D9F}"/>
              </a:ext>
            </a:extLst>
          </p:cNvPr>
          <p:cNvGraphicFramePr>
            <a:graphicFrameLocks noGrp="1"/>
          </p:cNvGraphicFramePr>
          <p:nvPr>
            <p:extLst>
              <p:ext uri="{D42A27DB-BD31-4B8C-83A1-F6EECF244321}">
                <p14:modId xmlns:p14="http://schemas.microsoft.com/office/powerpoint/2010/main" val="3069558987"/>
              </p:ext>
            </p:extLst>
          </p:nvPr>
        </p:nvGraphicFramePr>
        <p:xfrm>
          <a:off x="235670" y="1956856"/>
          <a:ext cx="11670385" cy="4434517"/>
        </p:xfrm>
        <a:graphic>
          <a:graphicData uri="http://schemas.openxmlformats.org/drawingml/2006/table">
            <a:tbl>
              <a:tblPr>
                <a:tableStyleId>{93296810-A885-4BE3-A3E7-6D5BEEA58F35}</a:tableStyleId>
              </a:tblPr>
              <a:tblGrid>
                <a:gridCol w="2215299">
                  <a:extLst>
                    <a:ext uri="{9D8B030D-6E8A-4147-A177-3AD203B41FA5}">
                      <a16:colId xmlns:a16="http://schemas.microsoft.com/office/drawing/2014/main" val="2908156964"/>
                    </a:ext>
                  </a:extLst>
                </a:gridCol>
                <a:gridCol w="872070">
                  <a:extLst>
                    <a:ext uri="{9D8B030D-6E8A-4147-A177-3AD203B41FA5}">
                      <a16:colId xmlns:a16="http://schemas.microsoft.com/office/drawing/2014/main" val="3640104884"/>
                    </a:ext>
                  </a:extLst>
                </a:gridCol>
                <a:gridCol w="890742">
                  <a:extLst>
                    <a:ext uri="{9D8B030D-6E8A-4147-A177-3AD203B41FA5}">
                      <a16:colId xmlns:a16="http://schemas.microsoft.com/office/drawing/2014/main" val="229305258"/>
                    </a:ext>
                  </a:extLst>
                </a:gridCol>
                <a:gridCol w="1234912">
                  <a:extLst>
                    <a:ext uri="{9D8B030D-6E8A-4147-A177-3AD203B41FA5}">
                      <a16:colId xmlns:a16="http://schemas.microsoft.com/office/drawing/2014/main" val="2624761217"/>
                    </a:ext>
                  </a:extLst>
                </a:gridCol>
                <a:gridCol w="1175506">
                  <a:extLst>
                    <a:ext uri="{9D8B030D-6E8A-4147-A177-3AD203B41FA5}">
                      <a16:colId xmlns:a16="http://schemas.microsoft.com/office/drawing/2014/main" val="2851158446"/>
                    </a:ext>
                  </a:extLst>
                </a:gridCol>
                <a:gridCol w="1320464">
                  <a:extLst>
                    <a:ext uri="{9D8B030D-6E8A-4147-A177-3AD203B41FA5}">
                      <a16:colId xmlns:a16="http://schemas.microsoft.com/office/drawing/2014/main" val="3135294879"/>
                    </a:ext>
                  </a:extLst>
                </a:gridCol>
                <a:gridCol w="1320464">
                  <a:extLst>
                    <a:ext uri="{9D8B030D-6E8A-4147-A177-3AD203B41FA5}">
                      <a16:colId xmlns:a16="http://schemas.microsoft.com/office/drawing/2014/main" val="1373020173"/>
                    </a:ext>
                  </a:extLst>
                </a:gridCol>
                <a:gridCol w="1320464">
                  <a:extLst>
                    <a:ext uri="{9D8B030D-6E8A-4147-A177-3AD203B41FA5}">
                      <a16:colId xmlns:a16="http://schemas.microsoft.com/office/drawing/2014/main" val="2313931377"/>
                    </a:ext>
                  </a:extLst>
                </a:gridCol>
                <a:gridCol w="1320464">
                  <a:extLst>
                    <a:ext uri="{9D8B030D-6E8A-4147-A177-3AD203B41FA5}">
                      <a16:colId xmlns:a16="http://schemas.microsoft.com/office/drawing/2014/main" val="1720330093"/>
                    </a:ext>
                  </a:extLst>
                </a:gridCol>
              </a:tblGrid>
              <a:tr h="949685">
                <a:tc>
                  <a:txBody>
                    <a:bodyPr/>
                    <a:lstStyle/>
                    <a:p>
                      <a:pPr algn="l" fontAlgn="b"/>
                      <a:r>
                        <a:rPr lang="lt-LT" sz="1200" u="none" strike="noStrike" dirty="0">
                          <a:effectLst/>
                        </a:rPr>
                        <a:t> </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ctr"/>
                      <a:r>
                        <a:rPr lang="lt-LT" sz="1200" b="1" i="0" u="none" strike="noStrike" dirty="0">
                          <a:solidFill>
                            <a:srgbClr val="000000"/>
                          </a:solidFill>
                          <a:effectLst/>
                          <a:latin typeface="Arial" panose="020B0604020202020204" pitchFamily="34" charset="0"/>
                        </a:rPr>
                        <a:t>Priemonei skirtos lėšos, </a:t>
                      </a:r>
                    </a:p>
                    <a:p>
                      <a:pPr algn="ctr" rtl="0" fontAlgn="ctr"/>
                      <a:r>
                        <a:rPr lang="lt-LT" sz="1200" b="1" i="0" u="none" strike="noStrike" dirty="0">
                          <a:solidFill>
                            <a:srgbClr val="000000"/>
                          </a:solidFill>
                          <a:effectLst/>
                          <a:latin typeface="Arial" panose="020B0604020202020204" pitchFamily="34" charset="0"/>
                        </a:rPr>
                        <a:t>EUR</a:t>
                      </a:r>
                    </a:p>
                  </a:txBody>
                  <a:tcPr marL="8499" marR="8499" marT="8499" marB="0" anchor="ctr"/>
                </a:tc>
                <a:tc>
                  <a:txBody>
                    <a:bodyPr/>
                    <a:lstStyle/>
                    <a:p>
                      <a:pPr algn="ctr" rtl="0" fontAlgn="ctr"/>
                      <a:r>
                        <a:rPr lang="lt-LT" sz="1200" b="1" u="none" strike="noStrike" dirty="0">
                          <a:effectLst/>
                        </a:rPr>
                        <a:t>Surinkta paraiškų, vnt.</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ctr"/>
                      <a:r>
                        <a:rPr lang="lt-LT" sz="1200" b="1" u="none" strike="noStrike" dirty="0">
                          <a:effectLst/>
                        </a:rPr>
                        <a:t>Prašoma paramos suma, EUR</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ctr"/>
                      <a:r>
                        <a:rPr lang="lt-LT" sz="1200" b="1" u="none" strike="noStrike" dirty="0">
                          <a:effectLst/>
                        </a:rPr>
                        <a:t>Patvirtinta paraiškų/ pasirašyta sutarčių, vnt.</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ctr"/>
                      <a:r>
                        <a:rPr lang="lt-LT" sz="1200" b="1" u="none" strike="noStrike" dirty="0">
                          <a:effectLst/>
                        </a:rPr>
                        <a:t>Patvirtinta paramos suma, EUR</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ctr"/>
                      <a:r>
                        <a:rPr lang="fi-FI" sz="1200" b="1" u="none" strike="noStrike" dirty="0">
                          <a:effectLst/>
                        </a:rPr>
                        <a:t>Patvirtinta suma nuo skirtų lėšų 2014-2020 m.</a:t>
                      </a:r>
                      <a:endParaRPr lang="fi-FI"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ctr"/>
                      <a:r>
                        <a:rPr lang="lt-LT" sz="1200" b="1" u="none" strike="noStrike" dirty="0">
                          <a:effectLst/>
                        </a:rPr>
                        <a:t>Išmokėta paramos suma, EUR</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ctr"/>
                      <a:r>
                        <a:rPr lang="lt-LT" sz="1200" b="1" u="none" strike="noStrike" dirty="0">
                          <a:effectLst/>
                        </a:rPr>
                        <a:t>Išmokėta suma nuo skirtų lėšų 2014-2020 m.</a:t>
                      </a:r>
                      <a:endParaRPr lang="lt-LT" sz="1200" b="1" i="0" u="none" strike="noStrike" dirty="0">
                        <a:solidFill>
                          <a:srgbClr val="000000"/>
                        </a:solidFill>
                        <a:effectLst/>
                        <a:latin typeface="Arial" panose="020B0604020202020204" pitchFamily="34" charset="0"/>
                      </a:endParaRPr>
                    </a:p>
                  </a:txBody>
                  <a:tcPr marL="8499" marR="8499" marT="8499" marB="0" anchor="ctr"/>
                </a:tc>
                <a:extLst>
                  <a:ext uri="{0D108BD9-81ED-4DB2-BD59-A6C34878D82A}">
                    <a16:rowId xmlns:a16="http://schemas.microsoft.com/office/drawing/2014/main" val="2788149442"/>
                  </a:ext>
                </a:extLst>
              </a:tr>
              <a:tr h="508719">
                <a:tc>
                  <a:txBody>
                    <a:bodyPr/>
                    <a:lstStyle/>
                    <a:p>
                      <a:pPr algn="l" rtl="0" fontAlgn="ctr"/>
                      <a:r>
                        <a:rPr lang="lt-LT" sz="1200" b="1" u="none" strike="noStrike" dirty="0">
                          <a:effectLst/>
                        </a:rPr>
                        <a:t>Parama miškų infrastruktūrai</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b"/>
                      <a:r>
                        <a:rPr lang="lt-LT" sz="1200" u="none" strike="noStrike" dirty="0">
                          <a:effectLst/>
                        </a:rPr>
                        <a:t>1 532 046</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30</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2 637 761</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19</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1 777 469</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116%</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1 532 045</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100%</a:t>
                      </a:r>
                      <a:endParaRPr lang="lt-LT" sz="1200" b="0" i="0" u="none" strike="noStrike">
                        <a:solidFill>
                          <a:srgbClr val="000000"/>
                        </a:solidFill>
                        <a:effectLst/>
                        <a:latin typeface="Arial" panose="020B0604020202020204" pitchFamily="34" charset="0"/>
                      </a:endParaRPr>
                    </a:p>
                  </a:txBody>
                  <a:tcPr marL="8499" marR="8499" marT="8499" marB="0" anchor="b"/>
                </a:tc>
                <a:extLst>
                  <a:ext uri="{0D108BD9-81ED-4DB2-BD59-A6C34878D82A}">
                    <a16:rowId xmlns:a16="http://schemas.microsoft.com/office/drawing/2014/main" val="2873052798"/>
                  </a:ext>
                </a:extLst>
              </a:tr>
              <a:tr h="508719">
                <a:tc>
                  <a:txBody>
                    <a:bodyPr/>
                    <a:lstStyle/>
                    <a:p>
                      <a:pPr algn="l" rtl="0" fontAlgn="ctr"/>
                      <a:r>
                        <a:rPr lang="lt-LT" sz="1200" b="1" u="none" strike="noStrike" dirty="0">
                          <a:effectLst/>
                        </a:rPr>
                        <a:t>Miško veisimas</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b"/>
                      <a:r>
                        <a:rPr lang="lt-LT" sz="1200" b="0" i="0" u="none" strike="noStrike" dirty="0">
                          <a:solidFill>
                            <a:srgbClr val="000000"/>
                          </a:solidFill>
                          <a:effectLst/>
                          <a:latin typeface="Arial" panose="020B0604020202020204" pitchFamily="34" charset="0"/>
                        </a:rPr>
                        <a:t>13 242 688</a:t>
                      </a:r>
                    </a:p>
                  </a:txBody>
                  <a:tcPr marL="8499" marR="8499" marT="8499" marB="0" anchor="b"/>
                </a:tc>
                <a:tc>
                  <a:txBody>
                    <a:bodyPr/>
                    <a:lstStyle/>
                    <a:p>
                      <a:pPr algn="ctr" rtl="0" fontAlgn="b"/>
                      <a:r>
                        <a:rPr lang="lt-LT" sz="1200" u="none" strike="noStrike" dirty="0">
                          <a:effectLst/>
                        </a:rPr>
                        <a:t>1115</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22 736 032</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873</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17 874 199</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135%</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9 520 963</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72%</a:t>
                      </a:r>
                      <a:endParaRPr lang="lt-LT" sz="1200" b="0" i="0" u="none" strike="noStrike">
                        <a:solidFill>
                          <a:srgbClr val="000000"/>
                        </a:solidFill>
                        <a:effectLst/>
                        <a:latin typeface="Arial" panose="020B0604020202020204" pitchFamily="34" charset="0"/>
                      </a:endParaRPr>
                    </a:p>
                  </a:txBody>
                  <a:tcPr marL="8499" marR="8499" marT="8499" marB="0" anchor="b"/>
                </a:tc>
                <a:extLst>
                  <a:ext uri="{0D108BD9-81ED-4DB2-BD59-A6C34878D82A}">
                    <a16:rowId xmlns:a16="http://schemas.microsoft.com/office/drawing/2014/main" val="3392695956"/>
                  </a:ext>
                </a:extLst>
              </a:tr>
              <a:tr h="508719">
                <a:tc>
                  <a:txBody>
                    <a:bodyPr/>
                    <a:lstStyle/>
                    <a:p>
                      <a:pPr algn="l" rtl="0" fontAlgn="ctr"/>
                      <a:r>
                        <a:rPr lang="lt-LT" sz="1200" b="1" u="none" strike="noStrike" dirty="0">
                          <a:effectLst/>
                        </a:rPr>
                        <a:t>Miškams padarytos žalos prevencija ir atlyginimas</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b"/>
                      <a:r>
                        <a:rPr lang="lt-LT" sz="1200" b="0" i="0" u="none" strike="noStrike" dirty="0">
                          <a:solidFill>
                            <a:srgbClr val="000000"/>
                          </a:solidFill>
                          <a:effectLst/>
                          <a:latin typeface="Arial" panose="020B0604020202020204" pitchFamily="34" charset="0"/>
                        </a:rPr>
                        <a:t>3 088 235</a:t>
                      </a:r>
                    </a:p>
                  </a:txBody>
                  <a:tcPr marL="8499" marR="8499" marT="8499" marB="0" anchor="b"/>
                </a:tc>
                <a:tc>
                  <a:txBody>
                    <a:bodyPr/>
                    <a:lstStyle/>
                    <a:p>
                      <a:pPr algn="ctr" rtl="0" fontAlgn="b"/>
                      <a:r>
                        <a:rPr lang="lt-LT" sz="1200" u="none" strike="noStrike" dirty="0">
                          <a:effectLst/>
                        </a:rPr>
                        <a:t>184</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2 632 781</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136</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2 030 517</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66%</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1 864 621</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60%</a:t>
                      </a:r>
                      <a:endParaRPr lang="lt-LT" sz="1200" b="0" i="0" u="none" strike="noStrike">
                        <a:solidFill>
                          <a:srgbClr val="000000"/>
                        </a:solidFill>
                        <a:effectLst/>
                        <a:latin typeface="Arial" panose="020B0604020202020204" pitchFamily="34" charset="0"/>
                      </a:endParaRPr>
                    </a:p>
                  </a:txBody>
                  <a:tcPr marL="8499" marR="8499" marT="8499" marB="0" anchor="b"/>
                </a:tc>
                <a:extLst>
                  <a:ext uri="{0D108BD9-81ED-4DB2-BD59-A6C34878D82A}">
                    <a16:rowId xmlns:a16="http://schemas.microsoft.com/office/drawing/2014/main" val="3275691844"/>
                  </a:ext>
                </a:extLst>
              </a:tr>
              <a:tr h="948958">
                <a:tc>
                  <a:txBody>
                    <a:bodyPr/>
                    <a:lstStyle/>
                    <a:p>
                      <a:pPr algn="l" rtl="0" fontAlgn="ctr"/>
                      <a:r>
                        <a:rPr lang="lt-LT" sz="1200" b="1" u="none" strike="noStrike" dirty="0">
                          <a:effectLst/>
                        </a:rPr>
                        <a:t>Investicijos, kuriomis didinamas miškų ekosistemų atsparumas ir aplinkosauginė vertė</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b"/>
                      <a:r>
                        <a:rPr lang="lt-LT" sz="1200" b="0" i="0" u="none" strike="noStrike" dirty="0">
                          <a:solidFill>
                            <a:srgbClr val="000000"/>
                          </a:solidFill>
                          <a:effectLst/>
                          <a:latin typeface="Arial" panose="020B0604020202020204" pitchFamily="34" charset="0"/>
                        </a:rPr>
                        <a:t>13 584 801</a:t>
                      </a:r>
                    </a:p>
                  </a:txBody>
                  <a:tcPr marL="8499" marR="8499" marT="8499" marB="0" anchor="b"/>
                </a:tc>
                <a:tc>
                  <a:txBody>
                    <a:bodyPr/>
                    <a:lstStyle/>
                    <a:p>
                      <a:pPr algn="ctr" rtl="0" fontAlgn="b"/>
                      <a:r>
                        <a:rPr lang="lt-LT" sz="1200" u="none" strike="noStrike" dirty="0">
                          <a:effectLst/>
                        </a:rPr>
                        <a:t>2464</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15 911 234</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1918</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9 211 674</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68%</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7 882 514</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58%</a:t>
                      </a:r>
                      <a:endParaRPr lang="lt-LT" sz="1200" b="0" i="0" u="none" strike="noStrike">
                        <a:solidFill>
                          <a:srgbClr val="000000"/>
                        </a:solidFill>
                        <a:effectLst/>
                        <a:latin typeface="Arial" panose="020B0604020202020204" pitchFamily="34" charset="0"/>
                      </a:endParaRPr>
                    </a:p>
                  </a:txBody>
                  <a:tcPr marL="8499" marR="8499" marT="8499" marB="0" anchor="b"/>
                </a:tc>
                <a:extLst>
                  <a:ext uri="{0D108BD9-81ED-4DB2-BD59-A6C34878D82A}">
                    <a16:rowId xmlns:a16="http://schemas.microsoft.com/office/drawing/2014/main" val="2625852590"/>
                  </a:ext>
                </a:extLst>
              </a:tr>
              <a:tr h="508719">
                <a:tc>
                  <a:txBody>
                    <a:bodyPr/>
                    <a:lstStyle/>
                    <a:p>
                      <a:pPr algn="l" rtl="0" fontAlgn="ctr"/>
                      <a:r>
                        <a:rPr lang="lt-LT" sz="1200" b="1" u="none" strike="noStrike" dirty="0">
                          <a:effectLst/>
                        </a:rPr>
                        <a:t>Investicijos į miškininkystės technologijas</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rtl="0" fontAlgn="b"/>
                      <a:r>
                        <a:rPr lang="lt-LT" sz="1200" b="0" i="0" u="none" strike="noStrike" dirty="0">
                          <a:solidFill>
                            <a:srgbClr val="000000"/>
                          </a:solidFill>
                          <a:effectLst/>
                          <a:latin typeface="Arial" panose="020B0604020202020204" pitchFamily="34" charset="0"/>
                        </a:rPr>
                        <a:t>24 084 801</a:t>
                      </a:r>
                    </a:p>
                  </a:txBody>
                  <a:tcPr marL="8499" marR="8499" marT="8499" marB="0" anchor="b"/>
                </a:tc>
                <a:tc>
                  <a:txBody>
                    <a:bodyPr/>
                    <a:lstStyle/>
                    <a:p>
                      <a:pPr algn="ctr" rtl="0" fontAlgn="b"/>
                      <a:r>
                        <a:rPr lang="lt-LT" sz="1200" u="none" strike="noStrike" dirty="0">
                          <a:effectLst/>
                        </a:rPr>
                        <a:t>442</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36 893 445</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280</a:t>
                      </a:r>
                      <a:endParaRPr lang="lt-LT" sz="1200" b="0" i="0" u="none" strike="noStrike">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23 002 496</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96%</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dirty="0">
                          <a:effectLst/>
                        </a:rPr>
                        <a:t>18 777 304</a:t>
                      </a:r>
                      <a:endParaRPr lang="lt-LT" sz="1200" b="0" i="0" u="none" strike="noStrike" dirty="0">
                        <a:solidFill>
                          <a:srgbClr val="000000"/>
                        </a:solidFill>
                        <a:effectLst/>
                        <a:latin typeface="Arial" panose="020B0604020202020204" pitchFamily="34" charset="0"/>
                      </a:endParaRPr>
                    </a:p>
                  </a:txBody>
                  <a:tcPr marL="8499" marR="8499" marT="8499" marB="0" anchor="b"/>
                </a:tc>
                <a:tc>
                  <a:txBody>
                    <a:bodyPr/>
                    <a:lstStyle/>
                    <a:p>
                      <a:pPr algn="ctr" rtl="0" fontAlgn="b"/>
                      <a:r>
                        <a:rPr lang="lt-LT" sz="1200" u="none" strike="noStrike">
                          <a:effectLst/>
                        </a:rPr>
                        <a:t>78%</a:t>
                      </a:r>
                      <a:endParaRPr lang="lt-LT" sz="1200" b="0" i="0" u="none" strike="noStrike">
                        <a:solidFill>
                          <a:srgbClr val="000000"/>
                        </a:solidFill>
                        <a:effectLst/>
                        <a:latin typeface="Arial" panose="020B0604020202020204" pitchFamily="34" charset="0"/>
                      </a:endParaRPr>
                    </a:p>
                  </a:txBody>
                  <a:tcPr marL="8499" marR="8499" marT="8499" marB="0" anchor="b"/>
                </a:tc>
                <a:extLst>
                  <a:ext uri="{0D108BD9-81ED-4DB2-BD59-A6C34878D82A}">
                    <a16:rowId xmlns:a16="http://schemas.microsoft.com/office/drawing/2014/main" val="1381859546"/>
                  </a:ext>
                </a:extLst>
              </a:tr>
              <a:tr h="500998">
                <a:tc>
                  <a:txBody>
                    <a:bodyPr/>
                    <a:lstStyle/>
                    <a:p>
                      <a:pPr algn="ctr" rtl="0" fontAlgn="ctr"/>
                      <a:endParaRPr lang="lt-LT" sz="1200" b="1" u="none" strike="noStrike" dirty="0">
                        <a:effectLst/>
                      </a:endParaRPr>
                    </a:p>
                    <a:p>
                      <a:pPr algn="ctr" rtl="0" fontAlgn="ctr"/>
                      <a:r>
                        <a:rPr lang="lt-LT" sz="1200" b="1" u="none" strike="noStrike" dirty="0">
                          <a:effectLst/>
                        </a:rPr>
                        <a:t>Iš viso</a:t>
                      </a:r>
                      <a:endParaRPr lang="lt-LT" sz="1200" b="1" i="0" u="none" strike="noStrike" dirty="0">
                        <a:solidFill>
                          <a:srgbClr val="000000"/>
                        </a:solidFill>
                        <a:effectLst/>
                        <a:latin typeface="Arial" panose="020B0604020202020204" pitchFamily="34" charset="0"/>
                      </a:endParaRPr>
                    </a:p>
                  </a:txBody>
                  <a:tcPr marL="8499" marR="8499" marT="8499" marB="0" anchor="ctr"/>
                </a:tc>
                <a:tc>
                  <a:txBody>
                    <a:bodyPr/>
                    <a:lstStyle/>
                    <a:p>
                      <a:pPr algn="ctr" fontAlgn="b"/>
                      <a:r>
                        <a:rPr lang="lt-LT" sz="1200" b="1" i="0" u="none" strike="noStrike" dirty="0">
                          <a:solidFill>
                            <a:srgbClr val="000000"/>
                          </a:solidFill>
                          <a:effectLst/>
                          <a:latin typeface="+mn-lt"/>
                        </a:rPr>
                        <a:t>55 532 571</a:t>
                      </a:r>
                    </a:p>
                  </a:txBody>
                  <a:tcPr marL="8499" marR="8499" marT="8499" marB="0" anchor="b"/>
                </a:tc>
                <a:tc>
                  <a:txBody>
                    <a:bodyPr/>
                    <a:lstStyle/>
                    <a:p>
                      <a:pPr algn="ctr" fontAlgn="b"/>
                      <a:r>
                        <a:rPr lang="lt-LT" sz="1200" b="1" u="none" strike="noStrike" dirty="0">
                          <a:effectLst/>
                        </a:rPr>
                        <a:t>4235</a:t>
                      </a:r>
                      <a:endParaRPr lang="lt-LT" sz="1200" b="1" i="0" u="none" strike="noStrike" dirty="0">
                        <a:solidFill>
                          <a:srgbClr val="000000"/>
                        </a:solidFill>
                        <a:effectLst/>
                        <a:latin typeface="Calibri" panose="020F0502020204030204" pitchFamily="34" charset="0"/>
                      </a:endParaRPr>
                    </a:p>
                  </a:txBody>
                  <a:tcPr marL="8499" marR="8499" marT="8499" marB="0" anchor="b"/>
                </a:tc>
                <a:tc>
                  <a:txBody>
                    <a:bodyPr/>
                    <a:lstStyle/>
                    <a:p>
                      <a:pPr algn="ctr" fontAlgn="b"/>
                      <a:r>
                        <a:rPr lang="lt-LT" sz="1200" b="1" u="none" strike="noStrike" dirty="0">
                          <a:effectLst/>
                        </a:rPr>
                        <a:t>80 811 252</a:t>
                      </a:r>
                      <a:endParaRPr lang="lt-LT" sz="1200" b="1" i="0" u="none" strike="noStrike" dirty="0">
                        <a:solidFill>
                          <a:srgbClr val="000000"/>
                        </a:solidFill>
                        <a:effectLst/>
                        <a:latin typeface="Calibri" panose="020F0502020204030204" pitchFamily="34" charset="0"/>
                      </a:endParaRPr>
                    </a:p>
                  </a:txBody>
                  <a:tcPr marL="8499" marR="8499" marT="8499" marB="0" anchor="b"/>
                </a:tc>
                <a:tc>
                  <a:txBody>
                    <a:bodyPr/>
                    <a:lstStyle/>
                    <a:p>
                      <a:pPr algn="ctr" fontAlgn="b"/>
                      <a:r>
                        <a:rPr lang="lt-LT" sz="1200" b="1" u="none" strike="noStrike" dirty="0">
                          <a:effectLst/>
                        </a:rPr>
                        <a:t>3226</a:t>
                      </a:r>
                      <a:endParaRPr lang="lt-LT" sz="1200" b="1" i="0" u="none" strike="noStrike" dirty="0">
                        <a:solidFill>
                          <a:srgbClr val="000000"/>
                        </a:solidFill>
                        <a:effectLst/>
                        <a:latin typeface="Calibri" panose="020F0502020204030204" pitchFamily="34" charset="0"/>
                      </a:endParaRPr>
                    </a:p>
                  </a:txBody>
                  <a:tcPr marL="8499" marR="8499" marT="8499" marB="0" anchor="b"/>
                </a:tc>
                <a:tc>
                  <a:txBody>
                    <a:bodyPr/>
                    <a:lstStyle/>
                    <a:p>
                      <a:pPr algn="ctr" fontAlgn="b"/>
                      <a:r>
                        <a:rPr lang="lt-LT" sz="1200" b="1" u="none" strike="noStrike" dirty="0">
                          <a:effectLst/>
                        </a:rPr>
                        <a:t>53 896 355</a:t>
                      </a:r>
                      <a:endParaRPr lang="lt-LT" sz="1200" b="1" i="0" u="none" strike="noStrike" dirty="0">
                        <a:solidFill>
                          <a:srgbClr val="000000"/>
                        </a:solidFill>
                        <a:effectLst/>
                        <a:latin typeface="Calibri" panose="020F0502020204030204" pitchFamily="34" charset="0"/>
                      </a:endParaRPr>
                    </a:p>
                  </a:txBody>
                  <a:tcPr marL="8499" marR="8499" marT="8499" marB="0" anchor="b"/>
                </a:tc>
                <a:tc>
                  <a:txBody>
                    <a:bodyPr/>
                    <a:lstStyle/>
                    <a:p>
                      <a:pPr algn="ctr" fontAlgn="b"/>
                      <a:r>
                        <a:rPr lang="lt-LT" sz="1200" b="1" u="none" strike="noStrike" dirty="0">
                          <a:effectLst/>
                        </a:rPr>
                        <a:t>96%</a:t>
                      </a:r>
                      <a:endParaRPr lang="lt-LT" sz="1200" b="1" i="0" u="none" strike="noStrike" dirty="0">
                        <a:solidFill>
                          <a:srgbClr val="000000"/>
                        </a:solidFill>
                        <a:effectLst/>
                        <a:latin typeface="Calibri" panose="020F0502020204030204" pitchFamily="34" charset="0"/>
                      </a:endParaRPr>
                    </a:p>
                  </a:txBody>
                  <a:tcPr marL="8499" marR="8499" marT="8499" marB="0" anchor="b"/>
                </a:tc>
                <a:tc>
                  <a:txBody>
                    <a:bodyPr/>
                    <a:lstStyle/>
                    <a:p>
                      <a:pPr algn="ctr" fontAlgn="b"/>
                      <a:r>
                        <a:rPr lang="lt-LT" sz="1200" b="1" u="none" strike="noStrike" dirty="0">
                          <a:effectLst/>
                        </a:rPr>
                        <a:t>39 577 447</a:t>
                      </a:r>
                      <a:endParaRPr lang="lt-LT" sz="1200" b="1" i="0" u="none" strike="noStrike" dirty="0">
                        <a:solidFill>
                          <a:srgbClr val="000000"/>
                        </a:solidFill>
                        <a:effectLst/>
                        <a:latin typeface="Calibri" panose="020F0502020204030204" pitchFamily="34" charset="0"/>
                      </a:endParaRPr>
                    </a:p>
                  </a:txBody>
                  <a:tcPr marL="8499" marR="8499" marT="8499" marB="0" anchor="b"/>
                </a:tc>
                <a:tc>
                  <a:txBody>
                    <a:bodyPr/>
                    <a:lstStyle/>
                    <a:p>
                      <a:pPr algn="ctr" fontAlgn="b"/>
                      <a:r>
                        <a:rPr lang="lt-LT" sz="1200" b="1" u="none" strike="noStrike" dirty="0">
                          <a:effectLst/>
                        </a:rPr>
                        <a:t>74%</a:t>
                      </a:r>
                      <a:endParaRPr lang="lt-LT" sz="1200" b="1" i="0" u="none" strike="noStrike" dirty="0">
                        <a:solidFill>
                          <a:srgbClr val="000000"/>
                        </a:solidFill>
                        <a:effectLst/>
                        <a:latin typeface="Calibri" panose="020F0502020204030204" pitchFamily="34" charset="0"/>
                      </a:endParaRPr>
                    </a:p>
                  </a:txBody>
                  <a:tcPr marL="8499" marR="8499" marT="8499" marB="0" anchor="b"/>
                </a:tc>
                <a:extLst>
                  <a:ext uri="{0D108BD9-81ED-4DB2-BD59-A6C34878D82A}">
                    <a16:rowId xmlns:a16="http://schemas.microsoft.com/office/drawing/2014/main" val="1162691324"/>
                  </a:ext>
                </a:extLst>
              </a:tr>
            </a:tbl>
          </a:graphicData>
        </a:graphic>
      </p:graphicFrame>
      <p:sp>
        <p:nvSpPr>
          <p:cNvPr id="8" name="Text Placeholder 12">
            <a:extLst>
              <a:ext uri="{FF2B5EF4-FFF2-40B4-BE49-F238E27FC236}">
                <a16:creationId xmlns:a16="http://schemas.microsoft.com/office/drawing/2014/main" id="{F8BB7F1E-46A7-404E-AD96-F118E9789183}"/>
              </a:ext>
            </a:extLst>
          </p:cNvPr>
          <p:cNvSpPr txBox="1">
            <a:spLocks/>
          </p:cNvSpPr>
          <p:nvPr/>
        </p:nvSpPr>
        <p:spPr>
          <a:xfrm>
            <a:off x="653143" y="1295330"/>
            <a:ext cx="6919509" cy="41806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lt-LT" sz="2000" b="1" dirty="0">
                <a:solidFill>
                  <a:srgbClr val="006837"/>
                </a:solidFill>
                <a:latin typeface="+mj-lt"/>
              </a:rPr>
              <a:t>Lietuvos kaimo plėtros 2014–2020 metų programa</a:t>
            </a:r>
          </a:p>
        </p:txBody>
      </p:sp>
    </p:spTree>
    <p:extLst>
      <p:ext uri="{BB962C8B-B14F-4D97-AF65-F5344CB8AC3E}">
        <p14:creationId xmlns:p14="http://schemas.microsoft.com/office/powerpoint/2010/main" val="112552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609600" y="210840"/>
            <a:ext cx="8546275" cy="841025"/>
          </a:xfrm>
        </p:spPr>
        <p:txBody>
          <a:bodyPr>
            <a:normAutofit/>
          </a:bodyPr>
          <a:lstStyle/>
          <a:p>
            <a:r>
              <a:rPr lang="en-LT" sz="3200" dirty="0">
                <a:solidFill>
                  <a:srgbClr val="009650"/>
                </a:solidFill>
              </a:rPr>
              <a:t>S</a:t>
            </a:r>
            <a:r>
              <a:rPr lang="lt-LT" sz="3200" dirty="0" err="1">
                <a:solidFill>
                  <a:srgbClr val="009650"/>
                </a:solidFill>
              </a:rPr>
              <a:t>tatistika</a:t>
            </a:r>
            <a:r>
              <a:rPr lang="lt-LT" sz="3200" dirty="0">
                <a:solidFill>
                  <a:srgbClr val="009650"/>
                </a:solidFill>
              </a:rPr>
              <a:t> (pamečiui)</a:t>
            </a:r>
            <a:endParaRPr lang="en-LT" sz="3200"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graphicFrame>
        <p:nvGraphicFramePr>
          <p:cNvPr id="2" name="Table 1">
            <a:extLst>
              <a:ext uri="{FF2B5EF4-FFF2-40B4-BE49-F238E27FC236}">
                <a16:creationId xmlns:a16="http://schemas.microsoft.com/office/drawing/2014/main" id="{BDB53A59-E539-4191-8A9B-25558CC09883}"/>
              </a:ext>
            </a:extLst>
          </p:cNvPr>
          <p:cNvGraphicFramePr>
            <a:graphicFrameLocks noGrp="1"/>
          </p:cNvGraphicFramePr>
          <p:nvPr>
            <p:extLst>
              <p:ext uri="{D42A27DB-BD31-4B8C-83A1-F6EECF244321}">
                <p14:modId xmlns:p14="http://schemas.microsoft.com/office/powerpoint/2010/main" val="2875391264"/>
              </p:ext>
            </p:extLst>
          </p:nvPr>
        </p:nvGraphicFramePr>
        <p:xfrm>
          <a:off x="834501" y="1051865"/>
          <a:ext cx="9623394" cy="5367904"/>
        </p:xfrm>
        <a:graphic>
          <a:graphicData uri="http://schemas.openxmlformats.org/drawingml/2006/table">
            <a:tbl>
              <a:tblPr>
                <a:tableStyleId>{93296810-A885-4BE3-A3E7-6D5BEEA58F35}</a:tableStyleId>
              </a:tblPr>
              <a:tblGrid>
                <a:gridCol w="1603899">
                  <a:extLst>
                    <a:ext uri="{9D8B030D-6E8A-4147-A177-3AD203B41FA5}">
                      <a16:colId xmlns:a16="http://schemas.microsoft.com/office/drawing/2014/main" val="2570017676"/>
                    </a:ext>
                  </a:extLst>
                </a:gridCol>
                <a:gridCol w="1603899">
                  <a:extLst>
                    <a:ext uri="{9D8B030D-6E8A-4147-A177-3AD203B41FA5}">
                      <a16:colId xmlns:a16="http://schemas.microsoft.com/office/drawing/2014/main" val="715059315"/>
                    </a:ext>
                  </a:extLst>
                </a:gridCol>
                <a:gridCol w="1603899">
                  <a:extLst>
                    <a:ext uri="{9D8B030D-6E8A-4147-A177-3AD203B41FA5}">
                      <a16:colId xmlns:a16="http://schemas.microsoft.com/office/drawing/2014/main" val="3092615010"/>
                    </a:ext>
                  </a:extLst>
                </a:gridCol>
                <a:gridCol w="1603899">
                  <a:extLst>
                    <a:ext uri="{9D8B030D-6E8A-4147-A177-3AD203B41FA5}">
                      <a16:colId xmlns:a16="http://schemas.microsoft.com/office/drawing/2014/main" val="369632080"/>
                    </a:ext>
                  </a:extLst>
                </a:gridCol>
                <a:gridCol w="1603899">
                  <a:extLst>
                    <a:ext uri="{9D8B030D-6E8A-4147-A177-3AD203B41FA5}">
                      <a16:colId xmlns:a16="http://schemas.microsoft.com/office/drawing/2014/main" val="2843879364"/>
                    </a:ext>
                  </a:extLst>
                </a:gridCol>
                <a:gridCol w="1603899">
                  <a:extLst>
                    <a:ext uri="{9D8B030D-6E8A-4147-A177-3AD203B41FA5}">
                      <a16:colId xmlns:a16="http://schemas.microsoft.com/office/drawing/2014/main" val="667887538"/>
                    </a:ext>
                  </a:extLst>
                </a:gridCol>
              </a:tblGrid>
              <a:tr h="877409">
                <a:tc>
                  <a:txBody>
                    <a:bodyPr/>
                    <a:lstStyle/>
                    <a:p>
                      <a:pPr algn="ctr" fontAlgn="ctr"/>
                      <a:r>
                        <a:rPr lang="lt-LT" sz="1600" u="none" strike="noStrike">
                          <a:effectLst/>
                          <a:latin typeface="Arial" panose="020B0604020202020204" pitchFamily="34" charset="0"/>
                          <a:cs typeface="Arial" panose="020B0604020202020204" pitchFamily="34" charset="0"/>
                        </a:rPr>
                        <a:t> </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b"/>
                      <a:r>
                        <a:rPr lang="lt-LT" sz="1600" u="none" strike="noStrike" dirty="0">
                          <a:effectLst/>
                          <a:latin typeface="Arial" panose="020B0604020202020204" pitchFamily="34" charset="0"/>
                          <a:cs typeface="Arial" panose="020B0604020202020204" pitchFamily="34" charset="0"/>
                        </a:rPr>
                        <a:t>Surinkta paraiškų, vnt.</a:t>
                      </a:r>
                      <a:endParaRPr lang="lt-LT" sz="1600" b="1"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b"/>
                </a:tc>
                <a:tc>
                  <a:txBody>
                    <a:bodyPr/>
                    <a:lstStyle/>
                    <a:p>
                      <a:pPr algn="ctr" rtl="0" fontAlgn="b"/>
                      <a:r>
                        <a:rPr lang="lt-LT" sz="1600" u="none" strike="noStrike">
                          <a:effectLst/>
                          <a:latin typeface="Arial" panose="020B0604020202020204" pitchFamily="34" charset="0"/>
                          <a:cs typeface="Arial" panose="020B0604020202020204" pitchFamily="34" charset="0"/>
                        </a:rPr>
                        <a:t>Prašoma paramos suma, EUR</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b"/>
                </a:tc>
                <a:tc>
                  <a:txBody>
                    <a:bodyPr/>
                    <a:lstStyle/>
                    <a:p>
                      <a:pPr algn="ctr" rtl="0" fontAlgn="b"/>
                      <a:r>
                        <a:rPr lang="lt-LT" sz="1600" u="none" strike="noStrike">
                          <a:effectLst/>
                          <a:latin typeface="Arial" panose="020B0604020202020204" pitchFamily="34" charset="0"/>
                          <a:cs typeface="Arial" panose="020B0604020202020204" pitchFamily="34" charset="0"/>
                        </a:rPr>
                        <a:t>Patvirtinta paraiškų/ pasirašyta sutarčių, vnt.</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b"/>
                </a:tc>
                <a:tc>
                  <a:txBody>
                    <a:bodyPr/>
                    <a:lstStyle/>
                    <a:p>
                      <a:pPr algn="ctr" rtl="0" fontAlgn="b"/>
                      <a:r>
                        <a:rPr lang="lt-LT" sz="1600" u="none" strike="noStrike">
                          <a:effectLst/>
                          <a:latin typeface="Arial" panose="020B0604020202020204" pitchFamily="34" charset="0"/>
                          <a:cs typeface="Arial" panose="020B0604020202020204" pitchFamily="34" charset="0"/>
                        </a:rPr>
                        <a:t>Patvirtinta paramos suma, EUR</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b"/>
                </a:tc>
                <a:tc>
                  <a:txBody>
                    <a:bodyPr/>
                    <a:lstStyle/>
                    <a:p>
                      <a:pPr algn="ctr" rtl="0" fontAlgn="b"/>
                      <a:r>
                        <a:rPr lang="lt-LT" sz="1600" u="none" strike="noStrike">
                          <a:effectLst/>
                          <a:latin typeface="Arial" panose="020B0604020202020204" pitchFamily="34" charset="0"/>
                          <a:cs typeface="Arial" panose="020B0604020202020204" pitchFamily="34" charset="0"/>
                        </a:rPr>
                        <a:t>Išmokėta paramos suma, EUR</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b"/>
                </a:tc>
                <a:extLst>
                  <a:ext uri="{0D108BD9-81ED-4DB2-BD59-A6C34878D82A}">
                    <a16:rowId xmlns:a16="http://schemas.microsoft.com/office/drawing/2014/main" val="152963496"/>
                  </a:ext>
                </a:extLst>
              </a:tr>
              <a:tr h="438705">
                <a:tc>
                  <a:txBody>
                    <a:bodyPr/>
                    <a:lstStyle/>
                    <a:p>
                      <a:pPr algn="ctr" rtl="0" fontAlgn="ctr"/>
                      <a:r>
                        <a:rPr lang="lt-LT" sz="1600" u="none" strike="noStrike" dirty="0">
                          <a:effectLst/>
                          <a:latin typeface="Arial" panose="020B0604020202020204" pitchFamily="34" charset="0"/>
                          <a:cs typeface="Arial" panose="020B0604020202020204" pitchFamily="34" charset="0"/>
                        </a:rPr>
                        <a:t>2015</a:t>
                      </a:r>
                      <a:endParaRPr lang="lt-LT" sz="1600" b="0"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587</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13 515 432</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378</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7 780 847</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0</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1624885118"/>
                  </a:ext>
                </a:extLst>
              </a:tr>
              <a:tr h="438705">
                <a:tc>
                  <a:txBody>
                    <a:bodyPr/>
                    <a:lstStyle/>
                    <a:p>
                      <a:pPr algn="ctr" rtl="0" fontAlgn="ctr"/>
                      <a:r>
                        <a:rPr lang="lt-LT" sz="1600" u="none" strike="noStrike" dirty="0">
                          <a:effectLst/>
                          <a:latin typeface="Arial" panose="020B0604020202020204" pitchFamily="34" charset="0"/>
                          <a:cs typeface="Arial" panose="020B0604020202020204" pitchFamily="34" charset="0"/>
                        </a:rPr>
                        <a:t>2016</a:t>
                      </a:r>
                      <a:endParaRPr lang="lt-LT" sz="1600" b="0"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552</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9 750 010</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436</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7 164 247</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2 710 455</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1912009402"/>
                  </a:ext>
                </a:extLst>
              </a:tr>
              <a:tr h="438705">
                <a:tc>
                  <a:txBody>
                    <a:bodyPr/>
                    <a:lstStyle/>
                    <a:p>
                      <a:pPr algn="ctr" rtl="0" fontAlgn="ctr"/>
                      <a:r>
                        <a:rPr lang="lt-LT" sz="1600" u="none" strike="noStrike" dirty="0">
                          <a:effectLst/>
                          <a:latin typeface="Arial" panose="020B0604020202020204" pitchFamily="34" charset="0"/>
                          <a:cs typeface="Arial" panose="020B0604020202020204" pitchFamily="34" charset="0"/>
                        </a:rPr>
                        <a:t>2017</a:t>
                      </a:r>
                      <a:endParaRPr lang="lt-LT" sz="1600" b="0"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299</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5 182 815</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245</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3 795 142</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4 427 363</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3821495006"/>
                  </a:ext>
                </a:extLst>
              </a:tr>
              <a:tr h="438705">
                <a:tc>
                  <a:txBody>
                    <a:bodyPr/>
                    <a:lstStyle/>
                    <a:p>
                      <a:pPr algn="ctr" rtl="0" fontAlgn="ctr"/>
                      <a:r>
                        <a:rPr lang="lt-LT" sz="1600" u="none" strike="noStrike" dirty="0">
                          <a:effectLst/>
                          <a:latin typeface="Arial" panose="020B0604020202020204" pitchFamily="34" charset="0"/>
                          <a:cs typeface="Arial" panose="020B0604020202020204" pitchFamily="34" charset="0"/>
                        </a:rPr>
                        <a:t>2018</a:t>
                      </a:r>
                      <a:endParaRPr lang="lt-LT" sz="1600" b="0"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350</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7 400 148</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latin typeface="Arial" panose="020B0604020202020204" pitchFamily="34" charset="0"/>
                          <a:cs typeface="Arial" panose="020B0604020202020204" pitchFamily="34" charset="0"/>
                        </a:rPr>
                        <a:t>251</a:t>
                      </a:r>
                      <a:endParaRPr lang="lt-LT" sz="1600" b="0"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4 377 171</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3 666 699</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2764439252"/>
                  </a:ext>
                </a:extLst>
              </a:tr>
              <a:tr h="438705">
                <a:tc>
                  <a:txBody>
                    <a:bodyPr/>
                    <a:lstStyle/>
                    <a:p>
                      <a:pPr algn="ctr" rtl="0" fontAlgn="ctr"/>
                      <a:r>
                        <a:rPr lang="lt-LT" sz="1600" u="none" strike="noStrike">
                          <a:effectLst/>
                          <a:latin typeface="Arial" panose="020B0604020202020204" pitchFamily="34" charset="0"/>
                          <a:cs typeface="Arial" panose="020B0604020202020204" pitchFamily="34" charset="0"/>
                        </a:rPr>
                        <a:t>2019</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347</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7 412 642</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269</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5 806 520</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4 327 720</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2509114762"/>
                  </a:ext>
                </a:extLst>
              </a:tr>
              <a:tr h="438705">
                <a:tc>
                  <a:txBody>
                    <a:bodyPr/>
                    <a:lstStyle/>
                    <a:p>
                      <a:pPr algn="ctr" rtl="0" fontAlgn="ctr"/>
                      <a:r>
                        <a:rPr lang="lt-LT" sz="1600" u="none" strike="noStrike" dirty="0">
                          <a:effectLst/>
                          <a:latin typeface="Arial" panose="020B0604020202020204" pitchFamily="34" charset="0"/>
                          <a:cs typeface="Arial" panose="020B0604020202020204" pitchFamily="34" charset="0"/>
                        </a:rPr>
                        <a:t>2020</a:t>
                      </a:r>
                      <a:endParaRPr lang="lt-LT" sz="1600" b="0"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766</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11 351 256</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621</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8 864 533</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4 080 184</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2098283151"/>
                  </a:ext>
                </a:extLst>
              </a:tr>
              <a:tr h="438705">
                <a:tc>
                  <a:txBody>
                    <a:bodyPr/>
                    <a:lstStyle/>
                    <a:p>
                      <a:pPr algn="ctr" rtl="0" fontAlgn="ctr"/>
                      <a:r>
                        <a:rPr lang="lt-LT" sz="1600" u="none" strike="noStrike">
                          <a:effectLst/>
                          <a:latin typeface="Arial" panose="020B0604020202020204" pitchFamily="34" charset="0"/>
                          <a:cs typeface="Arial" panose="020B0604020202020204" pitchFamily="34" charset="0"/>
                        </a:rPr>
                        <a:t>2021</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430</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6 652 538</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368</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5 784 881</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5 556 544</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2128244700"/>
                  </a:ext>
                </a:extLst>
              </a:tr>
              <a:tr h="438705">
                <a:tc>
                  <a:txBody>
                    <a:bodyPr/>
                    <a:lstStyle/>
                    <a:p>
                      <a:pPr algn="ctr" rtl="0" fontAlgn="ctr"/>
                      <a:r>
                        <a:rPr lang="lt-LT" sz="1600" u="none" strike="noStrike">
                          <a:effectLst/>
                          <a:latin typeface="Arial" panose="020B0604020202020204" pitchFamily="34" charset="0"/>
                          <a:cs typeface="Arial" panose="020B0604020202020204" pitchFamily="34" charset="0"/>
                        </a:rPr>
                        <a:t>2022</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453</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12 635 117</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376</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highlight>
                            <a:srgbClr val="FFFF00"/>
                          </a:highlight>
                          <a:latin typeface="Arial" panose="020B0604020202020204" pitchFamily="34" charset="0"/>
                          <a:cs typeface="Arial" panose="020B0604020202020204" pitchFamily="34" charset="0"/>
                        </a:rPr>
                        <a:t>8 766 001</a:t>
                      </a:r>
                      <a:endParaRPr lang="lt-LT" sz="16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latin typeface="Arial" panose="020B0604020202020204" pitchFamily="34" charset="0"/>
                          <a:cs typeface="Arial" panose="020B0604020202020204" pitchFamily="34" charset="0"/>
                        </a:rPr>
                        <a:t>6 967 153</a:t>
                      </a:r>
                      <a:endParaRPr lang="lt-LT" sz="1600" b="0"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3238536326"/>
                  </a:ext>
                </a:extLst>
              </a:tr>
              <a:tr h="438705">
                <a:tc>
                  <a:txBody>
                    <a:bodyPr/>
                    <a:lstStyle/>
                    <a:p>
                      <a:pPr algn="ctr" rtl="0" fontAlgn="ctr"/>
                      <a:r>
                        <a:rPr lang="lt-LT" sz="1600" u="none" strike="noStrike">
                          <a:effectLst/>
                          <a:latin typeface="Arial" panose="020B0604020202020204" pitchFamily="34" charset="0"/>
                          <a:cs typeface="Arial" panose="020B0604020202020204" pitchFamily="34" charset="0"/>
                        </a:rPr>
                        <a:t>2023</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451</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6 911 294</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282</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1 557 013</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7 841 329</a:t>
                      </a:r>
                      <a:endParaRPr lang="lt-LT" sz="1600" b="0"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4080739816"/>
                  </a:ext>
                </a:extLst>
              </a:tr>
              <a:tr h="438705">
                <a:tc>
                  <a:txBody>
                    <a:bodyPr/>
                    <a:lstStyle/>
                    <a:p>
                      <a:pPr algn="ctr" rtl="0" fontAlgn="ctr"/>
                      <a:r>
                        <a:rPr lang="lt-LT" sz="1600" u="none" strike="noStrike" dirty="0">
                          <a:effectLst/>
                          <a:latin typeface="Arial" panose="020B0604020202020204" pitchFamily="34" charset="0"/>
                          <a:cs typeface="Arial" panose="020B0604020202020204" pitchFamily="34" charset="0"/>
                        </a:rPr>
                        <a:t>Iš viso</a:t>
                      </a:r>
                      <a:endParaRPr lang="lt-LT" sz="1600" b="1"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4 235</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80 811 252</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3 226</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a:effectLst/>
                          <a:latin typeface="Arial" panose="020B0604020202020204" pitchFamily="34" charset="0"/>
                          <a:cs typeface="Arial" panose="020B0604020202020204" pitchFamily="34" charset="0"/>
                        </a:rPr>
                        <a:t>53 896 355</a:t>
                      </a:r>
                      <a:endParaRPr lang="lt-LT" sz="1600" b="1" i="0" u="none" strike="noStrike">
                        <a:solidFill>
                          <a:srgbClr val="000000"/>
                        </a:solidFill>
                        <a:effectLst/>
                        <a:latin typeface="Arial" panose="020B0604020202020204" pitchFamily="34" charset="0"/>
                        <a:cs typeface="Arial" panose="020B0604020202020204" pitchFamily="34" charset="0"/>
                      </a:endParaRPr>
                    </a:p>
                  </a:txBody>
                  <a:tcPr marL="5494" marR="5494" marT="5494" marB="0" anchor="ctr"/>
                </a:tc>
                <a:tc>
                  <a:txBody>
                    <a:bodyPr/>
                    <a:lstStyle/>
                    <a:p>
                      <a:pPr algn="ctr" rtl="0" fontAlgn="ctr"/>
                      <a:r>
                        <a:rPr lang="lt-LT" sz="1600" u="none" strike="noStrike" dirty="0">
                          <a:effectLst/>
                          <a:latin typeface="Arial" panose="020B0604020202020204" pitchFamily="34" charset="0"/>
                          <a:cs typeface="Arial" panose="020B0604020202020204" pitchFamily="34" charset="0"/>
                        </a:rPr>
                        <a:t>39 577 447</a:t>
                      </a:r>
                      <a:endParaRPr lang="lt-LT" sz="1600" b="1" i="0" u="none" strike="noStrike" dirty="0">
                        <a:solidFill>
                          <a:srgbClr val="000000"/>
                        </a:solidFill>
                        <a:effectLst/>
                        <a:latin typeface="Arial" panose="020B0604020202020204" pitchFamily="34" charset="0"/>
                        <a:cs typeface="Arial" panose="020B0604020202020204" pitchFamily="34" charset="0"/>
                      </a:endParaRPr>
                    </a:p>
                  </a:txBody>
                  <a:tcPr marL="5494" marR="5494" marT="5494" marB="0" anchor="ctr"/>
                </a:tc>
                <a:extLst>
                  <a:ext uri="{0D108BD9-81ED-4DB2-BD59-A6C34878D82A}">
                    <a16:rowId xmlns:a16="http://schemas.microsoft.com/office/drawing/2014/main" val="1305057201"/>
                  </a:ext>
                </a:extLst>
              </a:tr>
            </a:tbl>
          </a:graphicData>
        </a:graphic>
      </p:graphicFrame>
    </p:spTree>
    <p:extLst>
      <p:ext uri="{BB962C8B-B14F-4D97-AF65-F5344CB8AC3E}">
        <p14:creationId xmlns:p14="http://schemas.microsoft.com/office/powerpoint/2010/main" val="552624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476435" y="184207"/>
            <a:ext cx="8546275" cy="1005401"/>
          </a:xfrm>
        </p:spPr>
        <p:txBody>
          <a:bodyPr>
            <a:noAutofit/>
          </a:bodyPr>
          <a:lstStyle/>
          <a:p>
            <a:r>
              <a:rPr lang="lt-LT" dirty="0">
                <a:solidFill>
                  <a:srgbClr val="009650"/>
                </a:solidFill>
              </a:rPr>
              <a:t>Programos įgyvendinimo rodikliai </a:t>
            </a:r>
            <a:br>
              <a:rPr lang="lt-LT" dirty="0">
                <a:solidFill>
                  <a:srgbClr val="009650"/>
                </a:solidFill>
              </a:rPr>
            </a:br>
            <a:r>
              <a:rPr lang="lt-LT" dirty="0">
                <a:solidFill>
                  <a:srgbClr val="009650"/>
                </a:solidFill>
              </a:rPr>
              <a:t>miškininkystės priemonėse</a:t>
            </a:r>
            <a:endParaRPr lang="en-LT"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graphicFrame>
        <p:nvGraphicFramePr>
          <p:cNvPr id="4" name="Table 3">
            <a:extLst>
              <a:ext uri="{FF2B5EF4-FFF2-40B4-BE49-F238E27FC236}">
                <a16:creationId xmlns:a16="http://schemas.microsoft.com/office/drawing/2014/main" id="{06891546-A9D3-46FF-898D-3B21A30F4144}"/>
              </a:ext>
            </a:extLst>
          </p:cNvPr>
          <p:cNvGraphicFramePr>
            <a:graphicFrameLocks noGrp="1"/>
          </p:cNvGraphicFramePr>
          <p:nvPr>
            <p:extLst>
              <p:ext uri="{D42A27DB-BD31-4B8C-83A1-F6EECF244321}">
                <p14:modId xmlns:p14="http://schemas.microsoft.com/office/powerpoint/2010/main" val="1074366085"/>
              </p:ext>
            </p:extLst>
          </p:nvPr>
        </p:nvGraphicFramePr>
        <p:xfrm>
          <a:off x="1358283" y="1254125"/>
          <a:ext cx="8432766" cy="4658403"/>
        </p:xfrm>
        <a:graphic>
          <a:graphicData uri="http://schemas.openxmlformats.org/drawingml/2006/table">
            <a:tbl>
              <a:tblPr>
                <a:tableStyleId>{93296810-A885-4BE3-A3E7-6D5BEEA58F35}</a:tableStyleId>
              </a:tblPr>
              <a:tblGrid>
                <a:gridCol w="2691308">
                  <a:extLst>
                    <a:ext uri="{9D8B030D-6E8A-4147-A177-3AD203B41FA5}">
                      <a16:colId xmlns:a16="http://schemas.microsoft.com/office/drawing/2014/main" val="2789172772"/>
                    </a:ext>
                  </a:extLst>
                </a:gridCol>
                <a:gridCol w="2892152">
                  <a:extLst>
                    <a:ext uri="{9D8B030D-6E8A-4147-A177-3AD203B41FA5}">
                      <a16:colId xmlns:a16="http://schemas.microsoft.com/office/drawing/2014/main" val="1812502008"/>
                    </a:ext>
                  </a:extLst>
                </a:gridCol>
                <a:gridCol w="1424653">
                  <a:extLst>
                    <a:ext uri="{9D8B030D-6E8A-4147-A177-3AD203B41FA5}">
                      <a16:colId xmlns:a16="http://schemas.microsoft.com/office/drawing/2014/main" val="121263463"/>
                    </a:ext>
                  </a:extLst>
                </a:gridCol>
                <a:gridCol w="1424653">
                  <a:extLst>
                    <a:ext uri="{9D8B030D-6E8A-4147-A177-3AD203B41FA5}">
                      <a16:colId xmlns:a16="http://schemas.microsoft.com/office/drawing/2014/main" val="2846572654"/>
                    </a:ext>
                  </a:extLst>
                </a:gridCol>
              </a:tblGrid>
              <a:tr h="1027748">
                <a:tc>
                  <a:txBody>
                    <a:bodyPr/>
                    <a:lstStyle/>
                    <a:p>
                      <a:pPr algn="l" fontAlgn="ctr"/>
                      <a:r>
                        <a:rPr lang="lt-LT" sz="1600" u="none" strike="noStrike">
                          <a:effectLst/>
                        </a:rPr>
                        <a:t> </a:t>
                      </a:r>
                      <a:endParaRPr lang="lt-LT" sz="1600" b="0"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Pagal 2014-2020 m. įsipareigojimus numatoma paremti miško ploto (įveisiamo/ugdomo)</a:t>
                      </a:r>
                      <a:endParaRPr lang="lt-LT" sz="1600" b="1"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Faktas</a:t>
                      </a:r>
                      <a:endParaRPr lang="lt-LT" sz="1600" b="1"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a:t>
                      </a:r>
                      <a:endParaRPr lang="lt-LT" sz="1600" b="1" i="0" u="none" strike="noStrike">
                        <a:solidFill>
                          <a:srgbClr val="000000"/>
                        </a:solidFill>
                        <a:effectLst/>
                        <a:latin typeface="Arial" panose="020B0604020202020204" pitchFamily="34" charset="0"/>
                      </a:endParaRPr>
                    </a:p>
                  </a:txBody>
                  <a:tcPr marL="7043" marR="7043" marT="7043" marB="0" anchor="ctr"/>
                </a:tc>
                <a:extLst>
                  <a:ext uri="{0D108BD9-81ED-4DB2-BD59-A6C34878D82A}">
                    <a16:rowId xmlns:a16="http://schemas.microsoft.com/office/drawing/2014/main" val="1472829616"/>
                  </a:ext>
                </a:extLst>
              </a:tr>
              <a:tr h="379028">
                <a:tc>
                  <a:txBody>
                    <a:bodyPr/>
                    <a:lstStyle/>
                    <a:p>
                      <a:pPr algn="l" fontAlgn="ctr"/>
                      <a:r>
                        <a:rPr lang="lt-LT" sz="1600" u="none" strike="noStrike">
                          <a:effectLst/>
                        </a:rPr>
                        <a:t>Miško veisimas</a:t>
                      </a:r>
                      <a:endParaRPr lang="lt-LT" sz="1600" b="1"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dirty="0">
                          <a:effectLst/>
                        </a:rPr>
                        <a:t>5 300 ha</a:t>
                      </a:r>
                      <a:endParaRPr lang="lt-LT" sz="1600" b="0"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dirty="0">
                          <a:effectLst/>
                        </a:rPr>
                        <a:t>4 045 ha</a:t>
                      </a:r>
                      <a:endParaRPr lang="lt-LT" sz="1600" b="0"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76,32%</a:t>
                      </a:r>
                      <a:endParaRPr lang="lt-LT" sz="1600" b="0" i="0" u="none" strike="noStrike">
                        <a:solidFill>
                          <a:srgbClr val="000000"/>
                        </a:solidFill>
                        <a:effectLst/>
                        <a:latin typeface="Arial" panose="020B0604020202020204" pitchFamily="34" charset="0"/>
                      </a:endParaRPr>
                    </a:p>
                  </a:txBody>
                  <a:tcPr marL="7043" marR="7043" marT="7043" marB="0" anchor="ctr"/>
                </a:tc>
                <a:extLst>
                  <a:ext uri="{0D108BD9-81ED-4DB2-BD59-A6C34878D82A}">
                    <a16:rowId xmlns:a16="http://schemas.microsoft.com/office/drawing/2014/main" val="1645977873"/>
                  </a:ext>
                </a:extLst>
              </a:tr>
              <a:tr h="1016675">
                <a:tc>
                  <a:txBody>
                    <a:bodyPr/>
                    <a:lstStyle/>
                    <a:p>
                      <a:pPr algn="l" fontAlgn="ctr"/>
                      <a:r>
                        <a:rPr lang="lt-LT" sz="1600" u="none" strike="noStrike">
                          <a:effectLst/>
                        </a:rPr>
                        <a:t>Investicijos, kuriomis didinamas miškų ekosistemų atsparumas ir aplinkosauginė vertė</a:t>
                      </a:r>
                      <a:endParaRPr lang="lt-LT" sz="1600" b="1"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dirty="0">
                          <a:effectLst/>
                        </a:rPr>
                        <a:t>6 500 ha</a:t>
                      </a:r>
                      <a:endParaRPr lang="lt-LT" sz="1600" b="0"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dirty="0">
                          <a:effectLst/>
                        </a:rPr>
                        <a:t>20 160 ha</a:t>
                      </a:r>
                      <a:endParaRPr lang="lt-LT" sz="1600" b="0"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310,15%</a:t>
                      </a:r>
                      <a:endParaRPr lang="lt-LT" sz="1600" b="0" i="0" u="none" strike="noStrike">
                        <a:solidFill>
                          <a:srgbClr val="000000"/>
                        </a:solidFill>
                        <a:effectLst/>
                        <a:latin typeface="Arial" panose="020B0604020202020204" pitchFamily="34" charset="0"/>
                      </a:endParaRPr>
                    </a:p>
                  </a:txBody>
                  <a:tcPr marL="7043" marR="7043" marT="7043" marB="0" anchor="ctr"/>
                </a:tc>
                <a:extLst>
                  <a:ext uri="{0D108BD9-81ED-4DB2-BD59-A6C34878D82A}">
                    <a16:rowId xmlns:a16="http://schemas.microsoft.com/office/drawing/2014/main" val="1044335228"/>
                  </a:ext>
                </a:extLst>
              </a:tr>
              <a:tr h="259635">
                <a:tc>
                  <a:txBody>
                    <a:bodyPr/>
                    <a:lstStyle/>
                    <a:p>
                      <a:pPr algn="l" fontAlgn="ctr"/>
                      <a:r>
                        <a:rPr lang="lt-LT" sz="1600" u="none" strike="noStrike" dirty="0">
                          <a:effectLst/>
                        </a:rPr>
                        <a:t> </a:t>
                      </a:r>
                      <a:endParaRPr lang="lt-LT" sz="1600" b="0"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 </a:t>
                      </a:r>
                      <a:endParaRPr lang="lt-LT" sz="1600" b="0"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 </a:t>
                      </a:r>
                      <a:endParaRPr lang="lt-LT" sz="1600" b="0"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 </a:t>
                      </a:r>
                      <a:endParaRPr lang="lt-LT" sz="1600" b="0" i="0" u="none" strike="noStrike">
                        <a:solidFill>
                          <a:srgbClr val="000000"/>
                        </a:solidFill>
                        <a:effectLst/>
                        <a:latin typeface="Arial" panose="020B0604020202020204" pitchFamily="34" charset="0"/>
                      </a:endParaRPr>
                    </a:p>
                  </a:txBody>
                  <a:tcPr marL="7043" marR="7043" marT="7043" marB="0" anchor="ctr"/>
                </a:tc>
                <a:extLst>
                  <a:ext uri="{0D108BD9-81ED-4DB2-BD59-A6C34878D82A}">
                    <a16:rowId xmlns:a16="http://schemas.microsoft.com/office/drawing/2014/main" val="2480579707"/>
                  </a:ext>
                </a:extLst>
              </a:tr>
              <a:tr h="845523">
                <a:tc>
                  <a:txBody>
                    <a:bodyPr/>
                    <a:lstStyle/>
                    <a:p>
                      <a:pPr algn="l" fontAlgn="ctr"/>
                      <a:r>
                        <a:rPr lang="lt-LT" sz="1600" u="none" strike="noStrike">
                          <a:effectLst/>
                        </a:rPr>
                        <a:t> </a:t>
                      </a:r>
                      <a:endParaRPr lang="lt-LT" sz="1600" b="0"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dirty="0">
                          <a:effectLst/>
                        </a:rPr>
                        <a:t>Siektinos reikšmės rodiklis</a:t>
                      </a:r>
                      <a:br>
                        <a:rPr lang="lt-LT" sz="1600" u="none" strike="noStrike" dirty="0">
                          <a:effectLst/>
                        </a:rPr>
                      </a:br>
                      <a:r>
                        <a:rPr lang="lt-LT" sz="1600" u="none" strike="noStrike" dirty="0">
                          <a:effectLst/>
                        </a:rPr>
                        <a:t>2014-2023 m. sukurtos darbo vietos</a:t>
                      </a:r>
                      <a:endParaRPr lang="lt-LT" sz="1600" b="1"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Faktas</a:t>
                      </a:r>
                      <a:endParaRPr lang="lt-LT" sz="1600" b="1"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a:t>
                      </a:r>
                      <a:endParaRPr lang="lt-LT" sz="1600" b="1" i="0" u="none" strike="noStrike">
                        <a:solidFill>
                          <a:srgbClr val="000000"/>
                        </a:solidFill>
                        <a:effectLst/>
                        <a:latin typeface="Arial" panose="020B0604020202020204" pitchFamily="34" charset="0"/>
                      </a:endParaRPr>
                    </a:p>
                  </a:txBody>
                  <a:tcPr marL="7043" marR="7043" marT="7043" marB="0" anchor="ctr"/>
                </a:tc>
                <a:extLst>
                  <a:ext uri="{0D108BD9-81ED-4DB2-BD59-A6C34878D82A}">
                    <a16:rowId xmlns:a16="http://schemas.microsoft.com/office/drawing/2014/main" val="3696978619"/>
                  </a:ext>
                </a:extLst>
              </a:tr>
              <a:tr h="1129794">
                <a:tc>
                  <a:txBody>
                    <a:bodyPr/>
                    <a:lstStyle/>
                    <a:p>
                      <a:pPr algn="l" fontAlgn="ctr"/>
                      <a:r>
                        <a:rPr lang="lt-LT" sz="1600" u="none" strike="noStrike" dirty="0">
                          <a:effectLst/>
                        </a:rPr>
                        <a:t>Investicijos į miškininkystės technologijas ir į miško produktų perdirbimą ir rinkodarą</a:t>
                      </a:r>
                      <a:endParaRPr lang="lt-LT" sz="1600" b="1"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dirty="0">
                          <a:effectLst/>
                        </a:rPr>
                        <a:t>185 </a:t>
                      </a:r>
                      <a:endParaRPr lang="lt-LT" sz="1600" b="0" i="0" u="none" strike="noStrike" dirty="0">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a:effectLst/>
                        </a:rPr>
                        <a:t>351</a:t>
                      </a:r>
                      <a:endParaRPr lang="lt-LT" sz="1600" b="0" i="0" u="none" strike="noStrike">
                        <a:solidFill>
                          <a:srgbClr val="000000"/>
                        </a:solidFill>
                        <a:effectLst/>
                        <a:latin typeface="Arial" panose="020B0604020202020204" pitchFamily="34" charset="0"/>
                      </a:endParaRPr>
                    </a:p>
                  </a:txBody>
                  <a:tcPr marL="7043" marR="7043" marT="7043" marB="0" anchor="ctr"/>
                </a:tc>
                <a:tc>
                  <a:txBody>
                    <a:bodyPr/>
                    <a:lstStyle/>
                    <a:p>
                      <a:pPr algn="ctr" fontAlgn="ctr"/>
                      <a:r>
                        <a:rPr lang="lt-LT" sz="1600" u="none" strike="noStrike" dirty="0">
                          <a:effectLst/>
                        </a:rPr>
                        <a:t>189,73%</a:t>
                      </a:r>
                      <a:endParaRPr lang="lt-LT" sz="1600" b="0" i="0" u="none" strike="noStrike" dirty="0">
                        <a:solidFill>
                          <a:srgbClr val="000000"/>
                        </a:solidFill>
                        <a:effectLst/>
                        <a:latin typeface="Arial" panose="020B0604020202020204" pitchFamily="34" charset="0"/>
                      </a:endParaRPr>
                    </a:p>
                  </a:txBody>
                  <a:tcPr marL="7043" marR="7043" marT="7043" marB="0" anchor="ctr"/>
                </a:tc>
                <a:extLst>
                  <a:ext uri="{0D108BD9-81ED-4DB2-BD59-A6C34878D82A}">
                    <a16:rowId xmlns:a16="http://schemas.microsoft.com/office/drawing/2014/main" val="35724918"/>
                  </a:ext>
                </a:extLst>
              </a:tr>
            </a:tbl>
          </a:graphicData>
        </a:graphic>
      </p:graphicFrame>
    </p:spTree>
    <p:extLst>
      <p:ext uri="{BB962C8B-B14F-4D97-AF65-F5344CB8AC3E}">
        <p14:creationId xmlns:p14="http://schemas.microsoft.com/office/powerpoint/2010/main" val="2354297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9DD63A7-CB05-4E27-9E68-D0D4518A7C90}"/>
              </a:ext>
            </a:extLst>
          </p:cNvPr>
          <p:cNvSpPr>
            <a:spLocks noGrp="1"/>
          </p:cNvSpPr>
          <p:nvPr>
            <p:ph type="title"/>
          </p:nvPr>
        </p:nvSpPr>
        <p:spPr/>
        <p:txBody>
          <a:bodyPr>
            <a:normAutofit fontScale="90000"/>
          </a:bodyPr>
          <a:lstStyle/>
          <a:p>
            <a:r>
              <a:rPr lang="lt-LT" b="1" cap="all"/>
              <a:t>2016-202</a:t>
            </a:r>
            <a:r>
              <a:rPr lang="en-US" b="1" cap="all"/>
              <a:t>3</a:t>
            </a:r>
            <a:r>
              <a:rPr lang="lt-LT" b="1" cap="all"/>
              <a:t> įveisti miškai, Paraiškų skaičius</a:t>
            </a:r>
            <a:br>
              <a:rPr lang="lt-LT" altLang="lt-LT" b="1">
                <a:solidFill>
                  <a:srgbClr val="28A437"/>
                </a:solidFill>
                <a:cs typeface="Arial" panose="020B0604020202020204" pitchFamily="34" charset="0"/>
              </a:rPr>
            </a:br>
            <a:endParaRPr lang="en-LT" sz="3200" dirty="0">
              <a:solidFill>
                <a:srgbClr val="009650"/>
              </a:solidFill>
            </a:endParaRPr>
          </a:p>
        </p:txBody>
      </p:sp>
      <p:pic>
        <p:nvPicPr>
          <p:cNvPr id="3" name="Picture 2">
            <a:extLst>
              <a:ext uri="{FF2B5EF4-FFF2-40B4-BE49-F238E27FC236}">
                <a16:creationId xmlns:a16="http://schemas.microsoft.com/office/drawing/2014/main" id="{5CB13A42-AF19-4873-85C8-F6EA442CF5F3}"/>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69597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0ADAFF7-A547-411F-B93B-EB9B1508E670}"/>
              </a:ext>
            </a:extLst>
          </p:cNvPr>
          <p:cNvSpPr>
            <a:spLocks noGrp="1"/>
          </p:cNvSpPr>
          <p:nvPr>
            <p:ph type="title"/>
          </p:nvPr>
        </p:nvSpPr>
        <p:spPr/>
        <p:txBody>
          <a:bodyPr>
            <a:normAutofit fontScale="90000"/>
          </a:bodyPr>
          <a:lstStyle/>
          <a:p>
            <a:br>
              <a:rPr lang="lt-LT" b="1" cap="all"/>
            </a:br>
            <a:r>
              <a:rPr lang="lt-LT" b="1" cap="all"/>
              <a:t>MIŠKO VEISIMAS – Apsodintas plotas (HA) PAGAL APSKRITIS 2023 m.</a:t>
            </a:r>
            <a:br>
              <a:rPr lang="lt-LT" altLang="lt-LT" b="1">
                <a:solidFill>
                  <a:srgbClr val="28A437"/>
                </a:solidFill>
                <a:cs typeface="Arial" panose="020B0604020202020204" pitchFamily="34" charset="0"/>
              </a:rPr>
            </a:br>
            <a:endParaRPr lang="en-LT" sz="3200" dirty="0">
              <a:solidFill>
                <a:srgbClr val="009650"/>
              </a:solidFill>
            </a:endParaRPr>
          </a:p>
        </p:txBody>
      </p:sp>
      <p:pic>
        <p:nvPicPr>
          <p:cNvPr id="3" name="Picture 2">
            <a:extLst>
              <a:ext uri="{FF2B5EF4-FFF2-40B4-BE49-F238E27FC236}">
                <a16:creationId xmlns:a16="http://schemas.microsoft.com/office/drawing/2014/main" id="{1179FAAA-9696-4EEB-89AB-532E68B628E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4824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476435" y="184207"/>
            <a:ext cx="8546275" cy="1005401"/>
          </a:xfrm>
        </p:spPr>
        <p:txBody>
          <a:bodyPr>
            <a:noAutofit/>
          </a:bodyPr>
          <a:lstStyle/>
          <a:p>
            <a:r>
              <a:rPr lang="lt-LT" dirty="0"/>
              <a:t>APSODINTAS PLOTAS: 2022 VS 2023</a:t>
            </a:r>
            <a:endParaRPr lang="en-LT"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4"/>
          <a:srcRect/>
          <a:stretch/>
        </p:blipFill>
        <p:spPr>
          <a:xfrm>
            <a:off x="9325479" y="5089792"/>
            <a:ext cx="2866518" cy="1768206"/>
          </a:xfrm>
          <a:prstGeom prst="rect">
            <a:avLst/>
          </a:prstGeom>
        </p:spPr>
      </p:pic>
      <p:pic>
        <p:nvPicPr>
          <p:cNvPr id="2" name="Picture 1">
            <a:extLst>
              <a:ext uri="{FF2B5EF4-FFF2-40B4-BE49-F238E27FC236}">
                <a16:creationId xmlns:a16="http://schemas.microsoft.com/office/drawing/2014/main" id="{CE50B17A-945F-456E-8268-A029E36F377D}"/>
              </a:ext>
            </a:extLst>
          </p:cNvPr>
          <p:cNvPicPr>
            <a:picLocks noChangeAspect="1"/>
          </p:cNvPicPr>
          <p:nvPr/>
        </p:nvPicPr>
        <p:blipFill>
          <a:blip r:embed="rId5"/>
          <a:stretch>
            <a:fillRect/>
          </a:stretch>
        </p:blipFill>
        <p:spPr>
          <a:xfrm>
            <a:off x="5969586" y="2051574"/>
            <a:ext cx="5810250" cy="2914650"/>
          </a:xfrm>
          <a:prstGeom prst="rect">
            <a:avLst/>
          </a:prstGeom>
        </p:spPr>
      </p:pic>
      <p:graphicFrame>
        <p:nvGraphicFramePr>
          <p:cNvPr id="7" name="Content Placeholder 5">
            <a:extLst>
              <a:ext uri="{FF2B5EF4-FFF2-40B4-BE49-F238E27FC236}">
                <a16:creationId xmlns:a16="http://schemas.microsoft.com/office/drawing/2014/main" id="{3F51C8F5-2488-40E0-9CEC-0AAAB1EABCE9}"/>
              </a:ext>
            </a:extLst>
          </p:cNvPr>
          <p:cNvGraphicFramePr>
            <a:graphicFrameLocks/>
          </p:cNvGraphicFramePr>
          <p:nvPr>
            <p:extLst>
              <p:ext uri="{D42A27DB-BD31-4B8C-83A1-F6EECF244321}">
                <p14:modId xmlns:p14="http://schemas.microsoft.com/office/powerpoint/2010/main" val="2094854772"/>
              </p:ext>
            </p:extLst>
          </p:nvPr>
        </p:nvGraphicFramePr>
        <p:xfrm>
          <a:off x="255329" y="1973495"/>
          <a:ext cx="5574298" cy="2992729"/>
        </p:xfrm>
        <a:graphic>
          <a:graphicData uri="http://schemas.openxmlformats.org/presentationml/2006/ole">
            <mc:AlternateContent xmlns:mc="http://schemas.openxmlformats.org/markup-compatibility/2006">
              <mc:Choice xmlns:v="urn:schemas-microsoft-com:vml" Requires="v">
                <p:oleObj spid="_x0000_s1027" name="Chart" r:id="rId6" imgW="8340051" imgH="4633362" progId="Excel.Chart.8">
                  <p:embed/>
                </p:oleObj>
              </mc:Choice>
              <mc:Fallback>
                <p:oleObj name="Chart" r:id="rId6" imgW="8340051" imgH="4633362" progId="Excel.Chart.8">
                  <p:embed/>
                  <p:pic>
                    <p:nvPicPr>
                      <p:cNvPr id="7" name="Content Placeholder 5">
                        <a:extLst>
                          <a:ext uri="{FF2B5EF4-FFF2-40B4-BE49-F238E27FC236}">
                            <a16:creationId xmlns:a16="http://schemas.microsoft.com/office/drawing/2014/main" id="{3F51C8F5-2488-40E0-9CEC-0AAAB1EABCE9}"/>
                          </a:ext>
                        </a:extLst>
                      </p:cNvPr>
                      <p:cNvPicPr>
                        <a:picLocks noGrp="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5329" y="1973495"/>
                        <a:ext cx="5574298" cy="2992729"/>
                      </a:xfrm>
                      <a:prstGeom prst="rect">
                        <a:avLst/>
                      </a:prstGeom>
                      <a:noFill/>
                      <a:ln>
                        <a:noFill/>
                      </a:ln>
                    </p:spPr>
                  </p:pic>
                </p:oleObj>
              </mc:Fallback>
            </mc:AlternateContent>
          </a:graphicData>
        </a:graphic>
      </p:graphicFrame>
      <p:sp>
        <p:nvSpPr>
          <p:cNvPr id="3" name="Rectangle 2">
            <a:extLst>
              <a:ext uri="{FF2B5EF4-FFF2-40B4-BE49-F238E27FC236}">
                <a16:creationId xmlns:a16="http://schemas.microsoft.com/office/drawing/2014/main" id="{818F00F3-7AA2-4014-A2B5-D488EE243CAC}"/>
              </a:ext>
            </a:extLst>
          </p:cNvPr>
          <p:cNvSpPr/>
          <p:nvPr/>
        </p:nvSpPr>
        <p:spPr>
          <a:xfrm>
            <a:off x="2511807" y="1518171"/>
            <a:ext cx="697627" cy="646331"/>
          </a:xfrm>
          <a:prstGeom prst="rect">
            <a:avLst/>
          </a:prstGeom>
        </p:spPr>
        <p:txBody>
          <a:bodyPr wrap="none">
            <a:spAutoFit/>
          </a:bodyPr>
          <a:lstStyle/>
          <a:p>
            <a:r>
              <a:rPr lang="lt-LT" dirty="0"/>
              <a:t>2022</a:t>
            </a:r>
          </a:p>
          <a:p>
            <a:endParaRPr lang="lt-LT" dirty="0"/>
          </a:p>
        </p:txBody>
      </p:sp>
      <p:sp>
        <p:nvSpPr>
          <p:cNvPr id="8" name="Rectangle 7">
            <a:extLst>
              <a:ext uri="{FF2B5EF4-FFF2-40B4-BE49-F238E27FC236}">
                <a16:creationId xmlns:a16="http://schemas.microsoft.com/office/drawing/2014/main" id="{688D5874-2AAF-46DE-A811-995BA714E5BA}"/>
              </a:ext>
            </a:extLst>
          </p:cNvPr>
          <p:cNvSpPr/>
          <p:nvPr/>
        </p:nvSpPr>
        <p:spPr>
          <a:xfrm>
            <a:off x="8411865" y="1518171"/>
            <a:ext cx="697627" cy="646331"/>
          </a:xfrm>
          <a:prstGeom prst="rect">
            <a:avLst/>
          </a:prstGeom>
        </p:spPr>
        <p:txBody>
          <a:bodyPr wrap="none">
            <a:spAutoFit/>
          </a:bodyPr>
          <a:lstStyle/>
          <a:p>
            <a:r>
              <a:rPr lang="lt-LT" dirty="0"/>
              <a:t>2023</a:t>
            </a:r>
          </a:p>
          <a:p>
            <a:endParaRPr lang="lt-LT" dirty="0"/>
          </a:p>
        </p:txBody>
      </p:sp>
    </p:spTree>
    <p:extLst>
      <p:ext uri="{BB962C8B-B14F-4D97-AF65-F5344CB8AC3E}">
        <p14:creationId xmlns:p14="http://schemas.microsoft.com/office/powerpoint/2010/main" val="496134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227352D-C3A1-41F5-9988-4D5828BC6AA3}"/>
              </a:ext>
            </a:extLst>
          </p:cNvPr>
          <p:cNvSpPr>
            <a:spLocks noGrp="1"/>
          </p:cNvSpPr>
          <p:nvPr>
            <p:ph type="title"/>
          </p:nvPr>
        </p:nvSpPr>
        <p:spPr/>
        <p:txBody>
          <a:bodyPr/>
          <a:lstStyle/>
          <a:p>
            <a:r>
              <a:rPr lang="lt-LT" sz="2800" b="1" kern="0" cap="all"/>
              <a:t>MIŠKO VEISIMAS</a:t>
            </a:r>
            <a:r>
              <a:rPr lang="en-US" sz="2800" b="1" kern="0" cap="all"/>
              <a:t> -</a:t>
            </a:r>
            <a:r>
              <a:rPr lang="lt-LT" sz="2800" b="1" kern="0" cap="all"/>
              <a:t>  </a:t>
            </a:r>
            <a:br>
              <a:rPr lang="en-US" sz="2800" b="1" kern="0" cap="all"/>
            </a:br>
            <a:r>
              <a:rPr lang="lt-LT" sz="2800" b="1" kern="0" cap="all"/>
              <a:t>Populiariausios medžių rūšys</a:t>
            </a:r>
            <a:endParaRPr lang="en-LT" sz="3200" dirty="0"/>
          </a:p>
        </p:txBody>
      </p:sp>
      <p:pic>
        <p:nvPicPr>
          <p:cNvPr id="3" name="Picture 2">
            <a:extLst>
              <a:ext uri="{FF2B5EF4-FFF2-40B4-BE49-F238E27FC236}">
                <a16:creationId xmlns:a16="http://schemas.microsoft.com/office/drawing/2014/main" id="{02024F9F-0C19-467C-AB76-5D89B33116F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07442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4563E92-29E4-4B8B-ACFF-1F1AA3B39E69}"/>
              </a:ext>
            </a:extLst>
          </p:cNvPr>
          <p:cNvSpPr>
            <a:spLocks noGrp="1"/>
          </p:cNvSpPr>
          <p:nvPr>
            <p:ph type="title"/>
          </p:nvPr>
        </p:nvSpPr>
        <p:spPr/>
        <p:txBody>
          <a:bodyPr>
            <a:normAutofit fontScale="90000"/>
          </a:bodyPr>
          <a:lstStyle/>
          <a:p>
            <a:r>
              <a:rPr lang="lt-LT" b="1"/>
              <a:t>MIŠKO VEISIMAS – SVARBŪS PASIKEITIMAI (1)</a:t>
            </a:r>
            <a:br>
              <a:rPr lang="lt-LT"/>
            </a:br>
            <a:endParaRPr lang="en-LT" sz="3200" dirty="0">
              <a:solidFill>
                <a:srgbClr val="009650"/>
              </a:solidFill>
            </a:endParaRPr>
          </a:p>
        </p:txBody>
      </p:sp>
      <p:pic>
        <p:nvPicPr>
          <p:cNvPr id="3" name="Picture 2">
            <a:extLst>
              <a:ext uri="{FF2B5EF4-FFF2-40B4-BE49-F238E27FC236}">
                <a16:creationId xmlns:a16="http://schemas.microsoft.com/office/drawing/2014/main" id="{9A7AC5CE-28BC-467E-8857-2FCEAB883A8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41727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C188917-72D8-491A-8F1B-689959354472}"/>
              </a:ext>
            </a:extLst>
          </p:cNvPr>
          <p:cNvSpPr>
            <a:spLocks noGrp="1"/>
          </p:cNvSpPr>
          <p:nvPr>
            <p:ph type="title"/>
          </p:nvPr>
        </p:nvSpPr>
        <p:spPr/>
        <p:txBody>
          <a:bodyPr>
            <a:normAutofit fontScale="90000"/>
          </a:bodyPr>
          <a:lstStyle/>
          <a:p>
            <a:r>
              <a:rPr lang="lt-LT" b="1"/>
              <a:t>MIŠKO VEISIMAS – SVARBŪS PASIKEITIMAI (2)</a:t>
            </a:r>
            <a:br>
              <a:rPr lang="lt-LT"/>
            </a:br>
            <a:endParaRPr lang="en-LT" sz="3200" dirty="0">
              <a:solidFill>
                <a:srgbClr val="009650"/>
              </a:solidFill>
            </a:endParaRPr>
          </a:p>
        </p:txBody>
      </p:sp>
      <p:pic>
        <p:nvPicPr>
          <p:cNvPr id="3" name="Picture 2">
            <a:extLst>
              <a:ext uri="{FF2B5EF4-FFF2-40B4-BE49-F238E27FC236}">
                <a16:creationId xmlns:a16="http://schemas.microsoft.com/office/drawing/2014/main" id="{716DF04A-7F7A-4773-A97C-F43A4B1EEDAB}"/>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68570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DEFD43B-6CC4-4A25-863C-A7E3A2DEB71D}"/>
              </a:ext>
            </a:extLst>
          </p:cNvPr>
          <p:cNvSpPr>
            <a:spLocks noGrp="1"/>
          </p:cNvSpPr>
          <p:nvPr>
            <p:ph type="title"/>
          </p:nvPr>
        </p:nvSpPr>
        <p:spPr/>
        <p:txBody>
          <a:bodyPr>
            <a:normAutofit fontScale="90000"/>
          </a:bodyPr>
          <a:lstStyle/>
          <a:p>
            <a:br>
              <a:rPr lang="lt-LT" sz="3100" b="1"/>
            </a:br>
            <a:r>
              <a:rPr lang="lt-LT" sz="3100" b="1"/>
              <a:t>MIŠKO VEISIMAS – ATKREIPTINAS DĖMESYS, DAŽNIAUSIAI PASITAIKANČIOS KLAIDOS</a:t>
            </a:r>
            <a:br>
              <a:rPr lang="lt-LT"/>
            </a:br>
            <a:endParaRPr lang="en-LT" sz="3200" dirty="0">
              <a:solidFill>
                <a:srgbClr val="009650"/>
              </a:solidFill>
            </a:endParaRPr>
          </a:p>
        </p:txBody>
      </p:sp>
      <p:pic>
        <p:nvPicPr>
          <p:cNvPr id="3" name="Picture 2">
            <a:extLst>
              <a:ext uri="{FF2B5EF4-FFF2-40B4-BE49-F238E27FC236}">
                <a16:creationId xmlns:a16="http://schemas.microsoft.com/office/drawing/2014/main" id="{D1BC7E23-A17A-4D54-9F8A-B2ADF076726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19458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476435" y="184207"/>
            <a:ext cx="8546275" cy="1005401"/>
          </a:xfrm>
        </p:spPr>
        <p:txBody>
          <a:bodyPr>
            <a:noAutofit/>
          </a:bodyPr>
          <a:lstStyle/>
          <a:p>
            <a:r>
              <a:rPr lang="lt-LT" dirty="0">
                <a:solidFill>
                  <a:srgbClr val="009650"/>
                </a:solidFill>
              </a:rPr>
              <a:t>Investicijos į miškininkystės technologijas</a:t>
            </a:r>
            <a:endParaRPr lang="en-LT" dirty="0">
              <a:solidFill>
                <a:srgbClr val="009650"/>
              </a:solidFill>
            </a:endParaRPr>
          </a:p>
        </p:txBody>
      </p:sp>
      <p:pic>
        <p:nvPicPr>
          <p:cNvPr id="6" name="Picture 5" descr="A hand holding a small tree&#10;&#10;Description automatically generated">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graphicFrame>
        <p:nvGraphicFramePr>
          <p:cNvPr id="14" name="TextBox 1">
            <a:extLst>
              <a:ext uri="{FF2B5EF4-FFF2-40B4-BE49-F238E27FC236}">
                <a16:creationId xmlns:a16="http://schemas.microsoft.com/office/drawing/2014/main" id="{0E04329A-3852-87CC-7D7B-9D2C7CA83A6D}"/>
              </a:ext>
            </a:extLst>
          </p:cNvPr>
          <p:cNvGraphicFramePr/>
          <p:nvPr>
            <p:extLst>
              <p:ext uri="{D42A27DB-BD31-4B8C-83A1-F6EECF244321}">
                <p14:modId xmlns:p14="http://schemas.microsoft.com/office/powerpoint/2010/main" val="2571761846"/>
              </p:ext>
            </p:extLst>
          </p:nvPr>
        </p:nvGraphicFramePr>
        <p:xfrm>
          <a:off x="476435" y="978763"/>
          <a:ext cx="10711473" cy="49004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0373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03403C16-C93E-43C3-84AC-CD4B3275F42F}"/>
              </a:ext>
            </a:extLst>
          </p:cNvPr>
          <p:cNvSpPr>
            <a:spLocks noGrp="1"/>
          </p:cNvSpPr>
          <p:nvPr>
            <p:ph type="title"/>
          </p:nvPr>
        </p:nvSpPr>
        <p:spPr>
          <a:xfrm>
            <a:off x="609600" y="465363"/>
            <a:ext cx="8546275" cy="841025"/>
          </a:xfrm>
        </p:spPr>
        <p:txBody>
          <a:bodyPr/>
          <a:lstStyle/>
          <a:p>
            <a:pPr lvl="0" eaLnBrk="0" fontAlgn="base" hangingPunct="0">
              <a:lnSpc>
                <a:spcPct val="100000"/>
              </a:lnSpc>
              <a:spcAft>
                <a:spcPct val="0"/>
              </a:spcAft>
            </a:pPr>
            <a:r>
              <a:rPr lang="lt-LT" altLang="lt-LT" sz="2400" b="1" dirty="0">
                <a:solidFill>
                  <a:srgbClr val="28A437"/>
                </a:solidFill>
                <a:latin typeface="Arial" panose="020B0604020202020204" pitchFamily="34" charset="0"/>
                <a:ea typeface="+mn-ea"/>
                <a:cs typeface="Arial" panose="020B0604020202020204" pitchFamily="34" charset="0"/>
              </a:rPr>
              <a:t>INVESTICIJOS Į MIŠKININKYSTĖS TECHNOLOGIJAS – PASISKIRSTYMAS PAGAL IŠLAIDAS</a:t>
            </a:r>
            <a:br>
              <a:rPr lang="lt-LT" altLang="lt-LT" sz="2400" b="1" dirty="0">
                <a:solidFill>
                  <a:srgbClr val="28A437"/>
                </a:solidFill>
                <a:latin typeface="Arial" panose="020B0604020202020204" pitchFamily="34" charset="0"/>
                <a:ea typeface="+mn-ea"/>
                <a:cs typeface="Arial" panose="020B0604020202020204" pitchFamily="34" charset="0"/>
              </a:rPr>
            </a:br>
            <a:endParaRPr lang="lt-LT" dirty="0"/>
          </a:p>
        </p:txBody>
      </p:sp>
      <p:pic>
        <p:nvPicPr>
          <p:cNvPr id="5" name="Paveikslėlis 4">
            <a:extLst>
              <a:ext uri="{FF2B5EF4-FFF2-40B4-BE49-F238E27FC236}">
                <a16:creationId xmlns:a16="http://schemas.microsoft.com/office/drawing/2014/main" id="{0558B3DF-1C84-444D-9439-B1B933BFD103}"/>
              </a:ext>
            </a:extLst>
          </p:cNvPr>
          <p:cNvPicPr>
            <a:picLocks noChangeAspect="1"/>
          </p:cNvPicPr>
          <p:nvPr/>
        </p:nvPicPr>
        <p:blipFill>
          <a:blip r:embed="rId2"/>
          <a:stretch>
            <a:fillRect/>
          </a:stretch>
        </p:blipFill>
        <p:spPr>
          <a:xfrm>
            <a:off x="9326632" y="5090007"/>
            <a:ext cx="2865368" cy="1767993"/>
          </a:xfrm>
          <a:prstGeom prst="rect">
            <a:avLst/>
          </a:prstGeom>
        </p:spPr>
      </p:pic>
      <p:graphicFrame>
        <p:nvGraphicFramePr>
          <p:cNvPr id="8" name="Diagrama 7">
            <a:extLst>
              <a:ext uri="{FF2B5EF4-FFF2-40B4-BE49-F238E27FC236}">
                <a16:creationId xmlns:a16="http://schemas.microsoft.com/office/drawing/2014/main" id="{65BB366E-39E5-4613-A384-5003AF10671A}"/>
              </a:ext>
            </a:extLst>
          </p:cNvPr>
          <p:cNvGraphicFramePr/>
          <p:nvPr>
            <p:extLst>
              <p:ext uri="{D42A27DB-BD31-4B8C-83A1-F6EECF244321}">
                <p14:modId xmlns:p14="http://schemas.microsoft.com/office/powerpoint/2010/main" val="1580511706"/>
              </p:ext>
            </p:extLst>
          </p:nvPr>
        </p:nvGraphicFramePr>
        <p:xfrm>
          <a:off x="863075" y="1432874"/>
          <a:ext cx="8931374" cy="464741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523842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87872A0B-2F3F-45CF-9C1A-4EC51226B265}"/>
              </a:ext>
            </a:extLst>
          </p:cNvPr>
          <p:cNvSpPr>
            <a:spLocks noGrp="1"/>
          </p:cNvSpPr>
          <p:nvPr>
            <p:ph type="title"/>
          </p:nvPr>
        </p:nvSpPr>
        <p:spPr>
          <a:xfrm>
            <a:off x="609600" y="418229"/>
            <a:ext cx="8546275" cy="841025"/>
          </a:xfrm>
        </p:spPr>
        <p:txBody>
          <a:bodyPr/>
          <a:lstStyle/>
          <a:p>
            <a:pPr lvl="0" eaLnBrk="0" fontAlgn="base" hangingPunct="0">
              <a:lnSpc>
                <a:spcPct val="100000"/>
              </a:lnSpc>
              <a:spcAft>
                <a:spcPct val="0"/>
              </a:spcAft>
            </a:pPr>
            <a:r>
              <a:rPr lang="lt-LT" altLang="lt-LT" sz="2400" b="1" dirty="0">
                <a:solidFill>
                  <a:srgbClr val="28A437"/>
                </a:solidFill>
                <a:latin typeface="Arial" panose="020B0604020202020204" pitchFamily="34" charset="0"/>
                <a:ea typeface="+mn-ea"/>
                <a:cs typeface="Arial" panose="020B0604020202020204" pitchFamily="34" charset="0"/>
              </a:rPr>
              <a:t>INVESTICIJOS Į MIŠKININKYSTĖS TECHNOLOGIJAS – DAŽNIAUSIAI PASITAIKANČIOS KLAIDOS</a:t>
            </a:r>
            <a:br>
              <a:rPr lang="lt-LT" altLang="lt-LT" sz="2400" b="1" dirty="0">
                <a:solidFill>
                  <a:srgbClr val="28A437"/>
                </a:solidFill>
                <a:latin typeface="Arial" panose="020B0604020202020204" pitchFamily="34" charset="0"/>
                <a:ea typeface="+mn-ea"/>
                <a:cs typeface="Arial" panose="020B0604020202020204" pitchFamily="34" charset="0"/>
              </a:rPr>
            </a:br>
            <a:endParaRPr lang="lt-LT" dirty="0"/>
          </a:p>
        </p:txBody>
      </p:sp>
      <p:pic>
        <p:nvPicPr>
          <p:cNvPr id="4" name="Paveikslėlis 3">
            <a:extLst>
              <a:ext uri="{FF2B5EF4-FFF2-40B4-BE49-F238E27FC236}">
                <a16:creationId xmlns:a16="http://schemas.microsoft.com/office/drawing/2014/main" id="{0A57B6AE-6EDF-4527-B9B0-612F0C4C06D3}"/>
              </a:ext>
            </a:extLst>
          </p:cNvPr>
          <p:cNvPicPr>
            <a:picLocks noChangeAspect="1"/>
          </p:cNvPicPr>
          <p:nvPr/>
        </p:nvPicPr>
        <p:blipFill>
          <a:blip r:embed="rId2"/>
          <a:stretch>
            <a:fillRect/>
          </a:stretch>
        </p:blipFill>
        <p:spPr>
          <a:xfrm>
            <a:off x="9326632" y="5068797"/>
            <a:ext cx="2865368" cy="1767993"/>
          </a:xfrm>
          <a:prstGeom prst="rect">
            <a:avLst/>
          </a:prstGeom>
        </p:spPr>
      </p:pic>
      <p:sp>
        <p:nvSpPr>
          <p:cNvPr id="9" name="Content Placeholder 2">
            <a:extLst>
              <a:ext uri="{FF2B5EF4-FFF2-40B4-BE49-F238E27FC236}">
                <a16:creationId xmlns:a16="http://schemas.microsoft.com/office/drawing/2014/main" id="{59062DCA-6591-492E-BB32-9EFDFD58298C}"/>
              </a:ext>
            </a:extLst>
          </p:cNvPr>
          <p:cNvSpPr txBox="1">
            <a:spLocks noChangeArrowheads="1"/>
          </p:cNvSpPr>
          <p:nvPr/>
        </p:nvSpPr>
        <p:spPr bwMode="auto">
          <a:xfrm>
            <a:off x="609600" y="1325562"/>
            <a:ext cx="8353425" cy="553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just" defTabSz="914400" rtl="0" eaLnBrk="0" fontAlgn="base" latinLnBrk="0" hangingPunct="0">
              <a:lnSpc>
                <a:spcPct val="150000"/>
              </a:lnSpc>
              <a:spcBef>
                <a:spcPct val="20000"/>
              </a:spcBef>
              <a:spcAft>
                <a:spcPct val="0"/>
              </a:spcAft>
              <a:buClrTx/>
              <a:buSzTx/>
              <a:buFont typeface="Wingdings" panose="05000000000000000000" pitchFamily="2" charset="2"/>
              <a:buChar char="Ø"/>
              <a:tabLst/>
              <a:defRPr/>
            </a:pPr>
            <a:r>
              <a:rPr kumimoji="0" lang="lt-LT" altLang="lt-LT" sz="1600" b="0" i="0" u="none" strike="noStrike" kern="0" cap="none" spc="0" normalizeH="0" baseline="0" noProof="0" dirty="0">
                <a:ln>
                  <a:noFill/>
                </a:ln>
                <a:solidFill>
                  <a:srgbClr val="000000"/>
                </a:solidFill>
                <a:effectLst/>
                <a:uLnTx/>
                <a:uFillTx/>
                <a:latin typeface="Arial"/>
                <a:ea typeface="+mn-ea"/>
                <a:cs typeface="+mn-cs"/>
              </a:rPr>
              <a:t>Išregistruota valda. </a:t>
            </a:r>
          </a:p>
          <a:p>
            <a:pPr marL="342900" marR="0" lvl="0" indent="-342900" algn="just" defTabSz="914400" rtl="0" eaLnBrk="0" fontAlgn="base" latinLnBrk="0" hangingPunct="0">
              <a:lnSpc>
                <a:spcPct val="150000"/>
              </a:lnSpc>
              <a:spcBef>
                <a:spcPct val="20000"/>
              </a:spcBef>
              <a:spcAft>
                <a:spcPct val="0"/>
              </a:spcAft>
              <a:buClrTx/>
              <a:buSzTx/>
              <a:buFont typeface="Wingdings" panose="05000000000000000000" pitchFamily="2" charset="2"/>
              <a:buChar char="Ø"/>
              <a:tabLst/>
              <a:defRPr/>
            </a:pPr>
            <a:r>
              <a:rPr kumimoji="0" lang="lt-LT" altLang="lt-LT" sz="1600" b="0" i="0" u="none" strike="noStrike" kern="0" cap="none" spc="0" normalizeH="0" baseline="0" noProof="0" dirty="0">
                <a:ln>
                  <a:noFill/>
                </a:ln>
                <a:solidFill>
                  <a:srgbClr val="000000"/>
                </a:solidFill>
                <a:effectLst/>
                <a:uLnTx/>
                <a:uFillTx/>
                <a:latin typeface="Arial"/>
                <a:ea typeface="+mn-ea"/>
                <a:cs typeface="+mn-cs"/>
              </a:rPr>
              <a:t>Komerciniai pasiūlymai su nelygiaverčiais parametrais, nenurodomas pagrindinis parametras, pateikiami mažiau nei trys komerciniai pasiūlymai.</a:t>
            </a:r>
          </a:p>
          <a:p>
            <a:pPr marL="342900" marR="0" lvl="0" indent="-342900" algn="just" defTabSz="914400" rtl="0" eaLnBrk="0" fontAlgn="base" latinLnBrk="0" hangingPunct="0">
              <a:lnSpc>
                <a:spcPct val="150000"/>
              </a:lnSpc>
              <a:spcBef>
                <a:spcPct val="20000"/>
              </a:spcBef>
              <a:spcAft>
                <a:spcPct val="0"/>
              </a:spcAft>
              <a:buClrTx/>
              <a:buSzTx/>
              <a:buFont typeface="Wingdings" panose="05000000000000000000" pitchFamily="2" charset="2"/>
              <a:buChar char="Ø"/>
              <a:tabLst/>
              <a:defRPr/>
            </a:pPr>
            <a:r>
              <a:rPr kumimoji="0" lang="lt-LT" altLang="lt-LT" sz="1600" b="0" i="0" u="none" strike="noStrike" kern="0" cap="none" spc="0" normalizeH="0" baseline="0" noProof="0" dirty="0">
                <a:ln>
                  <a:noFill/>
                </a:ln>
                <a:solidFill>
                  <a:srgbClr val="000000"/>
                </a:solidFill>
                <a:effectLst/>
                <a:uLnTx/>
                <a:uFillTx/>
                <a:latin typeface="Arial"/>
                <a:ea typeface="+mn-ea"/>
                <a:cs typeface="+mn-cs"/>
              </a:rPr>
              <a:t>Nepateikiamas investicijų reikalingumo, būtinumo pagrindimas, planuojamos investicijos neatitinka planuojamų darbų apimčių.</a:t>
            </a:r>
          </a:p>
          <a:p>
            <a:pPr marL="342900" marR="0" lvl="0" indent="-342900" algn="just" defTabSz="914400" rtl="0" eaLnBrk="0" fontAlgn="base" latinLnBrk="0" hangingPunct="0">
              <a:lnSpc>
                <a:spcPct val="150000"/>
              </a:lnSpc>
              <a:spcBef>
                <a:spcPct val="20000"/>
              </a:spcBef>
              <a:spcAft>
                <a:spcPct val="0"/>
              </a:spcAft>
              <a:buClrTx/>
              <a:buSzTx/>
              <a:buFont typeface="Wingdings" panose="05000000000000000000" pitchFamily="2" charset="2"/>
              <a:buChar char="Ø"/>
              <a:tabLst/>
              <a:defRPr/>
            </a:pPr>
            <a:r>
              <a:rPr kumimoji="0" lang="lt-LT" altLang="lt-LT" sz="1600" b="0" i="0" u="none" strike="noStrike" kern="0" cap="none" spc="0" normalizeH="0" baseline="0" noProof="0" dirty="0">
                <a:ln>
                  <a:noFill/>
                </a:ln>
                <a:solidFill>
                  <a:srgbClr val="000000"/>
                </a:solidFill>
                <a:effectLst/>
                <a:uLnTx/>
                <a:uFillTx/>
                <a:latin typeface="Arial"/>
                <a:ea typeface="+mn-ea"/>
                <a:cs typeface="+mn-cs"/>
              </a:rPr>
              <a:t>Nesutampa informacija apie miško plotus, pateikta paraiškoje apie žemės valdas ir verslo plane apie miško valdas.</a:t>
            </a:r>
          </a:p>
          <a:p>
            <a:pPr marL="342900" marR="0" lvl="0" indent="-342900" algn="just" defTabSz="914400" rtl="0" eaLnBrk="0" fontAlgn="base" latinLnBrk="0" hangingPunct="0">
              <a:lnSpc>
                <a:spcPct val="150000"/>
              </a:lnSpc>
              <a:spcBef>
                <a:spcPct val="20000"/>
              </a:spcBef>
              <a:spcAft>
                <a:spcPct val="0"/>
              </a:spcAft>
              <a:buClrTx/>
              <a:buSzTx/>
              <a:buFont typeface="Wingdings" panose="05000000000000000000" pitchFamily="2" charset="2"/>
              <a:buChar char="Ø"/>
              <a:tabLst/>
              <a:defRPr/>
            </a:pPr>
            <a:r>
              <a:rPr kumimoji="0" lang="lt-LT" altLang="lt-LT" sz="1600" b="0" i="0" u="none" strike="noStrike" kern="0" cap="none" spc="0" normalizeH="0" baseline="0" noProof="0" dirty="0">
                <a:ln>
                  <a:noFill/>
                </a:ln>
                <a:solidFill>
                  <a:srgbClr val="000000"/>
                </a:solidFill>
                <a:effectLst/>
                <a:uLnTx/>
                <a:uFillTx/>
                <a:latin typeface="Arial"/>
                <a:ea typeface="+mn-ea"/>
                <a:cs typeface="+mn-cs"/>
              </a:rPr>
              <a:t>Jau gauta </a:t>
            </a:r>
            <a:r>
              <a:rPr kumimoji="0" lang="lt-LT" altLang="lt-LT" sz="1600" b="0" i="1" u="none" strike="noStrike" kern="0" cap="none" spc="0" normalizeH="0" baseline="0" noProof="0" dirty="0">
                <a:ln>
                  <a:noFill/>
                </a:ln>
                <a:solidFill>
                  <a:srgbClr val="000000"/>
                </a:solidFill>
                <a:effectLst/>
                <a:uLnTx/>
                <a:uFillTx/>
                <a:latin typeface="Arial"/>
                <a:ea typeface="+mn-ea"/>
                <a:cs typeface="+mn-cs"/>
              </a:rPr>
              <a:t>de </a:t>
            </a:r>
            <a:r>
              <a:rPr kumimoji="0" lang="lt-LT" altLang="lt-LT" sz="1600" b="0" i="1" u="none" strike="noStrike" kern="0" cap="none" spc="0" normalizeH="0" baseline="0" noProof="0" dirty="0" err="1">
                <a:ln>
                  <a:noFill/>
                </a:ln>
                <a:solidFill>
                  <a:srgbClr val="000000"/>
                </a:solidFill>
                <a:effectLst/>
                <a:uLnTx/>
                <a:uFillTx/>
                <a:latin typeface="Arial"/>
                <a:ea typeface="+mn-ea"/>
                <a:cs typeface="+mn-cs"/>
              </a:rPr>
              <a:t>minimis</a:t>
            </a:r>
            <a:r>
              <a:rPr kumimoji="0" lang="lt-LT" altLang="lt-LT" sz="1600" b="0" i="0" u="none" strike="noStrike" kern="0" cap="none" spc="0" normalizeH="0" baseline="0" noProof="0" dirty="0">
                <a:ln>
                  <a:noFill/>
                </a:ln>
                <a:solidFill>
                  <a:srgbClr val="000000"/>
                </a:solidFill>
                <a:effectLst/>
                <a:uLnTx/>
                <a:uFillTx/>
                <a:latin typeface="Arial"/>
                <a:ea typeface="+mn-ea"/>
                <a:cs typeface="+mn-cs"/>
              </a:rPr>
              <a:t> parama, kuri neįvertinama teikiant paraišką.</a:t>
            </a:r>
          </a:p>
        </p:txBody>
      </p:sp>
    </p:spTree>
    <p:extLst>
      <p:ext uri="{BB962C8B-B14F-4D97-AF65-F5344CB8AC3E}">
        <p14:creationId xmlns:p14="http://schemas.microsoft.com/office/powerpoint/2010/main" val="820695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87872A0B-2F3F-45CF-9C1A-4EC51226B265}"/>
              </a:ext>
            </a:extLst>
          </p:cNvPr>
          <p:cNvSpPr>
            <a:spLocks noGrp="1"/>
          </p:cNvSpPr>
          <p:nvPr>
            <p:ph type="title"/>
          </p:nvPr>
        </p:nvSpPr>
        <p:spPr>
          <a:xfrm>
            <a:off x="609600" y="418229"/>
            <a:ext cx="8546275" cy="841025"/>
          </a:xfrm>
        </p:spPr>
        <p:txBody>
          <a:bodyPr/>
          <a:lstStyle/>
          <a:p>
            <a:pPr eaLnBrk="0" fontAlgn="base" hangingPunct="0">
              <a:lnSpc>
                <a:spcPct val="100000"/>
              </a:lnSpc>
              <a:spcAft>
                <a:spcPct val="0"/>
              </a:spcAft>
            </a:pPr>
            <a:br>
              <a:rPr lang="lt-LT" altLang="lt-LT" sz="2400" b="1" dirty="0">
                <a:solidFill>
                  <a:srgbClr val="28A437"/>
                </a:solidFill>
                <a:latin typeface="Arial" panose="020B0604020202020204" pitchFamily="34" charset="0"/>
                <a:cs typeface="Arial" panose="020B0604020202020204" pitchFamily="34" charset="0"/>
              </a:rPr>
            </a:br>
            <a:r>
              <a:rPr lang="lt-LT" altLang="lt-LT" sz="2400" b="1" dirty="0">
                <a:solidFill>
                  <a:srgbClr val="28A437"/>
                </a:solidFill>
                <a:latin typeface="Arial" panose="020B0604020202020204" pitchFamily="34" charset="0"/>
                <a:cs typeface="Arial" panose="020B0604020202020204" pitchFamily="34" charset="0"/>
              </a:rPr>
              <a:t>MIŠKAMS PADARYTOS ŽALOS PREVENCIJA IR ATLYGINIMAS</a:t>
            </a:r>
            <a:br>
              <a:rPr lang="lt-LT" sz="2400" dirty="0"/>
            </a:br>
            <a:br>
              <a:rPr lang="lt-LT" altLang="lt-LT" sz="2400" b="1" dirty="0">
                <a:solidFill>
                  <a:srgbClr val="28A437"/>
                </a:solidFill>
                <a:latin typeface="Arial" panose="020B0604020202020204" pitchFamily="34" charset="0"/>
                <a:ea typeface="+mn-ea"/>
                <a:cs typeface="Arial" panose="020B0604020202020204" pitchFamily="34" charset="0"/>
              </a:rPr>
            </a:br>
            <a:endParaRPr lang="lt-LT" dirty="0"/>
          </a:p>
        </p:txBody>
      </p:sp>
      <p:pic>
        <p:nvPicPr>
          <p:cNvPr id="4" name="Paveikslėlis 3">
            <a:extLst>
              <a:ext uri="{FF2B5EF4-FFF2-40B4-BE49-F238E27FC236}">
                <a16:creationId xmlns:a16="http://schemas.microsoft.com/office/drawing/2014/main" id="{0A57B6AE-6EDF-4527-B9B0-612F0C4C06D3}"/>
              </a:ext>
            </a:extLst>
          </p:cNvPr>
          <p:cNvPicPr>
            <a:picLocks noChangeAspect="1"/>
          </p:cNvPicPr>
          <p:nvPr/>
        </p:nvPicPr>
        <p:blipFill>
          <a:blip r:embed="rId2"/>
          <a:stretch>
            <a:fillRect/>
          </a:stretch>
        </p:blipFill>
        <p:spPr>
          <a:xfrm>
            <a:off x="9326632" y="5068797"/>
            <a:ext cx="2865368" cy="1767993"/>
          </a:xfrm>
          <a:prstGeom prst="rect">
            <a:avLst/>
          </a:prstGeom>
        </p:spPr>
      </p:pic>
      <p:sp>
        <p:nvSpPr>
          <p:cNvPr id="9" name="Content Placeholder 2">
            <a:extLst>
              <a:ext uri="{FF2B5EF4-FFF2-40B4-BE49-F238E27FC236}">
                <a16:creationId xmlns:a16="http://schemas.microsoft.com/office/drawing/2014/main" id="{59062DCA-6591-492E-BB32-9EFDFD58298C}"/>
              </a:ext>
            </a:extLst>
          </p:cNvPr>
          <p:cNvSpPr txBox="1">
            <a:spLocks noChangeArrowheads="1"/>
          </p:cNvSpPr>
          <p:nvPr/>
        </p:nvSpPr>
        <p:spPr bwMode="auto">
          <a:xfrm>
            <a:off x="3160779" y="1325562"/>
            <a:ext cx="8353425" cy="553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just">
              <a:lnSpc>
                <a:spcPct val="150000"/>
              </a:lnSpc>
              <a:buFont typeface="Wingdings" panose="05000000000000000000" pitchFamily="2" charset="2"/>
              <a:buChar char="Ø"/>
              <a:defRPr/>
            </a:pPr>
            <a:r>
              <a:rPr lang="lt-LT" altLang="lt-LT" sz="1600" b="1" kern="0" dirty="0">
                <a:solidFill>
                  <a:srgbClr val="000000"/>
                </a:solidFill>
              </a:rPr>
              <a:t>Per 2014-2020 m. sutvarkyta 826,38 ha miško </a:t>
            </a:r>
          </a:p>
          <a:p>
            <a:pPr lvl="0" algn="just">
              <a:lnSpc>
                <a:spcPct val="150000"/>
              </a:lnSpc>
              <a:buFont typeface="Wingdings" panose="05000000000000000000" pitchFamily="2" charset="2"/>
              <a:buChar char="Ø"/>
              <a:defRPr/>
            </a:pPr>
            <a:r>
              <a:rPr lang="lt-LT" altLang="lt-LT" sz="1600" b="1" kern="0" dirty="0">
                <a:solidFill>
                  <a:srgbClr val="000000"/>
                </a:solidFill>
              </a:rPr>
              <a:t>2023 m. pateiktos 26 paraiškos:</a:t>
            </a:r>
          </a:p>
          <a:p>
            <a:pPr algn="just">
              <a:lnSpc>
                <a:spcPct val="150000"/>
              </a:lnSpc>
              <a:defRPr/>
            </a:pPr>
            <a:r>
              <a:rPr lang="lt-LT" altLang="lt-LT" sz="1600" kern="0" dirty="0">
                <a:solidFill>
                  <a:srgbClr val="000000"/>
                </a:solidFill>
              </a:rPr>
              <a:t>1 šaukimas - 7 paraiškos</a:t>
            </a:r>
          </a:p>
          <a:p>
            <a:pPr algn="just">
              <a:lnSpc>
                <a:spcPct val="150000"/>
              </a:lnSpc>
              <a:defRPr/>
            </a:pPr>
            <a:r>
              <a:rPr lang="lt-LT" altLang="lt-LT" sz="1600" kern="0" dirty="0">
                <a:solidFill>
                  <a:srgbClr val="000000"/>
                </a:solidFill>
              </a:rPr>
              <a:t>2 šaukimas - 19 paraiškų </a:t>
            </a:r>
          </a:p>
          <a:p>
            <a:pPr algn="just">
              <a:lnSpc>
                <a:spcPct val="150000"/>
              </a:lnSpc>
              <a:defRPr/>
            </a:pPr>
            <a:r>
              <a:rPr lang="lt-LT" altLang="lt-LT" sz="1600" kern="0" dirty="0">
                <a:solidFill>
                  <a:srgbClr val="000000"/>
                </a:solidFill>
              </a:rPr>
              <a:t>(2 išregistruotos, 3 atmestos) </a:t>
            </a:r>
          </a:p>
          <a:p>
            <a:pPr algn="just">
              <a:lnSpc>
                <a:spcPct val="150000"/>
              </a:lnSpc>
              <a:defRPr/>
            </a:pPr>
            <a:r>
              <a:rPr lang="lt-LT" altLang="lt-LT" sz="1600" kern="0" dirty="0">
                <a:solidFill>
                  <a:srgbClr val="000000"/>
                </a:solidFill>
              </a:rPr>
              <a:t>Patvirtinta paramos suma - 259 623 Eur (21 paraiškai). </a:t>
            </a:r>
          </a:p>
          <a:p>
            <a:pPr lvl="0" algn="just">
              <a:lnSpc>
                <a:spcPct val="150000"/>
              </a:lnSpc>
              <a:buFont typeface="Wingdings" panose="05000000000000000000" pitchFamily="2" charset="2"/>
              <a:buChar char="Ø"/>
              <a:defRPr/>
            </a:pPr>
            <a:r>
              <a:rPr lang="lt-LT" altLang="lt-LT" sz="1600" b="1" kern="0" dirty="0">
                <a:solidFill>
                  <a:srgbClr val="000000"/>
                </a:solidFill>
              </a:rPr>
              <a:t>Dažniausi neatitikimai pateikus paraiškas:</a:t>
            </a:r>
          </a:p>
          <a:p>
            <a:pPr lvl="0" algn="just">
              <a:lnSpc>
                <a:spcPct val="150000"/>
              </a:lnSpc>
              <a:buFont typeface="Wingdings" panose="05000000000000000000" pitchFamily="2" charset="2"/>
              <a:buChar char="§"/>
              <a:defRPr/>
            </a:pPr>
            <a:r>
              <a:rPr lang="lt-LT" altLang="lt-LT" sz="1600" kern="0" dirty="0">
                <a:solidFill>
                  <a:srgbClr val="000000"/>
                </a:solidFill>
              </a:rPr>
              <a:t>stichinės nelaimės pažeisto miško plotas iki paraiškos pateikimo nebuvo užregistruotas </a:t>
            </a:r>
            <a:r>
              <a:rPr lang="lt-LT" altLang="lt-LT" sz="1600" kern="0" dirty="0" err="1">
                <a:solidFill>
                  <a:srgbClr val="000000"/>
                </a:solidFill>
              </a:rPr>
              <a:t>Abiotinių</a:t>
            </a:r>
            <a:r>
              <a:rPr lang="lt-LT" altLang="lt-LT" sz="1600" kern="0" dirty="0">
                <a:solidFill>
                  <a:srgbClr val="000000"/>
                </a:solidFill>
              </a:rPr>
              <a:t> veiksnių, ligų, vabzdžių ir gyvūnų padarytų pažeidimų miškui registracijos žurnale; </a:t>
            </a:r>
          </a:p>
          <a:p>
            <a:pPr algn="just">
              <a:lnSpc>
                <a:spcPct val="150000"/>
              </a:lnSpc>
              <a:buFont typeface="Wingdings" panose="05000000000000000000" pitchFamily="2" charset="2"/>
              <a:buChar char="§"/>
              <a:defRPr/>
            </a:pPr>
            <a:r>
              <a:rPr lang="lt-LT" altLang="lt-LT" sz="1600" kern="0" dirty="0">
                <a:solidFill>
                  <a:srgbClr val="000000"/>
                </a:solidFill>
              </a:rPr>
              <a:t>nepateikti  Miško želdinimo ir žėlimo projektai.</a:t>
            </a:r>
          </a:p>
        </p:txBody>
      </p:sp>
      <p:pic>
        <p:nvPicPr>
          <p:cNvPr id="3" name="Picture 2">
            <a:extLst>
              <a:ext uri="{FF2B5EF4-FFF2-40B4-BE49-F238E27FC236}">
                <a16:creationId xmlns:a16="http://schemas.microsoft.com/office/drawing/2014/main" id="{00C6089C-C4D0-4726-A8CF-D0CA9D4427AA}"/>
              </a:ext>
            </a:extLst>
          </p:cNvPr>
          <p:cNvPicPr>
            <a:picLocks noChangeAspect="1"/>
          </p:cNvPicPr>
          <p:nvPr/>
        </p:nvPicPr>
        <p:blipFill>
          <a:blip r:embed="rId3"/>
          <a:stretch>
            <a:fillRect/>
          </a:stretch>
        </p:blipFill>
        <p:spPr>
          <a:xfrm>
            <a:off x="273645" y="2218554"/>
            <a:ext cx="2796933" cy="2601802"/>
          </a:xfrm>
          <a:prstGeom prst="rect">
            <a:avLst/>
          </a:prstGeom>
        </p:spPr>
      </p:pic>
    </p:spTree>
    <p:extLst>
      <p:ext uri="{BB962C8B-B14F-4D97-AF65-F5344CB8AC3E}">
        <p14:creationId xmlns:p14="http://schemas.microsoft.com/office/powerpoint/2010/main" val="2982627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87872A0B-2F3F-45CF-9C1A-4EC51226B265}"/>
              </a:ext>
            </a:extLst>
          </p:cNvPr>
          <p:cNvSpPr>
            <a:spLocks noGrp="1"/>
          </p:cNvSpPr>
          <p:nvPr>
            <p:ph type="title"/>
          </p:nvPr>
        </p:nvSpPr>
        <p:spPr>
          <a:xfrm>
            <a:off x="609600" y="418229"/>
            <a:ext cx="8546275" cy="841025"/>
          </a:xfrm>
        </p:spPr>
        <p:txBody>
          <a:bodyPr/>
          <a:lstStyle/>
          <a:p>
            <a:pPr eaLnBrk="0" fontAlgn="base" hangingPunct="0">
              <a:lnSpc>
                <a:spcPct val="100000"/>
              </a:lnSpc>
              <a:spcAft>
                <a:spcPct val="0"/>
              </a:spcAft>
            </a:pPr>
            <a:br>
              <a:rPr lang="lt-LT" altLang="lt-LT" sz="2400" b="1" dirty="0">
                <a:solidFill>
                  <a:srgbClr val="28A437"/>
                </a:solidFill>
                <a:latin typeface="Arial" panose="020B0604020202020204" pitchFamily="34" charset="0"/>
                <a:cs typeface="Arial" panose="020B0604020202020204" pitchFamily="34" charset="0"/>
              </a:rPr>
            </a:br>
            <a:r>
              <a:rPr lang="lt-LT" altLang="lt-LT" sz="2400" b="1" dirty="0">
                <a:solidFill>
                  <a:srgbClr val="28A437"/>
                </a:solidFill>
                <a:latin typeface="Arial" panose="020B0604020202020204" pitchFamily="34" charset="0"/>
                <a:cs typeface="Arial" panose="020B0604020202020204" pitchFamily="34" charset="0"/>
              </a:rPr>
              <a:t>EKOSISTEMŲ PATEIKTŲ PARAIŠKŲ SKAIČIUS PAGAL APSKRITIS</a:t>
            </a:r>
            <a:br>
              <a:rPr lang="lt-LT" sz="2400" dirty="0"/>
            </a:br>
            <a:br>
              <a:rPr lang="lt-LT" altLang="lt-LT" sz="2400" b="1" dirty="0">
                <a:solidFill>
                  <a:srgbClr val="28A437"/>
                </a:solidFill>
                <a:latin typeface="Arial" panose="020B0604020202020204" pitchFamily="34" charset="0"/>
                <a:ea typeface="+mn-ea"/>
                <a:cs typeface="Arial" panose="020B0604020202020204" pitchFamily="34" charset="0"/>
              </a:rPr>
            </a:br>
            <a:endParaRPr lang="lt-LT" dirty="0"/>
          </a:p>
        </p:txBody>
      </p:sp>
      <p:pic>
        <p:nvPicPr>
          <p:cNvPr id="4" name="Paveikslėlis 3">
            <a:extLst>
              <a:ext uri="{FF2B5EF4-FFF2-40B4-BE49-F238E27FC236}">
                <a16:creationId xmlns:a16="http://schemas.microsoft.com/office/drawing/2014/main" id="{0A57B6AE-6EDF-4527-B9B0-612F0C4C06D3}"/>
              </a:ext>
            </a:extLst>
          </p:cNvPr>
          <p:cNvPicPr>
            <a:picLocks noChangeAspect="1"/>
          </p:cNvPicPr>
          <p:nvPr/>
        </p:nvPicPr>
        <p:blipFill>
          <a:blip r:embed="rId2"/>
          <a:stretch>
            <a:fillRect/>
          </a:stretch>
        </p:blipFill>
        <p:spPr>
          <a:xfrm>
            <a:off x="9326632" y="5068797"/>
            <a:ext cx="2865368" cy="1767993"/>
          </a:xfrm>
          <a:prstGeom prst="rect">
            <a:avLst/>
          </a:prstGeom>
        </p:spPr>
      </p:pic>
      <p:graphicFrame>
        <p:nvGraphicFramePr>
          <p:cNvPr id="10" name="Chart 9">
            <a:extLst>
              <a:ext uri="{FF2B5EF4-FFF2-40B4-BE49-F238E27FC236}">
                <a16:creationId xmlns:a16="http://schemas.microsoft.com/office/drawing/2014/main" id="{4895B695-1A6F-43B3-A763-A429EC6AF5E8}"/>
              </a:ext>
            </a:extLst>
          </p:cNvPr>
          <p:cNvGraphicFramePr>
            <a:graphicFrameLocks noGrp="1"/>
          </p:cNvGraphicFramePr>
          <p:nvPr>
            <p:extLst>
              <p:ext uri="{D42A27DB-BD31-4B8C-83A1-F6EECF244321}">
                <p14:modId xmlns:p14="http://schemas.microsoft.com/office/powerpoint/2010/main" val="2662062361"/>
              </p:ext>
            </p:extLst>
          </p:nvPr>
        </p:nvGraphicFramePr>
        <p:xfrm>
          <a:off x="711201" y="1109334"/>
          <a:ext cx="9670472" cy="463933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284099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87872A0B-2F3F-45CF-9C1A-4EC51226B265}"/>
              </a:ext>
            </a:extLst>
          </p:cNvPr>
          <p:cNvSpPr>
            <a:spLocks noGrp="1"/>
          </p:cNvSpPr>
          <p:nvPr>
            <p:ph type="title"/>
          </p:nvPr>
        </p:nvSpPr>
        <p:spPr>
          <a:xfrm>
            <a:off x="609600" y="418229"/>
            <a:ext cx="8546275" cy="841025"/>
          </a:xfrm>
        </p:spPr>
        <p:txBody>
          <a:bodyPr/>
          <a:lstStyle/>
          <a:p>
            <a:pPr eaLnBrk="0" fontAlgn="base" hangingPunct="0">
              <a:lnSpc>
                <a:spcPct val="100000"/>
              </a:lnSpc>
              <a:spcAft>
                <a:spcPct val="0"/>
              </a:spcAft>
            </a:pPr>
            <a:br>
              <a:rPr lang="lt-LT" altLang="lt-LT" sz="2400" b="1" dirty="0">
                <a:solidFill>
                  <a:srgbClr val="28A437"/>
                </a:solidFill>
                <a:latin typeface="Arial" panose="020B0604020202020204" pitchFamily="34" charset="0"/>
                <a:cs typeface="Arial" panose="020B0604020202020204" pitchFamily="34" charset="0"/>
              </a:rPr>
            </a:br>
            <a:r>
              <a:rPr lang="lt-LT" altLang="lt-LT" sz="2400" b="1" dirty="0">
                <a:solidFill>
                  <a:srgbClr val="28A437"/>
                </a:solidFill>
                <a:latin typeface="Arial" panose="020B0604020202020204" pitchFamily="34" charset="0"/>
                <a:cs typeface="Arial" panose="020B0604020202020204" pitchFamily="34" charset="0"/>
              </a:rPr>
              <a:t>EKOSISTEMŲ PLOTAS (HA) PAGAL APSKRITIS</a:t>
            </a:r>
            <a:br>
              <a:rPr lang="lt-LT" sz="2400" dirty="0"/>
            </a:br>
            <a:br>
              <a:rPr lang="lt-LT" altLang="lt-LT" sz="2400" b="1" dirty="0">
                <a:solidFill>
                  <a:srgbClr val="28A437"/>
                </a:solidFill>
                <a:latin typeface="Arial" panose="020B0604020202020204" pitchFamily="34" charset="0"/>
                <a:ea typeface="+mn-ea"/>
                <a:cs typeface="Arial" panose="020B0604020202020204" pitchFamily="34" charset="0"/>
              </a:rPr>
            </a:br>
            <a:endParaRPr lang="lt-LT" dirty="0"/>
          </a:p>
        </p:txBody>
      </p:sp>
      <p:pic>
        <p:nvPicPr>
          <p:cNvPr id="4" name="Paveikslėlis 3">
            <a:extLst>
              <a:ext uri="{FF2B5EF4-FFF2-40B4-BE49-F238E27FC236}">
                <a16:creationId xmlns:a16="http://schemas.microsoft.com/office/drawing/2014/main" id="{0A57B6AE-6EDF-4527-B9B0-612F0C4C06D3}"/>
              </a:ext>
            </a:extLst>
          </p:cNvPr>
          <p:cNvPicPr>
            <a:picLocks noChangeAspect="1"/>
          </p:cNvPicPr>
          <p:nvPr/>
        </p:nvPicPr>
        <p:blipFill>
          <a:blip r:embed="rId3"/>
          <a:stretch>
            <a:fillRect/>
          </a:stretch>
        </p:blipFill>
        <p:spPr>
          <a:xfrm>
            <a:off x="9326632" y="5068797"/>
            <a:ext cx="2865368" cy="1767993"/>
          </a:xfrm>
          <a:prstGeom prst="rect">
            <a:avLst/>
          </a:prstGeom>
        </p:spPr>
      </p:pic>
      <p:graphicFrame>
        <p:nvGraphicFramePr>
          <p:cNvPr id="5" name="Chart 24">
            <a:extLst>
              <a:ext uri="{FF2B5EF4-FFF2-40B4-BE49-F238E27FC236}">
                <a16:creationId xmlns:a16="http://schemas.microsoft.com/office/drawing/2014/main" id="{204B7435-9BE7-4358-A5DE-85B2EA3236A0}"/>
              </a:ext>
            </a:extLst>
          </p:cNvPr>
          <p:cNvGraphicFramePr>
            <a:graphicFrameLocks/>
          </p:cNvGraphicFramePr>
          <p:nvPr>
            <p:extLst>
              <p:ext uri="{D42A27DB-BD31-4B8C-83A1-F6EECF244321}">
                <p14:modId xmlns:p14="http://schemas.microsoft.com/office/powerpoint/2010/main" val="3424171286"/>
              </p:ext>
            </p:extLst>
          </p:nvPr>
        </p:nvGraphicFramePr>
        <p:xfrm>
          <a:off x="609600" y="1587500"/>
          <a:ext cx="9457678" cy="4502582"/>
        </p:xfrm>
        <a:graphic>
          <a:graphicData uri="http://schemas.openxmlformats.org/presentationml/2006/ole">
            <mc:AlternateContent xmlns:mc="http://schemas.openxmlformats.org/markup-compatibility/2006">
              <mc:Choice xmlns:v="urn:schemas-microsoft-com:vml" Requires="v">
                <p:oleObj spid="_x0000_s2051" name="Chart" r:id="rId4" imgW="9829713" imgH="4771986" progId="Excel.Chart.8">
                  <p:embed/>
                </p:oleObj>
              </mc:Choice>
              <mc:Fallback>
                <p:oleObj name="Chart" r:id="rId4" imgW="9829713" imgH="4771986" progId="Excel.Chart.8">
                  <p:embed/>
                  <p:pic>
                    <p:nvPicPr>
                      <p:cNvPr id="5" name="Chart 24">
                        <a:extLst>
                          <a:ext uri="{FF2B5EF4-FFF2-40B4-BE49-F238E27FC236}">
                            <a16:creationId xmlns:a16="http://schemas.microsoft.com/office/drawing/2014/main" id="{204B7435-9BE7-4358-A5DE-85B2EA3236A0}"/>
                          </a:ext>
                        </a:extLst>
                      </p:cNvPr>
                      <p:cNvPicPr>
                        <a:picLocks noChangeArrowheads="1"/>
                      </p:cNvPicPr>
                      <p:nvPr/>
                    </p:nvPicPr>
                    <p:blipFill>
                      <a:blip r:embed="rId5"/>
                      <a:srcRect/>
                      <a:stretch>
                        <a:fillRect/>
                      </a:stretch>
                    </p:blipFill>
                    <p:spPr bwMode="auto">
                      <a:xfrm>
                        <a:off x="609600" y="1587500"/>
                        <a:ext cx="9457678" cy="4502582"/>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2877496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476435" y="184207"/>
            <a:ext cx="8546275" cy="1005401"/>
          </a:xfrm>
        </p:spPr>
        <p:txBody>
          <a:bodyPr>
            <a:noAutofit/>
          </a:bodyPr>
          <a:lstStyle/>
          <a:p>
            <a:r>
              <a:rPr lang="lt-LT" dirty="0">
                <a:solidFill>
                  <a:srgbClr val="009650"/>
                </a:solidFill>
              </a:rPr>
              <a:t>Parama smulkių ūkio subjektų bendradarbiavimas</a:t>
            </a:r>
            <a:endParaRPr lang="en-LT"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sp>
        <p:nvSpPr>
          <p:cNvPr id="4" name="Content Placeholder 2">
            <a:extLst>
              <a:ext uri="{FF2B5EF4-FFF2-40B4-BE49-F238E27FC236}">
                <a16:creationId xmlns:a16="http://schemas.microsoft.com/office/drawing/2014/main" id="{598B5F94-947E-451A-B789-7C2405287B68}"/>
              </a:ext>
            </a:extLst>
          </p:cNvPr>
          <p:cNvSpPr txBox="1">
            <a:spLocks noChangeArrowheads="1"/>
          </p:cNvSpPr>
          <p:nvPr/>
        </p:nvSpPr>
        <p:spPr>
          <a:xfrm>
            <a:off x="536347" y="1294676"/>
            <a:ext cx="8426450" cy="446563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00B050"/>
              </a:buClr>
              <a:buFontTx/>
              <a:buNone/>
            </a:pPr>
            <a:r>
              <a:rPr lang="lt-LT" altLang="lt-LT" sz="1600" b="1" dirty="0">
                <a:ea typeface="Verdana" panose="020B0604030504040204" pitchFamily="34" charset="0"/>
                <a:cs typeface="Verdana" panose="020B0604030504040204" pitchFamily="34" charset="0"/>
              </a:rPr>
              <a:t>Remiama veikla</a:t>
            </a:r>
            <a:endParaRPr lang="lt-LT" altLang="lt-LT" sz="1600" dirty="0">
              <a:ea typeface="Verdana" panose="020B0604030504040204" pitchFamily="34" charset="0"/>
              <a:cs typeface="Verdana" panose="020B0604030504040204" pitchFamily="34" charset="0"/>
            </a:endParaRPr>
          </a:p>
          <a:p>
            <a:pPr marL="0" indent="0">
              <a:buFont typeface="Wingdings" panose="05000000000000000000" pitchFamily="2" charset="2"/>
              <a:buChar char="Ø"/>
            </a:pPr>
            <a:r>
              <a:rPr lang="lt-LT" altLang="lt-LT" sz="1600" dirty="0">
                <a:ea typeface="Verdana" panose="020B0604030504040204" pitchFamily="34" charset="0"/>
                <a:cs typeface="Verdana" panose="020B0604030504040204" pitchFamily="34" charset="0"/>
              </a:rPr>
              <a:t>	Smulkių ūkio subjektų bendradarbiavimas organizuojant bendrus darbo procesus, 	dalijantis įrenginiais ir ištekliais, vykdant bendrą ūkinę, komercinę, aplinkosauginę 	veiklą.</a:t>
            </a:r>
          </a:p>
          <a:p>
            <a:pPr marL="0" indent="0">
              <a:buClr>
                <a:srgbClr val="28A437"/>
              </a:buClr>
              <a:buFontTx/>
              <a:buNone/>
            </a:pPr>
            <a:r>
              <a:rPr lang="lt-LT" altLang="lt-LT" sz="1600" b="1" dirty="0">
                <a:ea typeface="Verdana" panose="020B0604030504040204" pitchFamily="34" charset="0"/>
                <a:cs typeface="Verdana" panose="020B0604030504040204" pitchFamily="34" charset="0"/>
              </a:rPr>
              <a:t>Tinkamumo reikalavimai</a:t>
            </a:r>
            <a:endParaRPr lang="lt-LT" altLang="lt-LT" sz="1600" dirty="0">
              <a:ea typeface="Verdana" panose="020B0604030504040204" pitchFamily="34" charset="0"/>
              <a:cs typeface="Verdana" panose="020B0604030504040204" pitchFamily="34" charset="0"/>
            </a:endParaRPr>
          </a:p>
          <a:p>
            <a:pPr marL="0" indent="0">
              <a:buFont typeface="Wingdings" panose="05000000000000000000" pitchFamily="2" charset="2"/>
              <a:buChar char="Ø"/>
            </a:pPr>
            <a:r>
              <a:rPr lang="lt-LT" altLang="lt-LT" sz="1600" dirty="0">
                <a:ea typeface="Verdana" panose="020B0604030504040204" pitchFamily="34" charset="0"/>
                <a:cs typeface="Verdana" panose="020B0604030504040204" pitchFamily="34" charset="0"/>
              </a:rPr>
              <a:t>	Paraiškos priimamos tik su partneriais, kurie užsiima ta pačia ekonomine veikla. </a:t>
            </a:r>
          </a:p>
          <a:p>
            <a:pPr marL="0" indent="0">
              <a:buFont typeface="Wingdings" panose="05000000000000000000" pitchFamily="2" charset="2"/>
              <a:buChar char="Ø"/>
            </a:pPr>
            <a:r>
              <a:rPr lang="lt-LT" altLang="lt-LT" sz="1600" dirty="0">
                <a:ea typeface="Verdana" panose="020B0604030504040204" pitchFamily="34" charset="0"/>
                <a:cs typeface="Verdana" panose="020B0604030504040204" pitchFamily="34" charset="0"/>
              </a:rPr>
              <a:t>	Smulkieji miško valdytojai, kurių miško valda ne didesnė kaip 20 ha.	 	Pareiškėjas ir partneriai – smulkieji miško valdytojai savo vardu kaip valdos 	valdytojai yra įregistravę valdą nustatyta tvarka.</a:t>
            </a:r>
          </a:p>
          <a:p>
            <a:pPr marL="0" indent="0">
              <a:buFont typeface="Wingdings" panose="05000000000000000000" pitchFamily="2" charset="2"/>
              <a:buChar char="Ø"/>
            </a:pPr>
            <a:r>
              <a:rPr lang="lt-LT" altLang="lt-LT" sz="1600" dirty="0">
                <a:ea typeface="Verdana" panose="020B0604030504040204" pitchFamily="34" charset="0"/>
                <a:cs typeface="Verdana" panose="020B0604030504040204" pitchFamily="34" charset="0"/>
              </a:rPr>
              <a:t>	Nustatant pareiškėjo ir  partnerių – smulkiųjų miško valdytojų – į pajamas iš 	miškų ūkio veiklos gali būti įskaičiuojamos pajamos, gautos iš paslaugų miškų 	ūkiui.</a:t>
            </a:r>
          </a:p>
          <a:p>
            <a:pPr marL="0" indent="0">
              <a:buClr>
                <a:srgbClr val="28A437"/>
              </a:buClr>
              <a:buFontTx/>
              <a:buNone/>
            </a:pPr>
            <a:r>
              <a:rPr lang="lt-LT" altLang="lt-LT" sz="1600" b="1" dirty="0">
                <a:ea typeface="Verdana" panose="020B0604030504040204" pitchFamily="34" charset="0"/>
                <a:cs typeface="Verdana" panose="020B0604030504040204" pitchFamily="34" charset="0"/>
              </a:rPr>
              <a:t>Tinkamos išlaidos aktualios tik miškininkams</a:t>
            </a:r>
            <a:endParaRPr lang="lt-LT" altLang="lt-LT" sz="1600" dirty="0">
              <a:ea typeface="Verdana" panose="020B0604030504040204" pitchFamily="34" charset="0"/>
              <a:cs typeface="Verdana" panose="020B0604030504040204" pitchFamily="34" charset="0"/>
            </a:endParaRPr>
          </a:p>
          <a:p>
            <a:pPr marL="0" indent="0">
              <a:buFont typeface="Wingdings" panose="05000000000000000000" pitchFamily="2" charset="2"/>
              <a:buChar char="Ø"/>
            </a:pPr>
            <a:r>
              <a:rPr lang="lt-LT" altLang="lt-LT" sz="1600" dirty="0">
                <a:solidFill>
                  <a:srgbClr val="28A437"/>
                </a:solidFill>
                <a:ea typeface="Verdana" panose="020B0604030504040204" pitchFamily="34" charset="0"/>
                <a:cs typeface="Verdana" panose="020B0604030504040204" pitchFamily="34" charset="0"/>
              </a:rPr>
              <a:t>	</a:t>
            </a:r>
            <a:r>
              <a:rPr lang="lt-LT" altLang="lt-LT" sz="1600" dirty="0">
                <a:ea typeface="Verdana" panose="020B0604030504040204" pitchFamily="34" charset="0"/>
                <a:cs typeface="Verdana" panose="020B0604030504040204" pitchFamily="34" charset="0"/>
              </a:rPr>
              <a:t>Nauja miško kirtimo, apvaliosios medienos ir biokuro ruošos technika ir 	įranga, išskyrus medienos vežimo keliais techniką.</a:t>
            </a:r>
          </a:p>
          <a:p>
            <a:pPr marL="0" indent="0">
              <a:buFont typeface="Wingdings" panose="05000000000000000000" pitchFamily="2" charset="2"/>
              <a:buChar char="Ø"/>
            </a:pPr>
            <a:r>
              <a:rPr lang="lt-LT" altLang="lt-LT" sz="1600" dirty="0"/>
              <a:t>      	Dirvos paruošimo miško želdiniams / </a:t>
            </a:r>
            <a:r>
              <a:rPr lang="lt-LT" altLang="lt-LT" sz="1600" dirty="0" err="1"/>
              <a:t>žėliniams</a:t>
            </a:r>
            <a:r>
              <a:rPr lang="lt-LT" altLang="lt-LT" sz="1600" dirty="0"/>
              <a:t> mechanizmai</a:t>
            </a:r>
            <a:r>
              <a:rPr lang="lt-LT" altLang="lt-LT" sz="1600" dirty="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3148113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6FE2A-2D6F-42E4-8126-96854F88BA44}"/>
              </a:ext>
            </a:extLst>
          </p:cNvPr>
          <p:cNvSpPr>
            <a:spLocks noGrp="1"/>
          </p:cNvSpPr>
          <p:nvPr>
            <p:ph type="title"/>
          </p:nvPr>
        </p:nvSpPr>
        <p:spPr/>
        <p:txBody>
          <a:bodyPr>
            <a:normAutofit/>
          </a:bodyPr>
          <a:lstStyle/>
          <a:p>
            <a:r>
              <a:rPr lang="lt-LT" dirty="0"/>
              <a:t>DĖL NMA IR PARAMOS GAVĖJŲ GINČŲ</a:t>
            </a:r>
          </a:p>
        </p:txBody>
      </p:sp>
      <p:sp>
        <p:nvSpPr>
          <p:cNvPr id="4" name="Text Placeholder 3">
            <a:extLst>
              <a:ext uri="{FF2B5EF4-FFF2-40B4-BE49-F238E27FC236}">
                <a16:creationId xmlns:a16="http://schemas.microsoft.com/office/drawing/2014/main" id="{335EA663-1710-44DA-B4AE-377B13F0EDA3}"/>
              </a:ext>
            </a:extLst>
          </p:cNvPr>
          <p:cNvSpPr>
            <a:spLocks noGrp="1"/>
          </p:cNvSpPr>
          <p:nvPr>
            <p:ph type="body" sz="quarter" idx="10"/>
          </p:nvPr>
        </p:nvSpPr>
        <p:spPr/>
        <p:txBody>
          <a:bodyPr/>
          <a:lstStyle/>
          <a:p>
            <a:r>
              <a:rPr lang="lt-LT" dirty="0">
                <a:solidFill>
                  <a:schemeClr val="tx1"/>
                </a:solidFill>
              </a:rPr>
              <a:t>2021 m. sudarytos 2 taikos sutartys</a:t>
            </a:r>
          </a:p>
          <a:p>
            <a:r>
              <a:rPr lang="lt-LT" dirty="0">
                <a:solidFill>
                  <a:schemeClr val="tx1"/>
                </a:solidFill>
              </a:rPr>
              <a:t>2022 m. inicijuoti 5 mediacijos procesai</a:t>
            </a:r>
          </a:p>
          <a:p>
            <a:r>
              <a:rPr lang="lt-LT" dirty="0">
                <a:solidFill>
                  <a:schemeClr val="tx1"/>
                </a:solidFill>
              </a:rPr>
              <a:t>2023 m. sudarytos 3 taikos sutartys (2 iš jų po mediacijos, 1 be mediacijos), 1 mediacija dar tebevyksta</a:t>
            </a:r>
          </a:p>
          <a:p>
            <a:endParaRPr lang="lt-LT" dirty="0"/>
          </a:p>
        </p:txBody>
      </p:sp>
      <p:pic>
        <p:nvPicPr>
          <p:cNvPr id="7" name="Picture 6" descr="A group of cartoon characters holding hands&#10;&#10;Description automatically generated">
            <a:extLst>
              <a:ext uri="{FF2B5EF4-FFF2-40B4-BE49-F238E27FC236}">
                <a16:creationId xmlns:a16="http://schemas.microsoft.com/office/drawing/2014/main" id="{7D5A24D3-6482-4B77-9743-F652C7CDA391}"/>
              </a:ext>
            </a:extLst>
          </p:cNvPr>
          <p:cNvPicPr>
            <a:picLocks noChangeAspect="1"/>
          </p:cNvPicPr>
          <p:nvPr/>
        </p:nvPicPr>
        <p:blipFill>
          <a:blip r:embed="rId2"/>
          <a:stretch>
            <a:fillRect/>
          </a:stretch>
        </p:blipFill>
        <p:spPr>
          <a:xfrm>
            <a:off x="4614396" y="3563646"/>
            <a:ext cx="3255543" cy="3008791"/>
          </a:xfrm>
          <a:prstGeom prst="rect">
            <a:avLst/>
          </a:prstGeom>
          <a:ln>
            <a:noFill/>
          </a:ln>
          <a:effectLst>
            <a:softEdge rad="112500"/>
          </a:effectLst>
        </p:spPr>
      </p:pic>
    </p:spTree>
    <p:extLst>
      <p:ext uri="{BB962C8B-B14F-4D97-AF65-F5344CB8AC3E}">
        <p14:creationId xmlns:p14="http://schemas.microsoft.com/office/powerpoint/2010/main" val="2221797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1">
            <a:extLst>
              <a:ext uri="{FF2B5EF4-FFF2-40B4-BE49-F238E27FC236}">
                <a16:creationId xmlns:a16="http://schemas.microsoft.com/office/drawing/2014/main" id="{38977F36-6AEC-3561-23B0-D1861654CC69}"/>
              </a:ext>
            </a:extLst>
          </p:cNvPr>
          <p:cNvSpPr>
            <a:spLocks noGrp="1"/>
          </p:cNvSpPr>
          <p:nvPr>
            <p:ph type="title"/>
          </p:nvPr>
        </p:nvSpPr>
        <p:spPr/>
        <p:txBody>
          <a:bodyPr>
            <a:noAutofit/>
          </a:bodyPr>
          <a:lstStyle/>
          <a:p>
            <a:r>
              <a:rPr lang="lt-LT" altLang="lt-LT" dirty="0"/>
              <a:t>NMA ATLIEKAMOS PATIKROS VIETOJE</a:t>
            </a:r>
            <a:r>
              <a:rPr lang="en-US" altLang="lt-LT" dirty="0"/>
              <a:t> </a:t>
            </a:r>
            <a:br>
              <a:rPr lang="lt-LT" altLang="lt-LT" dirty="0"/>
            </a:br>
            <a:r>
              <a:rPr lang="en-US" altLang="lt-LT" dirty="0"/>
              <a:t>PAGAL APSKRITIS</a:t>
            </a:r>
            <a:endParaRPr lang="en-LT" dirty="0">
              <a:solidFill>
                <a:srgbClr val="009650"/>
              </a:solidFill>
            </a:endParaRPr>
          </a:p>
        </p:txBody>
      </p:sp>
      <p:pic>
        <p:nvPicPr>
          <p:cNvPr id="6" name="Picture 5">
            <a:extLst>
              <a:ext uri="{FF2B5EF4-FFF2-40B4-BE49-F238E27FC236}">
                <a16:creationId xmlns:a16="http://schemas.microsoft.com/office/drawing/2014/main" id="{0123342E-6493-43A7-9815-BA54BC522779}"/>
              </a:ext>
            </a:extLst>
          </p:cNvPr>
          <p:cNvPicPr>
            <a:picLocks noChangeAspect="1"/>
          </p:cNvPicPr>
          <p:nvPr/>
        </p:nvPicPr>
        <p:blipFill>
          <a:blip r:embed="rId3"/>
          <a:srcRect/>
          <a:stretch/>
        </p:blipFill>
        <p:spPr>
          <a:xfrm>
            <a:off x="9325480" y="5089794"/>
            <a:ext cx="2866520" cy="1768206"/>
          </a:xfrm>
          <a:prstGeom prst="rect">
            <a:avLst/>
          </a:prstGeom>
        </p:spPr>
      </p:pic>
      <p:graphicFrame>
        <p:nvGraphicFramePr>
          <p:cNvPr id="7" name="Table 6">
            <a:extLst>
              <a:ext uri="{FF2B5EF4-FFF2-40B4-BE49-F238E27FC236}">
                <a16:creationId xmlns:a16="http://schemas.microsoft.com/office/drawing/2014/main" id="{45262412-D24E-4550-8224-9CCE9796F0BC}"/>
              </a:ext>
            </a:extLst>
          </p:cNvPr>
          <p:cNvGraphicFramePr>
            <a:graphicFrameLocks noGrp="1"/>
          </p:cNvGraphicFramePr>
          <p:nvPr>
            <p:extLst>
              <p:ext uri="{D42A27DB-BD31-4B8C-83A1-F6EECF244321}">
                <p14:modId xmlns:p14="http://schemas.microsoft.com/office/powerpoint/2010/main" val="1365987808"/>
              </p:ext>
            </p:extLst>
          </p:nvPr>
        </p:nvGraphicFramePr>
        <p:xfrm>
          <a:off x="674702" y="1051865"/>
          <a:ext cx="10475651" cy="4816273"/>
        </p:xfrm>
        <a:graphic>
          <a:graphicData uri="http://schemas.openxmlformats.org/drawingml/2006/table">
            <a:tbl>
              <a:tblPr/>
              <a:tblGrid>
                <a:gridCol w="2066479">
                  <a:extLst>
                    <a:ext uri="{9D8B030D-6E8A-4147-A177-3AD203B41FA5}">
                      <a16:colId xmlns:a16="http://schemas.microsoft.com/office/drawing/2014/main" val="2425438452"/>
                    </a:ext>
                  </a:extLst>
                </a:gridCol>
                <a:gridCol w="1466877">
                  <a:extLst>
                    <a:ext uri="{9D8B030D-6E8A-4147-A177-3AD203B41FA5}">
                      <a16:colId xmlns:a16="http://schemas.microsoft.com/office/drawing/2014/main" val="1245283969"/>
                    </a:ext>
                  </a:extLst>
                </a:gridCol>
                <a:gridCol w="1418319">
                  <a:extLst>
                    <a:ext uri="{9D8B030D-6E8A-4147-A177-3AD203B41FA5}">
                      <a16:colId xmlns:a16="http://schemas.microsoft.com/office/drawing/2014/main" val="1941907895"/>
                    </a:ext>
                  </a:extLst>
                </a:gridCol>
                <a:gridCol w="1393436">
                  <a:extLst>
                    <a:ext uri="{9D8B030D-6E8A-4147-A177-3AD203B41FA5}">
                      <a16:colId xmlns:a16="http://schemas.microsoft.com/office/drawing/2014/main" val="858024190"/>
                    </a:ext>
                  </a:extLst>
                </a:gridCol>
                <a:gridCol w="1393436">
                  <a:extLst>
                    <a:ext uri="{9D8B030D-6E8A-4147-A177-3AD203B41FA5}">
                      <a16:colId xmlns:a16="http://schemas.microsoft.com/office/drawing/2014/main" val="4267593440"/>
                    </a:ext>
                  </a:extLst>
                </a:gridCol>
                <a:gridCol w="1368552">
                  <a:extLst>
                    <a:ext uri="{9D8B030D-6E8A-4147-A177-3AD203B41FA5}">
                      <a16:colId xmlns:a16="http://schemas.microsoft.com/office/drawing/2014/main" val="1398131144"/>
                    </a:ext>
                  </a:extLst>
                </a:gridCol>
                <a:gridCol w="1368552">
                  <a:extLst>
                    <a:ext uri="{9D8B030D-6E8A-4147-A177-3AD203B41FA5}">
                      <a16:colId xmlns:a16="http://schemas.microsoft.com/office/drawing/2014/main" val="2886092226"/>
                    </a:ext>
                  </a:extLst>
                </a:gridCol>
              </a:tblGrid>
              <a:tr h="298992">
                <a:tc>
                  <a:txBody>
                    <a:bodyPr/>
                    <a:lstStyle/>
                    <a:p>
                      <a:pPr algn="l" fontAlgn="b"/>
                      <a:r>
                        <a:rPr lang="lt-LT" sz="1100" b="0" i="0" u="none" strike="noStrike" dirty="0">
                          <a:solidFill>
                            <a:srgbClr val="000000"/>
                          </a:solidFill>
                          <a:effectLst/>
                          <a:latin typeface="Calibri" panose="020F0502020204030204" pitchFamily="34" charset="0"/>
                        </a:rPr>
                        <a:t> </a:t>
                      </a:r>
                    </a:p>
                  </a:txBody>
                  <a:tcPr marL="7620" marR="7620" marT="7620" marB="0" anchor="b">
                    <a:lnL>
                      <a:noFill/>
                    </a:lnL>
                    <a:lnR>
                      <a:noFill/>
                    </a:lnR>
                    <a:lnT>
                      <a:noFill/>
                    </a:lnT>
                    <a:lnB w="19050" cap="flat" cmpd="sng" algn="ctr">
                      <a:solidFill>
                        <a:srgbClr val="00A551"/>
                      </a:solidFill>
                      <a:prstDash val="solid"/>
                      <a:round/>
                      <a:headEnd type="none" w="med" len="med"/>
                      <a:tailEnd type="none" w="med" len="med"/>
                    </a:lnB>
                  </a:tcPr>
                </a:tc>
                <a:tc>
                  <a:txBody>
                    <a:bodyPr/>
                    <a:lstStyle/>
                    <a:p>
                      <a:pPr algn="l" fontAlgn="b"/>
                      <a:r>
                        <a:rPr lang="lt-LT" sz="1100" b="0" i="0" u="none" strike="noStrike">
                          <a:solidFill>
                            <a:srgbClr val="000000"/>
                          </a:solidFill>
                          <a:effectLst/>
                          <a:latin typeface="Calibri" panose="020F0502020204030204" pitchFamily="34" charset="0"/>
                        </a:rPr>
                        <a:t> </a:t>
                      </a:r>
                    </a:p>
                  </a:txBody>
                  <a:tcPr marL="7620" marR="7620" marT="7620" marB="0" anchor="b">
                    <a:lnL>
                      <a:noFill/>
                    </a:lnL>
                    <a:lnR>
                      <a:noFill/>
                    </a:lnR>
                    <a:lnT>
                      <a:noFill/>
                    </a:lnT>
                    <a:lnB w="19050" cap="flat" cmpd="sng" algn="ctr">
                      <a:solidFill>
                        <a:srgbClr val="00A551"/>
                      </a:solidFill>
                      <a:prstDash val="solid"/>
                      <a:round/>
                      <a:headEnd type="none" w="med" len="med"/>
                      <a:tailEnd type="none" w="med" len="med"/>
                    </a:lnB>
                  </a:tcPr>
                </a:tc>
                <a:tc>
                  <a:txBody>
                    <a:bodyPr/>
                    <a:lstStyle/>
                    <a:p>
                      <a:pPr algn="l" fontAlgn="b"/>
                      <a:r>
                        <a:rPr lang="lt-LT" sz="1100" b="0" i="0" u="none" strike="noStrike">
                          <a:solidFill>
                            <a:srgbClr val="000000"/>
                          </a:solidFill>
                          <a:effectLst/>
                          <a:latin typeface="Calibri" panose="020F0502020204030204" pitchFamily="34" charset="0"/>
                        </a:rPr>
                        <a:t> </a:t>
                      </a:r>
                    </a:p>
                  </a:txBody>
                  <a:tcPr marL="7620" marR="7620" marT="7620" marB="0" anchor="b">
                    <a:lnL>
                      <a:noFill/>
                    </a:lnL>
                    <a:lnR>
                      <a:noFill/>
                    </a:lnR>
                    <a:lnT>
                      <a:noFill/>
                    </a:lnT>
                    <a:lnB w="19050" cap="flat" cmpd="sng" algn="ctr">
                      <a:solidFill>
                        <a:srgbClr val="00A551"/>
                      </a:solidFill>
                      <a:prstDash val="solid"/>
                      <a:round/>
                      <a:headEnd type="none" w="med" len="med"/>
                      <a:tailEnd type="none" w="med" len="med"/>
                    </a:lnB>
                  </a:tcPr>
                </a:tc>
                <a:tc>
                  <a:txBody>
                    <a:bodyPr/>
                    <a:lstStyle/>
                    <a:p>
                      <a:pPr algn="l" fontAlgn="b"/>
                      <a:r>
                        <a:rPr lang="lt-LT" sz="1100" b="0" i="0" u="none" strike="noStrike">
                          <a:solidFill>
                            <a:srgbClr val="000000"/>
                          </a:solidFill>
                          <a:effectLst/>
                          <a:latin typeface="Calibri" panose="020F0502020204030204" pitchFamily="34" charset="0"/>
                        </a:rPr>
                        <a:t> </a:t>
                      </a:r>
                    </a:p>
                  </a:txBody>
                  <a:tcPr marL="7620" marR="7620" marT="7620" marB="0" anchor="b">
                    <a:lnL>
                      <a:noFill/>
                    </a:lnL>
                    <a:lnR>
                      <a:noFill/>
                    </a:lnR>
                    <a:lnT>
                      <a:noFill/>
                    </a:lnT>
                    <a:lnB w="19050" cap="flat" cmpd="sng" algn="ctr">
                      <a:solidFill>
                        <a:srgbClr val="00A551"/>
                      </a:solidFill>
                      <a:prstDash val="solid"/>
                      <a:round/>
                      <a:headEnd type="none" w="med" len="med"/>
                      <a:tailEnd type="none" w="med" len="med"/>
                    </a:lnB>
                  </a:tcPr>
                </a:tc>
                <a:tc>
                  <a:txBody>
                    <a:bodyPr/>
                    <a:lstStyle/>
                    <a:p>
                      <a:pPr algn="l" fontAlgn="b"/>
                      <a:r>
                        <a:rPr lang="lt-LT" sz="1100" b="0" i="0" u="none" strike="noStrike">
                          <a:solidFill>
                            <a:srgbClr val="000000"/>
                          </a:solidFill>
                          <a:effectLst/>
                          <a:latin typeface="Calibri" panose="020F0502020204030204" pitchFamily="34" charset="0"/>
                        </a:rPr>
                        <a:t> </a:t>
                      </a:r>
                    </a:p>
                  </a:txBody>
                  <a:tcPr marL="7620" marR="7620" marT="7620" marB="0" anchor="b">
                    <a:lnL>
                      <a:noFill/>
                    </a:lnL>
                    <a:lnR>
                      <a:noFill/>
                    </a:lnR>
                    <a:lnT>
                      <a:noFill/>
                    </a:lnT>
                    <a:lnB w="19050" cap="flat" cmpd="sng" algn="ctr">
                      <a:solidFill>
                        <a:srgbClr val="00A551"/>
                      </a:solidFill>
                      <a:prstDash val="solid"/>
                      <a:round/>
                      <a:headEnd type="none" w="med" len="med"/>
                      <a:tailEnd type="none" w="med" len="med"/>
                    </a:lnB>
                  </a:tcPr>
                </a:tc>
                <a:tc>
                  <a:txBody>
                    <a:bodyPr/>
                    <a:lstStyle/>
                    <a:p>
                      <a:pPr algn="l" fontAlgn="b"/>
                      <a:r>
                        <a:rPr lang="lt-LT" sz="1100" b="0" i="0" u="none" strike="noStrike">
                          <a:solidFill>
                            <a:srgbClr val="000000"/>
                          </a:solidFill>
                          <a:effectLst/>
                          <a:latin typeface="Calibri" panose="020F0502020204030204" pitchFamily="34" charset="0"/>
                        </a:rPr>
                        <a:t> </a:t>
                      </a:r>
                    </a:p>
                  </a:txBody>
                  <a:tcPr marL="7620" marR="7620" marT="7620" marB="0" anchor="b">
                    <a:lnL>
                      <a:noFill/>
                    </a:lnL>
                    <a:lnR>
                      <a:noFill/>
                    </a:lnR>
                    <a:lnT>
                      <a:noFill/>
                    </a:lnT>
                    <a:lnB w="19050" cap="flat" cmpd="sng" algn="ctr">
                      <a:solidFill>
                        <a:srgbClr val="00A551"/>
                      </a:solidFill>
                      <a:prstDash val="solid"/>
                      <a:round/>
                      <a:headEnd type="none" w="med" len="med"/>
                      <a:tailEnd type="none" w="med" len="med"/>
                    </a:lnB>
                  </a:tcPr>
                </a:tc>
                <a:tc>
                  <a:txBody>
                    <a:bodyPr/>
                    <a:lstStyle/>
                    <a:p>
                      <a:pPr algn="l" fontAlgn="b"/>
                      <a:r>
                        <a:rPr lang="lt-LT" sz="1100" b="0" i="0" u="none" strike="noStrike">
                          <a:solidFill>
                            <a:srgbClr val="000000"/>
                          </a:solidFill>
                          <a:effectLst/>
                          <a:latin typeface="Calibri" panose="020F0502020204030204" pitchFamily="34" charset="0"/>
                        </a:rPr>
                        <a:t> </a:t>
                      </a:r>
                    </a:p>
                  </a:txBody>
                  <a:tcPr marL="7620" marR="7620" marT="7620" marB="0" anchor="b">
                    <a:lnL>
                      <a:noFill/>
                    </a:lnL>
                    <a:lnR>
                      <a:noFill/>
                    </a:lnR>
                    <a:lnT>
                      <a:noFill/>
                    </a:lnT>
                    <a:lnB w="19050" cap="flat" cmpd="sng" algn="ctr">
                      <a:solidFill>
                        <a:srgbClr val="00A551"/>
                      </a:solidFill>
                      <a:prstDash val="solid"/>
                      <a:round/>
                      <a:headEnd type="none" w="med" len="med"/>
                      <a:tailEnd type="none" w="med" len="med"/>
                    </a:lnB>
                  </a:tcPr>
                </a:tc>
                <a:extLst>
                  <a:ext uri="{0D108BD9-81ED-4DB2-BD59-A6C34878D82A}">
                    <a16:rowId xmlns:a16="http://schemas.microsoft.com/office/drawing/2014/main" val="929146790"/>
                  </a:ext>
                </a:extLst>
              </a:tr>
              <a:tr h="298992">
                <a:tc rowSpan="2">
                  <a:txBody>
                    <a:bodyPr/>
                    <a:lstStyle/>
                    <a:p>
                      <a:pPr algn="ctr" fontAlgn="ctr"/>
                      <a:r>
                        <a:rPr lang="lt-LT" sz="1600" b="1" i="0" u="none" strike="noStrike" dirty="0">
                          <a:solidFill>
                            <a:srgbClr val="000000"/>
                          </a:solidFill>
                          <a:effectLst/>
                          <a:latin typeface="+mj-lt"/>
                        </a:rPr>
                        <a:t>PVS</a:t>
                      </a:r>
                    </a:p>
                  </a:txBody>
                  <a:tcPr marL="7620" marR="7620" marT="7620" marB="0" anchor="ctr">
                    <a:lnL>
                      <a:noFill/>
                    </a:lnL>
                    <a:lnR>
                      <a:noFill/>
                    </a:lnR>
                    <a:lnT w="1905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tcPr>
                </a:tc>
                <a:tc gridSpan="2">
                  <a:txBody>
                    <a:bodyPr/>
                    <a:lstStyle/>
                    <a:p>
                      <a:pPr algn="ctr" fontAlgn="b"/>
                      <a:r>
                        <a:rPr lang="lt-LT" sz="1600" b="1" i="0" u="none" strike="noStrike">
                          <a:solidFill>
                            <a:srgbClr val="000000"/>
                          </a:solidFill>
                          <a:effectLst/>
                          <a:latin typeface="+mj-lt"/>
                        </a:rPr>
                        <a:t>2021</a:t>
                      </a: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solidFill>
                      <a:srgbClr val="E6F6EE"/>
                    </a:solidFill>
                  </a:tcPr>
                </a:tc>
                <a:tc hMerge="1">
                  <a:txBody>
                    <a:bodyPr/>
                    <a:lstStyle/>
                    <a:p>
                      <a:endParaRPr lang="lt-LT"/>
                    </a:p>
                  </a:txBody>
                  <a:tcPr/>
                </a:tc>
                <a:tc gridSpan="2">
                  <a:txBody>
                    <a:bodyPr/>
                    <a:lstStyle/>
                    <a:p>
                      <a:pPr algn="ctr" fontAlgn="b"/>
                      <a:r>
                        <a:rPr lang="lt-LT" sz="1600" b="1" i="0" u="none" strike="noStrike">
                          <a:solidFill>
                            <a:srgbClr val="000000"/>
                          </a:solidFill>
                          <a:effectLst/>
                          <a:latin typeface="+mj-lt"/>
                        </a:rPr>
                        <a:t>2022</a:t>
                      </a: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tc hMerge="1">
                  <a:txBody>
                    <a:bodyPr/>
                    <a:lstStyle/>
                    <a:p>
                      <a:endParaRPr lang="lt-LT"/>
                    </a:p>
                  </a:txBody>
                  <a:tcPr/>
                </a:tc>
                <a:tc gridSpan="2">
                  <a:txBody>
                    <a:bodyPr/>
                    <a:lstStyle/>
                    <a:p>
                      <a:pPr algn="ctr" fontAlgn="b"/>
                      <a:r>
                        <a:rPr lang="lt-LT" sz="1600" b="1" i="0" u="none" strike="noStrike">
                          <a:solidFill>
                            <a:srgbClr val="000000"/>
                          </a:solidFill>
                          <a:effectLst/>
                          <a:latin typeface="+mj-lt"/>
                        </a:rPr>
                        <a:t>2023</a:t>
                      </a: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solidFill>
                      <a:srgbClr val="E6F6EE"/>
                    </a:solidFill>
                  </a:tcPr>
                </a:tc>
                <a:tc hMerge="1">
                  <a:txBody>
                    <a:bodyPr/>
                    <a:lstStyle/>
                    <a:p>
                      <a:endParaRPr lang="lt-LT"/>
                    </a:p>
                  </a:txBody>
                  <a:tcPr/>
                </a:tc>
                <a:extLst>
                  <a:ext uri="{0D108BD9-81ED-4DB2-BD59-A6C34878D82A}">
                    <a16:rowId xmlns:a16="http://schemas.microsoft.com/office/drawing/2014/main" val="3041244614"/>
                  </a:ext>
                </a:extLst>
              </a:tr>
              <a:tr h="586024">
                <a:tc vMerge="1">
                  <a:txBody>
                    <a:bodyPr/>
                    <a:lstStyle/>
                    <a:p>
                      <a:endParaRPr lang="lt-LT"/>
                    </a:p>
                  </a:txBody>
                  <a:tcPr/>
                </a:tc>
                <a:tc>
                  <a:txBody>
                    <a:bodyPr/>
                    <a:lstStyle/>
                    <a:p>
                      <a:pPr algn="ctr" fontAlgn="ctr"/>
                      <a:r>
                        <a:rPr lang="lt-LT" sz="1600" b="1" i="0" u="none" strike="noStrike" dirty="0">
                          <a:solidFill>
                            <a:srgbClr val="000000"/>
                          </a:solidFill>
                          <a:effectLst/>
                          <a:latin typeface="+mj-lt"/>
                        </a:rPr>
                        <a:t>Patikrų kiekis</a:t>
                      </a:r>
                    </a:p>
                  </a:txBody>
                  <a:tcPr marL="7620" marR="7620" marT="7620" marB="0" anchor="ctr">
                    <a:lnL>
                      <a:noFill/>
                    </a:lnL>
                    <a:lnR>
                      <a:noFill/>
                    </a:lnR>
                    <a:lnT>
                      <a:noFill/>
                    </a:lnT>
                    <a:lnB w="1905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1" i="0" u="none" strike="noStrike" dirty="0">
                          <a:solidFill>
                            <a:srgbClr val="000000"/>
                          </a:solidFill>
                          <a:effectLst/>
                          <a:latin typeface="+mj-lt"/>
                        </a:rPr>
                        <a:t>Iš jų, neigiamų:</a:t>
                      </a:r>
                    </a:p>
                  </a:txBody>
                  <a:tcPr marL="7620" marR="7620" marT="7620" marB="0" anchor="ctr">
                    <a:lnL>
                      <a:noFill/>
                    </a:lnL>
                    <a:lnR>
                      <a:noFill/>
                    </a:lnR>
                    <a:lnT>
                      <a:noFill/>
                    </a:lnT>
                    <a:lnB w="1905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1" i="0" u="none" strike="noStrike" dirty="0">
                          <a:solidFill>
                            <a:srgbClr val="000000"/>
                          </a:solidFill>
                          <a:effectLst/>
                          <a:latin typeface="+mj-lt"/>
                        </a:rPr>
                        <a:t>Patikrų kiekis</a:t>
                      </a:r>
                    </a:p>
                  </a:txBody>
                  <a:tcPr marL="7620" marR="7620" marT="7620" marB="0" anchor="ctr">
                    <a:lnL>
                      <a:noFill/>
                    </a:lnL>
                    <a:lnR>
                      <a:noFill/>
                    </a:lnR>
                    <a:lnT>
                      <a:noFill/>
                    </a:lnT>
                    <a:lnB w="19050" cap="flat" cmpd="sng" algn="ctr">
                      <a:solidFill>
                        <a:srgbClr val="00A551"/>
                      </a:solidFill>
                      <a:prstDash val="solid"/>
                      <a:round/>
                      <a:headEnd type="none" w="med" len="med"/>
                      <a:tailEnd type="none" w="med" len="med"/>
                    </a:lnB>
                  </a:tcPr>
                </a:tc>
                <a:tc>
                  <a:txBody>
                    <a:bodyPr/>
                    <a:lstStyle/>
                    <a:p>
                      <a:pPr algn="ctr" fontAlgn="ctr"/>
                      <a:r>
                        <a:rPr lang="lt-LT" sz="1600" b="1" i="0" u="none" strike="noStrike" dirty="0">
                          <a:solidFill>
                            <a:srgbClr val="000000"/>
                          </a:solidFill>
                          <a:effectLst/>
                          <a:latin typeface="+mj-lt"/>
                        </a:rPr>
                        <a:t>Iš jų, neigiamų:</a:t>
                      </a:r>
                    </a:p>
                  </a:txBody>
                  <a:tcPr marL="7620" marR="7620" marT="7620" marB="0" anchor="ctr">
                    <a:lnL>
                      <a:noFill/>
                    </a:lnL>
                    <a:lnR>
                      <a:noFill/>
                    </a:lnR>
                    <a:lnT>
                      <a:noFill/>
                    </a:lnT>
                    <a:lnB w="19050" cap="flat" cmpd="sng" algn="ctr">
                      <a:solidFill>
                        <a:srgbClr val="00A551"/>
                      </a:solidFill>
                      <a:prstDash val="solid"/>
                      <a:round/>
                      <a:headEnd type="none" w="med" len="med"/>
                      <a:tailEnd type="none" w="med" len="med"/>
                    </a:lnB>
                  </a:tcPr>
                </a:tc>
                <a:tc>
                  <a:txBody>
                    <a:bodyPr/>
                    <a:lstStyle/>
                    <a:p>
                      <a:pPr algn="ctr" fontAlgn="ctr"/>
                      <a:r>
                        <a:rPr lang="lt-LT" sz="1600" b="1" i="0" u="none" strike="noStrike" dirty="0">
                          <a:solidFill>
                            <a:srgbClr val="000000"/>
                          </a:solidFill>
                          <a:effectLst/>
                          <a:latin typeface="+mj-lt"/>
                        </a:rPr>
                        <a:t>Patikrų kiekis</a:t>
                      </a:r>
                    </a:p>
                  </a:txBody>
                  <a:tcPr marL="7620" marR="7620" marT="7620" marB="0" anchor="ctr">
                    <a:lnL>
                      <a:noFill/>
                    </a:lnL>
                    <a:lnR>
                      <a:noFill/>
                    </a:lnR>
                    <a:lnT>
                      <a:noFill/>
                    </a:lnT>
                    <a:lnB w="1905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1" i="0" u="none" strike="noStrike" dirty="0">
                          <a:solidFill>
                            <a:srgbClr val="000000"/>
                          </a:solidFill>
                          <a:effectLst/>
                          <a:latin typeface="+mj-lt"/>
                        </a:rPr>
                        <a:t>Iš jų, neigiamų:</a:t>
                      </a:r>
                    </a:p>
                  </a:txBody>
                  <a:tcPr marL="7620" marR="7620" marT="7620" marB="0" anchor="ctr">
                    <a:lnL>
                      <a:noFill/>
                    </a:lnL>
                    <a:lnR>
                      <a:noFill/>
                    </a:lnR>
                    <a:lnT>
                      <a:noFill/>
                    </a:lnT>
                    <a:lnB w="19050" cap="flat" cmpd="sng" algn="ctr">
                      <a:solidFill>
                        <a:srgbClr val="00A551"/>
                      </a:solidFill>
                      <a:prstDash val="solid"/>
                      <a:round/>
                      <a:headEnd type="none" w="med" len="med"/>
                      <a:tailEnd type="none" w="med" len="med"/>
                    </a:lnB>
                    <a:solidFill>
                      <a:srgbClr val="E6F6EE"/>
                    </a:solidFill>
                  </a:tcPr>
                </a:tc>
                <a:extLst>
                  <a:ext uri="{0D108BD9-81ED-4DB2-BD59-A6C34878D82A}">
                    <a16:rowId xmlns:a16="http://schemas.microsoft.com/office/drawing/2014/main" val="2590452125"/>
                  </a:ext>
                </a:extLst>
              </a:tr>
              <a:tr h="298992">
                <a:tc>
                  <a:txBody>
                    <a:bodyPr/>
                    <a:lstStyle/>
                    <a:p>
                      <a:pPr algn="ctr" fontAlgn="ctr"/>
                      <a:r>
                        <a:rPr lang="lt-LT" sz="1600" b="1" i="0" u="none" strike="noStrike" dirty="0">
                          <a:solidFill>
                            <a:srgbClr val="000000"/>
                          </a:solidFill>
                          <a:effectLst/>
                          <a:latin typeface="+mj-lt"/>
                        </a:rPr>
                        <a:t>Alytaus</a:t>
                      </a:r>
                    </a:p>
                  </a:txBody>
                  <a:tcPr marL="7620" marR="7620" marT="7620" marB="0" anchor="ctr">
                    <a:lnL>
                      <a:noFill/>
                    </a:lnL>
                    <a:lnR>
                      <a:noFill/>
                    </a:lnR>
                    <a:lnT w="19050" cap="flat" cmpd="sng" algn="ctr">
                      <a:solidFill>
                        <a:srgbClr val="00A551"/>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51</a:t>
                      </a:r>
                    </a:p>
                  </a:txBody>
                  <a:tcPr marL="7620" marR="7620" marT="7620" marB="0" anchor="ctr">
                    <a:lnL>
                      <a:noFill/>
                    </a:lnL>
                    <a:lnR>
                      <a:noFill/>
                    </a:lnR>
                    <a:lnT w="19050" cap="flat" cmpd="sng" algn="ctr">
                      <a:solidFill>
                        <a:srgbClr val="00A551"/>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16</a:t>
                      </a:r>
                    </a:p>
                  </a:txBody>
                  <a:tcPr marL="7620" marR="7620" marT="7620" marB="0" anchor="ctr">
                    <a:lnL>
                      <a:noFill/>
                    </a:lnL>
                    <a:lnR>
                      <a:noFill/>
                    </a:lnR>
                    <a:lnT w="19050" cap="flat" cmpd="sng" algn="ctr">
                      <a:solidFill>
                        <a:srgbClr val="00A551"/>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34</a:t>
                      </a:r>
                    </a:p>
                  </a:txBody>
                  <a:tcPr marL="7620" marR="7620" marT="7620" marB="0" anchor="ctr">
                    <a:lnL>
                      <a:noFill/>
                    </a:lnL>
                    <a:lnR>
                      <a:noFill/>
                    </a:lnR>
                    <a:lnT w="19050" cap="flat" cmpd="sng" algn="ctr">
                      <a:solidFill>
                        <a:srgbClr val="00A551"/>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10</a:t>
                      </a:r>
                    </a:p>
                  </a:txBody>
                  <a:tcPr marL="7620" marR="7620" marT="7620" marB="0" anchor="ctr">
                    <a:lnL>
                      <a:noFill/>
                    </a:lnL>
                    <a:lnR>
                      <a:noFill/>
                    </a:lnR>
                    <a:lnT w="19050" cap="flat" cmpd="sng" algn="ctr">
                      <a:solidFill>
                        <a:srgbClr val="00A551"/>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25</a:t>
                      </a:r>
                    </a:p>
                  </a:txBody>
                  <a:tcPr marL="7620" marR="7620" marT="7620" marB="0" anchor="ctr">
                    <a:lnL>
                      <a:noFill/>
                    </a:lnL>
                    <a:lnR>
                      <a:noFill/>
                    </a:lnR>
                    <a:lnT w="19050" cap="flat" cmpd="sng" algn="ctr">
                      <a:solidFill>
                        <a:srgbClr val="00A551"/>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6</a:t>
                      </a:r>
                    </a:p>
                  </a:txBody>
                  <a:tcPr marL="7620" marR="7620" marT="7620" marB="0" anchor="ctr">
                    <a:lnL>
                      <a:noFill/>
                    </a:lnL>
                    <a:lnR>
                      <a:noFill/>
                    </a:lnR>
                    <a:lnT w="19050" cap="flat" cmpd="sng" algn="ctr">
                      <a:solidFill>
                        <a:srgbClr val="00A551"/>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2980156376"/>
                  </a:ext>
                </a:extLst>
              </a:tr>
              <a:tr h="287032">
                <a:tc>
                  <a:txBody>
                    <a:bodyPr/>
                    <a:lstStyle/>
                    <a:p>
                      <a:pPr algn="ctr" fontAlgn="ctr"/>
                      <a:r>
                        <a:rPr lang="lt-LT" sz="1600" b="1" i="0" u="none" strike="noStrike">
                          <a:solidFill>
                            <a:srgbClr val="000000"/>
                          </a:solidFill>
                          <a:effectLst/>
                          <a:latin typeface="+mj-lt"/>
                        </a:rPr>
                        <a:t>Kauno</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85</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8</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60</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7</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35</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4</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2094744298"/>
                  </a:ext>
                </a:extLst>
              </a:tr>
              <a:tr h="287032">
                <a:tc>
                  <a:txBody>
                    <a:bodyPr/>
                    <a:lstStyle/>
                    <a:p>
                      <a:pPr algn="ctr" fontAlgn="ctr"/>
                      <a:r>
                        <a:rPr lang="lt-LT" sz="1600" b="1" i="0" u="none" strike="noStrike">
                          <a:solidFill>
                            <a:srgbClr val="000000"/>
                          </a:solidFill>
                          <a:effectLst/>
                          <a:latin typeface="+mj-lt"/>
                        </a:rPr>
                        <a:t>Klaipėdos</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32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13</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0</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12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161988747"/>
                  </a:ext>
                </a:extLst>
              </a:tr>
              <a:tr h="287032">
                <a:tc>
                  <a:txBody>
                    <a:bodyPr/>
                    <a:lstStyle/>
                    <a:p>
                      <a:pPr algn="ctr" fontAlgn="ctr"/>
                      <a:r>
                        <a:rPr lang="lt-LT" sz="1600" b="1" i="0" u="none" strike="noStrike">
                          <a:solidFill>
                            <a:srgbClr val="000000"/>
                          </a:solidFill>
                          <a:effectLst/>
                          <a:latin typeface="+mj-lt"/>
                        </a:rPr>
                        <a:t>Marijampolės</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30</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4</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22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3</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12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1432813775"/>
                  </a:ext>
                </a:extLst>
              </a:tr>
              <a:tr h="287032">
                <a:tc>
                  <a:txBody>
                    <a:bodyPr/>
                    <a:lstStyle/>
                    <a:p>
                      <a:pPr algn="ctr" fontAlgn="ctr"/>
                      <a:r>
                        <a:rPr lang="lt-LT" sz="1600" b="1" i="0" u="none" strike="noStrike" dirty="0">
                          <a:solidFill>
                            <a:srgbClr val="000000"/>
                          </a:solidFill>
                          <a:effectLst/>
                          <a:latin typeface="+mj-lt"/>
                        </a:rPr>
                        <a:t>Panevėžio</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101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10</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71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8</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42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4</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892545137"/>
                  </a:ext>
                </a:extLst>
              </a:tr>
              <a:tr h="287032">
                <a:tc>
                  <a:txBody>
                    <a:bodyPr/>
                    <a:lstStyle/>
                    <a:p>
                      <a:pPr algn="ctr" fontAlgn="ctr"/>
                      <a:r>
                        <a:rPr lang="lt-LT" sz="1600" b="1" i="0" u="none" strike="noStrike">
                          <a:solidFill>
                            <a:srgbClr val="000000"/>
                          </a:solidFill>
                          <a:effectLst/>
                          <a:latin typeface="+mj-lt"/>
                        </a:rPr>
                        <a:t>Šiaulių</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113</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4</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41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23</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0</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3640433649"/>
                  </a:ext>
                </a:extLst>
              </a:tr>
              <a:tr h="287032">
                <a:tc>
                  <a:txBody>
                    <a:bodyPr/>
                    <a:lstStyle/>
                    <a:p>
                      <a:pPr algn="ctr" fontAlgn="ctr"/>
                      <a:r>
                        <a:rPr lang="lt-LT" sz="1600" b="1" i="0" u="none" strike="noStrike">
                          <a:solidFill>
                            <a:srgbClr val="000000"/>
                          </a:solidFill>
                          <a:effectLst/>
                          <a:latin typeface="+mj-lt"/>
                        </a:rPr>
                        <a:t>Tauragės</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26</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3</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19</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7</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3190972423"/>
                  </a:ext>
                </a:extLst>
              </a:tr>
              <a:tr h="287032">
                <a:tc>
                  <a:txBody>
                    <a:bodyPr/>
                    <a:lstStyle/>
                    <a:p>
                      <a:pPr algn="ctr" fontAlgn="ctr"/>
                      <a:r>
                        <a:rPr lang="lt-LT" sz="1600" b="1" i="0" u="none" strike="noStrike">
                          <a:solidFill>
                            <a:srgbClr val="000000"/>
                          </a:solidFill>
                          <a:effectLst/>
                          <a:latin typeface="+mj-lt"/>
                        </a:rPr>
                        <a:t>Telšių</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75</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8</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31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4</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22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7</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1525847177"/>
                  </a:ext>
                </a:extLst>
              </a:tr>
              <a:tr h="287032">
                <a:tc>
                  <a:txBody>
                    <a:bodyPr/>
                    <a:lstStyle/>
                    <a:p>
                      <a:pPr algn="ctr" fontAlgn="ctr"/>
                      <a:r>
                        <a:rPr lang="lt-LT" sz="1600" b="1" i="0" u="none" strike="noStrike">
                          <a:solidFill>
                            <a:srgbClr val="000000"/>
                          </a:solidFill>
                          <a:effectLst/>
                          <a:latin typeface="+mj-lt"/>
                        </a:rPr>
                        <a:t>Utenos</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48</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1</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36</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30</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2</a:t>
                      </a:r>
                    </a:p>
                  </a:txBody>
                  <a:tcPr marL="7620" marR="7620" marT="7620" marB="0" anchor="ctr">
                    <a:lnL>
                      <a:noFill/>
                    </a:lnL>
                    <a:lnR>
                      <a:noFill/>
                    </a:lnR>
                    <a:lnT w="6350" cap="flat" cmpd="sng" algn="ctr">
                      <a:solidFill>
                        <a:srgbClr val="E7E6E6"/>
                      </a:solidFill>
                      <a:prstDash val="solid"/>
                      <a:round/>
                      <a:headEnd type="none" w="med" len="med"/>
                      <a:tailEnd type="none" w="med" len="med"/>
                    </a:lnT>
                    <a:lnB w="6350" cap="flat" cmpd="sng" algn="ctr">
                      <a:solidFill>
                        <a:srgbClr val="E7E6E6"/>
                      </a:solidFill>
                      <a:prstDash val="solid"/>
                      <a:round/>
                      <a:headEnd type="none" w="med" len="med"/>
                      <a:tailEnd type="none" w="med" len="med"/>
                    </a:lnB>
                    <a:solidFill>
                      <a:srgbClr val="E6F6EE"/>
                    </a:solidFill>
                  </a:tcPr>
                </a:tc>
                <a:extLst>
                  <a:ext uri="{0D108BD9-81ED-4DB2-BD59-A6C34878D82A}">
                    <a16:rowId xmlns:a16="http://schemas.microsoft.com/office/drawing/2014/main" val="2983154360"/>
                  </a:ext>
                </a:extLst>
              </a:tr>
              <a:tr h="298992">
                <a:tc>
                  <a:txBody>
                    <a:bodyPr/>
                    <a:lstStyle/>
                    <a:p>
                      <a:pPr algn="ctr" fontAlgn="ctr"/>
                      <a:r>
                        <a:rPr lang="lt-LT" sz="1600" b="1" i="0" u="none" strike="noStrike">
                          <a:solidFill>
                            <a:srgbClr val="000000"/>
                          </a:solidFill>
                          <a:effectLst/>
                          <a:latin typeface="+mj-lt"/>
                        </a:rPr>
                        <a:t>Vilniaus</a:t>
                      </a:r>
                    </a:p>
                  </a:txBody>
                  <a:tcPr marL="7620" marR="7620" marT="7620" marB="0" anchor="ctr">
                    <a:lnL>
                      <a:noFill/>
                    </a:lnL>
                    <a:lnR>
                      <a:noFill/>
                    </a:lnR>
                    <a:lnT w="6350" cap="flat" cmpd="sng" algn="ctr">
                      <a:solidFill>
                        <a:srgbClr val="E7E6E6"/>
                      </a:solidFill>
                      <a:prstDash val="solid"/>
                      <a:round/>
                      <a:headEnd type="none" w="med" len="med"/>
                      <a:tailEnd type="none" w="med" len="med"/>
                    </a:lnT>
                    <a:lnB w="12700" cap="flat" cmpd="sng" algn="ctr">
                      <a:solidFill>
                        <a:srgbClr val="00A551"/>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94</a:t>
                      </a:r>
                    </a:p>
                  </a:txBody>
                  <a:tcPr marL="7620" marR="7620" marT="7620" marB="0" anchor="ctr">
                    <a:lnL>
                      <a:noFill/>
                    </a:lnL>
                    <a:lnR>
                      <a:noFill/>
                    </a:lnR>
                    <a:lnT w="6350" cap="flat" cmpd="sng" algn="ctr">
                      <a:solidFill>
                        <a:srgbClr val="E7E6E6"/>
                      </a:solidFill>
                      <a:prstDash val="solid"/>
                      <a:round/>
                      <a:headEnd type="none" w="med" len="med"/>
                      <a:tailEnd type="none" w="med" len="med"/>
                    </a:lnT>
                    <a:lnB w="1270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22</a:t>
                      </a:r>
                    </a:p>
                  </a:txBody>
                  <a:tcPr marL="7620" marR="7620" marT="7620" marB="0" anchor="ctr">
                    <a:lnL>
                      <a:noFill/>
                    </a:lnL>
                    <a:lnR>
                      <a:noFill/>
                    </a:lnR>
                    <a:lnT w="6350" cap="flat" cmpd="sng" algn="ctr">
                      <a:solidFill>
                        <a:srgbClr val="E7E6E6"/>
                      </a:solidFill>
                      <a:prstDash val="solid"/>
                      <a:round/>
                      <a:headEnd type="none" w="med" len="med"/>
                      <a:tailEnd type="none" w="med" len="med"/>
                    </a:lnT>
                    <a:lnB w="1270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0" i="0" u="none" strike="noStrike">
                          <a:solidFill>
                            <a:srgbClr val="000000"/>
                          </a:solidFill>
                          <a:effectLst/>
                          <a:latin typeface="+mj-lt"/>
                        </a:rPr>
                        <a:t>49</a:t>
                      </a:r>
                    </a:p>
                  </a:txBody>
                  <a:tcPr marL="7620" marR="7620" marT="7620" marB="0" anchor="ctr">
                    <a:lnL>
                      <a:noFill/>
                    </a:lnL>
                    <a:lnR>
                      <a:noFill/>
                    </a:lnR>
                    <a:lnT w="6350" cap="flat" cmpd="sng" algn="ctr">
                      <a:solidFill>
                        <a:srgbClr val="E7E6E6"/>
                      </a:solidFill>
                      <a:prstDash val="solid"/>
                      <a:round/>
                      <a:headEnd type="none" w="med" len="med"/>
                      <a:tailEnd type="none" w="med" len="med"/>
                    </a:lnT>
                    <a:lnB w="12700" cap="flat" cmpd="sng" algn="ctr">
                      <a:solidFill>
                        <a:srgbClr val="00A551"/>
                      </a:solidFill>
                      <a:prstDash val="solid"/>
                      <a:round/>
                      <a:headEnd type="none" w="med" len="med"/>
                      <a:tailEnd type="none" w="med" len="med"/>
                    </a:lnB>
                  </a:tcPr>
                </a:tc>
                <a:tc>
                  <a:txBody>
                    <a:bodyPr/>
                    <a:lstStyle/>
                    <a:p>
                      <a:pPr algn="ctr" fontAlgn="ctr"/>
                      <a:r>
                        <a:rPr lang="lt-LT" sz="1600" b="0" i="0" u="none" strike="noStrike">
                          <a:solidFill>
                            <a:srgbClr val="000000"/>
                          </a:solidFill>
                          <a:effectLst/>
                          <a:latin typeface="+mj-lt"/>
                        </a:rPr>
                        <a:t>10</a:t>
                      </a:r>
                    </a:p>
                  </a:txBody>
                  <a:tcPr marL="7620" marR="7620" marT="7620" marB="0" anchor="ctr">
                    <a:lnL>
                      <a:noFill/>
                    </a:lnL>
                    <a:lnR>
                      <a:noFill/>
                    </a:lnR>
                    <a:lnT w="6350" cap="flat" cmpd="sng" algn="ctr">
                      <a:solidFill>
                        <a:srgbClr val="E7E6E6"/>
                      </a:solidFill>
                      <a:prstDash val="solid"/>
                      <a:round/>
                      <a:headEnd type="none" w="med" len="med"/>
                      <a:tailEnd type="none" w="med" len="med"/>
                    </a:lnT>
                    <a:lnB w="12700" cap="flat" cmpd="sng" algn="ctr">
                      <a:solidFill>
                        <a:srgbClr val="00A551"/>
                      </a:solidFill>
                      <a:prstDash val="solid"/>
                      <a:round/>
                      <a:headEnd type="none" w="med" len="med"/>
                      <a:tailEnd type="none" w="med" len="med"/>
                    </a:lnB>
                  </a:tcPr>
                </a:tc>
                <a:tc>
                  <a:txBody>
                    <a:bodyPr/>
                    <a:lstStyle/>
                    <a:p>
                      <a:pPr algn="ctr" fontAlgn="ctr"/>
                      <a:r>
                        <a:rPr lang="lt-LT" sz="1600" b="0" i="0" u="none" strike="noStrike" dirty="0">
                          <a:solidFill>
                            <a:srgbClr val="000000"/>
                          </a:solidFill>
                          <a:effectLst/>
                          <a:latin typeface="+mj-lt"/>
                        </a:rPr>
                        <a:t>46</a:t>
                      </a:r>
                    </a:p>
                  </a:txBody>
                  <a:tcPr marL="7620" marR="7620" marT="7620" marB="0" anchor="ctr">
                    <a:lnL>
                      <a:noFill/>
                    </a:lnL>
                    <a:lnR>
                      <a:noFill/>
                    </a:lnR>
                    <a:lnT w="6350" cap="flat" cmpd="sng" algn="ctr">
                      <a:solidFill>
                        <a:srgbClr val="E7E6E6"/>
                      </a:solidFill>
                      <a:prstDash val="solid"/>
                      <a:round/>
                      <a:headEnd type="none" w="med" len="med"/>
                      <a:tailEnd type="none" w="med" len="med"/>
                    </a:lnT>
                    <a:lnB w="1270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0" i="0" u="none" strike="noStrike" dirty="0">
                          <a:solidFill>
                            <a:srgbClr val="000000"/>
                          </a:solidFill>
                          <a:effectLst/>
                          <a:latin typeface="+mj-lt"/>
                        </a:rPr>
                        <a:t>18</a:t>
                      </a:r>
                    </a:p>
                  </a:txBody>
                  <a:tcPr marL="7620" marR="7620" marT="7620" marB="0" anchor="ctr">
                    <a:lnL>
                      <a:noFill/>
                    </a:lnL>
                    <a:lnR>
                      <a:noFill/>
                    </a:lnR>
                    <a:lnT w="6350" cap="flat" cmpd="sng" algn="ctr">
                      <a:solidFill>
                        <a:srgbClr val="E7E6E6"/>
                      </a:solidFill>
                      <a:prstDash val="solid"/>
                      <a:round/>
                      <a:headEnd type="none" w="med" len="med"/>
                      <a:tailEnd type="none" w="med" len="med"/>
                    </a:lnT>
                    <a:lnB w="12700" cap="flat" cmpd="sng" algn="ctr">
                      <a:solidFill>
                        <a:srgbClr val="00A551"/>
                      </a:solidFill>
                      <a:prstDash val="solid"/>
                      <a:round/>
                      <a:headEnd type="none" w="med" len="med"/>
                      <a:tailEnd type="none" w="med" len="med"/>
                    </a:lnB>
                    <a:solidFill>
                      <a:srgbClr val="E6F6EE"/>
                    </a:solidFill>
                  </a:tcPr>
                </a:tc>
                <a:extLst>
                  <a:ext uri="{0D108BD9-81ED-4DB2-BD59-A6C34878D82A}">
                    <a16:rowId xmlns:a16="http://schemas.microsoft.com/office/drawing/2014/main" val="3643518597"/>
                  </a:ext>
                </a:extLst>
              </a:tr>
              <a:tr h="406629">
                <a:tc>
                  <a:txBody>
                    <a:bodyPr/>
                    <a:lstStyle/>
                    <a:p>
                      <a:pPr algn="ctr" fontAlgn="ctr"/>
                      <a:r>
                        <a:rPr lang="lt-LT" sz="1600" b="1" i="0" u="none" strike="noStrike" dirty="0">
                          <a:solidFill>
                            <a:srgbClr val="000000"/>
                          </a:solidFill>
                          <a:effectLst/>
                          <a:latin typeface="+mj-lt"/>
                        </a:rPr>
                        <a:t>VISO</a:t>
                      </a:r>
                    </a:p>
                  </a:txBody>
                  <a:tcPr marL="7620" marR="7620" marT="7620" marB="0" anchor="ctr">
                    <a:lnL>
                      <a:noFill/>
                    </a:lnL>
                    <a:lnR>
                      <a:noFill/>
                    </a:lnR>
                    <a:lnT w="1270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tcPr>
                </a:tc>
                <a:tc>
                  <a:txBody>
                    <a:bodyPr/>
                    <a:lstStyle/>
                    <a:p>
                      <a:pPr algn="ctr" fontAlgn="ctr"/>
                      <a:r>
                        <a:rPr lang="lt-LT" sz="1600" b="1" i="0" u="none" strike="noStrike">
                          <a:solidFill>
                            <a:srgbClr val="000000"/>
                          </a:solidFill>
                          <a:effectLst/>
                          <a:latin typeface="+mj-lt"/>
                        </a:rPr>
                        <a:t>655</a:t>
                      </a:r>
                    </a:p>
                  </a:txBody>
                  <a:tcPr marL="7620" marR="7620" marT="7620" marB="0" anchor="ctr">
                    <a:lnL>
                      <a:noFill/>
                    </a:lnL>
                    <a:lnR>
                      <a:noFill/>
                    </a:lnR>
                    <a:lnT w="1270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1" i="0" u="none" strike="noStrike">
                          <a:solidFill>
                            <a:srgbClr val="000000"/>
                          </a:solidFill>
                          <a:effectLst/>
                          <a:latin typeface="+mj-lt"/>
                        </a:rPr>
                        <a:t>77</a:t>
                      </a:r>
                    </a:p>
                  </a:txBody>
                  <a:tcPr marL="7620" marR="7620" marT="7620" marB="0" anchor="ctr">
                    <a:lnL>
                      <a:noFill/>
                    </a:lnL>
                    <a:lnR>
                      <a:noFill/>
                    </a:lnR>
                    <a:lnT w="1270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1" i="0" u="none" strike="noStrike">
                          <a:solidFill>
                            <a:srgbClr val="000000"/>
                          </a:solidFill>
                          <a:effectLst/>
                          <a:latin typeface="+mj-lt"/>
                        </a:rPr>
                        <a:t>376</a:t>
                      </a:r>
                    </a:p>
                  </a:txBody>
                  <a:tcPr marL="7620" marR="7620" marT="7620" marB="0" anchor="ctr">
                    <a:lnL>
                      <a:noFill/>
                    </a:lnL>
                    <a:lnR>
                      <a:noFill/>
                    </a:lnR>
                    <a:lnT w="1270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tcPr>
                </a:tc>
                <a:tc>
                  <a:txBody>
                    <a:bodyPr/>
                    <a:lstStyle/>
                    <a:p>
                      <a:pPr algn="ctr" fontAlgn="ctr"/>
                      <a:r>
                        <a:rPr lang="lt-LT" sz="1600" b="1" i="0" u="none" strike="noStrike">
                          <a:solidFill>
                            <a:srgbClr val="000000"/>
                          </a:solidFill>
                          <a:effectLst/>
                          <a:latin typeface="+mj-lt"/>
                        </a:rPr>
                        <a:t>46</a:t>
                      </a:r>
                    </a:p>
                  </a:txBody>
                  <a:tcPr marL="7620" marR="7620" marT="7620" marB="0" anchor="ctr">
                    <a:lnL>
                      <a:noFill/>
                    </a:lnL>
                    <a:lnR>
                      <a:noFill/>
                    </a:lnR>
                    <a:lnT w="1270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tcPr>
                </a:tc>
                <a:tc>
                  <a:txBody>
                    <a:bodyPr/>
                    <a:lstStyle/>
                    <a:p>
                      <a:pPr algn="ctr" fontAlgn="ctr"/>
                      <a:r>
                        <a:rPr lang="lt-LT" sz="1600" b="1" i="0" u="none" strike="noStrike" dirty="0">
                          <a:solidFill>
                            <a:srgbClr val="000000"/>
                          </a:solidFill>
                          <a:effectLst/>
                          <a:latin typeface="+mj-lt"/>
                        </a:rPr>
                        <a:t>254</a:t>
                      </a:r>
                    </a:p>
                  </a:txBody>
                  <a:tcPr marL="7620" marR="7620" marT="7620" marB="0" anchor="ctr">
                    <a:lnL>
                      <a:noFill/>
                    </a:lnL>
                    <a:lnR>
                      <a:noFill/>
                    </a:lnR>
                    <a:lnT w="1270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solidFill>
                      <a:srgbClr val="E6F6EE"/>
                    </a:solidFill>
                  </a:tcPr>
                </a:tc>
                <a:tc>
                  <a:txBody>
                    <a:bodyPr/>
                    <a:lstStyle/>
                    <a:p>
                      <a:pPr algn="ctr" fontAlgn="ctr"/>
                      <a:r>
                        <a:rPr lang="lt-LT" sz="1600" b="1" i="0" u="none" strike="noStrike" dirty="0">
                          <a:solidFill>
                            <a:srgbClr val="000000"/>
                          </a:solidFill>
                          <a:effectLst/>
                          <a:latin typeface="+mj-lt"/>
                        </a:rPr>
                        <a:t>46</a:t>
                      </a:r>
                    </a:p>
                  </a:txBody>
                  <a:tcPr marL="7620" marR="7620" marT="7620" marB="0" anchor="ctr">
                    <a:lnL>
                      <a:noFill/>
                    </a:lnL>
                    <a:lnR>
                      <a:noFill/>
                    </a:lnR>
                    <a:lnT w="12700" cap="flat" cmpd="sng" algn="ctr">
                      <a:solidFill>
                        <a:srgbClr val="00A551"/>
                      </a:solidFill>
                      <a:prstDash val="solid"/>
                      <a:round/>
                      <a:headEnd type="none" w="med" len="med"/>
                      <a:tailEnd type="none" w="med" len="med"/>
                    </a:lnT>
                    <a:lnB w="19050" cap="flat" cmpd="sng" algn="ctr">
                      <a:solidFill>
                        <a:srgbClr val="00A551"/>
                      </a:solidFill>
                      <a:prstDash val="solid"/>
                      <a:round/>
                      <a:headEnd type="none" w="med" len="med"/>
                      <a:tailEnd type="none" w="med" len="med"/>
                    </a:lnB>
                    <a:solidFill>
                      <a:srgbClr val="E6F6EE"/>
                    </a:solidFill>
                  </a:tcPr>
                </a:tc>
                <a:extLst>
                  <a:ext uri="{0D108BD9-81ED-4DB2-BD59-A6C34878D82A}">
                    <a16:rowId xmlns:a16="http://schemas.microsoft.com/office/drawing/2014/main" val="1411881527"/>
                  </a:ext>
                </a:extLst>
              </a:tr>
              <a:tr h="331396">
                <a:tc>
                  <a:txBody>
                    <a:bodyPr/>
                    <a:lstStyle/>
                    <a:p>
                      <a:pPr algn="l" fontAlgn="b"/>
                      <a:endParaRPr lang="lt-LT" sz="2000" b="0" i="0" u="none" strike="noStrike">
                        <a:solidFill>
                          <a:srgbClr val="000000"/>
                        </a:solidFill>
                        <a:effectLst/>
                        <a:latin typeface="+mj-lt"/>
                      </a:endParaRP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tc>
                  <a:txBody>
                    <a:bodyPr/>
                    <a:lstStyle/>
                    <a:p>
                      <a:pPr algn="l" fontAlgn="b"/>
                      <a:endParaRPr lang="lt-LT" sz="2000" b="0" i="0" u="none" strike="noStrike" dirty="0">
                        <a:solidFill>
                          <a:srgbClr val="000000"/>
                        </a:solidFill>
                        <a:effectLst/>
                        <a:latin typeface="+mj-lt"/>
                      </a:endParaRP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tc>
                  <a:txBody>
                    <a:bodyPr/>
                    <a:lstStyle/>
                    <a:p>
                      <a:pPr algn="l" fontAlgn="b"/>
                      <a:endParaRPr lang="lt-LT" sz="2000" b="0" i="0" u="none" strike="noStrike">
                        <a:solidFill>
                          <a:srgbClr val="000000"/>
                        </a:solidFill>
                        <a:effectLst/>
                        <a:latin typeface="+mj-lt"/>
                      </a:endParaRP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tc>
                  <a:txBody>
                    <a:bodyPr/>
                    <a:lstStyle/>
                    <a:p>
                      <a:pPr algn="l" fontAlgn="b"/>
                      <a:endParaRPr lang="lt-LT" sz="2000" b="0" i="0" u="none" strike="noStrike">
                        <a:solidFill>
                          <a:srgbClr val="000000"/>
                        </a:solidFill>
                        <a:effectLst/>
                        <a:latin typeface="+mj-lt"/>
                      </a:endParaRP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tc>
                  <a:txBody>
                    <a:bodyPr/>
                    <a:lstStyle/>
                    <a:p>
                      <a:pPr algn="l" fontAlgn="b"/>
                      <a:endParaRPr lang="lt-LT" sz="2000" b="0" i="0" u="none" strike="noStrike">
                        <a:solidFill>
                          <a:srgbClr val="000000"/>
                        </a:solidFill>
                        <a:effectLst/>
                        <a:latin typeface="+mj-lt"/>
                      </a:endParaRP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tc>
                  <a:txBody>
                    <a:bodyPr/>
                    <a:lstStyle/>
                    <a:p>
                      <a:pPr algn="l" fontAlgn="b"/>
                      <a:endParaRPr lang="lt-LT" sz="2000" b="0" i="0" u="none" strike="noStrike">
                        <a:solidFill>
                          <a:srgbClr val="000000"/>
                        </a:solidFill>
                        <a:effectLst/>
                        <a:latin typeface="+mj-lt"/>
                      </a:endParaRP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tc>
                  <a:txBody>
                    <a:bodyPr/>
                    <a:lstStyle/>
                    <a:p>
                      <a:pPr algn="l" fontAlgn="b"/>
                      <a:endParaRPr lang="lt-LT" sz="2000" b="0" i="0" u="none" strike="noStrike" dirty="0">
                        <a:solidFill>
                          <a:srgbClr val="000000"/>
                        </a:solidFill>
                        <a:effectLst/>
                        <a:latin typeface="+mj-lt"/>
                      </a:endParaRPr>
                    </a:p>
                  </a:txBody>
                  <a:tcPr marL="7620" marR="7620" marT="7620" marB="0" anchor="b">
                    <a:lnL>
                      <a:noFill/>
                    </a:lnL>
                    <a:lnR>
                      <a:noFill/>
                    </a:lnR>
                    <a:lnT w="19050" cap="flat" cmpd="sng" algn="ctr">
                      <a:solidFill>
                        <a:srgbClr val="00A551"/>
                      </a:solidFill>
                      <a:prstDash val="solid"/>
                      <a:round/>
                      <a:headEnd type="none" w="med" len="med"/>
                      <a:tailEnd type="none" w="med" len="med"/>
                    </a:lnT>
                    <a:lnB>
                      <a:noFill/>
                    </a:lnB>
                  </a:tcPr>
                </a:tc>
                <a:extLst>
                  <a:ext uri="{0D108BD9-81ED-4DB2-BD59-A6C34878D82A}">
                    <a16:rowId xmlns:a16="http://schemas.microsoft.com/office/drawing/2014/main" val="891771872"/>
                  </a:ext>
                </a:extLst>
              </a:tr>
            </a:tbl>
          </a:graphicData>
        </a:graphic>
      </p:graphicFrame>
    </p:spTree>
    <p:extLst>
      <p:ext uri="{BB962C8B-B14F-4D97-AF65-F5344CB8AC3E}">
        <p14:creationId xmlns:p14="http://schemas.microsoft.com/office/powerpoint/2010/main" val="719830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1">
            <a:extLst>
              <a:ext uri="{FF2B5EF4-FFF2-40B4-BE49-F238E27FC236}">
                <a16:creationId xmlns:a16="http://schemas.microsoft.com/office/drawing/2014/main" id="{38977F36-6AEC-3561-23B0-D1861654CC69}"/>
              </a:ext>
            </a:extLst>
          </p:cNvPr>
          <p:cNvSpPr>
            <a:spLocks noGrp="1"/>
          </p:cNvSpPr>
          <p:nvPr>
            <p:ph type="title"/>
          </p:nvPr>
        </p:nvSpPr>
        <p:spPr/>
        <p:txBody>
          <a:bodyPr>
            <a:noAutofit/>
          </a:bodyPr>
          <a:lstStyle/>
          <a:p>
            <a:r>
              <a:rPr lang="lt-LT" dirty="0"/>
              <a:t>PATIKRŲ VIETOJE PASISKIRSTYMAS PAGAL PRIEMONES</a:t>
            </a:r>
            <a:endParaRPr lang="en-LT" dirty="0">
              <a:solidFill>
                <a:srgbClr val="009650"/>
              </a:solidFill>
            </a:endParaRPr>
          </a:p>
        </p:txBody>
      </p:sp>
      <p:pic>
        <p:nvPicPr>
          <p:cNvPr id="6" name="Picture 5">
            <a:extLst>
              <a:ext uri="{FF2B5EF4-FFF2-40B4-BE49-F238E27FC236}">
                <a16:creationId xmlns:a16="http://schemas.microsoft.com/office/drawing/2014/main" id="{0123342E-6493-43A7-9815-BA54BC522779}"/>
              </a:ext>
            </a:extLst>
          </p:cNvPr>
          <p:cNvPicPr>
            <a:picLocks noChangeAspect="1"/>
          </p:cNvPicPr>
          <p:nvPr/>
        </p:nvPicPr>
        <p:blipFill>
          <a:blip r:embed="rId3"/>
          <a:srcRect/>
          <a:stretch/>
        </p:blipFill>
        <p:spPr>
          <a:xfrm>
            <a:off x="9325480" y="5089794"/>
            <a:ext cx="2866520" cy="1768206"/>
          </a:xfrm>
          <a:prstGeom prst="rect">
            <a:avLst/>
          </a:prstGeom>
        </p:spPr>
      </p:pic>
      <p:graphicFrame>
        <p:nvGraphicFramePr>
          <p:cNvPr id="5" name="Chart 4">
            <a:extLst>
              <a:ext uri="{FF2B5EF4-FFF2-40B4-BE49-F238E27FC236}">
                <a16:creationId xmlns:a16="http://schemas.microsoft.com/office/drawing/2014/main" id="{22685E3C-0785-4C12-8BF8-81AD9ABEFA08}"/>
              </a:ext>
            </a:extLst>
          </p:cNvPr>
          <p:cNvGraphicFramePr>
            <a:graphicFrameLocks/>
          </p:cNvGraphicFramePr>
          <p:nvPr>
            <p:extLst>
              <p:ext uri="{D42A27DB-BD31-4B8C-83A1-F6EECF244321}">
                <p14:modId xmlns:p14="http://schemas.microsoft.com/office/powerpoint/2010/main" val="3820678041"/>
              </p:ext>
            </p:extLst>
          </p:nvPr>
        </p:nvGraphicFramePr>
        <p:xfrm>
          <a:off x="2032987" y="1209344"/>
          <a:ext cx="8433785" cy="4764553"/>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734856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8601-90F3-4C00-A67D-A2D5F62E9A13}"/>
              </a:ext>
            </a:extLst>
          </p:cNvPr>
          <p:cNvSpPr>
            <a:spLocks noGrp="1"/>
          </p:cNvSpPr>
          <p:nvPr>
            <p:ph type="title"/>
          </p:nvPr>
        </p:nvSpPr>
        <p:spPr/>
        <p:txBody>
          <a:bodyPr/>
          <a:lstStyle/>
          <a:p>
            <a:r>
              <a:rPr lang="lt-LT" altLang="lt-LT" dirty="0"/>
              <a:t>DAŽNIAUSIAI FIKSUOJAMI NEATITIKIMAI PATIKROS VIETOJE METU</a:t>
            </a:r>
            <a:endParaRPr lang="lt-LT" dirty="0"/>
          </a:p>
        </p:txBody>
      </p:sp>
      <p:graphicFrame>
        <p:nvGraphicFramePr>
          <p:cNvPr id="5" name="Chart 4">
            <a:extLst>
              <a:ext uri="{FF2B5EF4-FFF2-40B4-BE49-F238E27FC236}">
                <a16:creationId xmlns:a16="http://schemas.microsoft.com/office/drawing/2014/main" id="{9FA87653-25E9-4246-BC3C-7B2AAC715815}"/>
              </a:ext>
            </a:extLst>
          </p:cNvPr>
          <p:cNvGraphicFramePr>
            <a:graphicFrameLocks/>
          </p:cNvGraphicFramePr>
          <p:nvPr>
            <p:extLst>
              <p:ext uri="{D42A27DB-BD31-4B8C-83A1-F6EECF244321}">
                <p14:modId xmlns:p14="http://schemas.microsoft.com/office/powerpoint/2010/main" val="315788449"/>
              </p:ext>
            </p:extLst>
          </p:nvPr>
        </p:nvGraphicFramePr>
        <p:xfrm>
          <a:off x="1966608" y="1051865"/>
          <a:ext cx="8258783" cy="500846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79001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609600" y="210840"/>
            <a:ext cx="8546275" cy="841025"/>
          </a:xfrm>
        </p:spPr>
        <p:txBody>
          <a:bodyPr>
            <a:normAutofit/>
          </a:bodyPr>
          <a:lstStyle/>
          <a:p>
            <a:r>
              <a:rPr lang="lt-LT" dirty="0"/>
              <a:t>Po 2023 m. apskritojo stalo (1) </a:t>
            </a:r>
            <a:endParaRPr lang="en-LT" sz="3200"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sp>
        <p:nvSpPr>
          <p:cNvPr id="2" name="Rectangle 1">
            <a:extLst>
              <a:ext uri="{FF2B5EF4-FFF2-40B4-BE49-F238E27FC236}">
                <a16:creationId xmlns:a16="http://schemas.microsoft.com/office/drawing/2014/main" id="{BDC516CB-B66B-475B-BC2B-A5A102483604}"/>
              </a:ext>
            </a:extLst>
          </p:cNvPr>
          <p:cNvSpPr/>
          <p:nvPr/>
        </p:nvSpPr>
        <p:spPr>
          <a:xfrm>
            <a:off x="782294" y="2898120"/>
            <a:ext cx="9844775" cy="830997"/>
          </a:xfrm>
          <a:prstGeom prst="rect">
            <a:avLst/>
          </a:prstGeom>
        </p:spPr>
        <p:txBody>
          <a:bodyPr wrap="square">
            <a:spAutoFit/>
          </a:bodyPr>
          <a:lstStyle/>
          <a:p>
            <a:pPr algn="just"/>
            <a:r>
              <a:rPr lang="lt-LT" sz="1600" b="1" i="1" u="sng" dirty="0">
                <a:latin typeface="Arial" panose="020B0604020202020204" pitchFamily="34" charset="0"/>
                <a:ea typeface="Times New Roman" panose="02020603050405020304" pitchFamily="18" charset="0"/>
                <a:cs typeface="Arial" panose="020B0604020202020204" pitchFamily="34" charset="0"/>
              </a:rPr>
              <a:t>Dėl ženklinimo - teikti pasiūlymą ŽŪM, kad teisės aktuose būtų įtvirtinta nuostata, jog turintiems technines galimybes būtų galimybė teikti ugdomo ploto GPS matavimų SHAPE failą ir nereikalaujama ženklinti ugdomo ploto kampus kuoliukais.</a:t>
            </a:r>
            <a:endParaRPr lang="lt-LT" sz="1600" b="1" i="1" u="sng"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255CCDDA-B259-42E8-B6D4-55C5DA75CDE7}"/>
              </a:ext>
            </a:extLst>
          </p:cNvPr>
          <p:cNvGraphicFramePr>
            <a:graphicFrameLocks noGrp="1"/>
          </p:cNvGraphicFramePr>
          <p:nvPr>
            <p:extLst>
              <p:ext uri="{D42A27DB-BD31-4B8C-83A1-F6EECF244321}">
                <p14:modId xmlns:p14="http://schemas.microsoft.com/office/powerpoint/2010/main" val="121452878"/>
              </p:ext>
            </p:extLst>
          </p:nvPr>
        </p:nvGraphicFramePr>
        <p:xfrm>
          <a:off x="738405" y="4155671"/>
          <a:ext cx="9932554" cy="2027428"/>
        </p:xfrm>
        <a:graphic>
          <a:graphicData uri="http://schemas.openxmlformats.org/drawingml/2006/table">
            <a:tbl>
              <a:tblPr>
                <a:tableStyleId>{5C22544A-7EE6-4342-B048-85BDC9FD1C3A}</a:tableStyleId>
              </a:tblPr>
              <a:tblGrid>
                <a:gridCol w="9932554">
                  <a:extLst>
                    <a:ext uri="{9D8B030D-6E8A-4147-A177-3AD203B41FA5}">
                      <a16:colId xmlns:a16="http://schemas.microsoft.com/office/drawing/2014/main" val="2012382411"/>
                    </a:ext>
                  </a:extLst>
                </a:gridCol>
              </a:tblGrid>
              <a:tr h="1768207">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lt-LT" sz="1600" kern="1200" dirty="0">
                          <a:solidFill>
                            <a:schemeClr val="tx1"/>
                          </a:solidFill>
                          <a:latin typeface="Arial" panose="020B0604020202020204" pitchFamily="34" charset="0"/>
                          <a:cs typeface="Arial" panose="020B0604020202020204" pitchFamily="34" charset="0"/>
                        </a:rPr>
                        <a:t>2023–2027 METŲ STRATEGINIO PLANO KAIMO PLĖTROS INTERVENCINĖS PRIEMONĖS „JAUNUOLYNŲ UGDYMAS“ ĮGYVENDINIMO TAISYKLĖSE jau yra numatyta, kad </a:t>
                      </a:r>
                    </a:p>
                    <a:p>
                      <a:pPr marL="0" marR="0" lvl="0" indent="0" algn="just" defTabSz="914400" rtl="0" eaLnBrk="1" fontAlgn="auto" latinLnBrk="0" hangingPunct="1">
                        <a:lnSpc>
                          <a:spcPct val="100000"/>
                        </a:lnSpc>
                        <a:spcBef>
                          <a:spcPts val="0"/>
                        </a:spcBef>
                        <a:spcAft>
                          <a:spcPts val="0"/>
                        </a:spcAft>
                        <a:buClrTx/>
                        <a:buSzTx/>
                        <a:buFontTx/>
                        <a:buNone/>
                        <a:tabLst/>
                        <a:defRPr/>
                      </a:pPr>
                      <a:r>
                        <a:rPr lang="lt-LT" altLang="zh-CN" sz="1600" kern="1200" dirty="0">
                          <a:solidFill>
                            <a:schemeClr val="tx1"/>
                          </a:solidFill>
                          <a:latin typeface="Arial" panose="020B0604020202020204" pitchFamily="34" charset="0"/>
                          <a:ea typeface="Times New Roman" panose="02020603050405020304" pitchFamily="18" charset="0"/>
                          <a:cs typeface="Arial" panose="020B0604020202020204" pitchFamily="34" charset="0"/>
                        </a:rPr>
                        <a:t>14.11. kartu su paramos paraiška pateikti ugdomų plotų ribas skaitmeniniu SHAPE formatu, nurodant kadastrinį (-</a:t>
                      </a:r>
                      <a:r>
                        <a:rPr lang="lt-LT" altLang="zh-CN" sz="1600" kern="1200" dirty="0" err="1">
                          <a:solidFill>
                            <a:schemeClr val="tx1"/>
                          </a:solidFill>
                          <a:latin typeface="Arial" panose="020B0604020202020204" pitchFamily="34" charset="0"/>
                          <a:ea typeface="Times New Roman" panose="02020603050405020304" pitchFamily="18" charset="0"/>
                          <a:cs typeface="Arial" panose="020B0604020202020204" pitchFamily="34" charset="0"/>
                        </a:rPr>
                        <a:t>ius</a:t>
                      </a:r>
                      <a:r>
                        <a:rPr lang="lt-LT" altLang="zh-CN" sz="1600" kern="1200" dirty="0">
                          <a:solidFill>
                            <a:schemeClr val="tx1"/>
                          </a:solidFill>
                          <a:latin typeface="Arial" panose="020B0604020202020204" pitchFamily="34" charset="0"/>
                          <a:ea typeface="Times New Roman" panose="02020603050405020304" pitchFamily="18" charset="0"/>
                          <a:cs typeface="Arial" panose="020B0604020202020204" pitchFamily="34" charset="0"/>
                        </a:rPr>
                        <a:t>) (unikalų </a:t>
                      </a:r>
                      <a:r>
                        <a:rPr lang="lt-LT" altLang="zh-CN" sz="1600" kern="1200" dirty="0" err="1">
                          <a:solidFill>
                            <a:schemeClr val="tx1"/>
                          </a:solidFill>
                          <a:latin typeface="Arial" panose="020B0604020202020204" pitchFamily="34" charset="0"/>
                          <a:ea typeface="Times New Roman" panose="02020603050405020304" pitchFamily="18" charset="0"/>
                          <a:cs typeface="Arial" panose="020B0604020202020204" pitchFamily="34" charset="0"/>
                        </a:rPr>
                        <a:t>paraiškj</a:t>
                      </a:r>
                      <a:r>
                        <a:rPr lang="lt-LT" altLang="zh-CN" sz="1600" kern="1200" dirty="0">
                          <a:solidFill>
                            <a:schemeClr val="tx1"/>
                          </a:solidFill>
                          <a:latin typeface="Arial" panose="020B0604020202020204" pitchFamily="34" charset="0"/>
                          <a:ea typeface="Times New Roman" panose="02020603050405020304" pitchFamily="18" charset="0"/>
                          <a:cs typeface="Arial" panose="020B0604020202020204" pitchFamily="34" charset="0"/>
                        </a:rPr>
                        <a:t>) ir </a:t>
                      </a:r>
                      <a:r>
                        <a:rPr lang="lt-LT" altLang="zh-CN" sz="1600" kern="1200" dirty="0" err="1">
                          <a:solidFill>
                            <a:schemeClr val="tx1"/>
                          </a:solidFill>
                          <a:latin typeface="Arial" panose="020B0604020202020204" pitchFamily="34" charset="0"/>
                          <a:ea typeface="Times New Roman" panose="02020603050405020304" pitchFamily="18" charset="0"/>
                          <a:cs typeface="Arial" panose="020B0604020202020204" pitchFamily="34" charset="0"/>
                        </a:rPr>
                        <a:t>taksacinį</a:t>
                      </a:r>
                      <a:r>
                        <a:rPr lang="lt-LT" altLang="zh-CN" sz="1600" kern="120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lt-LT" altLang="zh-CN" sz="1600" kern="1200" dirty="0" err="1">
                          <a:solidFill>
                            <a:schemeClr val="tx1"/>
                          </a:solidFill>
                          <a:latin typeface="Arial" panose="020B0604020202020204" pitchFamily="34" charset="0"/>
                          <a:ea typeface="Times New Roman" panose="02020603050405020304" pitchFamily="18" charset="0"/>
                          <a:cs typeface="Arial" panose="020B0604020202020204" pitchFamily="34" charset="0"/>
                        </a:rPr>
                        <a:t>ius</a:t>
                      </a:r>
                      <a:r>
                        <a:rPr lang="lt-LT" altLang="zh-CN" sz="1600" kern="1200" dirty="0">
                          <a:solidFill>
                            <a:schemeClr val="tx1"/>
                          </a:solidFill>
                          <a:latin typeface="Arial" panose="020B0604020202020204" pitchFamily="34" charset="0"/>
                          <a:ea typeface="Times New Roman" panose="02020603050405020304" pitchFamily="18" charset="0"/>
                          <a:cs typeface="Arial" panose="020B0604020202020204" pitchFamily="34" charset="0"/>
                        </a:rPr>
                        <a:t>) sklypo (-ų) numerį (-</a:t>
                      </a:r>
                      <a:r>
                        <a:rPr lang="lt-LT" altLang="zh-CN" sz="1600" kern="1200" dirty="0" err="1">
                          <a:solidFill>
                            <a:schemeClr val="tx1"/>
                          </a:solidFill>
                          <a:latin typeface="Arial" panose="020B0604020202020204" pitchFamily="34" charset="0"/>
                          <a:ea typeface="Times New Roman" panose="02020603050405020304" pitchFamily="18" charset="0"/>
                          <a:cs typeface="Arial" panose="020B0604020202020204" pitchFamily="34" charset="0"/>
                        </a:rPr>
                        <a:t>ius</a:t>
                      </a:r>
                      <a:r>
                        <a:rPr lang="lt-LT" altLang="zh-CN" sz="1600" kern="1200" dirty="0">
                          <a:solidFill>
                            <a:schemeClr val="tx1"/>
                          </a:solidFill>
                          <a:latin typeface="Arial" panose="020B0604020202020204" pitchFamily="34" charset="0"/>
                          <a:ea typeface="Times New Roman" panose="02020603050405020304" pitchFamily="18" charset="0"/>
                          <a:cs typeface="Arial" panose="020B0604020202020204" pitchFamily="34" charset="0"/>
                        </a:rPr>
                        <a:t>), kuriame (-</a:t>
                      </a:r>
                      <a:r>
                        <a:rPr lang="lt-LT" altLang="zh-CN" sz="1600" kern="1200" dirty="0" err="1">
                          <a:solidFill>
                            <a:schemeClr val="tx1"/>
                          </a:solidFill>
                          <a:latin typeface="Arial" panose="020B0604020202020204" pitchFamily="34" charset="0"/>
                          <a:ea typeface="Times New Roman" panose="02020603050405020304" pitchFamily="18" charset="0"/>
                          <a:cs typeface="Arial" panose="020B0604020202020204" pitchFamily="34" charset="0"/>
                        </a:rPr>
                        <a:t>uose</a:t>
                      </a:r>
                      <a:r>
                        <a:rPr lang="lt-LT" altLang="zh-CN" sz="1600" kern="1200" dirty="0">
                          <a:solidFill>
                            <a:schemeClr val="tx1"/>
                          </a:solidFill>
                          <a:latin typeface="Arial" panose="020B0604020202020204" pitchFamily="34" charset="0"/>
                          <a:ea typeface="Times New Roman" panose="02020603050405020304" pitchFamily="18" charset="0"/>
                          <a:cs typeface="Arial" panose="020B0604020202020204" pitchFamily="34" charset="0"/>
                        </a:rPr>
                        <a:t>) bus vykdomi jaunuolynų ugdymo darbai. Nesant galimybės ugdomų plotų ribas pateikti skaitmeniniu SHAPE formatu, jaunuolynų ugdymo ploto lūžio kampai pagal projekto brėžinį turi būti pažymėti stulpeliais ar kitais aiškiai matomais ženklais.</a:t>
                      </a:r>
                      <a:r>
                        <a:rPr lang="lt-LT" altLang="zh-CN" sz="1600" kern="1200" dirty="0">
                          <a:solidFill>
                            <a:schemeClr val="tx1"/>
                          </a:solidFill>
                          <a:latin typeface="Arial" panose="020B0604020202020204" pitchFamily="34" charset="0"/>
                          <a:cs typeface="Arial" panose="020B0604020202020204" pitchFamily="34" charset="0"/>
                        </a:rPr>
                        <a:t> </a:t>
                      </a:r>
                    </a:p>
                    <a:p>
                      <a:pPr algn="just">
                        <a:lnSpc>
                          <a:spcPct val="150000"/>
                        </a:lnSpc>
                      </a:pPr>
                      <a:endParaRPr lang="lt-LT" sz="1600" dirty="0">
                        <a:effectLst/>
                        <a:latin typeface="Arial" panose="020B0604020202020204" pitchFamily="34" charset="0"/>
                        <a:ea typeface="Times New Roman" panose="02020603050405020304" pitchFamily="18" charset="0"/>
                        <a:cs typeface="Arial" panose="020B0604020202020204" pitchFamily="34" charset="0"/>
                      </a:endParaRPr>
                    </a:p>
                  </a:txBody>
                  <a:tcPr marL="114300" marR="114300" marT="0" marB="0">
                    <a:noFill/>
                  </a:tcPr>
                </a:tc>
                <a:extLst>
                  <a:ext uri="{0D108BD9-81ED-4DB2-BD59-A6C34878D82A}">
                    <a16:rowId xmlns:a16="http://schemas.microsoft.com/office/drawing/2014/main" val="955601118"/>
                  </a:ext>
                </a:extLst>
              </a:tr>
            </a:tbl>
          </a:graphicData>
        </a:graphic>
      </p:graphicFrame>
      <p:pic>
        <p:nvPicPr>
          <p:cNvPr id="4" name="Picture 3" descr="A black and white handshake&#10;&#10;Description automatically generated">
            <a:extLst>
              <a:ext uri="{FF2B5EF4-FFF2-40B4-BE49-F238E27FC236}">
                <a16:creationId xmlns:a16="http://schemas.microsoft.com/office/drawing/2014/main" id="{AEFEE90A-11A2-41B3-8F6E-AE5791987D42}"/>
              </a:ext>
            </a:extLst>
          </p:cNvPr>
          <p:cNvPicPr>
            <a:picLocks noChangeAspect="1"/>
          </p:cNvPicPr>
          <p:nvPr/>
        </p:nvPicPr>
        <p:blipFill>
          <a:blip r:embed="rId4"/>
          <a:stretch>
            <a:fillRect/>
          </a:stretch>
        </p:blipFill>
        <p:spPr>
          <a:xfrm>
            <a:off x="4571999" y="1292229"/>
            <a:ext cx="1747935" cy="1605891"/>
          </a:xfrm>
          <a:prstGeom prst="rect">
            <a:avLst/>
          </a:prstGeom>
          <a:ln>
            <a:noFill/>
          </a:ln>
          <a:effectLst>
            <a:softEdge rad="112500"/>
          </a:effectLst>
        </p:spPr>
      </p:pic>
    </p:spTree>
    <p:extLst>
      <p:ext uri="{BB962C8B-B14F-4D97-AF65-F5344CB8AC3E}">
        <p14:creationId xmlns:p14="http://schemas.microsoft.com/office/powerpoint/2010/main" val="428470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609600" y="210840"/>
            <a:ext cx="8546275" cy="841025"/>
          </a:xfrm>
        </p:spPr>
        <p:txBody>
          <a:bodyPr>
            <a:normAutofit/>
          </a:bodyPr>
          <a:lstStyle/>
          <a:p>
            <a:r>
              <a:rPr lang="lt-LT" sz="3200" dirty="0">
                <a:solidFill>
                  <a:srgbClr val="009650"/>
                </a:solidFill>
              </a:rPr>
              <a:t>Po 2023 m. apskritojo stalo (2) </a:t>
            </a:r>
            <a:endParaRPr lang="en-LT" sz="3200"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graphicFrame>
        <p:nvGraphicFramePr>
          <p:cNvPr id="7" name="Table 6">
            <a:extLst>
              <a:ext uri="{FF2B5EF4-FFF2-40B4-BE49-F238E27FC236}">
                <a16:creationId xmlns:a16="http://schemas.microsoft.com/office/drawing/2014/main" id="{255CCDDA-B259-42E8-B6D4-55C5DA75CDE7}"/>
              </a:ext>
            </a:extLst>
          </p:cNvPr>
          <p:cNvGraphicFramePr>
            <a:graphicFrameLocks noGrp="1"/>
          </p:cNvGraphicFramePr>
          <p:nvPr>
            <p:extLst>
              <p:ext uri="{D42A27DB-BD31-4B8C-83A1-F6EECF244321}">
                <p14:modId xmlns:p14="http://schemas.microsoft.com/office/powerpoint/2010/main" val="2003763208"/>
              </p:ext>
            </p:extLst>
          </p:nvPr>
        </p:nvGraphicFramePr>
        <p:xfrm>
          <a:off x="549922" y="2327790"/>
          <a:ext cx="10440633" cy="2927252"/>
        </p:xfrm>
        <a:graphic>
          <a:graphicData uri="http://schemas.openxmlformats.org/drawingml/2006/table">
            <a:tbl>
              <a:tblPr>
                <a:tableStyleId>{5C22544A-7EE6-4342-B048-85BDC9FD1C3A}</a:tableStyleId>
              </a:tblPr>
              <a:tblGrid>
                <a:gridCol w="10440633">
                  <a:extLst>
                    <a:ext uri="{9D8B030D-6E8A-4147-A177-3AD203B41FA5}">
                      <a16:colId xmlns:a16="http://schemas.microsoft.com/office/drawing/2014/main" val="2012382411"/>
                    </a:ext>
                  </a:extLst>
                </a:gridCol>
              </a:tblGrid>
              <a:tr h="2927252">
                <a:tc>
                  <a:txBody>
                    <a:bodyPr/>
                    <a:lstStyle/>
                    <a:p>
                      <a:pPr algn="just">
                        <a:lnSpc>
                          <a:spcPct val="100000"/>
                        </a:lnSpc>
                      </a:pPr>
                      <a:r>
                        <a:rPr lang="lt-LT" sz="1600" dirty="0">
                          <a:effectLst/>
                          <a:latin typeface="Arial" panose="020B0604020202020204" pitchFamily="34" charset="0"/>
                          <a:ea typeface="Times New Roman" panose="02020603050405020304" pitchFamily="18" charset="0"/>
                          <a:cs typeface="Arial" panose="020B0604020202020204" pitchFamily="34" charset="0"/>
                        </a:rPr>
                        <a:t>Pareiškėjai, įrašyti į miškų kadastro duomenų bazę, joje registruojami, koreguojami, išregistruojami vadovaujantis  Lietuvos Respublikos miškų valstybės kadastro nuostatais, patvirtintais Lietuvos Respublikos Vyriausybės 2003 m. spalio 9 d. nutarimu Nr. 1255 „Dėl Lietuvos Respublikos miškų valstybės kadastro steigimo ir jo nuostatų patvirtinimo“ , kitais teisės aktais, VMT vidinėmis tvarkomis, kurios numato atskiras sąlygas. NMA po miško įveisimo pateikus duomenis VMT dėl miško želdinimo darbų kokybės įvertinimo, VMT atlikusi patikrą ir darbų kokybę įvertinusi teigiamai, iki einamųjų metų pabaigos (kalendorinių metų pabaigos) įveistą mišką įtraukia į miškų kadastro duomenų bazę.  NMA vadovaudamasi  Duomenų teikimo ir bendradarbiavimo sutartimi, teikia ir toliau teiks duomenis VMT apie pareiškėjus, kurie per einamuosius kalendorinius metus po įveisimo atsisakė paramos, atsižvelgiant į tai ir VMT vidine tvarka, ir toliau bus koreguojamas pareiškėjų, įtraukiamų į miškų kadastro duomenų bazę, sąrašas.  </a:t>
                      </a:r>
                    </a:p>
                  </a:txBody>
                  <a:tcPr marL="114300" marR="114300" marT="0" marB="0">
                    <a:noFill/>
                  </a:tcPr>
                </a:tc>
                <a:extLst>
                  <a:ext uri="{0D108BD9-81ED-4DB2-BD59-A6C34878D82A}">
                    <a16:rowId xmlns:a16="http://schemas.microsoft.com/office/drawing/2014/main" val="955601118"/>
                  </a:ext>
                </a:extLst>
              </a:tr>
            </a:tbl>
          </a:graphicData>
        </a:graphic>
      </p:graphicFrame>
      <p:sp>
        <p:nvSpPr>
          <p:cNvPr id="2" name="Rectangle 1">
            <a:extLst>
              <a:ext uri="{FF2B5EF4-FFF2-40B4-BE49-F238E27FC236}">
                <a16:creationId xmlns:a16="http://schemas.microsoft.com/office/drawing/2014/main" id="{4D239253-4E85-4CEE-BF0D-2E53B3F7C551}"/>
              </a:ext>
            </a:extLst>
          </p:cNvPr>
          <p:cNvSpPr/>
          <p:nvPr/>
        </p:nvSpPr>
        <p:spPr>
          <a:xfrm>
            <a:off x="609600" y="1135572"/>
            <a:ext cx="10380955" cy="830997"/>
          </a:xfrm>
          <a:prstGeom prst="rect">
            <a:avLst/>
          </a:prstGeom>
        </p:spPr>
        <p:txBody>
          <a:bodyPr wrap="square">
            <a:spAutoFit/>
          </a:bodyPr>
          <a:lstStyle/>
          <a:p>
            <a:pPr algn="just"/>
            <a:r>
              <a:rPr lang="lt-LT" sz="1600" b="1" i="1" u="sng" dirty="0">
                <a:latin typeface="Arial" panose="020B0604020202020204" pitchFamily="34" charset="0"/>
                <a:ea typeface="Times New Roman" panose="02020603050405020304" pitchFamily="18" charset="0"/>
                <a:cs typeface="Arial" panose="020B0604020202020204" pitchFamily="34" charset="0"/>
              </a:rPr>
              <a:t>Dėl duomenų apsikeitimo - išsigryninti tvarką, pagal kurią NMA galėtų teikti duomenis apie miškų savininkus grąžinusius paramą  (asmenis atsisakiusius miško) VMT. Remiantis šia informacija būtų koreguojama miškų kadastro duomenų bazė.</a:t>
            </a:r>
            <a:endParaRPr lang="lt-LT" sz="1600" b="1" i="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68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609600" y="210840"/>
            <a:ext cx="8546275" cy="841025"/>
          </a:xfrm>
        </p:spPr>
        <p:txBody>
          <a:bodyPr>
            <a:normAutofit/>
          </a:bodyPr>
          <a:lstStyle/>
          <a:p>
            <a:r>
              <a:rPr lang="lt-LT" sz="3200" dirty="0">
                <a:solidFill>
                  <a:srgbClr val="009650"/>
                </a:solidFill>
              </a:rPr>
              <a:t>Po 2023 m. apskritojo stalo (3) </a:t>
            </a:r>
            <a:endParaRPr lang="en-LT" sz="3200"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sp>
        <p:nvSpPr>
          <p:cNvPr id="2" name="Rectangle 1">
            <a:extLst>
              <a:ext uri="{FF2B5EF4-FFF2-40B4-BE49-F238E27FC236}">
                <a16:creationId xmlns:a16="http://schemas.microsoft.com/office/drawing/2014/main" id="{B309F165-7001-44FB-954D-42720B228DFB}"/>
              </a:ext>
            </a:extLst>
          </p:cNvPr>
          <p:cNvSpPr/>
          <p:nvPr/>
        </p:nvSpPr>
        <p:spPr>
          <a:xfrm>
            <a:off x="597744" y="1505872"/>
            <a:ext cx="10996512" cy="1754326"/>
          </a:xfrm>
          <a:prstGeom prst="rect">
            <a:avLst/>
          </a:prstGeom>
        </p:spPr>
        <p:txBody>
          <a:bodyPr wrap="square">
            <a:spAutoFit/>
          </a:bodyPr>
          <a:lstStyle/>
          <a:p>
            <a:pPr lvl="0" algn="just">
              <a:defRPr/>
            </a:pPr>
            <a:r>
              <a:rPr lang="lt-LT" dirty="0">
                <a:solidFill>
                  <a:schemeClr val="dk1"/>
                </a:solidFill>
              </a:rPr>
              <a:t>Suorganizuota diskusija su ŽŪM taisyklių kuratoriais dėl 2023-2027 m. priemonės „Miško veisimas ir atkūrimas“ paraiškų teikimo proceso ir kitų aspektų. Susirinkimo metu aptartas paraiškų rinkimo procesas, esminiai skirtumai nuo esamų priemonių, įveisimo ir atkūrimo tvarka po teigiamo paraiškos įvertinimo. Atsižvelgta į NMA siūlymą 2 savaitėms pratęsti paraiškų rinkimo grafiką miško įveisimui (paraiškos pagal SP intervencinės priemonės „Miško veisimas ir atkūrimas“ bus renkamos nuo 2023 m. rugsėjo 1 d. iki 2023 m. lapkričio 17 d.)</a:t>
            </a:r>
            <a:endParaRPr lang="lt-LT"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296938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609600" y="210840"/>
            <a:ext cx="8546275" cy="841025"/>
          </a:xfrm>
        </p:spPr>
        <p:txBody>
          <a:bodyPr>
            <a:normAutofit/>
          </a:bodyPr>
          <a:lstStyle/>
          <a:p>
            <a:r>
              <a:rPr lang="lt-LT" sz="3200" dirty="0">
                <a:solidFill>
                  <a:srgbClr val="009650"/>
                </a:solidFill>
              </a:rPr>
              <a:t>Po 2024 m. apskritojo stalo </a:t>
            </a:r>
            <a:endParaRPr lang="en-LT" sz="3200"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sp>
        <p:nvSpPr>
          <p:cNvPr id="2" name="Rectangle 1">
            <a:extLst>
              <a:ext uri="{FF2B5EF4-FFF2-40B4-BE49-F238E27FC236}">
                <a16:creationId xmlns:a16="http://schemas.microsoft.com/office/drawing/2014/main" id="{4D239253-4E85-4CEE-BF0D-2E53B3F7C551}"/>
              </a:ext>
            </a:extLst>
          </p:cNvPr>
          <p:cNvSpPr/>
          <p:nvPr/>
        </p:nvSpPr>
        <p:spPr>
          <a:xfrm>
            <a:off x="736847" y="1181739"/>
            <a:ext cx="10209320" cy="1477328"/>
          </a:xfrm>
          <a:prstGeom prst="rect">
            <a:avLst/>
          </a:prstGeom>
        </p:spPr>
        <p:txBody>
          <a:bodyPr wrap="square">
            <a:spAutoFit/>
          </a:bodyPr>
          <a:lstStyle/>
          <a:p>
            <a:pPr algn="just"/>
            <a:r>
              <a:rPr lang="lt-LT" dirty="0"/>
              <a:t>Teikti siūlymą ŽŪM su tikslu koreguoti su galutiniais atsiskaitymo dokumentais už projektus  papildomų dokumentų (MP ir projekto įgyvendinimo ataskaita) teikimo būdus, nes kai kuriose priemonėse yra reikalaujama: teikiant projekto galutinį MP bei galutinę projekto ataskaitą,  pateikti USB atmintines, CD ir pan. Peržiūrėti visas taisykles, kuriose vis dar galioja šis punktas bei aptarus, kokie būdai būtų tinkamesni, teikti siūlymą ŽŪM dėl taisyklių pakeitimo.</a:t>
            </a:r>
          </a:p>
        </p:txBody>
      </p:sp>
    </p:spTree>
    <p:extLst>
      <p:ext uri="{BB962C8B-B14F-4D97-AF65-F5344CB8AC3E}">
        <p14:creationId xmlns:p14="http://schemas.microsoft.com/office/powerpoint/2010/main" val="35336822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1">
            <a:extLst>
              <a:ext uri="{FF2B5EF4-FFF2-40B4-BE49-F238E27FC236}">
                <a16:creationId xmlns:a16="http://schemas.microsoft.com/office/drawing/2014/main" id="{38977F36-6AEC-3561-23B0-D1861654CC69}"/>
              </a:ext>
            </a:extLst>
          </p:cNvPr>
          <p:cNvSpPr>
            <a:spLocks noGrp="1"/>
          </p:cNvSpPr>
          <p:nvPr>
            <p:ph type="title"/>
          </p:nvPr>
        </p:nvSpPr>
        <p:spPr/>
        <p:txBody>
          <a:bodyPr>
            <a:normAutofit/>
          </a:bodyPr>
          <a:lstStyle/>
          <a:p>
            <a:r>
              <a:rPr lang="lt-LT" sz="2000" b="1" dirty="0"/>
              <a:t>LIETUVOS ŽEMĖS ŪKIO IR KAIMO PLĖTROS 2023-2027 M. STRATEGINIO PLANO INTERVENCINĖS PRIEMONĖS</a:t>
            </a:r>
            <a:endParaRPr lang="en-LT" sz="2000" dirty="0">
              <a:solidFill>
                <a:srgbClr val="009650"/>
              </a:solidFill>
            </a:endParaRPr>
          </a:p>
        </p:txBody>
      </p:sp>
      <p:sp>
        <p:nvSpPr>
          <p:cNvPr id="2" name="Text Placeholder 1">
            <a:extLst>
              <a:ext uri="{FF2B5EF4-FFF2-40B4-BE49-F238E27FC236}">
                <a16:creationId xmlns:a16="http://schemas.microsoft.com/office/drawing/2014/main" id="{7C7E38A5-A58C-4275-95F4-D2C671207161}"/>
              </a:ext>
            </a:extLst>
          </p:cNvPr>
          <p:cNvSpPr>
            <a:spLocks noGrp="1"/>
          </p:cNvSpPr>
          <p:nvPr>
            <p:ph type="body" sz="quarter" idx="10"/>
          </p:nvPr>
        </p:nvSpPr>
        <p:spPr>
          <a:xfrm>
            <a:off x="457200" y="1387875"/>
            <a:ext cx="11038114" cy="5168568"/>
          </a:xfrm>
        </p:spPr>
        <p:txBody>
          <a:bodyPr/>
          <a:lstStyle/>
          <a:p>
            <a:pPr>
              <a:buFont typeface="Wingdings" panose="05000000000000000000" pitchFamily="2" charset="2"/>
              <a:buChar char="Ø"/>
            </a:pPr>
            <a:r>
              <a:rPr lang="lt-LT" sz="1600" b="1" dirty="0">
                <a:solidFill>
                  <a:schemeClr val="tx1"/>
                </a:solidFill>
              </a:rPr>
              <a:t>„JAUNUOLYNŲ UGDYMAS“</a:t>
            </a:r>
          </a:p>
          <a:p>
            <a:pPr>
              <a:buFont typeface="Wingdings" panose="05000000000000000000" pitchFamily="2" charset="2"/>
              <a:buChar char="ü"/>
            </a:pPr>
            <a:r>
              <a:rPr lang="lt-LT" sz="1600" dirty="0">
                <a:solidFill>
                  <a:schemeClr val="tx1"/>
                </a:solidFill>
              </a:rPr>
              <a:t>2023 m. liepos 27 d. įsakymu Nr. 3D-499 patvirtintos taisyklės, kvietimų datos dar nėra paskelbtos.</a:t>
            </a:r>
          </a:p>
          <a:p>
            <a:pPr>
              <a:buFont typeface="Wingdings" panose="05000000000000000000" pitchFamily="2" charset="2"/>
              <a:buChar char="ü"/>
            </a:pPr>
            <a:r>
              <a:rPr lang="lt-LT" sz="1600" b="1" dirty="0">
                <a:solidFill>
                  <a:schemeClr val="tx1"/>
                </a:solidFill>
              </a:rPr>
              <a:t>Remiama veikla</a:t>
            </a:r>
            <a:r>
              <a:rPr lang="lt-LT" sz="1600" dirty="0">
                <a:solidFill>
                  <a:schemeClr val="tx1"/>
                </a:solidFill>
              </a:rPr>
              <a:t> - jaunuolynų (iki 20 metų amžiaus) ugdymas, kitos pagal 2014-2020 m. veiklos sritį „Investicijos, kuriomis didinamas miškų ekosistemų atsparumas ir aplinkosauginė vertė“ remtos veiklos nebebus remiamos. </a:t>
            </a:r>
          </a:p>
          <a:p>
            <a:pPr>
              <a:buFont typeface="Wingdings" panose="05000000000000000000" pitchFamily="2" charset="2"/>
              <a:buChar char="ü"/>
            </a:pPr>
            <a:r>
              <a:rPr lang="fi-FI" sz="1600" b="1" dirty="0">
                <a:solidFill>
                  <a:schemeClr val="tx1"/>
                </a:solidFill>
              </a:rPr>
              <a:t>Veikla turi būti vykdoma kaimo vietovėje.</a:t>
            </a:r>
            <a:endParaRPr lang="lt-LT" sz="1600" b="1" dirty="0">
              <a:solidFill>
                <a:schemeClr val="tx1"/>
              </a:solidFill>
            </a:endParaRPr>
          </a:p>
          <a:p>
            <a:pPr>
              <a:buFont typeface="Wingdings" panose="05000000000000000000" pitchFamily="2" charset="2"/>
              <a:buChar char="ü"/>
            </a:pPr>
            <a:r>
              <a:rPr lang="lt-LT" sz="1600" b="1" dirty="0">
                <a:solidFill>
                  <a:schemeClr val="tx1"/>
                </a:solidFill>
              </a:rPr>
              <a:t>Galimi paramos gavėjai:</a:t>
            </a:r>
          </a:p>
          <a:p>
            <a:pPr fontAlgn="ctr"/>
            <a:r>
              <a:rPr lang="lt-LT" sz="1600" dirty="0">
                <a:solidFill>
                  <a:schemeClr val="tx1"/>
                </a:solidFill>
              </a:rPr>
              <a:t>ne jaunesni kaip 18 metų amžiaus fiziniai asmenys;  </a:t>
            </a:r>
          </a:p>
          <a:p>
            <a:pPr fontAlgn="ctr"/>
            <a:r>
              <a:rPr lang="lt-LT" sz="1600" dirty="0">
                <a:solidFill>
                  <a:schemeClr val="tx1"/>
                </a:solidFill>
              </a:rPr>
              <a:t>juridiniai asmenys, išskyrus asmenis, kuriems pavesta patikėjimo teise valdyti, naudoti valstybinius miškus ir jais disponuoti įstatymų nustatyta tvarka, vykdyti juose kompleksinę miškų ūkio veiklą (netaikoma savivaldybėms);</a:t>
            </a:r>
          </a:p>
          <a:p>
            <a:pPr fontAlgn="ctr"/>
            <a:r>
              <a:rPr lang="lt-LT" sz="1600" dirty="0">
                <a:solidFill>
                  <a:schemeClr val="tx1"/>
                </a:solidFill>
              </a:rPr>
              <a:t>savivaldybės.</a:t>
            </a:r>
          </a:p>
          <a:p>
            <a:pPr fontAlgn="ctr">
              <a:buFont typeface="Wingdings" panose="05000000000000000000" pitchFamily="2" charset="2"/>
              <a:buChar char="ü"/>
            </a:pPr>
            <a:r>
              <a:rPr lang="lt-LT" sz="1600" b="1" dirty="0">
                <a:solidFill>
                  <a:schemeClr val="tx1"/>
                </a:solidFill>
              </a:rPr>
              <a:t>Parama skiriama mokant vienkartinę nustatyto dydžio išmoką už ugdomo jaunuolyno hektarą – 365 Eur</a:t>
            </a:r>
            <a:r>
              <a:rPr lang="lt-LT" sz="1600" b="1" dirty="0"/>
              <a:t>.</a:t>
            </a:r>
            <a:endParaRPr lang="lt-LT" sz="1600" b="1" dirty="0">
              <a:solidFill>
                <a:schemeClr val="tx1"/>
              </a:solidFill>
            </a:endParaRPr>
          </a:p>
          <a:p>
            <a:endParaRPr lang="lt-LT" dirty="0"/>
          </a:p>
        </p:txBody>
      </p:sp>
      <p:pic>
        <p:nvPicPr>
          <p:cNvPr id="6" name="Picture 5">
            <a:extLst>
              <a:ext uri="{FF2B5EF4-FFF2-40B4-BE49-F238E27FC236}">
                <a16:creationId xmlns:a16="http://schemas.microsoft.com/office/drawing/2014/main" id="{0123342E-6493-43A7-9815-BA54BC522779}"/>
              </a:ext>
            </a:extLst>
          </p:cNvPr>
          <p:cNvPicPr>
            <a:picLocks noChangeAspect="1"/>
          </p:cNvPicPr>
          <p:nvPr/>
        </p:nvPicPr>
        <p:blipFill>
          <a:blip r:embed="rId3"/>
          <a:srcRect/>
          <a:stretch/>
        </p:blipFill>
        <p:spPr>
          <a:xfrm>
            <a:off x="9325480" y="5089794"/>
            <a:ext cx="2866520" cy="1768206"/>
          </a:xfrm>
          <a:prstGeom prst="rect">
            <a:avLst/>
          </a:prstGeom>
        </p:spPr>
      </p:pic>
    </p:spTree>
    <p:extLst>
      <p:ext uri="{BB962C8B-B14F-4D97-AF65-F5344CB8AC3E}">
        <p14:creationId xmlns:p14="http://schemas.microsoft.com/office/powerpoint/2010/main" val="3654271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ACE8C00-8EE2-4BC3-8051-FB7E2E3DF1A8}"/>
              </a:ext>
            </a:extLst>
          </p:cNvPr>
          <p:cNvSpPr>
            <a:spLocks noGrp="1"/>
          </p:cNvSpPr>
          <p:nvPr>
            <p:ph type="title"/>
          </p:nvPr>
        </p:nvSpPr>
        <p:spPr/>
        <p:txBody>
          <a:bodyPr>
            <a:normAutofit fontScale="90000"/>
          </a:bodyPr>
          <a:lstStyle/>
          <a:p>
            <a:br>
              <a:rPr lang="lt-LT" sz="2400" b="1"/>
            </a:br>
            <a:r>
              <a:rPr lang="lt-LT" sz="2400" b="1" cap="all"/>
              <a:t>LIETUVOS ŽEMĖS ŪKIO IR KAIMO PLĖTROS 2023–2027 M. STRATEGINIO PLANO INTERVENCINĖS PRIEMONĖS (1)</a:t>
            </a:r>
            <a:br>
              <a:rPr lang="lt-LT" sz="2400"/>
            </a:br>
            <a:endParaRPr lang="en-LT" sz="2400" dirty="0">
              <a:solidFill>
                <a:srgbClr val="009650"/>
              </a:solidFill>
            </a:endParaRPr>
          </a:p>
        </p:txBody>
      </p:sp>
      <p:pic>
        <p:nvPicPr>
          <p:cNvPr id="3" name="Picture 2">
            <a:extLst>
              <a:ext uri="{FF2B5EF4-FFF2-40B4-BE49-F238E27FC236}">
                <a16:creationId xmlns:a16="http://schemas.microsoft.com/office/drawing/2014/main" id="{1E8FA22F-6DB6-4F41-AF83-8C8C1D87D94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234174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5FB5B98-B05B-40DC-A9F5-3AD5DC882038}"/>
              </a:ext>
            </a:extLst>
          </p:cNvPr>
          <p:cNvSpPr>
            <a:spLocks noGrp="1"/>
          </p:cNvSpPr>
          <p:nvPr>
            <p:ph type="title"/>
          </p:nvPr>
        </p:nvSpPr>
        <p:spPr/>
        <p:txBody>
          <a:bodyPr/>
          <a:lstStyle/>
          <a:p>
            <a:r>
              <a:rPr lang="lt-LT" sz="2400" b="1" cap="all"/>
              <a:t>LIETUVOS ŽEMĖS ŪKIO IR KAIMO PLĖTROS 2023–2027 M. STRATEGINIO PLANO INTERVENCINĖS PRIEMONĖS (1)</a:t>
            </a:r>
            <a:endParaRPr lang="lt-LT" sz="2400" dirty="0"/>
          </a:p>
        </p:txBody>
      </p:sp>
      <p:pic>
        <p:nvPicPr>
          <p:cNvPr id="3" name="Picture 2">
            <a:extLst>
              <a:ext uri="{FF2B5EF4-FFF2-40B4-BE49-F238E27FC236}">
                <a16:creationId xmlns:a16="http://schemas.microsoft.com/office/drawing/2014/main" id="{CBFEE5FA-D019-4FB2-8833-D03B35904F67}"/>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45209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CD82749-F939-B90F-393B-BE57028BBE58}"/>
              </a:ext>
            </a:extLst>
          </p:cNvPr>
          <p:cNvSpPr>
            <a:spLocks noGrp="1"/>
          </p:cNvSpPr>
          <p:nvPr>
            <p:ph type="title"/>
          </p:nvPr>
        </p:nvSpPr>
        <p:spPr>
          <a:xfrm>
            <a:off x="476435" y="184207"/>
            <a:ext cx="8546275" cy="1005401"/>
          </a:xfrm>
        </p:spPr>
        <p:txBody>
          <a:bodyPr>
            <a:noAutofit/>
          </a:bodyPr>
          <a:lstStyle/>
          <a:p>
            <a:r>
              <a:rPr lang="lt-LT" dirty="0">
                <a:solidFill>
                  <a:srgbClr val="009650"/>
                </a:solidFill>
              </a:rPr>
              <a:t>Miškininkystės veikloms skirtų priemonių 2024 m. paraiškų rinkimai</a:t>
            </a:r>
            <a:endParaRPr lang="en-LT" dirty="0">
              <a:solidFill>
                <a:srgbClr val="009650"/>
              </a:solidFill>
            </a:endParaRPr>
          </a:p>
        </p:txBody>
      </p:sp>
      <p:pic>
        <p:nvPicPr>
          <p:cNvPr id="6" name="Picture 5">
            <a:extLst>
              <a:ext uri="{FF2B5EF4-FFF2-40B4-BE49-F238E27FC236}">
                <a16:creationId xmlns:a16="http://schemas.microsoft.com/office/drawing/2014/main" id="{D7A2388A-C0AE-48A1-B85C-A599ACE772F7}"/>
              </a:ext>
            </a:extLst>
          </p:cNvPr>
          <p:cNvPicPr>
            <a:picLocks noChangeAspect="1"/>
          </p:cNvPicPr>
          <p:nvPr/>
        </p:nvPicPr>
        <p:blipFill>
          <a:blip r:embed="rId3"/>
          <a:srcRect/>
          <a:stretch/>
        </p:blipFill>
        <p:spPr>
          <a:xfrm>
            <a:off x="9325479" y="5089792"/>
            <a:ext cx="2866518" cy="1768206"/>
          </a:xfrm>
          <a:prstGeom prst="rect">
            <a:avLst/>
          </a:prstGeom>
        </p:spPr>
      </p:pic>
      <p:sp>
        <p:nvSpPr>
          <p:cNvPr id="3" name="Rectangle 2">
            <a:extLst>
              <a:ext uri="{FF2B5EF4-FFF2-40B4-BE49-F238E27FC236}">
                <a16:creationId xmlns:a16="http://schemas.microsoft.com/office/drawing/2014/main" id="{B3B7533A-AB74-4A4E-9A41-9141C19699C1}"/>
              </a:ext>
            </a:extLst>
          </p:cNvPr>
          <p:cNvSpPr/>
          <p:nvPr/>
        </p:nvSpPr>
        <p:spPr>
          <a:xfrm>
            <a:off x="476435" y="1436833"/>
            <a:ext cx="9182470" cy="923330"/>
          </a:xfrm>
          <a:prstGeom prst="rect">
            <a:avLst/>
          </a:prstGeom>
        </p:spPr>
        <p:txBody>
          <a:bodyPr wrap="square">
            <a:spAutoFit/>
          </a:bodyPr>
          <a:lstStyle/>
          <a:p>
            <a:r>
              <a:rPr lang="lt-LT" dirty="0">
                <a:latin typeface="Times New Roman" panose="02020603050405020304" pitchFamily="18" charset="0"/>
                <a:ea typeface="Times New Roman" panose="02020603050405020304" pitchFamily="18" charset="0"/>
              </a:rPr>
              <a:t>Paramos paraiškų pagal Lietuvos kaimo plėtros 2014–2020 metų programos priemones priėmimo 2024 metais tvarkaraštis </a:t>
            </a:r>
          </a:p>
          <a:p>
            <a:endParaRPr lang="lt-LT" dirty="0"/>
          </a:p>
        </p:txBody>
      </p:sp>
      <p:graphicFrame>
        <p:nvGraphicFramePr>
          <p:cNvPr id="4" name="Table 3">
            <a:extLst>
              <a:ext uri="{FF2B5EF4-FFF2-40B4-BE49-F238E27FC236}">
                <a16:creationId xmlns:a16="http://schemas.microsoft.com/office/drawing/2014/main" id="{EFF04EF1-CDA4-4697-B7CE-3F403F2504B2}"/>
              </a:ext>
            </a:extLst>
          </p:cNvPr>
          <p:cNvGraphicFramePr>
            <a:graphicFrameLocks noGrp="1"/>
          </p:cNvGraphicFramePr>
          <p:nvPr>
            <p:extLst>
              <p:ext uri="{D42A27DB-BD31-4B8C-83A1-F6EECF244321}">
                <p14:modId xmlns:p14="http://schemas.microsoft.com/office/powerpoint/2010/main" val="1214547509"/>
              </p:ext>
            </p:extLst>
          </p:nvPr>
        </p:nvGraphicFramePr>
        <p:xfrm>
          <a:off x="565608" y="2032998"/>
          <a:ext cx="10540356" cy="2087317"/>
        </p:xfrm>
        <a:graphic>
          <a:graphicData uri="http://schemas.openxmlformats.org/drawingml/2006/table">
            <a:tbl>
              <a:tblPr firstRow="1" firstCol="1" bandRow="1">
                <a:tableStyleId>{93296810-A885-4BE3-A3E7-6D5BEEA58F35}</a:tableStyleId>
              </a:tblPr>
              <a:tblGrid>
                <a:gridCol w="6443906">
                  <a:extLst>
                    <a:ext uri="{9D8B030D-6E8A-4147-A177-3AD203B41FA5}">
                      <a16:colId xmlns:a16="http://schemas.microsoft.com/office/drawing/2014/main" val="2283558296"/>
                    </a:ext>
                  </a:extLst>
                </a:gridCol>
                <a:gridCol w="2119674">
                  <a:extLst>
                    <a:ext uri="{9D8B030D-6E8A-4147-A177-3AD203B41FA5}">
                      <a16:colId xmlns:a16="http://schemas.microsoft.com/office/drawing/2014/main" val="833016985"/>
                    </a:ext>
                  </a:extLst>
                </a:gridCol>
                <a:gridCol w="1976776">
                  <a:extLst>
                    <a:ext uri="{9D8B030D-6E8A-4147-A177-3AD203B41FA5}">
                      <a16:colId xmlns:a16="http://schemas.microsoft.com/office/drawing/2014/main" val="851700446"/>
                    </a:ext>
                  </a:extLst>
                </a:gridCol>
              </a:tblGrid>
              <a:tr h="455678">
                <a:tc>
                  <a:txBody>
                    <a:bodyPr/>
                    <a:lstStyle/>
                    <a:p>
                      <a:pPr algn="ctr"/>
                      <a:r>
                        <a:rPr lang="lt-LT" sz="1200" dirty="0">
                          <a:effectLst/>
                        </a:rPr>
                        <a:t>Priemonė</a:t>
                      </a:r>
                      <a:endParaRPr lang="lt-LT" sz="1200" dirty="0">
                        <a:effectLst/>
                        <a:latin typeface="Times New Roman" panose="02020603050405020304" pitchFamily="18" charset="0"/>
                        <a:ea typeface="Times New Roman" panose="02020603050405020304" pitchFamily="18" charset="0"/>
                      </a:endParaRPr>
                    </a:p>
                  </a:txBody>
                  <a:tcPr marL="17442" marR="17442" marT="17442" marB="17442" anchor="ctr"/>
                </a:tc>
                <a:tc>
                  <a:txBody>
                    <a:bodyPr/>
                    <a:lstStyle/>
                    <a:p>
                      <a:pPr algn="ctr" fontAlgn="ctr"/>
                      <a:r>
                        <a:rPr lang="lt-LT" sz="1200" dirty="0">
                          <a:effectLst/>
                        </a:rPr>
                        <a:t>Paramos paraiškų priėmimo pradžia</a:t>
                      </a:r>
                      <a:endParaRPr lang="lt-LT" sz="1200" dirty="0">
                        <a:effectLst/>
                        <a:latin typeface="Times New Roman" panose="02020603050405020304" pitchFamily="18" charset="0"/>
                        <a:ea typeface="Times New Roman" panose="02020603050405020304" pitchFamily="18" charset="0"/>
                      </a:endParaRPr>
                    </a:p>
                  </a:txBody>
                  <a:tcPr marL="17442" marR="17442" marT="17442" marB="17442" anchor="ctr"/>
                </a:tc>
                <a:tc>
                  <a:txBody>
                    <a:bodyPr/>
                    <a:lstStyle/>
                    <a:p>
                      <a:pPr algn="ctr" fontAlgn="ctr"/>
                      <a:r>
                        <a:rPr lang="lt-LT" sz="1200">
                          <a:effectLst/>
                        </a:rPr>
                        <a:t>Paramos paraiškų priėmimo pabaiga</a:t>
                      </a:r>
                      <a:endParaRPr lang="lt-LT" sz="1200">
                        <a:effectLst/>
                        <a:latin typeface="Times New Roman" panose="02020603050405020304" pitchFamily="18" charset="0"/>
                        <a:ea typeface="Times New Roman" panose="02020603050405020304" pitchFamily="18" charset="0"/>
                      </a:endParaRPr>
                    </a:p>
                  </a:txBody>
                  <a:tcPr marL="17442" marR="17442" marT="17442" marB="17442" anchor="ctr"/>
                </a:tc>
                <a:extLst>
                  <a:ext uri="{0D108BD9-81ED-4DB2-BD59-A6C34878D82A}">
                    <a16:rowId xmlns:a16="http://schemas.microsoft.com/office/drawing/2014/main" val="3187670853"/>
                  </a:ext>
                </a:extLst>
              </a:tr>
              <a:tr h="100106">
                <a:tc rowSpan="2">
                  <a:txBody>
                    <a:bodyPr/>
                    <a:lstStyle/>
                    <a:p>
                      <a:r>
                        <a:rPr lang="lt-LT" sz="1200" dirty="0">
                          <a:effectLst/>
                        </a:rPr>
                        <a:t>Miško veisimas</a:t>
                      </a:r>
                    </a:p>
                  </a:txBody>
                  <a:tcPr marL="67275" marR="67275" marT="0" marB="0" anchor="ctr"/>
                </a:tc>
                <a:tc>
                  <a:txBody>
                    <a:bodyPr/>
                    <a:lstStyle/>
                    <a:p>
                      <a:pPr algn="ctr"/>
                      <a:r>
                        <a:rPr lang="lt-LT" sz="1200" dirty="0">
                          <a:effectLst/>
                        </a:rPr>
                        <a:t>2024-04-02</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dirty="0">
                          <a:effectLst/>
                        </a:rPr>
                        <a:t>2024-05-31</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extLst>
                  <a:ext uri="{0D108BD9-81ED-4DB2-BD59-A6C34878D82A}">
                    <a16:rowId xmlns:a16="http://schemas.microsoft.com/office/drawing/2014/main" val="1918591763"/>
                  </a:ext>
                </a:extLst>
              </a:tr>
              <a:tr h="0">
                <a:tc vMerge="1">
                  <a:txBody>
                    <a:bodyPr/>
                    <a:lstStyle/>
                    <a:p>
                      <a:endParaRPr lang="lt-LT" sz="1200" dirty="0">
                        <a:effectLst/>
                      </a:endParaRPr>
                    </a:p>
                  </a:txBody>
                  <a:tcPr marL="67275" marR="67275" marT="0" marB="0" anchor="ctr"/>
                </a:tc>
                <a:tc>
                  <a:txBody>
                    <a:bodyPr/>
                    <a:lstStyle/>
                    <a:p>
                      <a:pPr algn="ctr"/>
                      <a:r>
                        <a:rPr lang="lt-LT" sz="1200" dirty="0">
                          <a:effectLst/>
                          <a:latin typeface="+mn-lt"/>
                          <a:ea typeface="Times New Roman" panose="02020603050405020304" pitchFamily="18" charset="0"/>
                        </a:rPr>
                        <a:t>2024-07-01</a:t>
                      </a:r>
                    </a:p>
                  </a:txBody>
                  <a:tcPr marL="67275" marR="67275" marT="0" marB="0" anchor="ctr"/>
                </a:tc>
                <a:tc>
                  <a:txBody>
                    <a:bodyPr/>
                    <a:lstStyle/>
                    <a:p>
                      <a:pPr algn="ctr"/>
                      <a:r>
                        <a:rPr lang="lt-LT" sz="1200" dirty="0">
                          <a:effectLst/>
                          <a:latin typeface="+mn-lt"/>
                          <a:ea typeface="Times New Roman" panose="02020603050405020304" pitchFamily="18" charset="0"/>
                        </a:rPr>
                        <a:t>2024-08-31</a:t>
                      </a:r>
                    </a:p>
                  </a:txBody>
                  <a:tcPr marL="67275" marR="67275" marT="0" marB="0" anchor="ctr"/>
                </a:tc>
                <a:extLst>
                  <a:ext uri="{0D108BD9-81ED-4DB2-BD59-A6C34878D82A}">
                    <a16:rowId xmlns:a16="http://schemas.microsoft.com/office/drawing/2014/main" val="587498798"/>
                  </a:ext>
                </a:extLst>
              </a:tr>
              <a:tr h="232494">
                <a:tc>
                  <a:txBody>
                    <a:bodyPr/>
                    <a:lstStyle/>
                    <a:p>
                      <a:r>
                        <a:rPr lang="lt-LT" sz="1200" dirty="0">
                          <a:effectLst/>
                        </a:rPr>
                        <a:t>Miškams padarytos žalos prevencija ir atlyginimas</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a:effectLst/>
                        </a:rPr>
                        <a:t>2024-03-25</a:t>
                      </a:r>
                      <a:endParaRPr lang="lt-LT" sz="120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a:effectLst/>
                        </a:rPr>
                        <a:t>2024-05-24</a:t>
                      </a:r>
                      <a:endParaRPr lang="lt-LT" sz="1200">
                        <a:effectLst/>
                        <a:latin typeface="Times New Roman" panose="02020603050405020304" pitchFamily="18" charset="0"/>
                        <a:ea typeface="Times New Roman" panose="02020603050405020304" pitchFamily="18" charset="0"/>
                      </a:endParaRPr>
                    </a:p>
                  </a:txBody>
                  <a:tcPr marL="67275" marR="67275" marT="0" marB="0" anchor="ctr"/>
                </a:tc>
                <a:extLst>
                  <a:ext uri="{0D108BD9-81ED-4DB2-BD59-A6C34878D82A}">
                    <a16:rowId xmlns:a16="http://schemas.microsoft.com/office/drawing/2014/main" val="2103449192"/>
                  </a:ext>
                </a:extLst>
              </a:tr>
              <a:tr h="200212">
                <a:tc rowSpan="2">
                  <a:txBody>
                    <a:bodyPr/>
                    <a:lstStyle/>
                    <a:p>
                      <a:r>
                        <a:rPr lang="lt-LT" sz="1200" dirty="0">
                          <a:effectLst/>
                        </a:rPr>
                        <a:t>Investicijos, kuriomis didinamas miškų ekosistemų atsparumas ir aplinkosauginė vertė</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dirty="0">
                          <a:effectLst/>
                        </a:rPr>
                        <a:t>2024-02-26</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dirty="0">
                          <a:effectLst/>
                        </a:rPr>
                        <a:t>2024-04-26</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extLst>
                  <a:ext uri="{0D108BD9-81ED-4DB2-BD59-A6C34878D82A}">
                    <a16:rowId xmlns:a16="http://schemas.microsoft.com/office/drawing/2014/main" val="2394336011"/>
                  </a:ext>
                </a:extLst>
              </a:tr>
              <a:tr h="200212">
                <a:tc vMerge="1">
                  <a:txBody>
                    <a:bodyPr/>
                    <a:lstStyle/>
                    <a:p>
                      <a:endParaRPr lang="lt-LT"/>
                    </a:p>
                  </a:txBody>
                  <a:tcPr/>
                </a:tc>
                <a:tc>
                  <a:txBody>
                    <a:bodyPr/>
                    <a:lstStyle/>
                    <a:p>
                      <a:pPr algn="ctr"/>
                      <a:r>
                        <a:rPr lang="lt-LT" sz="1200" dirty="0">
                          <a:effectLst/>
                        </a:rPr>
                        <a:t>2024-07-01</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dirty="0">
                          <a:effectLst/>
                        </a:rPr>
                        <a:t>2024-08-30</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extLst>
                  <a:ext uri="{0D108BD9-81ED-4DB2-BD59-A6C34878D82A}">
                    <a16:rowId xmlns:a16="http://schemas.microsoft.com/office/drawing/2014/main" val="2729788418"/>
                  </a:ext>
                </a:extLst>
              </a:tr>
              <a:tr h="210987">
                <a:tc>
                  <a:txBody>
                    <a:bodyPr/>
                    <a:lstStyle/>
                    <a:p>
                      <a:r>
                        <a:rPr lang="lt-LT" sz="1200" dirty="0">
                          <a:effectLst/>
                          <a:latin typeface="+mn-lt"/>
                          <a:ea typeface="Times New Roman" panose="02020603050405020304" pitchFamily="18" charset="0"/>
                        </a:rPr>
                        <a:t>Investicijos į miškininkystės technologijas</a:t>
                      </a:r>
                    </a:p>
                  </a:txBody>
                  <a:tcPr marL="67275" marR="67275" marT="0" marB="0" anchor="ctr"/>
                </a:tc>
                <a:tc>
                  <a:txBody>
                    <a:bodyPr/>
                    <a:lstStyle/>
                    <a:p>
                      <a:pPr algn="ctr"/>
                      <a:r>
                        <a:rPr lang="lt-LT" sz="1200" dirty="0">
                          <a:effectLst/>
                        </a:rPr>
                        <a:t>2024-09-02</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dirty="0">
                          <a:effectLst/>
                        </a:rPr>
                        <a:t>2024-09-30</a:t>
                      </a:r>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extLst>
                  <a:ext uri="{0D108BD9-81ED-4DB2-BD59-A6C34878D82A}">
                    <a16:rowId xmlns:a16="http://schemas.microsoft.com/office/drawing/2014/main" val="2977665883"/>
                  </a:ext>
                </a:extLst>
              </a:tr>
              <a:tr h="210987">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lt-LT" sz="1200" dirty="0">
                          <a:effectLst/>
                        </a:rPr>
                        <a:t>Parama smulkių ūkio subjektų bendradarbiavimui</a:t>
                      </a:r>
                      <a:endParaRPr lang="lt-LT" sz="1200" dirty="0">
                        <a:effectLst/>
                        <a:latin typeface="Times New Roman" panose="02020603050405020304" pitchFamily="18" charset="0"/>
                        <a:ea typeface="Times New Roman" panose="02020603050405020304" pitchFamily="18" charset="0"/>
                      </a:endParaRPr>
                    </a:p>
                    <a:p>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dirty="0">
                          <a:effectLst/>
                          <a:latin typeface="+mn-lt"/>
                          <a:ea typeface="Times New Roman" panose="02020603050405020304" pitchFamily="18" charset="0"/>
                        </a:rPr>
                        <a:t>2024-04-15</a:t>
                      </a:r>
                    </a:p>
                  </a:txBody>
                  <a:tcPr marL="67275" marR="67275" marT="0" marB="0" anchor="ctr"/>
                </a:tc>
                <a:tc>
                  <a:txBody>
                    <a:bodyPr/>
                    <a:lstStyle/>
                    <a:p>
                      <a:pPr algn="ctr"/>
                      <a:r>
                        <a:rPr lang="lt-LT" sz="1200" dirty="0">
                          <a:effectLst/>
                          <a:latin typeface="+mn-lt"/>
                          <a:ea typeface="Times New Roman" panose="02020603050405020304" pitchFamily="18" charset="0"/>
                        </a:rPr>
                        <a:t>2024-05-31</a:t>
                      </a:r>
                    </a:p>
                  </a:txBody>
                  <a:tcPr marL="67275" marR="67275" marT="0" marB="0" anchor="ctr"/>
                </a:tc>
                <a:extLst>
                  <a:ext uri="{0D108BD9-81ED-4DB2-BD59-A6C34878D82A}">
                    <a16:rowId xmlns:a16="http://schemas.microsoft.com/office/drawing/2014/main" val="4096570663"/>
                  </a:ext>
                </a:extLst>
              </a:tr>
              <a:tr h="210987">
                <a:tc vMerge="1">
                  <a:txBody>
                    <a:bodyPr/>
                    <a:lstStyle/>
                    <a:p>
                      <a:endParaRPr lang="lt-LT" sz="1200" dirty="0">
                        <a:effectLst/>
                        <a:latin typeface="Times New Roman" panose="02020603050405020304" pitchFamily="18" charset="0"/>
                        <a:ea typeface="Times New Roman" panose="02020603050405020304" pitchFamily="18" charset="0"/>
                      </a:endParaRPr>
                    </a:p>
                  </a:txBody>
                  <a:tcPr marL="67275" marR="67275" marT="0" marB="0" anchor="ctr"/>
                </a:tc>
                <a:tc>
                  <a:txBody>
                    <a:bodyPr/>
                    <a:lstStyle/>
                    <a:p>
                      <a:pPr algn="ctr"/>
                      <a:r>
                        <a:rPr lang="lt-LT" sz="1200" dirty="0">
                          <a:effectLst/>
                          <a:latin typeface="+mn-lt"/>
                          <a:ea typeface="Times New Roman" panose="02020603050405020304" pitchFamily="18" charset="0"/>
                        </a:rPr>
                        <a:t>2024-09-02</a:t>
                      </a:r>
                    </a:p>
                  </a:txBody>
                  <a:tcPr marL="67275" marR="67275" marT="0" marB="0" anchor="ctr"/>
                </a:tc>
                <a:tc>
                  <a:txBody>
                    <a:bodyPr/>
                    <a:lstStyle/>
                    <a:p>
                      <a:pPr algn="ctr"/>
                      <a:r>
                        <a:rPr lang="lt-LT" sz="1200" dirty="0">
                          <a:effectLst/>
                          <a:latin typeface="+mn-lt"/>
                          <a:ea typeface="Times New Roman" panose="02020603050405020304" pitchFamily="18" charset="0"/>
                        </a:rPr>
                        <a:t>2024-09-30</a:t>
                      </a:r>
                    </a:p>
                  </a:txBody>
                  <a:tcPr marL="67275" marR="67275" marT="0" marB="0" anchor="ctr"/>
                </a:tc>
                <a:extLst>
                  <a:ext uri="{0D108BD9-81ED-4DB2-BD59-A6C34878D82A}">
                    <a16:rowId xmlns:a16="http://schemas.microsoft.com/office/drawing/2014/main" val="1208311932"/>
                  </a:ext>
                </a:extLst>
              </a:tr>
            </a:tbl>
          </a:graphicData>
        </a:graphic>
      </p:graphicFrame>
      <p:sp>
        <p:nvSpPr>
          <p:cNvPr id="5" name="Rectangle 4">
            <a:extLst>
              <a:ext uri="{FF2B5EF4-FFF2-40B4-BE49-F238E27FC236}">
                <a16:creationId xmlns:a16="http://schemas.microsoft.com/office/drawing/2014/main" id="{B1FCAB35-1C49-4A94-A5AC-941DB2EFCC61}"/>
              </a:ext>
            </a:extLst>
          </p:cNvPr>
          <p:cNvSpPr/>
          <p:nvPr/>
        </p:nvSpPr>
        <p:spPr>
          <a:xfrm>
            <a:off x="476435" y="3975829"/>
            <a:ext cx="9866050" cy="923330"/>
          </a:xfrm>
          <a:prstGeom prst="rect">
            <a:avLst/>
          </a:prstGeom>
        </p:spPr>
        <p:txBody>
          <a:bodyPr wrap="square">
            <a:spAutoFit/>
          </a:bodyPr>
          <a:lstStyle/>
          <a:p>
            <a:endParaRPr lang="lt-LT" dirty="0">
              <a:latin typeface="Times New Roman" panose="02020603050405020304" pitchFamily="18" charset="0"/>
              <a:ea typeface="Times New Roman" panose="02020603050405020304" pitchFamily="18" charset="0"/>
            </a:endParaRPr>
          </a:p>
          <a:p>
            <a:r>
              <a:rPr lang="lt-LT" dirty="0">
                <a:latin typeface="Times New Roman" panose="02020603050405020304" pitchFamily="18" charset="0"/>
                <a:ea typeface="Times New Roman" panose="02020603050405020304" pitchFamily="18" charset="0"/>
              </a:rPr>
              <a:t>Paramos paraiškų pagal</a:t>
            </a:r>
            <a:r>
              <a:rPr lang="lt-LT" dirty="0">
                <a:solidFill>
                  <a:srgbClr val="000000"/>
                </a:solidFill>
                <a:latin typeface="Times New Roman" panose="02020603050405020304" pitchFamily="18" charset="0"/>
                <a:ea typeface="Times New Roman" panose="02020603050405020304" pitchFamily="18" charset="0"/>
              </a:rPr>
              <a:t> Lietuvos žemės ūkio ir kaimo plėtros 2023–2027 metų strateginio plano intervencines</a:t>
            </a:r>
            <a:r>
              <a:rPr lang="lt-LT" dirty="0">
                <a:latin typeface="Times New Roman" panose="02020603050405020304" pitchFamily="18" charset="0"/>
                <a:ea typeface="Times New Roman" panose="02020603050405020304" pitchFamily="18" charset="0"/>
              </a:rPr>
              <a:t> priemones priėmimo 2024 metais tvarkaraštis</a:t>
            </a:r>
            <a:endParaRPr lang="lt-LT" dirty="0"/>
          </a:p>
        </p:txBody>
      </p:sp>
      <p:graphicFrame>
        <p:nvGraphicFramePr>
          <p:cNvPr id="7" name="Table 6">
            <a:extLst>
              <a:ext uri="{FF2B5EF4-FFF2-40B4-BE49-F238E27FC236}">
                <a16:creationId xmlns:a16="http://schemas.microsoft.com/office/drawing/2014/main" id="{C2073106-0D6B-46AA-AB3E-CB95283629B2}"/>
              </a:ext>
            </a:extLst>
          </p:cNvPr>
          <p:cNvGraphicFramePr>
            <a:graphicFrameLocks noGrp="1"/>
          </p:cNvGraphicFramePr>
          <p:nvPr>
            <p:extLst>
              <p:ext uri="{D42A27DB-BD31-4B8C-83A1-F6EECF244321}">
                <p14:modId xmlns:p14="http://schemas.microsoft.com/office/powerpoint/2010/main" val="4036100063"/>
              </p:ext>
            </p:extLst>
          </p:nvPr>
        </p:nvGraphicFramePr>
        <p:xfrm>
          <a:off x="488875" y="4964078"/>
          <a:ext cx="10617089" cy="584200"/>
        </p:xfrm>
        <a:graphic>
          <a:graphicData uri="http://schemas.openxmlformats.org/drawingml/2006/table">
            <a:tbl>
              <a:tblPr firstRow="1" firstCol="1" bandRow="1">
                <a:tableStyleId>{93296810-A885-4BE3-A3E7-6D5BEEA58F35}</a:tableStyleId>
              </a:tblPr>
              <a:tblGrid>
                <a:gridCol w="6471218">
                  <a:extLst>
                    <a:ext uri="{9D8B030D-6E8A-4147-A177-3AD203B41FA5}">
                      <a16:colId xmlns:a16="http://schemas.microsoft.com/office/drawing/2014/main" val="2848946599"/>
                    </a:ext>
                  </a:extLst>
                </a:gridCol>
                <a:gridCol w="2179692">
                  <a:extLst>
                    <a:ext uri="{9D8B030D-6E8A-4147-A177-3AD203B41FA5}">
                      <a16:colId xmlns:a16="http://schemas.microsoft.com/office/drawing/2014/main" val="2117012747"/>
                    </a:ext>
                  </a:extLst>
                </a:gridCol>
                <a:gridCol w="1966179">
                  <a:extLst>
                    <a:ext uri="{9D8B030D-6E8A-4147-A177-3AD203B41FA5}">
                      <a16:colId xmlns:a16="http://schemas.microsoft.com/office/drawing/2014/main" val="3305209385"/>
                    </a:ext>
                  </a:extLst>
                </a:gridCol>
              </a:tblGrid>
              <a:tr h="300653">
                <a:tc>
                  <a:txBody>
                    <a:bodyPr/>
                    <a:lstStyle/>
                    <a:p>
                      <a:pPr algn="ctr"/>
                      <a:r>
                        <a:rPr lang="lt-LT" sz="1200" dirty="0">
                          <a:effectLst/>
                        </a:rPr>
                        <a:t>Intervencinė priemonė</a:t>
                      </a:r>
                      <a:endParaRPr lang="lt-LT" sz="1200" dirty="0">
                        <a:effectLst/>
                        <a:latin typeface="Times New Roman" panose="02020603050405020304" pitchFamily="18" charset="0"/>
                        <a:ea typeface="Times New Roman" panose="02020603050405020304" pitchFamily="18" charset="0"/>
                      </a:endParaRPr>
                    </a:p>
                  </a:txBody>
                  <a:tcPr marL="17780" marR="17780" marT="17780" marB="17780" anchor="ctr"/>
                </a:tc>
                <a:tc>
                  <a:txBody>
                    <a:bodyPr/>
                    <a:lstStyle/>
                    <a:p>
                      <a:pPr algn="ctr" fontAlgn="ctr"/>
                      <a:r>
                        <a:rPr lang="lt-LT" sz="1200">
                          <a:effectLst/>
                        </a:rPr>
                        <a:t>Paramos paraiškų priėmimo pradžia</a:t>
                      </a:r>
                      <a:endParaRPr lang="lt-LT" sz="1200">
                        <a:effectLst/>
                        <a:latin typeface="Times New Roman" panose="02020603050405020304" pitchFamily="18" charset="0"/>
                        <a:ea typeface="Times New Roman" panose="02020603050405020304" pitchFamily="18" charset="0"/>
                      </a:endParaRPr>
                    </a:p>
                  </a:txBody>
                  <a:tcPr marL="17780" marR="17780" marT="17780" marB="17780" anchor="ctr"/>
                </a:tc>
                <a:tc>
                  <a:txBody>
                    <a:bodyPr/>
                    <a:lstStyle/>
                    <a:p>
                      <a:pPr algn="ctr" fontAlgn="ctr"/>
                      <a:r>
                        <a:rPr lang="lt-LT" sz="1200">
                          <a:effectLst/>
                        </a:rPr>
                        <a:t>Paramos paraiškų priėmimo pabaiga</a:t>
                      </a:r>
                      <a:endParaRPr lang="lt-LT" sz="1200">
                        <a:effectLst/>
                        <a:latin typeface="Times New Roman" panose="02020603050405020304" pitchFamily="18" charset="0"/>
                        <a:ea typeface="Times New Roman" panose="02020603050405020304" pitchFamily="18" charset="0"/>
                      </a:endParaRPr>
                    </a:p>
                  </a:txBody>
                  <a:tcPr marL="17780" marR="17780" marT="17780" marB="17780" anchor="ctr"/>
                </a:tc>
                <a:extLst>
                  <a:ext uri="{0D108BD9-81ED-4DB2-BD59-A6C34878D82A}">
                    <a16:rowId xmlns:a16="http://schemas.microsoft.com/office/drawing/2014/main" val="641227200"/>
                  </a:ext>
                </a:extLst>
              </a:tr>
              <a:tr h="157834">
                <a:tc>
                  <a:txBody>
                    <a:bodyPr/>
                    <a:lstStyle/>
                    <a:p>
                      <a:r>
                        <a:rPr lang="lt-LT" sz="1200" dirty="0">
                          <a:effectLst/>
                        </a:rPr>
                        <a:t>Miško veisimas ir atkūrimas</a:t>
                      </a:r>
                      <a:endParaRPr lang="lt-LT" sz="12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lt-LT" sz="1200">
                          <a:effectLst/>
                        </a:rPr>
                        <a:t>2024-09-02</a:t>
                      </a:r>
                      <a:endParaRPr lang="lt-LT" sz="12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lt-LT" sz="1200" dirty="0">
                          <a:effectLst/>
                        </a:rPr>
                        <a:t>2024-11-29</a:t>
                      </a:r>
                      <a:endParaRPr lang="lt-LT" sz="12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726941866"/>
                  </a:ext>
                </a:extLst>
              </a:tr>
            </a:tbl>
          </a:graphicData>
        </a:graphic>
      </p:graphicFrame>
    </p:spTree>
    <p:extLst>
      <p:ext uri="{BB962C8B-B14F-4D97-AF65-F5344CB8AC3E}">
        <p14:creationId xmlns:p14="http://schemas.microsoft.com/office/powerpoint/2010/main" val="1742825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5E6829-C3A1-4626-958F-15DFC1012B7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682" y="525469"/>
            <a:ext cx="4583906" cy="541051"/>
          </a:xfrm>
          <a:prstGeom prst="rect">
            <a:avLst/>
          </a:prstGeom>
        </p:spPr>
      </p:pic>
      <p:grpSp>
        <p:nvGrpSpPr>
          <p:cNvPr id="7" name="Group 6">
            <a:extLst>
              <a:ext uri="{FF2B5EF4-FFF2-40B4-BE49-F238E27FC236}">
                <a16:creationId xmlns:a16="http://schemas.microsoft.com/office/drawing/2014/main" id="{0E251246-9429-40CD-9C29-D7F469F85D66}"/>
              </a:ext>
            </a:extLst>
          </p:cNvPr>
          <p:cNvGrpSpPr/>
          <p:nvPr/>
        </p:nvGrpSpPr>
        <p:grpSpPr>
          <a:xfrm>
            <a:off x="6244682" y="1618983"/>
            <a:ext cx="3227392" cy="2420053"/>
            <a:chOff x="8200666" y="3178589"/>
            <a:chExt cx="3227392" cy="2420053"/>
          </a:xfrm>
        </p:grpSpPr>
        <p:sp>
          <p:nvSpPr>
            <p:cNvPr id="8" name="TextBox 7">
              <a:extLst>
                <a:ext uri="{FF2B5EF4-FFF2-40B4-BE49-F238E27FC236}">
                  <a16:creationId xmlns:a16="http://schemas.microsoft.com/office/drawing/2014/main" id="{0CCA7090-2C49-4FF0-9058-670F0011BD15}"/>
                </a:ext>
              </a:extLst>
            </p:cNvPr>
            <p:cNvSpPr txBox="1"/>
            <p:nvPr/>
          </p:nvSpPr>
          <p:spPr>
            <a:xfrm>
              <a:off x="8220505" y="3178589"/>
              <a:ext cx="3207553" cy="1769715"/>
            </a:xfrm>
            <a:prstGeom prst="rect">
              <a:avLst/>
            </a:prstGeom>
            <a:noFill/>
          </p:spPr>
          <p:txBody>
            <a:bodyPr wrap="square" rtlCol="0">
              <a:spAutoFit/>
            </a:bodyPr>
            <a:lstStyle/>
            <a:p>
              <a:pPr eaLnBrk="1" hangingPunct="1">
                <a:spcBef>
                  <a:spcPts val="600"/>
                </a:spcBef>
                <a:buFontTx/>
                <a:buNone/>
              </a:pPr>
              <a:r>
                <a:rPr lang="lt-LT" sz="1600" b="0" i="0" u="none" strike="noStrike" dirty="0">
                  <a:solidFill>
                    <a:srgbClr val="7F7F7F"/>
                  </a:solidFill>
                  <a:effectLst/>
                  <a:latin typeface="Arial" panose="020B0604020202020204" pitchFamily="34" charset="0"/>
                  <a:cs typeface="Arial" panose="020B0604020202020204" pitchFamily="34" charset="0"/>
                </a:rPr>
                <a:t>Nacionalinė mokėjimo agentūra prie Žemės ūkio ministerijos</a:t>
              </a:r>
            </a:p>
            <a:p>
              <a:pPr marL="421200" lvl="1">
                <a:spcBef>
                  <a:spcPts val="1000"/>
                </a:spcBef>
              </a:pPr>
              <a:r>
                <a:rPr lang="lt-LT" sz="1600" b="0" i="0" u="none" strike="noStrike" dirty="0">
                  <a:solidFill>
                    <a:srgbClr val="7F7F7F"/>
                  </a:solidFill>
                  <a:effectLst/>
                  <a:latin typeface="+mj-lt"/>
                </a:rPr>
                <a:t>Blindžių g. 17, 08111 Vilnius</a:t>
              </a:r>
            </a:p>
            <a:p>
              <a:pPr marL="421200" lvl="1">
                <a:spcBef>
                  <a:spcPts val="1000"/>
                </a:spcBef>
              </a:pPr>
              <a:r>
                <a:rPr lang="en-GB" sz="1600" b="0" i="0" u="none" strike="noStrike" dirty="0">
                  <a:solidFill>
                    <a:srgbClr val="7F7F7F"/>
                  </a:solidFill>
                  <a:effectLst/>
                  <a:latin typeface="+mj-lt"/>
                </a:rPr>
                <a:t>(8 5) 252 6999</a:t>
              </a:r>
            </a:p>
            <a:p>
              <a:pPr marL="421200" lvl="1">
                <a:spcBef>
                  <a:spcPts val="1000"/>
                </a:spcBef>
              </a:pPr>
              <a:r>
                <a:rPr lang="en-GB" sz="1600" b="0" i="0" u="none" strike="noStrike" dirty="0">
                  <a:solidFill>
                    <a:srgbClr val="7F7F7F"/>
                  </a:solidFill>
                  <a:effectLst/>
                  <a:latin typeface="+mj-lt"/>
                </a:rPr>
                <a:t>info@nma.lt </a:t>
              </a:r>
              <a:endParaRPr lang="en-LT" dirty="0">
                <a:solidFill>
                  <a:srgbClr val="7F7F7F"/>
                </a:solidFill>
                <a:latin typeface="+mj-lt"/>
                <a:cs typeface="Arial" panose="020B0604020202020204" pitchFamily="34" charset="0"/>
              </a:endParaRPr>
            </a:p>
          </p:txBody>
        </p:sp>
        <p:pic>
          <p:nvPicPr>
            <p:cNvPr id="9" name="Picture 21">
              <a:extLst>
                <a:ext uri="{FF2B5EF4-FFF2-40B4-BE49-F238E27FC236}">
                  <a16:creationId xmlns:a16="http://schemas.microsoft.com/office/drawing/2014/main" id="{1D3AFAD3-1097-40C6-81B1-705E680FD7C9}"/>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219305" y="4173155"/>
              <a:ext cx="403301" cy="322640"/>
            </a:xfrm>
            <a:prstGeom prst="rect">
              <a:avLst/>
            </a:prstGeom>
          </p:spPr>
        </p:pic>
        <p:pic>
          <p:nvPicPr>
            <p:cNvPr id="10" name="Picture 22">
              <a:extLst>
                <a:ext uri="{FF2B5EF4-FFF2-40B4-BE49-F238E27FC236}">
                  <a16:creationId xmlns:a16="http://schemas.microsoft.com/office/drawing/2014/main" id="{0CF8C86C-BDB6-4BC8-91BF-D5BBBCA4A8BC}"/>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8219305" y="4540467"/>
              <a:ext cx="403302" cy="322641"/>
            </a:xfrm>
            <a:prstGeom prst="rect">
              <a:avLst/>
            </a:prstGeom>
          </p:spPr>
        </p:pic>
        <p:pic>
          <p:nvPicPr>
            <p:cNvPr id="13" name="Picture 23">
              <a:extLst>
                <a:ext uri="{FF2B5EF4-FFF2-40B4-BE49-F238E27FC236}">
                  <a16:creationId xmlns:a16="http://schemas.microsoft.com/office/drawing/2014/main" id="{98B5FD26-5C19-4817-A24E-48D965B52A2A}"/>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200666" y="3785852"/>
              <a:ext cx="427345" cy="341876"/>
            </a:xfrm>
            <a:prstGeom prst="rect">
              <a:avLst/>
            </a:prstGeom>
          </p:spPr>
        </p:pic>
        <p:pic>
          <p:nvPicPr>
            <p:cNvPr id="14" name="Picture 26">
              <a:extLst>
                <a:ext uri="{FF2B5EF4-FFF2-40B4-BE49-F238E27FC236}">
                  <a16:creationId xmlns:a16="http://schemas.microsoft.com/office/drawing/2014/main" id="{3F329D86-D16E-46F8-9384-8DE40F2E6A0C}"/>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8219305" y="5221242"/>
              <a:ext cx="317810" cy="377400"/>
            </a:xfrm>
            <a:prstGeom prst="rect">
              <a:avLst/>
            </a:prstGeom>
          </p:spPr>
        </p:pic>
        <p:pic>
          <p:nvPicPr>
            <p:cNvPr id="15" name="Picture 27">
              <a:extLst>
                <a:ext uri="{FF2B5EF4-FFF2-40B4-BE49-F238E27FC236}">
                  <a16:creationId xmlns:a16="http://schemas.microsoft.com/office/drawing/2014/main" id="{583E7B8F-031F-4404-8076-749C81347434}"/>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8704132" y="5227430"/>
              <a:ext cx="288177" cy="365025"/>
            </a:xfrm>
            <a:prstGeom prst="rect">
              <a:avLst/>
            </a:prstGeom>
          </p:spPr>
        </p:pic>
        <p:pic>
          <p:nvPicPr>
            <p:cNvPr id="16" name="Picture 28">
              <a:extLst>
                <a:ext uri="{FF2B5EF4-FFF2-40B4-BE49-F238E27FC236}">
                  <a16:creationId xmlns:a16="http://schemas.microsoft.com/office/drawing/2014/main" id="{727B7C1B-69A9-4224-AEEF-C71C99090A57}"/>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9118319" y="5242897"/>
              <a:ext cx="351674" cy="334091"/>
            </a:xfrm>
            <a:prstGeom prst="rect">
              <a:avLst/>
            </a:prstGeom>
          </p:spPr>
        </p:pic>
        <p:cxnSp>
          <p:nvCxnSpPr>
            <p:cNvPr id="17" name="Straight Connector 16">
              <a:extLst>
                <a:ext uri="{FF2B5EF4-FFF2-40B4-BE49-F238E27FC236}">
                  <a16:creationId xmlns:a16="http://schemas.microsoft.com/office/drawing/2014/main" id="{E4D52A67-337D-4F8E-93A2-E0A5F2564D89}"/>
                </a:ext>
              </a:extLst>
            </p:cNvPr>
            <p:cNvCxnSpPr>
              <a:cxnSpLocks/>
            </p:cNvCxnSpPr>
            <p:nvPr/>
          </p:nvCxnSpPr>
          <p:spPr>
            <a:xfrm flipH="1">
              <a:off x="8219305" y="5028715"/>
              <a:ext cx="3208753" cy="0"/>
            </a:xfrm>
            <a:prstGeom prst="line">
              <a:avLst/>
            </a:prstGeom>
            <a:ln w="952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sp>
        <p:nvSpPr>
          <p:cNvPr id="18" name="TextBox 17">
            <a:extLst>
              <a:ext uri="{FF2B5EF4-FFF2-40B4-BE49-F238E27FC236}">
                <a16:creationId xmlns:a16="http://schemas.microsoft.com/office/drawing/2014/main" id="{D3ECBAFE-3DD2-4590-B13C-97EE1FF80B45}"/>
              </a:ext>
            </a:extLst>
          </p:cNvPr>
          <p:cNvSpPr txBox="1"/>
          <p:nvPr/>
        </p:nvSpPr>
        <p:spPr>
          <a:xfrm>
            <a:off x="6244682" y="4120602"/>
            <a:ext cx="3489140" cy="338554"/>
          </a:xfrm>
          <a:prstGeom prst="rect">
            <a:avLst/>
          </a:prstGeom>
          <a:noFill/>
        </p:spPr>
        <p:txBody>
          <a:bodyPr wrap="square" rtlCol="0">
            <a:spAutoFit/>
          </a:bodyPr>
          <a:lstStyle/>
          <a:p>
            <a:pPr eaLnBrk="1" hangingPunct="1">
              <a:spcBef>
                <a:spcPts val="600"/>
              </a:spcBef>
              <a:buFontTx/>
              <a:buNone/>
            </a:pPr>
            <a:r>
              <a:rPr lang="lt-LT" sz="1600" b="0" i="0" strike="noStrike" dirty="0">
                <a:solidFill>
                  <a:srgbClr val="009650"/>
                </a:solidFill>
                <a:effectLst/>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www.nma.lt</a:t>
            </a:r>
            <a:endParaRPr lang="en-LT" dirty="0">
              <a:solidFill>
                <a:srgbClr val="009650"/>
              </a:solidFill>
              <a:latin typeface="+mj-lt"/>
              <a:cs typeface="Arial" panose="020B0604020202020204" pitchFamily="34" charset="0"/>
            </a:endParaRPr>
          </a:p>
        </p:txBody>
      </p:sp>
    </p:spTree>
    <p:extLst>
      <p:ext uri="{BB962C8B-B14F-4D97-AF65-F5344CB8AC3E}">
        <p14:creationId xmlns:p14="http://schemas.microsoft.com/office/powerpoint/2010/main" val="144846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6586</TotalTime>
  <Words>1990</Words>
  <Application>Microsoft Office PowerPoint</Application>
  <PresentationFormat>Widescreen</PresentationFormat>
  <Paragraphs>412</Paragraphs>
  <Slides>31</Slides>
  <Notes>15</Notes>
  <HiddenSlides>0</HiddenSlides>
  <MMClips>0</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31</vt:i4>
      </vt:variant>
    </vt:vector>
  </HeadingPairs>
  <TitlesOfParts>
    <vt:vector size="38" baseType="lpstr">
      <vt:lpstr>Arial</vt:lpstr>
      <vt:lpstr>Calibri</vt:lpstr>
      <vt:lpstr>Times New Roman</vt:lpstr>
      <vt:lpstr>Wingdings</vt:lpstr>
      <vt:lpstr>Office Theme</vt:lpstr>
      <vt:lpstr>1_Office Theme</vt:lpstr>
      <vt:lpstr>Chart</vt:lpstr>
      <vt:lpstr>PowerPoint Presentation</vt:lpstr>
      <vt:lpstr>Statistika </vt:lpstr>
      <vt:lpstr>Statistika (pamečiui)</vt:lpstr>
      <vt:lpstr>Programos įgyvendinimo rodikliai  miškininkystės priemonėse</vt:lpstr>
      <vt:lpstr>2016-2023 įveisti miškai, Paraiškų skaičius </vt:lpstr>
      <vt:lpstr> MIŠKO VEISIMAS – Apsodintas plotas (HA) PAGAL APSKRITIS 2023 m. </vt:lpstr>
      <vt:lpstr>APSODINTAS PLOTAS: 2022 VS 2023</vt:lpstr>
      <vt:lpstr>MIŠKO VEISIMAS -   Populiariausios medžių rūšys</vt:lpstr>
      <vt:lpstr>MIŠKO VEISIMAS – SVARBŪS PASIKEITIMAI (1) </vt:lpstr>
      <vt:lpstr>MIŠKO VEISIMAS – SVARBŪS PASIKEITIMAI (2) </vt:lpstr>
      <vt:lpstr> MIŠKO VEISIMAS – ATKREIPTINAS DĖMESYS, DAŽNIAUSIAI PASITAIKANČIOS KLAIDOS </vt:lpstr>
      <vt:lpstr>Investicijos į miškininkystės technologijas</vt:lpstr>
      <vt:lpstr>INVESTICIJOS Į MIŠKININKYSTĖS TECHNOLOGIJAS – PASISKIRSTYMAS PAGAL IŠLAIDAS </vt:lpstr>
      <vt:lpstr>INVESTICIJOS Į MIŠKININKYSTĖS TECHNOLOGIJAS – DAŽNIAUSIAI PASITAIKANČIOS KLAIDOS </vt:lpstr>
      <vt:lpstr> MIŠKAMS PADARYTOS ŽALOS PREVENCIJA IR ATLYGINIMAS  </vt:lpstr>
      <vt:lpstr> EKOSISTEMŲ PATEIKTŲ PARAIŠKŲ SKAIČIUS PAGAL APSKRITIS  </vt:lpstr>
      <vt:lpstr> EKOSISTEMŲ PLOTAS (HA) PAGAL APSKRITIS  </vt:lpstr>
      <vt:lpstr>Parama smulkių ūkio subjektų bendradarbiavimas</vt:lpstr>
      <vt:lpstr>DĖL NMA IR PARAMOS GAVĖJŲ GINČŲ</vt:lpstr>
      <vt:lpstr>NMA ATLIEKAMOS PATIKROS VIETOJE  PAGAL APSKRITIS</vt:lpstr>
      <vt:lpstr>PATIKRŲ VIETOJE PASISKIRSTYMAS PAGAL PRIEMONES</vt:lpstr>
      <vt:lpstr>DAŽNIAUSIAI FIKSUOJAMI NEATITIKIMAI PATIKROS VIETOJE METU</vt:lpstr>
      <vt:lpstr>Po 2023 m. apskritojo stalo (1) </vt:lpstr>
      <vt:lpstr>Po 2023 m. apskritojo stalo (2) </vt:lpstr>
      <vt:lpstr>Po 2023 m. apskritojo stalo (3) </vt:lpstr>
      <vt:lpstr>Po 2024 m. apskritojo stalo </vt:lpstr>
      <vt:lpstr>LIETUVOS ŽEMĖS ŪKIO IR KAIMO PLĖTROS 2023-2027 M. STRATEGINIO PLANO INTERVENCINĖS PRIEMONĖS</vt:lpstr>
      <vt:lpstr> LIETUVOS ŽEMĖS ŪKIO IR KAIMO PLĖTROS 2023–2027 M. STRATEGINIO PLANO INTERVENCINĖS PRIEMONĖS (1) </vt:lpstr>
      <vt:lpstr>LIETUVOS ŽEMĖS ŪKIO IR KAIMO PLĖTROS 2023–2027 M. STRATEGINIO PLANO INTERVENCINĖS PRIEMONĖS (1)</vt:lpstr>
      <vt:lpstr>Miškininkystės veikloms skirtų priemonių 2024 m. paraiškų rinkimai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Marius Malaiska</dc:creator>
  <cp:lastModifiedBy>Kšištof Dokudovič</cp:lastModifiedBy>
  <cp:revision>110</cp:revision>
  <dcterms:created xsi:type="dcterms:W3CDTF">2023-05-25T06:26:20Z</dcterms:created>
  <dcterms:modified xsi:type="dcterms:W3CDTF">2024-05-21T05:22:35Z</dcterms:modified>
</cp:coreProperties>
</file>