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62" r:id="rId3"/>
    <p:sldId id="280" r:id="rId4"/>
    <p:sldId id="272" r:id="rId5"/>
    <p:sldId id="581" r:id="rId6"/>
    <p:sldId id="583" r:id="rId7"/>
    <p:sldId id="582" r:id="rId8"/>
    <p:sldId id="584" r:id="rId9"/>
    <p:sldId id="585" r:id="rId10"/>
    <p:sldId id="283" r:id="rId11"/>
    <p:sldId id="569" r:id="rId12"/>
    <p:sldId id="567" r:id="rId13"/>
    <p:sldId id="571" r:id="rId14"/>
    <p:sldId id="578" r:id="rId15"/>
    <p:sldId id="579" r:id="rId16"/>
    <p:sldId id="576" r:id="rId17"/>
    <p:sldId id="568" r:id="rId18"/>
    <p:sldId id="577" r:id="rId19"/>
    <p:sldId id="570" r:id="rId20"/>
    <p:sldId id="572" r:id="rId21"/>
    <p:sldId id="573" r:id="rId22"/>
    <p:sldId id="574" r:id="rId23"/>
    <p:sldId id="575" r:id="rId24"/>
    <p:sldId id="580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Dosis" pitchFamily="2" charset="77"/>
      <p:regular r:id="rId31"/>
      <p:bold r:id="rId32"/>
    </p:embeddedFont>
    <p:embeddedFont>
      <p:font typeface="Unbounded" pitchFamily="2" charset="77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ien8laRwdLjcL8mmdSWbuHqCYH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20148F-6FD6-409B-8958-A8D37D06A9AF}">
  <a:tblStyle styleId="{3320148F-6FD6-409B-8958-A8D37D06A9A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E5461BF5-C62B-49F9-9B3B-CF2BABBDDB57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>
      <p:cViewPr>
        <p:scale>
          <a:sx n="192" d="100"/>
          <a:sy n="192" d="100"/>
        </p:scale>
        <p:origin x="144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4ED34A-E3DE-F54D-BD0F-B4970E6F0B17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918D452-1D0C-114E-AC6A-7446EB5B5FAD}">
      <dgm:prSet phldrT="[Text]"/>
      <dgm:spPr/>
      <dgm:t>
        <a:bodyPr/>
        <a:lstStyle/>
        <a:p>
          <a:r>
            <a:rPr lang="en-GB" dirty="0" err="1"/>
            <a:t>Kiekybinis</a:t>
          </a:r>
          <a:r>
            <a:rPr lang="en-GB" dirty="0"/>
            <a:t> </a:t>
          </a:r>
          <a:r>
            <a:rPr lang="en-GB" dirty="0" err="1"/>
            <a:t>įvertinimas</a:t>
          </a:r>
          <a:endParaRPr lang="en-GB" dirty="0"/>
        </a:p>
      </dgm:t>
    </dgm:pt>
    <dgm:pt modelId="{CE3FDE5E-CBB7-9C4A-A322-CF5276952E23}" type="parTrans" cxnId="{61247F48-BCD5-0C4F-BFC0-BCAA6FAF97CE}">
      <dgm:prSet/>
      <dgm:spPr/>
      <dgm:t>
        <a:bodyPr/>
        <a:lstStyle/>
        <a:p>
          <a:endParaRPr lang="en-GB"/>
        </a:p>
      </dgm:t>
    </dgm:pt>
    <dgm:pt modelId="{D37FB8B4-B109-4A48-9CEA-584AAC095360}" type="sibTrans" cxnId="{61247F48-BCD5-0C4F-BFC0-BCAA6FAF97CE}">
      <dgm:prSet/>
      <dgm:spPr/>
      <dgm:t>
        <a:bodyPr/>
        <a:lstStyle/>
        <a:p>
          <a:endParaRPr lang="en-GB"/>
        </a:p>
      </dgm:t>
    </dgm:pt>
    <dgm:pt modelId="{91F867FE-3B5A-9448-B2A7-35F5699E3F46}">
      <dgm:prSet phldrT="[Text]"/>
      <dgm:spPr/>
      <dgm:t>
        <a:bodyPr/>
        <a:lstStyle/>
        <a:p>
          <a:r>
            <a:rPr lang="en-GB" dirty="0" err="1"/>
            <a:t>Pagrindinis</a:t>
          </a:r>
          <a:r>
            <a:rPr lang="en-GB" dirty="0"/>
            <a:t> </a:t>
          </a:r>
          <a:r>
            <a:rPr lang="en-GB" dirty="0" err="1"/>
            <a:t>scenarijus</a:t>
          </a:r>
          <a:r>
            <a:rPr lang="en-GB" dirty="0"/>
            <a:t> / </a:t>
          </a:r>
          <a:r>
            <a:rPr lang="en-GB" dirty="0" err="1"/>
            <a:t>papildomumas</a:t>
          </a:r>
          <a:endParaRPr lang="en-GB" dirty="0"/>
        </a:p>
      </dgm:t>
    </dgm:pt>
    <dgm:pt modelId="{25DB7E50-DF47-3D46-89BC-8D57132EAFD1}" type="parTrans" cxnId="{531DE414-441B-4A49-AC13-1ECBAB6B6B7F}">
      <dgm:prSet/>
      <dgm:spPr/>
      <dgm:t>
        <a:bodyPr/>
        <a:lstStyle/>
        <a:p>
          <a:endParaRPr lang="en-GB"/>
        </a:p>
      </dgm:t>
    </dgm:pt>
    <dgm:pt modelId="{88985B6F-4283-CF46-B696-16484101DA08}" type="sibTrans" cxnId="{531DE414-441B-4A49-AC13-1ECBAB6B6B7F}">
      <dgm:prSet/>
      <dgm:spPr/>
      <dgm:t>
        <a:bodyPr/>
        <a:lstStyle/>
        <a:p>
          <a:endParaRPr lang="en-GB"/>
        </a:p>
      </dgm:t>
    </dgm:pt>
    <dgm:pt modelId="{162D93E3-0983-1C42-869A-ACA74FF001E5}">
      <dgm:prSet phldrT="[Text]"/>
      <dgm:spPr/>
      <dgm:t>
        <a:bodyPr/>
        <a:lstStyle/>
        <a:p>
          <a:r>
            <a:rPr lang="en-GB" dirty="0" err="1"/>
            <a:t>Ilgaamžiškumas</a:t>
          </a:r>
          <a:endParaRPr lang="en-GB" dirty="0"/>
        </a:p>
      </dgm:t>
    </dgm:pt>
    <dgm:pt modelId="{515B863A-1EA1-034E-B88B-C24D7A3BD2C4}" type="parTrans" cxnId="{98385457-CCCF-7B44-BF25-6F9F70252FC4}">
      <dgm:prSet/>
      <dgm:spPr/>
      <dgm:t>
        <a:bodyPr/>
        <a:lstStyle/>
        <a:p>
          <a:endParaRPr lang="en-GB"/>
        </a:p>
      </dgm:t>
    </dgm:pt>
    <dgm:pt modelId="{9526F0A4-7C84-3142-814A-5BE519B0DAF5}" type="sibTrans" cxnId="{98385457-CCCF-7B44-BF25-6F9F70252FC4}">
      <dgm:prSet/>
      <dgm:spPr/>
      <dgm:t>
        <a:bodyPr/>
        <a:lstStyle/>
        <a:p>
          <a:endParaRPr lang="en-GB"/>
        </a:p>
      </dgm:t>
    </dgm:pt>
    <dgm:pt modelId="{F2710F75-8FB0-FA47-BF94-1613D35A49CB}">
      <dgm:prSet phldrT="[Text]"/>
      <dgm:spPr/>
      <dgm:t>
        <a:bodyPr/>
        <a:lstStyle/>
        <a:p>
          <a:r>
            <a:rPr lang="en-GB" dirty="0" err="1"/>
            <a:t>Tvarumas</a:t>
          </a:r>
          <a:endParaRPr lang="en-GB" dirty="0"/>
        </a:p>
      </dgm:t>
    </dgm:pt>
    <dgm:pt modelId="{271FD037-073B-EF45-9D04-B0FD1F70C93F}" type="parTrans" cxnId="{B90A5C2B-42BC-FD48-9ECA-CE07B6D5C201}">
      <dgm:prSet/>
      <dgm:spPr/>
      <dgm:t>
        <a:bodyPr/>
        <a:lstStyle/>
        <a:p>
          <a:endParaRPr lang="en-GB"/>
        </a:p>
      </dgm:t>
    </dgm:pt>
    <dgm:pt modelId="{D8906D4B-A222-2441-B717-DCDEDE64DE24}" type="sibTrans" cxnId="{B90A5C2B-42BC-FD48-9ECA-CE07B6D5C201}">
      <dgm:prSet/>
      <dgm:spPr/>
      <dgm:t>
        <a:bodyPr/>
        <a:lstStyle/>
        <a:p>
          <a:endParaRPr lang="en-GB"/>
        </a:p>
      </dgm:t>
    </dgm:pt>
    <dgm:pt modelId="{7099F0E5-F34D-3341-8DC0-225A5F68C865}" type="pres">
      <dgm:prSet presAssocID="{994ED34A-E3DE-F54D-BD0F-B4970E6F0B17}" presName="diagram" presStyleCnt="0">
        <dgm:presLayoutVars>
          <dgm:dir/>
          <dgm:resizeHandles val="exact"/>
        </dgm:presLayoutVars>
      </dgm:prSet>
      <dgm:spPr/>
    </dgm:pt>
    <dgm:pt modelId="{79C90289-9C33-B745-BFD1-933D425FDF34}" type="pres">
      <dgm:prSet presAssocID="{D918D452-1D0C-114E-AC6A-7446EB5B5FAD}" presName="node" presStyleLbl="node1" presStyleIdx="0" presStyleCnt="4">
        <dgm:presLayoutVars>
          <dgm:bulletEnabled val="1"/>
        </dgm:presLayoutVars>
      </dgm:prSet>
      <dgm:spPr/>
    </dgm:pt>
    <dgm:pt modelId="{BFA1190B-CE23-B049-A967-6A384891CA52}" type="pres">
      <dgm:prSet presAssocID="{D37FB8B4-B109-4A48-9CEA-584AAC095360}" presName="sibTrans" presStyleCnt="0"/>
      <dgm:spPr/>
    </dgm:pt>
    <dgm:pt modelId="{371AEA7E-59E1-7B48-AE90-3608A3DAB6F8}" type="pres">
      <dgm:prSet presAssocID="{91F867FE-3B5A-9448-B2A7-35F5699E3F46}" presName="node" presStyleLbl="node1" presStyleIdx="1" presStyleCnt="4">
        <dgm:presLayoutVars>
          <dgm:bulletEnabled val="1"/>
        </dgm:presLayoutVars>
      </dgm:prSet>
      <dgm:spPr/>
    </dgm:pt>
    <dgm:pt modelId="{13C0AF4C-C25C-B847-89B2-AF7EC1A05DEA}" type="pres">
      <dgm:prSet presAssocID="{88985B6F-4283-CF46-B696-16484101DA08}" presName="sibTrans" presStyleCnt="0"/>
      <dgm:spPr/>
    </dgm:pt>
    <dgm:pt modelId="{1AEE0B89-6FE0-E44B-B58F-B5D4B1B6FD2C}" type="pres">
      <dgm:prSet presAssocID="{162D93E3-0983-1C42-869A-ACA74FF001E5}" presName="node" presStyleLbl="node1" presStyleIdx="2" presStyleCnt="4">
        <dgm:presLayoutVars>
          <dgm:bulletEnabled val="1"/>
        </dgm:presLayoutVars>
      </dgm:prSet>
      <dgm:spPr/>
    </dgm:pt>
    <dgm:pt modelId="{65C0B4D9-F026-0D40-93C3-9A56E3079444}" type="pres">
      <dgm:prSet presAssocID="{9526F0A4-7C84-3142-814A-5BE519B0DAF5}" presName="sibTrans" presStyleCnt="0"/>
      <dgm:spPr/>
    </dgm:pt>
    <dgm:pt modelId="{3D833A10-642D-A049-A089-59BFAE096D5E}" type="pres">
      <dgm:prSet presAssocID="{F2710F75-8FB0-FA47-BF94-1613D35A49CB}" presName="node" presStyleLbl="node1" presStyleIdx="3" presStyleCnt="4">
        <dgm:presLayoutVars>
          <dgm:bulletEnabled val="1"/>
        </dgm:presLayoutVars>
      </dgm:prSet>
      <dgm:spPr/>
    </dgm:pt>
  </dgm:ptLst>
  <dgm:cxnLst>
    <dgm:cxn modelId="{531DE414-441B-4A49-AC13-1ECBAB6B6B7F}" srcId="{994ED34A-E3DE-F54D-BD0F-B4970E6F0B17}" destId="{91F867FE-3B5A-9448-B2A7-35F5699E3F46}" srcOrd="1" destOrd="0" parTransId="{25DB7E50-DF47-3D46-89BC-8D57132EAFD1}" sibTransId="{88985B6F-4283-CF46-B696-16484101DA08}"/>
    <dgm:cxn modelId="{25642521-22F3-6E4F-9DCC-F9B00EE51EA6}" type="presOf" srcId="{162D93E3-0983-1C42-869A-ACA74FF001E5}" destId="{1AEE0B89-6FE0-E44B-B58F-B5D4B1B6FD2C}" srcOrd="0" destOrd="0" presId="urn:microsoft.com/office/officeart/2005/8/layout/default"/>
    <dgm:cxn modelId="{B90A5C2B-42BC-FD48-9ECA-CE07B6D5C201}" srcId="{994ED34A-E3DE-F54D-BD0F-B4970E6F0B17}" destId="{F2710F75-8FB0-FA47-BF94-1613D35A49CB}" srcOrd="3" destOrd="0" parTransId="{271FD037-073B-EF45-9D04-B0FD1F70C93F}" sibTransId="{D8906D4B-A222-2441-B717-DCDEDE64DE24}"/>
    <dgm:cxn modelId="{0FFE2B3E-ADFC-A044-8170-AE339F4FF1F3}" type="presOf" srcId="{91F867FE-3B5A-9448-B2A7-35F5699E3F46}" destId="{371AEA7E-59E1-7B48-AE90-3608A3DAB6F8}" srcOrd="0" destOrd="0" presId="urn:microsoft.com/office/officeart/2005/8/layout/default"/>
    <dgm:cxn modelId="{C3826744-955A-4542-BAE5-00ECCE178554}" type="presOf" srcId="{F2710F75-8FB0-FA47-BF94-1613D35A49CB}" destId="{3D833A10-642D-A049-A089-59BFAE096D5E}" srcOrd="0" destOrd="0" presId="urn:microsoft.com/office/officeart/2005/8/layout/default"/>
    <dgm:cxn modelId="{61247F48-BCD5-0C4F-BFC0-BCAA6FAF97CE}" srcId="{994ED34A-E3DE-F54D-BD0F-B4970E6F0B17}" destId="{D918D452-1D0C-114E-AC6A-7446EB5B5FAD}" srcOrd="0" destOrd="0" parTransId="{CE3FDE5E-CBB7-9C4A-A322-CF5276952E23}" sibTransId="{D37FB8B4-B109-4A48-9CEA-584AAC095360}"/>
    <dgm:cxn modelId="{A02D3456-18FA-0B40-9FF8-1D40DF674DDE}" type="presOf" srcId="{994ED34A-E3DE-F54D-BD0F-B4970E6F0B17}" destId="{7099F0E5-F34D-3341-8DC0-225A5F68C865}" srcOrd="0" destOrd="0" presId="urn:microsoft.com/office/officeart/2005/8/layout/default"/>
    <dgm:cxn modelId="{98385457-CCCF-7B44-BF25-6F9F70252FC4}" srcId="{994ED34A-E3DE-F54D-BD0F-B4970E6F0B17}" destId="{162D93E3-0983-1C42-869A-ACA74FF001E5}" srcOrd="2" destOrd="0" parTransId="{515B863A-1EA1-034E-B88B-C24D7A3BD2C4}" sibTransId="{9526F0A4-7C84-3142-814A-5BE519B0DAF5}"/>
    <dgm:cxn modelId="{F509E9BF-2278-0941-9FC0-338E9E4E029F}" type="presOf" srcId="{D918D452-1D0C-114E-AC6A-7446EB5B5FAD}" destId="{79C90289-9C33-B745-BFD1-933D425FDF34}" srcOrd="0" destOrd="0" presId="urn:microsoft.com/office/officeart/2005/8/layout/default"/>
    <dgm:cxn modelId="{050B1517-45FD-F142-AA29-15FE31606661}" type="presParOf" srcId="{7099F0E5-F34D-3341-8DC0-225A5F68C865}" destId="{79C90289-9C33-B745-BFD1-933D425FDF34}" srcOrd="0" destOrd="0" presId="urn:microsoft.com/office/officeart/2005/8/layout/default"/>
    <dgm:cxn modelId="{93395EC3-1C66-914E-9FC6-681F6999A987}" type="presParOf" srcId="{7099F0E5-F34D-3341-8DC0-225A5F68C865}" destId="{BFA1190B-CE23-B049-A967-6A384891CA52}" srcOrd="1" destOrd="0" presId="urn:microsoft.com/office/officeart/2005/8/layout/default"/>
    <dgm:cxn modelId="{FD9EE82E-4D8C-D04B-B778-621F6275B672}" type="presParOf" srcId="{7099F0E5-F34D-3341-8DC0-225A5F68C865}" destId="{371AEA7E-59E1-7B48-AE90-3608A3DAB6F8}" srcOrd="2" destOrd="0" presId="urn:microsoft.com/office/officeart/2005/8/layout/default"/>
    <dgm:cxn modelId="{4B69C7C4-6559-D743-80BC-E1BF523AFF61}" type="presParOf" srcId="{7099F0E5-F34D-3341-8DC0-225A5F68C865}" destId="{13C0AF4C-C25C-B847-89B2-AF7EC1A05DEA}" srcOrd="3" destOrd="0" presId="urn:microsoft.com/office/officeart/2005/8/layout/default"/>
    <dgm:cxn modelId="{6F4220A7-3B37-004D-9484-CC4225A3DED3}" type="presParOf" srcId="{7099F0E5-F34D-3341-8DC0-225A5F68C865}" destId="{1AEE0B89-6FE0-E44B-B58F-B5D4B1B6FD2C}" srcOrd="4" destOrd="0" presId="urn:microsoft.com/office/officeart/2005/8/layout/default"/>
    <dgm:cxn modelId="{C7B2F2CC-DAF9-974D-B355-830BDD25E55B}" type="presParOf" srcId="{7099F0E5-F34D-3341-8DC0-225A5F68C865}" destId="{65C0B4D9-F026-0D40-93C3-9A56E3079444}" srcOrd="5" destOrd="0" presId="urn:microsoft.com/office/officeart/2005/8/layout/default"/>
    <dgm:cxn modelId="{9402AC9E-7F23-4949-A50B-4595893B0B9F}" type="presParOf" srcId="{7099F0E5-F34D-3341-8DC0-225A5F68C865}" destId="{3D833A10-642D-A049-A089-59BFAE096D5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C90289-9C33-B745-BFD1-933D425FDF34}">
      <dsp:nvSpPr>
        <dsp:cNvPr id="0" name=""/>
        <dsp:cNvSpPr/>
      </dsp:nvSpPr>
      <dsp:spPr>
        <a:xfrm>
          <a:off x="1311048" y="2231"/>
          <a:ext cx="2506953" cy="1504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 err="1"/>
            <a:t>Kiekybinis</a:t>
          </a:r>
          <a:r>
            <a:rPr lang="en-GB" sz="2500" kern="1200" dirty="0"/>
            <a:t> </a:t>
          </a:r>
          <a:r>
            <a:rPr lang="en-GB" sz="2500" kern="1200" dirty="0" err="1"/>
            <a:t>įvertinimas</a:t>
          </a:r>
          <a:endParaRPr lang="en-GB" sz="2500" kern="1200" dirty="0"/>
        </a:p>
      </dsp:txBody>
      <dsp:txXfrm>
        <a:off x="1311048" y="2231"/>
        <a:ext cx="2506953" cy="1504172"/>
      </dsp:txXfrm>
    </dsp:sp>
    <dsp:sp modelId="{371AEA7E-59E1-7B48-AE90-3608A3DAB6F8}">
      <dsp:nvSpPr>
        <dsp:cNvPr id="0" name=""/>
        <dsp:cNvSpPr/>
      </dsp:nvSpPr>
      <dsp:spPr>
        <a:xfrm>
          <a:off x="4068697" y="2231"/>
          <a:ext cx="2506953" cy="1504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 err="1"/>
            <a:t>Pagrindinis</a:t>
          </a:r>
          <a:r>
            <a:rPr lang="en-GB" sz="2500" kern="1200" dirty="0"/>
            <a:t> </a:t>
          </a:r>
          <a:r>
            <a:rPr lang="en-GB" sz="2500" kern="1200" dirty="0" err="1"/>
            <a:t>scenarijus</a:t>
          </a:r>
          <a:r>
            <a:rPr lang="en-GB" sz="2500" kern="1200" dirty="0"/>
            <a:t> / </a:t>
          </a:r>
          <a:r>
            <a:rPr lang="en-GB" sz="2500" kern="1200" dirty="0" err="1"/>
            <a:t>papildomumas</a:t>
          </a:r>
          <a:endParaRPr lang="en-GB" sz="2500" kern="1200" dirty="0"/>
        </a:p>
      </dsp:txBody>
      <dsp:txXfrm>
        <a:off x="4068697" y="2231"/>
        <a:ext cx="2506953" cy="1504172"/>
      </dsp:txXfrm>
    </dsp:sp>
    <dsp:sp modelId="{1AEE0B89-6FE0-E44B-B58F-B5D4B1B6FD2C}">
      <dsp:nvSpPr>
        <dsp:cNvPr id="0" name=""/>
        <dsp:cNvSpPr/>
      </dsp:nvSpPr>
      <dsp:spPr>
        <a:xfrm>
          <a:off x="1311048" y="1757099"/>
          <a:ext cx="2506953" cy="1504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 err="1"/>
            <a:t>Ilgaamžiškumas</a:t>
          </a:r>
          <a:endParaRPr lang="en-GB" sz="2500" kern="1200" dirty="0"/>
        </a:p>
      </dsp:txBody>
      <dsp:txXfrm>
        <a:off x="1311048" y="1757099"/>
        <a:ext cx="2506953" cy="1504172"/>
      </dsp:txXfrm>
    </dsp:sp>
    <dsp:sp modelId="{3D833A10-642D-A049-A089-59BFAE096D5E}">
      <dsp:nvSpPr>
        <dsp:cNvPr id="0" name=""/>
        <dsp:cNvSpPr/>
      </dsp:nvSpPr>
      <dsp:spPr>
        <a:xfrm>
          <a:off x="4068697" y="1757099"/>
          <a:ext cx="2506953" cy="1504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 err="1"/>
            <a:t>Tvarumas</a:t>
          </a:r>
          <a:endParaRPr lang="en-GB" sz="2500" kern="1200" dirty="0"/>
        </a:p>
      </dsp:txBody>
      <dsp:txXfrm>
        <a:off x="4068697" y="1757099"/>
        <a:ext cx="2506953" cy="1504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" name="Google Shape;8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7aa627226d_0_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g27aa627226d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7205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2a325d923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292a325d923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5969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7aa627226d_0_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g27aa627226d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6809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2a325d923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292a325d923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03146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2a325d923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292a325d923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72295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2a325d923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292a325d923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3835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2a325d923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292a325d923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5104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7aa627226d_0_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g27aa627226d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8787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2a325d923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292a325d923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15882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2a325d923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292a325d923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211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2a325d923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292a325d923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2a325d923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292a325d923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8625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2a325d923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292a325d923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6299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2a325d923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292a325d923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11277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2a325d923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292a325d923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81282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" name="Google Shape;8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885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7aa627226d_0_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g27aa627226d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92a325d923_0_5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g292a325d923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92a325d923_0_5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g292a325d923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292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92a325d923_0_5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g292a325d923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34869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92a325d923_0_5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g292a325d923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6940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92a325d923_0_5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g292a325d923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9453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92a325d923_0_5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g292a325d923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0317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/>
        </p:nvSpPr>
        <p:spPr>
          <a:xfrm>
            <a:off x="347969" y="4125049"/>
            <a:ext cx="88689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7000" b="1" i="0" u="none" strike="noStrike" cap="none">
                <a:solidFill>
                  <a:srgbClr val="92CE63"/>
                </a:solidFill>
                <a:latin typeface="Unbounded"/>
                <a:ea typeface="Unbounded"/>
                <a:cs typeface="Unbounded"/>
                <a:sym typeface="Unbounded"/>
              </a:rPr>
              <a:t>GFarm for LIFE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97390" y="358905"/>
            <a:ext cx="2106931" cy="863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00" y="312403"/>
            <a:ext cx="1255199" cy="131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7277" y="468763"/>
            <a:ext cx="1151199" cy="6438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/>
          <p:nvPr/>
        </p:nvSpPr>
        <p:spPr>
          <a:xfrm>
            <a:off x="508825" y="5045800"/>
            <a:ext cx="8248500" cy="1678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43524" y="5117310"/>
            <a:ext cx="1496776" cy="646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 descr="A picture containing text, outdoor, sig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8825" y="5201212"/>
            <a:ext cx="1761949" cy="47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25319" y="5167362"/>
            <a:ext cx="1496771" cy="54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9">
            <a:alphaModFix/>
          </a:blip>
          <a:srcRect l="12278" t="9798" r="10838" b="9223"/>
          <a:stretch/>
        </p:blipFill>
        <p:spPr>
          <a:xfrm>
            <a:off x="2733725" y="5664425"/>
            <a:ext cx="726500" cy="95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17022" y="5707763"/>
            <a:ext cx="1095028" cy="86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68825" y="5707763"/>
            <a:ext cx="863575" cy="86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41425" y="5232656"/>
            <a:ext cx="1255199" cy="416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889175" y="5941363"/>
            <a:ext cx="2497802" cy="3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14">
            <a:alphaModFix/>
          </a:blip>
          <a:srcRect l="14892" t="27822" r="15059" b="32183"/>
          <a:stretch/>
        </p:blipFill>
        <p:spPr>
          <a:xfrm>
            <a:off x="687100" y="5891475"/>
            <a:ext cx="1810180" cy="49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497282" y="5192450"/>
            <a:ext cx="1601545" cy="3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EF15CE-061F-53F7-AB8E-173ECC15EBCF}"/>
              </a:ext>
            </a:extLst>
          </p:cNvPr>
          <p:cNvSpPr txBox="1"/>
          <p:nvPr/>
        </p:nvSpPr>
        <p:spPr>
          <a:xfrm>
            <a:off x="175243" y="5832976"/>
            <a:ext cx="11114314" cy="95410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LT" sz="3200" b="1" dirty="0"/>
              <a:t>Anglies ūkininkavimo Lietuvos miškuose galimybės</a:t>
            </a:r>
          </a:p>
          <a:p>
            <a:r>
              <a:rPr lang="en-LT" sz="2400" dirty="0"/>
              <a:t>M</a:t>
            </a:r>
            <a:r>
              <a:rPr lang="en-GB" sz="2400" dirty="0" err="1"/>
              <a:t>i</a:t>
            </a:r>
            <a:r>
              <a:rPr lang="en-LT" sz="2400" dirty="0"/>
              <a:t>ndaugas Šilininkas, LMSA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248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7aa627226d_0_139"/>
          <p:cNvSpPr txBox="1"/>
          <p:nvPr/>
        </p:nvSpPr>
        <p:spPr>
          <a:xfrm>
            <a:off x="1053764" y="769725"/>
            <a:ext cx="104829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lt-LT" sz="3500" b="1" i="0" u="none" strike="noStrike" cap="none" dirty="0">
                <a:solidFill>
                  <a:srgbClr val="92CE63"/>
                </a:solidFill>
                <a:latin typeface="Unbounded"/>
                <a:ea typeface="Unbounded"/>
                <a:cs typeface="Unbounded"/>
                <a:sym typeface="Unbounded"/>
              </a:rPr>
              <a:t>Laisvanoriškų </a:t>
            </a:r>
            <a:r>
              <a:rPr lang="lt-LT" sz="3500" b="1" dirty="0">
                <a:solidFill>
                  <a:srgbClr val="92CE63"/>
                </a:solidFill>
                <a:latin typeface="Unbounded"/>
                <a:ea typeface="Unbounded"/>
                <a:cs typeface="Unbounded"/>
                <a:sym typeface="Unbounded"/>
              </a:rPr>
              <a:t>anglies kreditų galimybės Lietuvoje</a:t>
            </a:r>
            <a:endParaRPr lang="lt-LT" sz="3500" b="1" i="0" u="none" strike="noStrike" cap="none" dirty="0">
              <a:solidFill>
                <a:srgbClr val="92CE6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387" name="Google Shape;387;g27aa627226d_0_139"/>
          <p:cNvSpPr/>
          <p:nvPr/>
        </p:nvSpPr>
        <p:spPr>
          <a:xfrm>
            <a:off x="0" y="4625009"/>
            <a:ext cx="12192000" cy="22329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8599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2a325d923_0_177"/>
          <p:cNvSpPr txBox="1"/>
          <p:nvPr/>
        </p:nvSpPr>
        <p:spPr>
          <a:xfrm>
            <a:off x="1036652" y="351025"/>
            <a:ext cx="108201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lt-LT" sz="3200" b="1" dirty="0">
                <a:solidFill>
                  <a:srgbClr val="357248"/>
                </a:solidFill>
                <a:latin typeface="Unbounded"/>
                <a:ea typeface="Unbounded"/>
                <a:cs typeface="Unbounded"/>
                <a:sym typeface="Unbounded"/>
              </a:rPr>
              <a:t>Visi siūlomi anglies kreditai Lietuvoje susiję su VERRA</a:t>
            </a:r>
            <a:endParaRPr lang="lt-LT" sz="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92a325d923_0_177"/>
          <p:cNvSpPr txBox="1"/>
          <p:nvPr/>
        </p:nvSpPr>
        <p:spPr>
          <a:xfrm>
            <a:off x="983562" y="1128263"/>
            <a:ext cx="10098900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lt-LT" sz="1600" b="1" i="0" u="none" strike="noStrike" cap="none" dirty="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-LT" sz="1600" b="1" dirty="0">
                <a:solidFill>
                  <a:srgbClr val="385623"/>
                </a:solidFill>
              </a:rPr>
              <a:t>	        Žemės ūkis:	</a:t>
            </a:r>
            <a:r>
              <a:rPr lang="lt-LT" sz="1600" dirty="0">
                <a:solidFill>
                  <a:srgbClr val="385623"/>
                </a:solidFill>
              </a:rPr>
              <a:t>				</a:t>
            </a:r>
            <a:r>
              <a:rPr lang="lt-LT" sz="1600" b="1" dirty="0">
                <a:solidFill>
                  <a:srgbClr val="385623"/>
                </a:solidFill>
              </a:rPr>
              <a:t>Miškininkystė: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lt-LT" sz="1600" dirty="0">
              <a:solidFill>
                <a:srgbClr val="385623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lt-LT" sz="1600" dirty="0">
              <a:solidFill>
                <a:srgbClr val="385623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lt-LT" sz="1600" dirty="0">
              <a:solidFill>
                <a:srgbClr val="385623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lt-LT" sz="1600" dirty="0">
              <a:solidFill>
                <a:srgbClr val="385623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lt-LT" sz="1600" dirty="0">
              <a:solidFill>
                <a:srgbClr val="385623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lt-LT" sz="1600" dirty="0">
              <a:solidFill>
                <a:srgbClr val="385623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lt-LT" sz="1600" dirty="0">
              <a:solidFill>
                <a:srgbClr val="385623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lt-LT" sz="1600" dirty="0">
              <a:solidFill>
                <a:srgbClr val="385623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lt-LT" sz="1600" dirty="0">
              <a:solidFill>
                <a:srgbClr val="385623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lt-LT" sz="1600" dirty="0">
              <a:solidFill>
                <a:srgbClr val="385623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lt-LT" sz="1600" b="1" dirty="0">
              <a:solidFill>
                <a:srgbClr val="FF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-LT" sz="1600" b="1" dirty="0">
                <a:solidFill>
                  <a:srgbClr val="FF0000"/>
                </a:solidFill>
              </a:rPr>
              <a:t>Kol kas nė vienas VERRA sertifikuotus kreditus Lietuvoje siūlantis projektas nėra baigęs registracijos VERRA</a:t>
            </a:r>
          </a:p>
        </p:txBody>
      </p:sp>
      <p:sp>
        <p:nvSpPr>
          <p:cNvPr id="186" name="Google Shape;186;g292a325d923_0_177"/>
          <p:cNvSpPr txBox="1"/>
          <p:nvPr/>
        </p:nvSpPr>
        <p:spPr>
          <a:xfrm>
            <a:off x="3309575" y="4531975"/>
            <a:ext cx="200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92a325d923_0_177"/>
          <p:cNvSpPr txBox="1"/>
          <p:nvPr/>
        </p:nvSpPr>
        <p:spPr>
          <a:xfrm>
            <a:off x="8824475" y="49733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92a325d923_0_177"/>
          <p:cNvSpPr txBox="1"/>
          <p:nvPr/>
        </p:nvSpPr>
        <p:spPr>
          <a:xfrm>
            <a:off x="9061450" y="59244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292a325d923_0_177"/>
          <p:cNvSpPr/>
          <p:nvPr/>
        </p:nvSpPr>
        <p:spPr>
          <a:xfrm>
            <a:off x="0" y="6162250"/>
            <a:ext cx="12192000" cy="69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3D547890-F890-7C6C-9E24-413E868A9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23864"/>
            <a:ext cx="2476205" cy="509623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72BC8D7-59EB-ABBF-2F32-0C0757E96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698834"/>
            <a:ext cx="2260581" cy="1403682"/>
          </a:xfrm>
          <a:prstGeom prst="rect">
            <a:avLst/>
          </a:prstGeom>
        </p:spPr>
      </p:pic>
      <p:pic>
        <p:nvPicPr>
          <p:cNvPr id="6" name="Google Shape;1329;g25babf83f77_0_294">
            <a:extLst>
              <a:ext uri="{FF2B5EF4-FFF2-40B4-BE49-F238E27FC236}">
                <a16:creationId xmlns:a16="http://schemas.microsoft.com/office/drawing/2014/main" id="{D41B67A7-F4E3-AE6C-1DAB-BEB4BC5F7C9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3562" y="1761963"/>
            <a:ext cx="1718758" cy="65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30;g25babf83f77_0_294">
            <a:extLst>
              <a:ext uri="{FF2B5EF4-FFF2-40B4-BE49-F238E27FC236}">
                <a16:creationId xmlns:a16="http://schemas.microsoft.com/office/drawing/2014/main" id="{B66C8A6A-1F5A-C769-6FFA-C1F87B2ADDB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83988" y="1962134"/>
            <a:ext cx="1525333" cy="36389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31;g25babf83f77_0_294">
            <a:extLst>
              <a:ext uri="{FF2B5EF4-FFF2-40B4-BE49-F238E27FC236}">
                <a16:creationId xmlns:a16="http://schemas.microsoft.com/office/drawing/2014/main" id="{591C85A7-82C4-B2ED-3CBE-3A63D11024B7}"/>
              </a:ext>
            </a:extLst>
          </p:cNvPr>
          <p:cNvSpPr txBox="1"/>
          <p:nvPr/>
        </p:nvSpPr>
        <p:spPr>
          <a:xfrm>
            <a:off x="2837755" y="1761963"/>
            <a:ext cx="468017" cy="656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37474F"/>
                </a:solidFill>
                <a:latin typeface="Dosis"/>
                <a:ea typeface="Dosis"/>
                <a:cs typeface="Dosis"/>
                <a:sym typeface="Dosis"/>
              </a:rPr>
              <a:t>X</a:t>
            </a:r>
            <a:endParaRPr sz="3200" b="1" i="1" dirty="0">
              <a:solidFill>
                <a:srgbClr val="37474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9" name="Google Shape;1316;g25babf83f77_0_146">
            <a:extLst>
              <a:ext uri="{FF2B5EF4-FFF2-40B4-BE49-F238E27FC236}">
                <a16:creationId xmlns:a16="http://schemas.microsoft.com/office/drawing/2014/main" id="{1DBD00BA-5524-4CE5-8F3B-D4DD3DC1701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50090" y="2643458"/>
            <a:ext cx="1775327" cy="36689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331;g25babf83f77_0_294">
            <a:extLst>
              <a:ext uri="{FF2B5EF4-FFF2-40B4-BE49-F238E27FC236}">
                <a16:creationId xmlns:a16="http://schemas.microsoft.com/office/drawing/2014/main" id="{2ACC69FE-A87D-E03C-98AF-6926C4D7E017}"/>
              </a:ext>
            </a:extLst>
          </p:cNvPr>
          <p:cNvSpPr txBox="1"/>
          <p:nvPr/>
        </p:nvSpPr>
        <p:spPr>
          <a:xfrm>
            <a:off x="2837754" y="3074053"/>
            <a:ext cx="468017" cy="656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37474F"/>
                </a:solidFill>
                <a:latin typeface="Dosis"/>
                <a:ea typeface="Dosis"/>
                <a:cs typeface="Dosis"/>
                <a:sym typeface="Dosis"/>
              </a:rPr>
              <a:t>X</a:t>
            </a:r>
            <a:endParaRPr sz="3200" b="1" i="1" dirty="0">
              <a:solidFill>
                <a:srgbClr val="37474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11" name="Google Shape;1307;g25babf83f77_0_286">
            <a:extLst>
              <a:ext uri="{FF2B5EF4-FFF2-40B4-BE49-F238E27FC236}">
                <a16:creationId xmlns:a16="http://schemas.microsoft.com/office/drawing/2014/main" id="{CAC2F6E5-F69D-3A1D-CACA-A4FC5C8E406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9885"/>
          <a:stretch/>
        </p:blipFill>
        <p:spPr>
          <a:xfrm>
            <a:off x="916174" y="3208843"/>
            <a:ext cx="3572292" cy="539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11;g25babf83f77_0_286">
            <a:extLst>
              <a:ext uri="{FF2B5EF4-FFF2-40B4-BE49-F238E27FC236}">
                <a16:creationId xmlns:a16="http://schemas.microsoft.com/office/drawing/2014/main" id="{7BA07C81-AC2B-E70B-8E65-50162292729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93155" y="4958487"/>
            <a:ext cx="2353547" cy="66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5;g25babf83f77_0_286">
            <a:extLst>
              <a:ext uri="{FF2B5EF4-FFF2-40B4-BE49-F238E27FC236}">
                <a16:creationId xmlns:a16="http://schemas.microsoft.com/office/drawing/2014/main" id="{1FA93C63-F83D-3E8B-EA10-D068A3F94494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41653" y="3276564"/>
            <a:ext cx="1876422" cy="298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512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248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7aa627226d_0_139"/>
          <p:cNvSpPr txBox="1"/>
          <p:nvPr/>
        </p:nvSpPr>
        <p:spPr>
          <a:xfrm>
            <a:off x="1053764" y="769725"/>
            <a:ext cx="104829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lt-LT" sz="3500" b="1" i="0" u="none" strike="noStrike" cap="none" dirty="0">
                <a:solidFill>
                  <a:srgbClr val="92CE63"/>
                </a:solidFill>
                <a:latin typeface="Unbounded"/>
                <a:ea typeface="Unbounded"/>
                <a:cs typeface="Unbounded"/>
                <a:sym typeface="Unbounded"/>
              </a:rPr>
              <a:t>Anglies ūkininkavimas </a:t>
            </a:r>
            <a:r>
              <a:rPr lang="lt-LT" sz="3500" b="1" dirty="0">
                <a:solidFill>
                  <a:srgbClr val="92CE63"/>
                </a:solidFill>
                <a:latin typeface="Unbounded"/>
                <a:ea typeface="Unbounded"/>
                <a:cs typeface="Unbounded"/>
                <a:sym typeface="Unbounded"/>
              </a:rPr>
              <a:t>– miškų veisimas</a:t>
            </a:r>
            <a:endParaRPr lang="lt-LT" sz="3500" b="1" i="0" u="none" strike="noStrike" cap="none" dirty="0">
              <a:solidFill>
                <a:srgbClr val="92CE6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387" name="Google Shape;387;g27aa627226d_0_139"/>
          <p:cNvSpPr/>
          <p:nvPr/>
        </p:nvSpPr>
        <p:spPr>
          <a:xfrm>
            <a:off x="0" y="4625009"/>
            <a:ext cx="12192000" cy="22329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7636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2a325d923_0_177"/>
          <p:cNvSpPr txBox="1"/>
          <p:nvPr/>
        </p:nvSpPr>
        <p:spPr>
          <a:xfrm>
            <a:off x="1036652" y="351025"/>
            <a:ext cx="108201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lt-LT" sz="3200" b="1" dirty="0" err="1">
                <a:solidFill>
                  <a:srgbClr val="357248"/>
                </a:solidFill>
                <a:latin typeface="Unbounded"/>
              </a:rPr>
              <a:t>Ecobase</a:t>
            </a:r>
            <a:r>
              <a:rPr lang="lt-LT" sz="3200" b="1" dirty="0">
                <a:solidFill>
                  <a:srgbClr val="357248"/>
                </a:solidFill>
                <a:latin typeface="Unbounded"/>
              </a:rPr>
              <a:t> </a:t>
            </a:r>
            <a:r>
              <a:rPr lang="lt-LT" sz="3200" b="1" dirty="0" err="1">
                <a:solidFill>
                  <a:srgbClr val="357248"/>
                </a:solidFill>
                <a:latin typeface="Unbounded"/>
              </a:rPr>
              <a:t>Europe</a:t>
            </a:r>
            <a:r>
              <a:rPr lang="lt-LT" sz="3200" b="1" dirty="0">
                <a:solidFill>
                  <a:srgbClr val="357248"/>
                </a:solidFill>
                <a:latin typeface="Unbounded"/>
              </a:rPr>
              <a:t> miškų įveisimo projektas</a:t>
            </a:r>
          </a:p>
        </p:txBody>
      </p:sp>
      <p:sp>
        <p:nvSpPr>
          <p:cNvPr id="185" name="Google Shape;185;g292a325d923_0_177"/>
          <p:cNvSpPr txBox="1"/>
          <p:nvPr/>
        </p:nvSpPr>
        <p:spPr>
          <a:xfrm>
            <a:off x="1056449" y="911893"/>
            <a:ext cx="6444282" cy="510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i="0" u="none" strike="noStrike" cap="none" dirty="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indent="-171450">
              <a:buFont typeface="Arial"/>
              <a:buChar char="•"/>
            </a:pPr>
            <a:r>
              <a:rPr lang="lt-LT" sz="1600" b="1" dirty="0">
                <a:solidFill>
                  <a:schemeClr val="dk1"/>
                </a:solidFill>
              </a:rPr>
              <a:t>Projekto vystytojas: </a:t>
            </a:r>
            <a:r>
              <a:rPr lang="lt-LT" sz="1600" b="1" dirty="0" err="1">
                <a:solidFill>
                  <a:schemeClr val="dk1"/>
                </a:solidFill>
              </a:rPr>
              <a:t>Ecobase</a:t>
            </a:r>
            <a:r>
              <a:rPr lang="lt-LT" sz="1600" b="1" dirty="0">
                <a:solidFill>
                  <a:schemeClr val="dk1"/>
                </a:solidFill>
              </a:rPr>
              <a:t> (Project </a:t>
            </a:r>
            <a:r>
              <a:rPr lang="lt-LT" sz="1600" b="1" dirty="0" err="1">
                <a:solidFill>
                  <a:schemeClr val="dk1"/>
                </a:solidFill>
              </a:rPr>
              <a:t>Spruce</a:t>
            </a:r>
            <a:r>
              <a:rPr lang="lt-LT" sz="1600" b="1" dirty="0">
                <a:solidFill>
                  <a:schemeClr val="dk1"/>
                </a:solidFill>
              </a:rPr>
              <a:t> OÜ)</a:t>
            </a:r>
          </a:p>
          <a:p>
            <a:pPr marL="171450" indent="-171450">
              <a:buFont typeface="Arial"/>
              <a:buChar char="•"/>
            </a:pPr>
            <a:endParaRPr lang="lt-LT" sz="1600" b="1" dirty="0">
              <a:solidFill>
                <a:schemeClr val="dk1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lt-LT" sz="1600" b="1" dirty="0">
                <a:solidFill>
                  <a:schemeClr val="dk1"/>
                </a:solidFill>
              </a:rPr>
              <a:t>Sertifikuojanti institucija – VERRA</a:t>
            </a:r>
          </a:p>
          <a:p>
            <a:pPr marL="171450" indent="-171450">
              <a:buFont typeface="Arial"/>
              <a:buChar char="•"/>
            </a:pPr>
            <a:endParaRPr lang="lt-LT" sz="1600" b="1" dirty="0">
              <a:solidFill>
                <a:schemeClr val="dk1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lt-LT" sz="1600" b="1" dirty="0">
                <a:solidFill>
                  <a:schemeClr val="dk1"/>
                </a:solidFill>
              </a:rPr>
              <a:t>Standartas - </a:t>
            </a:r>
            <a:r>
              <a:rPr lang="lt-LT" sz="1600" b="1" dirty="0" err="1">
                <a:solidFill>
                  <a:schemeClr val="dk1"/>
                </a:solidFill>
              </a:rPr>
              <a:t>Verified</a:t>
            </a:r>
            <a:r>
              <a:rPr lang="lt-LT" sz="1600" b="1" dirty="0">
                <a:solidFill>
                  <a:schemeClr val="dk1"/>
                </a:solidFill>
              </a:rPr>
              <a:t> </a:t>
            </a:r>
            <a:r>
              <a:rPr lang="lt-LT" sz="1600" b="1" dirty="0" err="1">
                <a:solidFill>
                  <a:schemeClr val="dk1"/>
                </a:solidFill>
              </a:rPr>
              <a:t>Carbon</a:t>
            </a:r>
            <a:r>
              <a:rPr lang="lt-LT" sz="1600" b="1" dirty="0">
                <a:solidFill>
                  <a:schemeClr val="dk1"/>
                </a:solidFill>
              </a:rPr>
              <a:t> Standard (VCS) </a:t>
            </a:r>
          </a:p>
          <a:p>
            <a:pPr marL="171450" indent="-171450">
              <a:buFont typeface="Arial"/>
              <a:buChar char="•"/>
            </a:pPr>
            <a:endParaRPr lang="lt-LT" sz="1600" b="1" dirty="0">
              <a:solidFill>
                <a:schemeClr val="dk1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lt-LT" sz="1600" b="1" dirty="0">
                <a:solidFill>
                  <a:schemeClr val="dk1"/>
                </a:solidFill>
              </a:rPr>
              <a:t>VCS projekto </a:t>
            </a:r>
            <a:r>
              <a:rPr lang="lt-LT" sz="1600" b="1" dirty="0" err="1">
                <a:solidFill>
                  <a:schemeClr val="dk1"/>
                </a:solidFill>
              </a:rPr>
              <a:t>validatorius</a:t>
            </a:r>
            <a:r>
              <a:rPr lang="lt-LT" sz="1600" b="1" dirty="0">
                <a:solidFill>
                  <a:schemeClr val="dk1"/>
                </a:solidFill>
              </a:rPr>
              <a:t> – AENOR International S.A.U.</a:t>
            </a:r>
          </a:p>
          <a:p>
            <a:pPr marL="171450" indent="-171450">
              <a:buFont typeface="Arial"/>
              <a:buChar char="•"/>
            </a:pPr>
            <a:endParaRPr lang="lt-LT" sz="1600" b="1" dirty="0">
              <a:solidFill>
                <a:schemeClr val="dk1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lt-LT" sz="1600" b="1" dirty="0">
                <a:solidFill>
                  <a:schemeClr val="dk1"/>
                </a:solidFill>
              </a:rPr>
              <a:t>VCS metodika – AR-ACM0003</a:t>
            </a:r>
          </a:p>
          <a:p>
            <a:pPr marL="171450" indent="-171450">
              <a:buFont typeface="Arial"/>
              <a:buChar char="•"/>
            </a:pPr>
            <a:endParaRPr lang="lt-LT" sz="1600" b="1" dirty="0">
              <a:solidFill>
                <a:schemeClr val="dk1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lt-LT" sz="1600" b="1" dirty="0" err="1">
                <a:solidFill>
                  <a:schemeClr val="dk1"/>
                </a:solidFill>
              </a:rPr>
              <a:t>Ecobase</a:t>
            </a:r>
            <a:r>
              <a:rPr lang="lt-LT" sz="1600" b="1" dirty="0">
                <a:solidFill>
                  <a:schemeClr val="dk1"/>
                </a:solidFill>
              </a:rPr>
              <a:t> siekia apjungti žemės savininkus, kurie per 100 metų įveis 500,000 ha naujų miškų kurie sekvestruotų 1554 </a:t>
            </a:r>
            <a:r>
              <a:rPr lang="lt-LT" sz="1600" b="1" dirty="0" err="1">
                <a:solidFill>
                  <a:schemeClr val="dk1"/>
                </a:solidFill>
              </a:rPr>
              <a:t>mln</a:t>
            </a:r>
            <a:r>
              <a:rPr lang="lt-LT" sz="1600" b="1" dirty="0">
                <a:solidFill>
                  <a:schemeClr val="dk1"/>
                </a:solidFill>
              </a:rPr>
              <a:t> </a:t>
            </a:r>
            <a:r>
              <a:rPr lang="lt-LT" sz="1600" b="1" dirty="0" err="1">
                <a:solidFill>
                  <a:schemeClr val="dk1"/>
                </a:solidFill>
              </a:rPr>
              <a:t>t</a:t>
            </a:r>
            <a:r>
              <a:rPr lang="lt-LT" sz="1600" b="1" dirty="0">
                <a:solidFill>
                  <a:schemeClr val="dk1"/>
                </a:solidFill>
              </a:rPr>
              <a:t> CO2</a:t>
            </a:r>
          </a:p>
          <a:p>
            <a:pPr marL="171450" indent="-171450">
              <a:buFont typeface="Arial"/>
              <a:buChar char="•"/>
            </a:pPr>
            <a:endParaRPr lang="lt-LT" sz="1600" b="1" dirty="0">
              <a:solidFill>
                <a:schemeClr val="dk1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lt-LT" sz="1600" b="1" dirty="0">
                <a:solidFill>
                  <a:schemeClr val="dk1"/>
                </a:solidFill>
              </a:rPr>
              <a:t>Projekto pradžia 2019.09.01 projekto pabaiga – 2119.08.31. 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lt-LT" sz="1600" b="1" dirty="0">
                <a:solidFill>
                  <a:schemeClr val="dk1"/>
                </a:solidFill>
              </a:rPr>
              <a:t>Kreditai bus išleidžiami kiekvienais metais, pradedant 3-4 metais, atsižvelgiant į biomasės prieaugius</a:t>
            </a:r>
          </a:p>
          <a:p>
            <a:endParaRPr lang="lt-LT" sz="1600" b="1" dirty="0">
              <a:solidFill>
                <a:schemeClr val="dk1"/>
              </a:solidFill>
            </a:endParaRPr>
          </a:p>
        </p:txBody>
      </p:sp>
      <p:sp>
        <p:nvSpPr>
          <p:cNvPr id="186" name="Google Shape;186;g292a325d923_0_177"/>
          <p:cNvSpPr txBox="1"/>
          <p:nvPr/>
        </p:nvSpPr>
        <p:spPr>
          <a:xfrm>
            <a:off x="3309575" y="4531975"/>
            <a:ext cx="200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92a325d923_0_177"/>
          <p:cNvSpPr txBox="1"/>
          <p:nvPr/>
        </p:nvSpPr>
        <p:spPr>
          <a:xfrm>
            <a:off x="8824475" y="49733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92a325d923_0_177"/>
          <p:cNvSpPr txBox="1"/>
          <p:nvPr/>
        </p:nvSpPr>
        <p:spPr>
          <a:xfrm>
            <a:off x="9061450" y="59244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292a325d923_0_177"/>
          <p:cNvSpPr/>
          <p:nvPr/>
        </p:nvSpPr>
        <p:spPr>
          <a:xfrm>
            <a:off x="0" y="6162250"/>
            <a:ext cx="12192000" cy="69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map of europe with different countries/regions&#10;&#10;Description automatically generated">
            <a:extLst>
              <a:ext uri="{FF2B5EF4-FFF2-40B4-BE49-F238E27FC236}">
                <a16:creationId xmlns:a16="http://schemas.microsoft.com/office/drawing/2014/main" id="{08A9CB75-5C89-3F11-61A9-23418E273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410" y="2507643"/>
            <a:ext cx="4134894" cy="314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55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2a325d923_0_177"/>
          <p:cNvSpPr txBox="1"/>
          <p:nvPr/>
        </p:nvSpPr>
        <p:spPr>
          <a:xfrm>
            <a:off x="1036652" y="351025"/>
            <a:ext cx="108201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lt-LT" sz="3200" b="1" dirty="0">
                <a:solidFill>
                  <a:srgbClr val="357248"/>
                </a:solidFill>
                <a:latin typeface="Unbounded"/>
              </a:rPr>
              <a:t>Beržynų įveisimo projektas (Šiaurinė Europa)</a:t>
            </a:r>
          </a:p>
        </p:txBody>
      </p:sp>
      <p:sp>
        <p:nvSpPr>
          <p:cNvPr id="186" name="Google Shape;186;g292a325d923_0_177"/>
          <p:cNvSpPr txBox="1"/>
          <p:nvPr/>
        </p:nvSpPr>
        <p:spPr>
          <a:xfrm>
            <a:off x="3309575" y="4531975"/>
            <a:ext cx="200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92a325d923_0_177"/>
          <p:cNvSpPr txBox="1"/>
          <p:nvPr/>
        </p:nvSpPr>
        <p:spPr>
          <a:xfrm>
            <a:off x="8824475" y="49733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92a325d923_0_177"/>
          <p:cNvSpPr txBox="1"/>
          <p:nvPr/>
        </p:nvSpPr>
        <p:spPr>
          <a:xfrm>
            <a:off x="9061450" y="59244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graph of carbon credit&#10;&#10;Description automatically generated">
            <a:extLst>
              <a:ext uri="{FF2B5EF4-FFF2-40B4-BE49-F238E27FC236}">
                <a16:creationId xmlns:a16="http://schemas.microsoft.com/office/drawing/2014/main" id="{912C4D66-4DC6-8D6B-3F18-0B57697C6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45" y="1428203"/>
            <a:ext cx="10611478" cy="495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6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2a325d923_0_177"/>
          <p:cNvSpPr txBox="1"/>
          <p:nvPr/>
        </p:nvSpPr>
        <p:spPr>
          <a:xfrm>
            <a:off x="1036652" y="351025"/>
            <a:ext cx="108201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lt-LT" sz="3200" b="1" dirty="0">
                <a:solidFill>
                  <a:srgbClr val="357248"/>
                </a:solidFill>
                <a:latin typeface="Unbounded"/>
              </a:rPr>
              <a:t>Beržynų įveisimo projektas (Šiaurinė Europa)</a:t>
            </a:r>
          </a:p>
        </p:txBody>
      </p:sp>
      <p:sp>
        <p:nvSpPr>
          <p:cNvPr id="186" name="Google Shape;186;g292a325d923_0_177"/>
          <p:cNvSpPr txBox="1"/>
          <p:nvPr/>
        </p:nvSpPr>
        <p:spPr>
          <a:xfrm>
            <a:off x="3309575" y="4531975"/>
            <a:ext cx="200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92a325d923_0_177"/>
          <p:cNvSpPr txBox="1"/>
          <p:nvPr/>
        </p:nvSpPr>
        <p:spPr>
          <a:xfrm>
            <a:off x="8824475" y="49733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92a325d923_0_177"/>
          <p:cNvSpPr txBox="1"/>
          <p:nvPr/>
        </p:nvSpPr>
        <p:spPr>
          <a:xfrm>
            <a:off x="9061450" y="59244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graph of a number of credit&#10;&#10;Description automatically generated">
            <a:extLst>
              <a:ext uri="{FF2B5EF4-FFF2-40B4-BE49-F238E27FC236}">
                <a16:creationId xmlns:a16="http://schemas.microsoft.com/office/drawing/2014/main" id="{30A14F0B-8B04-FECD-F478-DF3F44F60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357" y="1484450"/>
            <a:ext cx="9894174" cy="508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38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2a325d923_0_177"/>
          <p:cNvSpPr txBox="1"/>
          <p:nvPr/>
        </p:nvSpPr>
        <p:spPr>
          <a:xfrm>
            <a:off x="1036652" y="351025"/>
            <a:ext cx="108201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lt-LT" sz="2000" b="1" dirty="0">
                <a:solidFill>
                  <a:srgbClr val="357248"/>
                </a:solidFill>
                <a:latin typeface="Unbounded"/>
              </a:rPr>
              <a:t>Anglies sukaupimas ir užrakinimas tuopų želdiniuose – kuo ilgesnė rotacija, tuo daugiau anglies užrakinama tuopų želdiniuose</a:t>
            </a:r>
            <a:endParaRPr lang="lt-LT" sz="2000" b="1" dirty="0">
              <a:solidFill>
                <a:srgbClr val="357248"/>
              </a:solidFill>
              <a:latin typeface="Unbounded"/>
              <a:sym typeface="Roboto"/>
            </a:endParaRPr>
          </a:p>
        </p:txBody>
      </p:sp>
      <p:sp>
        <p:nvSpPr>
          <p:cNvPr id="185" name="Google Shape;185;g292a325d923_0_177"/>
          <p:cNvSpPr txBox="1"/>
          <p:nvPr/>
        </p:nvSpPr>
        <p:spPr>
          <a:xfrm>
            <a:off x="1056448" y="911893"/>
            <a:ext cx="100989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i="0" u="none" strike="noStrike" cap="none" dirty="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lt-LT" sz="1600" b="1" dirty="0">
              <a:solidFill>
                <a:schemeClr val="dk1"/>
              </a:solidFill>
            </a:endParaRPr>
          </a:p>
          <a:p>
            <a:endParaRPr lang="lt-LT" sz="1600" b="1" dirty="0">
              <a:solidFill>
                <a:schemeClr val="dk1"/>
              </a:solidFill>
            </a:endParaRPr>
          </a:p>
          <a:p>
            <a:endParaRPr lang="lt-LT" sz="1600" b="1" dirty="0">
              <a:solidFill>
                <a:schemeClr val="dk1"/>
              </a:solidFill>
            </a:endParaRPr>
          </a:p>
          <a:p>
            <a:endParaRPr lang="lt-LT" sz="1600" b="1" dirty="0">
              <a:solidFill>
                <a:schemeClr val="dk1"/>
              </a:solidFill>
            </a:endParaRPr>
          </a:p>
        </p:txBody>
      </p:sp>
      <p:sp>
        <p:nvSpPr>
          <p:cNvPr id="186" name="Google Shape;186;g292a325d923_0_177"/>
          <p:cNvSpPr txBox="1"/>
          <p:nvPr/>
        </p:nvSpPr>
        <p:spPr>
          <a:xfrm>
            <a:off x="3309575" y="4531975"/>
            <a:ext cx="200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92a325d923_0_177"/>
          <p:cNvSpPr txBox="1"/>
          <p:nvPr/>
        </p:nvSpPr>
        <p:spPr>
          <a:xfrm>
            <a:off x="8824475" y="49733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92a325d923_0_177"/>
          <p:cNvSpPr txBox="1"/>
          <p:nvPr/>
        </p:nvSpPr>
        <p:spPr>
          <a:xfrm>
            <a:off x="9061450" y="59244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292a325d923_0_177"/>
          <p:cNvSpPr/>
          <p:nvPr/>
        </p:nvSpPr>
        <p:spPr>
          <a:xfrm>
            <a:off x="0" y="6162250"/>
            <a:ext cx="12192000" cy="69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picture containing screenshot, line&#10;&#10;Description automatically generated">
            <a:extLst>
              <a:ext uri="{FF2B5EF4-FFF2-40B4-BE49-F238E27FC236}">
                <a16:creationId xmlns:a16="http://schemas.microsoft.com/office/drawing/2014/main" id="{2F88D270-8ABB-02B4-FBF8-9FDCBFE45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96" y="1526348"/>
            <a:ext cx="11048777" cy="415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14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248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7aa627226d_0_139"/>
          <p:cNvSpPr txBox="1"/>
          <p:nvPr/>
        </p:nvSpPr>
        <p:spPr>
          <a:xfrm>
            <a:off x="1053764" y="769725"/>
            <a:ext cx="104829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lt-LT" sz="3500" b="1" i="0" u="none" strike="noStrike" cap="none" dirty="0">
                <a:solidFill>
                  <a:srgbClr val="92CE63"/>
                </a:solidFill>
                <a:latin typeface="Unbounded"/>
                <a:ea typeface="Unbounded"/>
                <a:cs typeface="Unbounded"/>
                <a:sym typeface="Unbounded"/>
              </a:rPr>
              <a:t>Anglies ūkininkavimas </a:t>
            </a:r>
            <a:r>
              <a:rPr lang="lt-LT" sz="3500" b="1" dirty="0">
                <a:solidFill>
                  <a:srgbClr val="92CE63"/>
                </a:solidFill>
                <a:latin typeface="Unbounded"/>
                <a:ea typeface="Unbounded"/>
                <a:cs typeface="Unbounded"/>
                <a:sym typeface="Unbounded"/>
              </a:rPr>
              <a:t>– patobulintas miškų valdymas</a:t>
            </a:r>
            <a:endParaRPr lang="lt-LT" sz="3500" b="1" i="0" u="none" strike="noStrike" cap="none" dirty="0">
              <a:solidFill>
                <a:srgbClr val="92CE6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387" name="Google Shape;387;g27aa627226d_0_139"/>
          <p:cNvSpPr/>
          <p:nvPr/>
        </p:nvSpPr>
        <p:spPr>
          <a:xfrm>
            <a:off x="0" y="4625009"/>
            <a:ext cx="12192000" cy="22329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6500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2a325d923_0_177"/>
          <p:cNvSpPr txBox="1"/>
          <p:nvPr/>
        </p:nvSpPr>
        <p:spPr>
          <a:xfrm>
            <a:off x="1036652" y="351025"/>
            <a:ext cx="10820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lt-LT" sz="3200" b="1">
                <a:solidFill>
                  <a:srgbClr val="357248"/>
                </a:solidFill>
                <a:latin typeface="Unbounded"/>
                <a:ea typeface="Unbounded"/>
                <a:cs typeface="Unbounded"/>
                <a:sym typeface="Unbounded"/>
              </a:rPr>
              <a:t>Patobulinto miškų valdymo priemonės</a:t>
            </a:r>
            <a:endParaRPr lang="lt-LT" sz="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92a325d923_0_177"/>
          <p:cNvSpPr txBox="1"/>
          <p:nvPr/>
        </p:nvSpPr>
        <p:spPr>
          <a:xfrm>
            <a:off x="1056448" y="911893"/>
            <a:ext cx="10098900" cy="560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i="0" u="none" strike="noStrike" cap="none" dirty="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Patobulinto miškų valdymo programa, siekia, kad esama miško žemė būtų tvarkoma palankesniu klimatui būdu, todėl ilgainiui padidės anglies sekvestracija.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Dvi pagrindinės galimos patobulinto miškų valdymo veiklų kryptys: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• rotacijos amžiaus pratęsimas, atsisakant kirtimų medynams pasiekus ekonominę brandą ir pereinant prie kirtimų susietų su biologine branda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• keičiant medynų rūšinę sudėtį (medynų rekonstrukcija) siekiant padidinti anglies sekvestraciją ilgalaikėje perspektyvoje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Kitos priemonės, didinančios miškų anglies sekvestracijos potencialą: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• tręšimas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• Medynų tvarumo didinimas – ypač sunku įvertinti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endParaRPr lang="lt-LT" sz="1600" b="1" dirty="0">
              <a:solidFill>
                <a:schemeClr val="dk1"/>
              </a:solidFill>
            </a:endParaRPr>
          </a:p>
          <a:p>
            <a:endParaRPr lang="lt-LT" sz="1600" b="1" dirty="0">
              <a:solidFill>
                <a:schemeClr val="dk1"/>
              </a:solidFill>
            </a:endParaRPr>
          </a:p>
          <a:p>
            <a:endParaRPr lang="lt-LT" sz="1600" b="1" dirty="0">
              <a:solidFill>
                <a:schemeClr val="dk1"/>
              </a:solidFill>
            </a:endParaRPr>
          </a:p>
        </p:txBody>
      </p:sp>
      <p:sp>
        <p:nvSpPr>
          <p:cNvPr id="186" name="Google Shape;186;g292a325d923_0_177"/>
          <p:cNvSpPr txBox="1"/>
          <p:nvPr/>
        </p:nvSpPr>
        <p:spPr>
          <a:xfrm>
            <a:off x="3309575" y="4531975"/>
            <a:ext cx="200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92a325d923_0_177"/>
          <p:cNvSpPr txBox="1"/>
          <p:nvPr/>
        </p:nvSpPr>
        <p:spPr>
          <a:xfrm>
            <a:off x="8824475" y="49733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92a325d923_0_177"/>
          <p:cNvSpPr txBox="1"/>
          <p:nvPr/>
        </p:nvSpPr>
        <p:spPr>
          <a:xfrm>
            <a:off x="9061450" y="59244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292a325d923_0_177"/>
          <p:cNvSpPr/>
          <p:nvPr/>
        </p:nvSpPr>
        <p:spPr>
          <a:xfrm>
            <a:off x="0" y="6162250"/>
            <a:ext cx="12192000" cy="69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8557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2a325d923_0_177"/>
          <p:cNvSpPr txBox="1"/>
          <p:nvPr/>
        </p:nvSpPr>
        <p:spPr>
          <a:xfrm>
            <a:off x="1036652" y="351025"/>
            <a:ext cx="10820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lt-LT" sz="3200" b="1" dirty="0">
                <a:solidFill>
                  <a:srgbClr val="357248"/>
                </a:solidFill>
                <a:latin typeface="Unbounded"/>
                <a:ea typeface="Unbounded"/>
                <a:cs typeface="Unbounded"/>
                <a:sym typeface="Unbounded"/>
              </a:rPr>
              <a:t>Rotacijos amžiaus pratęsimas</a:t>
            </a:r>
            <a:endParaRPr lang="lt-LT" sz="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92a325d923_0_177"/>
          <p:cNvSpPr txBox="1"/>
          <p:nvPr/>
        </p:nvSpPr>
        <p:spPr>
          <a:xfrm>
            <a:off x="1056448" y="911893"/>
            <a:ext cx="10098900" cy="4862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lt-LT" sz="1600" b="1" dirty="0">
                <a:solidFill>
                  <a:schemeClr val="dk1"/>
                </a:solidFill>
              </a:rPr>
              <a:t>Pagrindiniai reikalavimai: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• Veiklos vyksta ūkiniuose plotuose, kur nėra esminių ūkininkavimo apribojimų, </a:t>
            </a:r>
            <a:r>
              <a:rPr lang="lt-LT" sz="1600" b="1" dirty="0" err="1">
                <a:solidFill>
                  <a:schemeClr val="dk1"/>
                </a:solidFill>
              </a:rPr>
              <a:t>susijusiųų</a:t>
            </a:r>
            <a:r>
              <a:rPr lang="lt-LT" sz="1600" b="1" dirty="0">
                <a:solidFill>
                  <a:schemeClr val="dk1"/>
                </a:solidFill>
              </a:rPr>
              <a:t> su medynu amžiumi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• Vyrauja pagrindinės komercinės medynų rūšys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• Valdos plotas pakankamas, kad vykdyti komercinę veiklą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• Medynų rūšis leidžia padidinti rotacijos terminą be didesnes </a:t>
            </a:r>
            <a:r>
              <a:rPr lang="lt-LT" sz="1600" b="1" dirty="0" err="1">
                <a:solidFill>
                  <a:schemeClr val="dk1"/>
                </a:solidFill>
              </a:rPr>
              <a:t>abiotinės</a:t>
            </a:r>
            <a:r>
              <a:rPr lang="lt-LT" sz="1600" b="1" dirty="0">
                <a:solidFill>
                  <a:schemeClr val="dk1"/>
                </a:solidFill>
              </a:rPr>
              <a:t> rizikos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• Projektai galimi medynuose, kurių rotacija ilgesnė nei 20 metų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• Projektai prasideda pasirašius sutartį, kreditai gali būti generuojami iškart medynai </a:t>
            </a:r>
            <a:r>
              <a:rPr lang="lt-LT" sz="1600" b="1" dirty="0" err="1">
                <a:solidFill>
                  <a:schemeClr val="dk1"/>
                </a:solidFill>
              </a:rPr>
              <a:t>pesiekė</a:t>
            </a:r>
            <a:r>
              <a:rPr lang="lt-LT" sz="1600" b="1" dirty="0">
                <a:solidFill>
                  <a:schemeClr val="dk1"/>
                </a:solidFill>
              </a:rPr>
              <a:t> ekonominę brandą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endParaRPr lang="lt-LT" sz="1600" b="1" dirty="0">
              <a:solidFill>
                <a:schemeClr val="dk1"/>
              </a:solidFill>
            </a:endParaRPr>
          </a:p>
          <a:p>
            <a:endParaRPr lang="lt-LT" sz="1600" b="1" dirty="0">
              <a:solidFill>
                <a:schemeClr val="dk1"/>
              </a:solidFill>
            </a:endParaRPr>
          </a:p>
          <a:p>
            <a:endParaRPr lang="lt-LT" sz="1600" b="1" dirty="0">
              <a:solidFill>
                <a:schemeClr val="dk1"/>
              </a:solidFill>
            </a:endParaRPr>
          </a:p>
        </p:txBody>
      </p:sp>
      <p:sp>
        <p:nvSpPr>
          <p:cNvPr id="186" name="Google Shape;186;g292a325d923_0_177"/>
          <p:cNvSpPr txBox="1"/>
          <p:nvPr/>
        </p:nvSpPr>
        <p:spPr>
          <a:xfrm>
            <a:off x="3309575" y="4531975"/>
            <a:ext cx="200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92a325d923_0_177"/>
          <p:cNvSpPr txBox="1"/>
          <p:nvPr/>
        </p:nvSpPr>
        <p:spPr>
          <a:xfrm>
            <a:off x="8824475" y="49733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92a325d923_0_177"/>
          <p:cNvSpPr txBox="1"/>
          <p:nvPr/>
        </p:nvSpPr>
        <p:spPr>
          <a:xfrm>
            <a:off x="9061450" y="59244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292a325d923_0_177"/>
          <p:cNvSpPr/>
          <p:nvPr/>
        </p:nvSpPr>
        <p:spPr>
          <a:xfrm>
            <a:off x="0" y="6162250"/>
            <a:ext cx="12192000" cy="69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7913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2a325d923_0_177"/>
          <p:cNvSpPr txBox="1"/>
          <p:nvPr/>
        </p:nvSpPr>
        <p:spPr>
          <a:xfrm>
            <a:off x="1036652" y="351025"/>
            <a:ext cx="10820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3200" b="1" dirty="0" err="1">
                <a:solidFill>
                  <a:srgbClr val="357248"/>
                </a:solidFill>
                <a:latin typeface="Unbounded"/>
                <a:ea typeface="Unbounded"/>
                <a:cs typeface="Unbounded"/>
                <a:sym typeface="Unbounded"/>
              </a:rPr>
              <a:t>Turinys</a:t>
            </a:r>
            <a:endParaRPr sz="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92a325d923_0_177"/>
          <p:cNvSpPr txBox="1"/>
          <p:nvPr/>
        </p:nvSpPr>
        <p:spPr>
          <a:xfrm>
            <a:off x="1056448" y="911893"/>
            <a:ext cx="100989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i="0" u="none" strike="noStrike" cap="none" dirty="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/>
            <a:r>
              <a:rPr lang="lt-LT" sz="1600" b="1" dirty="0">
                <a:solidFill>
                  <a:srgbClr val="92CE63"/>
                </a:solidFill>
                <a:latin typeface="Unbounded"/>
                <a:ea typeface="Unbounded"/>
                <a:cs typeface="Unbounded"/>
                <a:sym typeface="Unbounded"/>
              </a:rPr>
              <a:t>ES reglamentas dėl anglies dioksido absorbentų sertifikavimo sistemos</a:t>
            </a:r>
            <a:endParaRPr lang="lt-LT" sz="1600" b="1" i="0" u="none" strike="noStrike" cap="none" dirty="0">
              <a:solidFill>
                <a:srgbClr val="92CE6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385623"/>
              </a:solidFill>
            </a:endParaRPr>
          </a:p>
          <a:p>
            <a:pPr algn="just"/>
            <a:r>
              <a:rPr lang="lt-LT" sz="1600" b="1" i="0" u="none" strike="noStrike" cap="none" dirty="0">
                <a:solidFill>
                  <a:srgbClr val="92CE63"/>
                </a:solidFill>
                <a:latin typeface="Unbounded"/>
                <a:ea typeface="Unbounded"/>
                <a:cs typeface="Unbounded"/>
                <a:sym typeface="Unbounded"/>
              </a:rPr>
              <a:t>Laisvanoriškų </a:t>
            </a:r>
            <a:r>
              <a:rPr lang="lt-LT" sz="1600" b="1" dirty="0">
                <a:solidFill>
                  <a:srgbClr val="92CE63"/>
                </a:solidFill>
                <a:latin typeface="Unbounded"/>
                <a:ea typeface="Unbounded"/>
                <a:cs typeface="Unbounded"/>
                <a:sym typeface="Unbounded"/>
              </a:rPr>
              <a:t>anglies kreditų galimybės Lietuvoje</a:t>
            </a:r>
          </a:p>
          <a:p>
            <a:pPr algn="just"/>
            <a:endParaRPr lang="lt-LT" sz="1600" b="1" i="0" u="none" strike="noStrike" cap="none" dirty="0">
              <a:solidFill>
                <a:srgbClr val="92CE6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algn="just"/>
            <a:r>
              <a:rPr lang="lt-LT" sz="1600" b="1" i="0" u="none" strike="noStrike" cap="none" dirty="0">
                <a:solidFill>
                  <a:srgbClr val="92CE63"/>
                </a:solidFill>
                <a:latin typeface="Unbounded"/>
                <a:ea typeface="Unbounded"/>
                <a:cs typeface="Unbounded"/>
                <a:sym typeface="Unbounded"/>
              </a:rPr>
              <a:t>Anglies ūkininkavimas </a:t>
            </a:r>
            <a:r>
              <a:rPr lang="lt-LT" sz="1600" b="1" dirty="0">
                <a:solidFill>
                  <a:srgbClr val="92CE63"/>
                </a:solidFill>
                <a:latin typeface="Unbounded"/>
                <a:ea typeface="Unbounded"/>
                <a:cs typeface="Unbounded"/>
                <a:sym typeface="Unbounded"/>
              </a:rPr>
              <a:t>– miškų veisimas</a:t>
            </a:r>
            <a:endParaRPr lang="lt-LT" sz="1600" b="1" i="0" u="none" strike="noStrike" cap="none" dirty="0">
              <a:solidFill>
                <a:srgbClr val="92CE6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algn="just"/>
            <a:endParaRPr lang="lt-LT" sz="1600" b="1" i="0" u="none" strike="noStrike" cap="none" dirty="0">
              <a:solidFill>
                <a:srgbClr val="92CE6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lt-LT" sz="1600" b="1" i="0" u="none" strike="noStrike" cap="none" dirty="0">
                <a:solidFill>
                  <a:srgbClr val="92CE63"/>
                </a:solidFill>
                <a:latin typeface="Unbounded"/>
                <a:ea typeface="Unbounded"/>
                <a:cs typeface="Unbounded"/>
                <a:sym typeface="Unbounded"/>
              </a:rPr>
              <a:t>Anglies ūkininkavimas </a:t>
            </a:r>
            <a:r>
              <a:rPr lang="lt-LT" sz="1600" b="1" dirty="0">
                <a:solidFill>
                  <a:srgbClr val="92CE63"/>
                </a:solidFill>
                <a:latin typeface="Unbounded"/>
                <a:ea typeface="Unbounded"/>
                <a:cs typeface="Unbounded"/>
                <a:sym typeface="Unbounded"/>
              </a:rPr>
              <a:t>– patobulintas miškų valdymas</a:t>
            </a:r>
            <a:endParaRPr lang="lt-LT" sz="1600" b="1" i="0" u="none" strike="noStrike" cap="none" dirty="0">
              <a:solidFill>
                <a:srgbClr val="92CE6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292a325d923_0_177"/>
          <p:cNvSpPr txBox="1"/>
          <p:nvPr/>
        </p:nvSpPr>
        <p:spPr>
          <a:xfrm>
            <a:off x="3309575" y="4531975"/>
            <a:ext cx="200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92a325d923_0_177"/>
          <p:cNvSpPr txBox="1"/>
          <p:nvPr/>
        </p:nvSpPr>
        <p:spPr>
          <a:xfrm>
            <a:off x="8824475" y="49733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92a325d923_0_177"/>
          <p:cNvSpPr txBox="1"/>
          <p:nvPr/>
        </p:nvSpPr>
        <p:spPr>
          <a:xfrm>
            <a:off x="9061450" y="59244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2a325d923_0_177"/>
          <p:cNvSpPr txBox="1"/>
          <p:nvPr/>
        </p:nvSpPr>
        <p:spPr>
          <a:xfrm>
            <a:off x="1036652" y="351025"/>
            <a:ext cx="108201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lt-LT" sz="3200" b="1" dirty="0">
                <a:solidFill>
                  <a:srgbClr val="357248"/>
                </a:solidFill>
                <a:latin typeface="Unbounded"/>
                <a:ea typeface="Unbounded"/>
                <a:cs typeface="Unbounded"/>
                <a:sym typeface="Unbounded"/>
              </a:rPr>
              <a:t>Rotacijos amžiaus pratęsimo </a:t>
            </a:r>
            <a:r>
              <a:rPr lang="lt-LT" sz="3200" b="1" dirty="0" err="1">
                <a:solidFill>
                  <a:srgbClr val="357248"/>
                </a:solidFill>
                <a:latin typeface="Unbounded"/>
                <a:ea typeface="Unbounded"/>
                <a:cs typeface="Unbounded"/>
                <a:sym typeface="Unbounded"/>
              </a:rPr>
              <a:t>projektųų</a:t>
            </a:r>
            <a:r>
              <a:rPr lang="lt-LT" sz="3200" b="1" dirty="0">
                <a:solidFill>
                  <a:srgbClr val="357248"/>
                </a:solidFill>
                <a:latin typeface="Unbounded"/>
                <a:ea typeface="Unbounded"/>
                <a:cs typeface="Unbounded"/>
                <a:sym typeface="Unbounded"/>
              </a:rPr>
              <a:t> pavyzdžiai</a:t>
            </a:r>
            <a:endParaRPr lang="lt-LT" sz="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92a325d923_0_177"/>
          <p:cNvSpPr txBox="1"/>
          <p:nvPr/>
        </p:nvSpPr>
        <p:spPr>
          <a:xfrm>
            <a:off x="1036652" y="1318125"/>
            <a:ext cx="100989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• Pušynų rotacijos patęsimas 15 metų – galimi 20-25 kreditai</a:t>
            </a:r>
          </a:p>
          <a:p>
            <a:r>
              <a:rPr lang="lt-LT" sz="1600" b="1" dirty="0">
                <a:solidFill>
                  <a:schemeClr val="dk1"/>
                </a:solidFill>
              </a:rPr>
              <a:t>• Pušynų rotacijos patęsimas 30 metų – galimi 50-55 kreditai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endParaRPr lang="lt-LT" sz="1600" b="1" dirty="0">
              <a:solidFill>
                <a:schemeClr val="dk1"/>
              </a:solidFill>
            </a:endParaRPr>
          </a:p>
          <a:p>
            <a:endParaRPr lang="lt-LT" sz="1600" b="1" dirty="0">
              <a:solidFill>
                <a:schemeClr val="dk1"/>
              </a:solidFill>
            </a:endParaRPr>
          </a:p>
        </p:txBody>
      </p:sp>
      <p:sp>
        <p:nvSpPr>
          <p:cNvPr id="186" name="Google Shape;186;g292a325d923_0_177"/>
          <p:cNvSpPr txBox="1"/>
          <p:nvPr/>
        </p:nvSpPr>
        <p:spPr>
          <a:xfrm>
            <a:off x="3309575" y="4531975"/>
            <a:ext cx="200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92a325d923_0_177"/>
          <p:cNvSpPr txBox="1"/>
          <p:nvPr/>
        </p:nvSpPr>
        <p:spPr>
          <a:xfrm>
            <a:off x="8824475" y="49733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92a325d923_0_177"/>
          <p:cNvSpPr txBox="1"/>
          <p:nvPr/>
        </p:nvSpPr>
        <p:spPr>
          <a:xfrm>
            <a:off x="9061450" y="59244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A3442B39-8813-B38F-FD1D-2415B3E29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800" y="2213935"/>
            <a:ext cx="7365804" cy="376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51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2a325d923_0_177"/>
          <p:cNvSpPr txBox="1"/>
          <p:nvPr/>
        </p:nvSpPr>
        <p:spPr>
          <a:xfrm>
            <a:off x="1036652" y="351025"/>
            <a:ext cx="10820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lt-LT" sz="3200" b="1" dirty="0">
                <a:solidFill>
                  <a:srgbClr val="357248"/>
                </a:solidFill>
                <a:latin typeface="Unbounded"/>
                <a:ea typeface="Unbounded"/>
                <a:cs typeface="Unbounded"/>
                <a:sym typeface="Unbounded"/>
              </a:rPr>
              <a:t>Medynų rekonstrukcija</a:t>
            </a:r>
            <a:endParaRPr lang="lt-LT" sz="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92a325d923_0_177"/>
          <p:cNvSpPr txBox="1"/>
          <p:nvPr/>
        </p:nvSpPr>
        <p:spPr>
          <a:xfrm>
            <a:off x="1056448" y="911893"/>
            <a:ext cx="10098900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lt-LT" sz="1600" b="1" dirty="0">
                <a:solidFill>
                  <a:schemeClr val="dk1"/>
                </a:solidFill>
              </a:rPr>
              <a:t>Pagrindiniai reikalavimai: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• Reikalinga žmogaus intervencija: naujų rūšių įveisimas, sutankinimas, apsauga nuo žvėrių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• Numatoma kad ūkininkavimas bus vykdomas pagal ekonominę brandą (teisinį reguliavimą)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• Projektas prasideda po rekonstruojamos valdos kirtimo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• Tinkami plotai, kur kirtimai buvo vykdomi einamaisiais metais ar numatomi per artimiausius 10 metų</a:t>
            </a:r>
          </a:p>
          <a:p>
            <a:endParaRPr lang="lt-LT" sz="1600" b="1" dirty="0">
              <a:solidFill>
                <a:schemeClr val="dk1"/>
              </a:solidFill>
            </a:endParaRPr>
          </a:p>
        </p:txBody>
      </p:sp>
      <p:sp>
        <p:nvSpPr>
          <p:cNvPr id="186" name="Google Shape;186;g292a325d923_0_177"/>
          <p:cNvSpPr txBox="1"/>
          <p:nvPr/>
        </p:nvSpPr>
        <p:spPr>
          <a:xfrm>
            <a:off x="3309575" y="4531975"/>
            <a:ext cx="200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92a325d923_0_177"/>
          <p:cNvSpPr txBox="1"/>
          <p:nvPr/>
        </p:nvSpPr>
        <p:spPr>
          <a:xfrm>
            <a:off x="8824475" y="49733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92a325d923_0_177"/>
          <p:cNvSpPr txBox="1"/>
          <p:nvPr/>
        </p:nvSpPr>
        <p:spPr>
          <a:xfrm>
            <a:off x="9061450" y="59244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292a325d923_0_177"/>
          <p:cNvSpPr/>
          <p:nvPr/>
        </p:nvSpPr>
        <p:spPr>
          <a:xfrm>
            <a:off x="0" y="6162250"/>
            <a:ext cx="12192000" cy="69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094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2a325d923_0_177"/>
          <p:cNvSpPr txBox="1"/>
          <p:nvPr/>
        </p:nvSpPr>
        <p:spPr>
          <a:xfrm>
            <a:off x="1036652" y="351025"/>
            <a:ext cx="108201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lt-LT" sz="3200" b="1" dirty="0">
                <a:solidFill>
                  <a:srgbClr val="357248"/>
                </a:solidFill>
                <a:latin typeface="Unbounded"/>
                <a:ea typeface="Unbounded"/>
                <a:cs typeface="Unbounded"/>
                <a:sym typeface="Unbounded"/>
              </a:rPr>
              <a:t>Medynų rekonstrukcijos projektų pavyzdžiai</a:t>
            </a:r>
            <a:endParaRPr lang="lt-LT" sz="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92a325d923_0_177"/>
          <p:cNvSpPr txBox="1"/>
          <p:nvPr/>
        </p:nvSpPr>
        <p:spPr>
          <a:xfrm>
            <a:off x="1036652" y="1537802"/>
            <a:ext cx="10098900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• </a:t>
            </a:r>
            <a:r>
              <a:rPr lang="lt-LT" sz="1600" b="1" dirty="0" err="1">
                <a:solidFill>
                  <a:schemeClr val="dk1"/>
                </a:solidFill>
              </a:rPr>
              <a:t>Baltalksnynų</a:t>
            </a:r>
            <a:r>
              <a:rPr lang="lt-LT" sz="1600" b="1" dirty="0">
                <a:solidFill>
                  <a:schemeClr val="dk1"/>
                </a:solidFill>
              </a:rPr>
              <a:t> rekonstrukcija į beržynus – galimi 90-125 kreditai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• Eglynų rekonstrukcija į pušynus – galimi 90-105 kreditai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• Eglynų rekonstrukcija į beržynus – galimi 35-55 kreditai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• Drebulynų rekonstrukcija į beržynus – galimi 75 kreditai	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endParaRPr lang="lt-LT" sz="1600" b="1" dirty="0">
              <a:solidFill>
                <a:schemeClr val="dk1"/>
              </a:solidFill>
            </a:endParaRPr>
          </a:p>
        </p:txBody>
      </p:sp>
      <p:sp>
        <p:nvSpPr>
          <p:cNvPr id="186" name="Google Shape;186;g292a325d923_0_177"/>
          <p:cNvSpPr txBox="1"/>
          <p:nvPr/>
        </p:nvSpPr>
        <p:spPr>
          <a:xfrm>
            <a:off x="3309575" y="4531975"/>
            <a:ext cx="200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92a325d923_0_177"/>
          <p:cNvSpPr txBox="1"/>
          <p:nvPr/>
        </p:nvSpPr>
        <p:spPr>
          <a:xfrm>
            <a:off x="8824475" y="49733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92a325d923_0_177"/>
          <p:cNvSpPr txBox="1"/>
          <p:nvPr/>
        </p:nvSpPr>
        <p:spPr>
          <a:xfrm>
            <a:off x="9061450" y="59244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292a325d923_0_177"/>
          <p:cNvSpPr/>
          <p:nvPr/>
        </p:nvSpPr>
        <p:spPr>
          <a:xfrm>
            <a:off x="0" y="6162250"/>
            <a:ext cx="12192000" cy="69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451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2a325d923_0_177"/>
          <p:cNvSpPr txBox="1"/>
          <p:nvPr/>
        </p:nvSpPr>
        <p:spPr>
          <a:xfrm>
            <a:off x="1036652" y="351025"/>
            <a:ext cx="108201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lt-LT" sz="3200" b="1" dirty="0" err="1">
                <a:solidFill>
                  <a:srgbClr val="357248"/>
                </a:solidFill>
                <a:latin typeface="Unbounded"/>
                <a:ea typeface="Unbounded"/>
                <a:cs typeface="Unbounded"/>
                <a:sym typeface="Unbounded"/>
              </a:rPr>
              <a:t>Baltalksnyno</a:t>
            </a:r>
            <a:r>
              <a:rPr lang="lt-LT" sz="3200" b="1" dirty="0">
                <a:solidFill>
                  <a:srgbClr val="357248"/>
                </a:solidFill>
                <a:latin typeface="Unbounded"/>
                <a:ea typeface="Unbounded"/>
                <a:cs typeface="Unbounded"/>
                <a:sym typeface="Unbounded"/>
              </a:rPr>
              <a:t> rekonstrukcijos į beržyną projekto pavyzdys</a:t>
            </a:r>
            <a:endParaRPr lang="lt-LT" sz="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92a325d923_0_177"/>
          <p:cNvSpPr txBox="1"/>
          <p:nvPr/>
        </p:nvSpPr>
        <p:spPr>
          <a:xfrm>
            <a:off x="1036652" y="1537802"/>
            <a:ext cx="100989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endParaRPr lang="lt-LT" sz="1600" b="1" dirty="0">
              <a:solidFill>
                <a:schemeClr val="dk1"/>
              </a:solidFill>
            </a:endParaRPr>
          </a:p>
          <a:p>
            <a:r>
              <a:rPr lang="lt-LT" sz="1600" b="1" dirty="0">
                <a:solidFill>
                  <a:schemeClr val="dk1"/>
                </a:solidFill>
              </a:rPr>
              <a:t>	</a:t>
            </a:r>
          </a:p>
          <a:p>
            <a:endParaRPr lang="lt-LT" sz="1600" b="1" dirty="0">
              <a:solidFill>
                <a:schemeClr val="dk1"/>
              </a:solidFill>
            </a:endParaRPr>
          </a:p>
          <a:p>
            <a:endParaRPr lang="lt-LT" sz="1600" b="1" dirty="0">
              <a:solidFill>
                <a:schemeClr val="dk1"/>
              </a:solidFill>
            </a:endParaRPr>
          </a:p>
        </p:txBody>
      </p:sp>
      <p:sp>
        <p:nvSpPr>
          <p:cNvPr id="186" name="Google Shape;186;g292a325d923_0_177"/>
          <p:cNvSpPr txBox="1"/>
          <p:nvPr/>
        </p:nvSpPr>
        <p:spPr>
          <a:xfrm>
            <a:off x="3309575" y="4531975"/>
            <a:ext cx="200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92a325d923_0_177"/>
          <p:cNvSpPr txBox="1"/>
          <p:nvPr/>
        </p:nvSpPr>
        <p:spPr>
          <a:xfrm>
            <a:off x="8824475" y="49733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92a325d923_0_177"/>
          <p:cNvSpPr txBox="1"/>
          <p:nvPr/>
        </p:nvSpPr>
        <p:spPr>
          <a:xfrm>
            <a:off x="9061450" y="59244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292a325d923_0_177"/>
          <p:cNvSpPr/>
          <p:nvPr/>
        </p:nvSpPr>
        <p:spPr>
          <a:xfrm>
            <a:off x="0" y="6162250"/>
            <a:ext cx="12192000" cy="69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graph on a white background&#10;&#10;Description automatically generated">
            <a:extLst>
              <a:ext uri="{FF2B5EF4-FFF2-40B4-BE49-F238E27FC236}">
                <a16:creationId xmlns:a16="http://schemas.microsoft.com/office/drawing/2014/main" id="{42838D71-3B21-745D-9E01-84D3837A6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220" y="1484450"/>
            <a:ext cx="9190260" cy="454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53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/>
        </p:nvSpPr>
        <p:spPr>
          <a:xfrm>
            <a:off x="347969" y="4125049"/>
            <a:ext cx="88689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7000" b="1" i="0" u="none" strike="noStrike" cap="none">
                <a:solidFill>
                  <a:srgbClr val="92CE63"/>
                </a:solidFill>
                <a:latin typeface="Unbounded"/>
                <a:ea typeface="Unbounded"/>
                <a:cs typeface="Unbounded"/>
                <a:sym typeface="Unbounded"/>
              </a:rPr>
              <a:t>GFarm for LIFE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97390" y="358905"/>
            <a:ext cx="2106931" cy="863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00" y="312403"/>
            <a:ext cx="1255199" cy="131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7277" y="468763"/>
            <a:ext cx="1151199" cy="6438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/>
          <p:nvPr/>
        </p:nvSpPr>
        <p:spPr>
          <a:xfrm>
            <a:off x="508825" y="5045800"/>
            <a:ext cx="8248500" cy="1678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43524" y="5117310"/>
            <a:ext cx="1496776" cy="646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 descr="A picture containing text, outdoor, sig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8825" y="5201212"/>
            <a:ext cx="1761949" cy="47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25319" y="5167362"/>
            <a:ext cx="1496771" cy="54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9">
            <a:alphaModFix/>
          </a:blip>
          <a:srcRect l="12278" t="9798" r="10838" b="9223"/>
          <a:stretch/>
        </p:blipFill>
        <p:spPr>
          <a:xfrm>
            <a:off x="2733725" y="5664425"/>
            <a:ext cx="726500" cy="95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17022" y="5707763"/>
            <a:ext cx="1095028" cy="86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68825" y="5707763"/>
            <a:ext cx="863575" cy="86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41425" y="5232656"/>
            <a:ext cx="1255199" cy="416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889175" y="5941363"/>
            <a:ext cx="2497802" cy="3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14">
            <a:alphaModFix/>
          </a:blip>
          <a:srcRect l="14892" t="27822" r="15059" b="32183"/>
          <a:stretch/>
        </p:blipFill>
        <p:spPr>
          <a:xfrm>
            <a:off x="687100" y="5891475"/>
            <a:ext cx="1810180" cy="49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497282" y="5192450"/>
            <a:ext cx="1601545" cy="3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EF15CE-061F-53F7-AB8E-173ECC15EBCF}"/>
              </a:ext>
            </a:extLst>
          </p:cNvPr>
          <p:cNvSpPr txBox="1"/>
          <p:nvPr/>
        </p:nvSpPr>
        <p:spPr>
          <a:xfrm>
            <a:off x="175243" y="5832976"/>
            <a:ext cx="11114314" cy="95410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lt-LT" sz="3200" b="1" dirty="0"/>
              <a:t>Dėkui už dėmesį</a:t>
            </a:r>
          </a:p>
          <a:p>
            <a:endParaRPr lang="en-LT" sz="2400" dirty="0"/>
          </a:p>
        </p:txBody>
      </p:sp>
    </p:spTree>
    <p:extLst>
      <p:ext uri="{BB962C8B-B14F-4D97-AF65-F5344CB8AC3E}">
        <p14:creationId xmlns:p14="http://schemas.microsoft.com/office/powerpoint/2010/main" val="7246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248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7aa627226d_0_139"/>
          <p:cNvSpPr txBox="1"/>
          <p:nvPr/>
        </p:nvSpPr>
        <p:spPr>
          <a:xfrm>
            <a:off x="1053764" y="769725"/>
            <a:ext cx="104829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lt-LT" sz="3500" b="1" dirty="0">
                <a:solidFill>
                  <a:srgbClr val="92CE63"/>
                </a:solidFill>
                <a:latin typeface="Unbounded"/>
                <a:ea typeface="Unbounded"/>
                <a:cs typeface="Unbounded"/>
                <a:sym typeface="Unbounded"/>
              </a:rPr>
              <a:t>ES reglamentas dėl anglies dioksido absorbentų sertifikavimo sistemos</a:t>
            </a:r>
            <a:endParaRPr lang="lt-LT" sz="3500" b="1" i="0" u="none" strike="noStrike" cap="none" dirty="0">
              <a:solidFill>
                <a:srgbClr val="92CE6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387" name="Google Shape;387;g27aa627226d_0_139"/>
          <p:cNvSpPr/>
          <p:nvPr/>
        </p:nvSpPr>
        <p:spPr>
          <a:xfrm>
            <a:off x="0" y="4625009"/>
            <a:ext cx="12192000" cy="22329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92a325d923_0_514"/>
          <p:cNvSpPr txBox="1"/>
          <p:nvPr/>
        </p:nvSpPr>
        <p:spPr>
          <a:xfrm>
            <a:off x="791250" y="424125"/>
            <a:ext cx="10922100" cy="49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3500"/>
            </a:pPr>
            <a:r>
              <a:rPr lang="lt-LT" sz="3200" b="1" dirty="0">
                <a:solidFill>
                  <a:srgbClr val="357248"/>
                </a:solidFill>
                <a:latin typeface="Unbounded"/>
                <a:ea typeface="Unbounded"/>
                <a:cs typeface="Unbounded"/>
                <a:sym typeface="Unbounded"/>
              </a:rPr>
              <a:t>ES reglamento pagrindinės nuostatos</a:t>
            </a:r>
            <a:endParaRPr lang="lt-LT"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lang="lt-LT" sz="1800" b="1" dirty="0">
              <a:solidFill>
                <a:srgbClr val="92CE6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lang="lt-LT" sz="1800" b="1" dirty="0">
              <a:solidFill>
                <a:srgbClr val="92CE6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lt-LT" sz="1800" b="1" dirty="0">
                <a:solidFill>
                  <a:srgbClr val="92CE63"/>
                </a:solidFill>
                <a:latin typeface="Unbounded"/>
                <a:ea typeface="Unbounded"/>
                <a:cs typeface="Unbounded"/>
                <a:sym typeface="Unbounded"/>
              </a:rPr>
              <a:t>Pagrindinis tikslas – </a:t>
            </a:r>
            <a:r>
              <a:rPr lang="lt-LT" sz="1800" b="1" dirty="0">
                <a:solidFill>
                  <a:srgbClr val="92CE63"/>
                </a:solidFill>
                <a:latin typeface="Unbounded"/>
              </a:rPr>
              <a:t>sukurti patikimą aukštos kokybės anglies dioksido absorbentų sertifikavimo sistemą, skatinti inovatyvias anglies dioksido šalinimo technologijas ir tvarius, mažo CO2 kiekio ūkininkavimo sprendimus, </a:t>
            </a:r>
            <a:r>
              <a:rPr lang="lt-LT" sz="1800" b="1" dirty="0">
                <a:solidFill>
                  <a:srgbClr val="92CE63"/>
                </a:solidFill>
                <a:latin typeface="Unbounded"/>
                <a:ea typeface="Unbounded"/>
                <a:cs typeface="Unbounded"/>
                <a:sym typeface="Unbounded"/>
              </a:rPr>
              <a:t>kurie prisidėtų prie ŠESD tikslų įgyvendinimo</a:t>
            </a:r>
            <a:endParaRPr lang="lt-LT" sz="1800" b="1" i="0" u="none" strike="noStrike" cap="none" dirty="0">
              <a:solidFill>
                <a:srgbClr val="92CE6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lt-LT" sz="1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700" b="1" dirty="0">
                <a:solidFill>
                  <a:schemeClr val="dk1"/>
                </a:solidFill>
              </a:rPr>
              <a:t>Pagrindinės taikymo sritys: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lt-LT" sz="1700" b="1" dirty="0">
                <a:solidFill>
                  <a:schemeClr val="dk1"/>
                </a:solidFill>
              </a:rPr>
              <a:t>Žemės ūkis ir miškininkystė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lt-LT" sz="1700" b="1" dirty="0">
                <a:solidFill>
                  <a:schemeClr val="dk1"/>
                </a:solidFill>
              </a:rPr>
              <a:t>CO2 technologinis sekvestravimas ir saugyklos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lt-LT" sz="1700" b="1" dirty="0">
                <a:solidFill>
                  <a:schemeClr val="dk1"/>
                </a:solidFill>
              </a:rPr>
              <a:t>Ilgalaikiai medienos produktai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lt-LT" sz="1700" b="1" dirty="0" err="1">
                <a:solidFill>
                  <a:schemeClr val="dk1"/>
                </a:solidFill>
              </a:rPr>
              <a:t>Bio</a:t>
            </a:r>
            <a:r>
              <a:rPr lang="lt-LT" sz="1700" b="1" dirty="0">
                <a:solidFill>
                  <a:schemeClr val="dk1"/>
                </a:solidFill>
              </a:rPr>
              <a:t>-anglis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lt-LT" sz="17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700" b="1" dirty="0">
                <a:solidFill>
                  <a:schemeClr val="dk1"/>
                </a:solidFill>
              </a:rPr>
              <a:t>ES bus kuriamas vieningas anglies kreditų registras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lt-LT" sz="17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700" b="1" dirty="0">
                <a:solidFill>
                  <a:schemeClr val="dk1"/>
                </a:solidFill>
              </a:rPr>
              <a:t>Numatoma pilnas sistemos funkcionavimas – nuo 2028 m.</a:t>
            </a:r>
          </a:p>
        </p:txBody>
      </p:sp>
      <p:sp>
        <p:nvSpPr>
          <p:cNvPr id="304" name="Google Shape;304;g292a325d923_0_514"/>
          <p:cNvSpPr txBox="1"/>
          <p:nvPr/>
        </p:nvSpPr>
        <p:spPr>
          <a:xfrm>
            <a:off x="9061450" y="59244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92a325d923_0_514"/>
          <p:cNvSpPr txBox="1"/>
          <p:nvPr/>
        </p:nvSpPr>
        <p:spPr>
          <a:xfrm>
            <a:off x="791250" y="424125"/>
            <a:ext cx="109221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LT" sz="3200" b="1" dirty="0">
                <a:solidFill>
                  <a:srgbClr val="357248"/>
                </a:solidFill>
                <a:latin typeface="Unbounded"/>
              </a:rPr>
              <a:t>Pagrindiniai reikalavimai anglies ūkininkavimo schemoms (QUALITY)</a:t>
            </a:r>
            <a:endParaRPr lang="lt-LT" sz="3200" b="1" dirty="0">
              <a:solidFill>
                <a:srgbClr val="357248"/>
              </a:solidFill>
              <a:latin typeface="Unbounded"/>
              <a:sym typeface="Unbounded"/>
            </a:endParaRPr>
          </a:p>
        </p:txBody>
      </p:sp>
      <p:sp>
        <p:nvSpPr>
          <p:cNvPr id="304" name="Google Shape;304;g292a325d923_0_514"/>
          <p:cNvSpPr txBox="1"/>
          <p:nvPr/>
        </p:nvSpPr>
        <p:spPr>
          <a:xfrm>
            <a:off x="9061450" y="59244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Content Placeholder 9">
            <a:extLst>
              <a:ext uri="{FF2B5EF4-FFF2-40B4-BE49-F238E27FC236}">
                <a16:creationId xmlns:a16="http://schemas.microsoft.com/office/drawing/2014/main" id="{23F92679-E61C-B827-4ED9-986ACC9F1676}"/>
              </a:ext>
            </a:extLst>
          </p:cNvPr>
          <p:cNvGraphicFramePr>
            <a:graphicFrameLocks/>
          </p:cNvGraphicFramePr>
          <p:nvPr/>
        </p:nvGraphicFramePr>
        <p:xfrm>
          <a:off x="2152650" y="222646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53189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92a325d923_0_514"/>
          <p:cNvSpPr txBox="1"/>
          <p:nvPr/>
        </p:nvSpPr>
        <p:spPr>
          <a:xfrm>
            <a:off x="791250" y="424125"/>
            <a:ext cx="10922100" cy="330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3500"/>
            </a:pPr>
            <a:r>
              <a:rPr lang="lt-LT" sz="3200" b="1" dirty="0">
                <a:solidFill>
                  <a:srgbClr val="357248"/>
                </a:solidFill>
                <a:latin typeface="Unbounded"/>
                <a:sym typeface="Arial"/>
              </a:rPr>
              <a:t>Kiekybinis įvertinimas</a:t>
            </a:r>
            <a:endParaRPr lang="lt-LT" sz="1800" b="1" dirty="0">
              <a:solidFill>
                <a:srgbClr val="92CE6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lang="lt-LT" sz="1800" b="1" dirty="0">
              <a:solidFill>
                <a:srgbClr val="92CE6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endParaRPr lang="en-LT" sz="1700" b="1" dirty="0">
              <a:solidFill>
                <a:schemeClr val="dk1"/>
              </a:solidFill>
            </a:endParaRPr>
          </a:p>
          <a:p>
            <a:r>
              <a:rPr lang="en-LT" sz="1700" b="1" dirty="0">
                <a:solidFill>
                  <a:schemeClr val="dk1"/>
                </a:solidFill>
              </a:rPr>
              <a:t>Taikomos anglies sankaupų miškuose įvertinimo priemonės:</a:t>
            </a:r>
          </a:p>
          <a:p>
            <a:endParaRPr lang="en-LT" sz="1700" b="1" dirty="0">
              <a:solidFill>
                <a:schemeClr val="dk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LT" sz="1700" b="1" dirty="0">
                <a:solidFill>
                  <a:schemeClr val="dk1"/>
                </a:solidFill>
              </a:rPr>
              <a:t>Literatūra, biomasės prieaugių lentelės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LT" sz="1700" b="1" dirty="0">
                <a:solidFill>
                  <a:schemeClr val="dk1"/>
                </a:solidFill>
              </a:rPr>
              <a:t>Inventorizacija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LT" sz="1700" b="1" dirty="0">
                <a:solidFill>
                  <a:schemeClr val="dk1"/>
                </a:solidFill>
              </a:rPr>
              <a:t>Nuotoliniai metodai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LT" sz="1700" b="1" dirty="0">
                <a:solidFill>
                  <a:schemeClr val="dk1"/>
                </a:solidFill>
              </a:rPr>
              <a:t>Įvairių priemonių kombinacija</a:t>
            </a:r>
          </a:p>
          <a:p>
            <a:pPr marL="342900" lvl="1" indent="0">
              <a:buFont typeface="Arial"/>
              <a:buNone/>
            </a:pPr>
            <a:endParaRPr lang="en-LT" sz="1700" b="1" dirty="0">
              <a:solidFill>
                <a:schemeClr val="dk1"/>
              </a:solidFill>
            </a:endParaRPr>
          </a:p>
          <a:p>
            <a:pPr marL="0" indent="0">
              <a:buFont typeface="Arial"/>
              <a:buNone/>
            </a:pPr>
            <a:r>
              <a:rPr lang="en-LT" sz="1700" b="1" dirty="0">
                <a:solidFill>
                  <a:schemeClr val="dk1"/>
                </a:solidFill>
              </a:rPr>
              <a:t>Geriausia praktika – įvairių priemonių kombinacija</a:t>
            </a:r>
          </a:p>
        </p:txBody>
      </p:sp>
      <p:sp>
        <p:nvSpPr>
          <p:cNvPr id="304" name="Google Shape;304;g292a325d923_0_514"/>
          <p:cNvSpPr txBox="1"/>
          <p:nvPr/>
        </p:nvSpPr>
        <p:spPr>
          <a:xfrm>
            <a:off x="9061450" y="59244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4416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92a325d923_0_514"/>
          <p:cNvSpPr txBox="1"/>
          <p:nvPr/>
        </p:nvSpPr>
        <p:spPr>
          <a:xfrm>
            <a:off x="791250" y="424125"/>
            <a:ext cx="10922100" cy="3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3500"/>
            </a:pPr>
            <a:r>
              <a:rPr lang="en-LT" sz="3200" b="1" dirty="0">
                <a:solidFill>
                  <a:srgbClr val="357248"/>
                </a:solidFill>
                <a:latin typeface="Unbounded"/>
                <a:sym typeface="Arial"/>
              </a:rPr>
              <a:t>Pagrindinio scenarijaus apibrėžimas ir papildomumas</a:t>
            </a:r>
            <a:endParaRPr lang="lt-LT" sz="1800" b="1" dirty="0">
              <a:solidFill>
                <a:srgbClr val="92CE6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lang="lt-LT" sz="1800" b="1" dirty="0">
              <a:solidFill>
                <a:srgbClr val="92CE6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lt-LT" sz="1700" b="1" dirty="0">
              <a:solidFill>
                <a:schemeClr val="dk1"/>
              </a:solidFill>
            </a:endParaRPr>
          </a:p>
          <a:p>
            <a:r>
              <a:rPr lang="en-LT" sz="1700" b="1" dirty="0">
                <a:solidFill>
                  <a:schemeClr val="dk1"/>
                </a:solidFill>
              </a:rPr>
              <a:t>Pagrindinis scenarijus:</a:t>
            </a:r>
          </a:p>
          <a:p>
            <a:endParaRPr lang="en-LT" sz="1700" b="1" dirty="0">
              <a:solidFill>
                <a:schemeClr val="dk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T" sz="1700" b="1" dirty="0">
                <a:solidFill>
                  <a:schemeClr val="dk1"/>
                </a:solidFill>
              </a:rPr>
              <a:t>Miškų įveisimas – lengviausiai suprantama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LT" sz="1700" b="1" dirty="0">
              <a:solidFill>
                <a:schemeClr val="dk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T" sz="1700" b="1" dirty="0">
                <a:solidFill>
                  <a:schemeClr val="dk1"/>
                </a:solidFill>
              </a:rPr>
              <a:t>Patobulintas miškų valdymas – reikalauja mokslinių tyrimų ir praktikos sinergijos</a:t>
            </a:r>
          </a:p>
          <a:p>
            <a:endParaRPr lang="en-LT" sz="1700" b="1" dirty="0">
              <a:solidFill>
                <a:schemeClr val="dk1"/>
              </a:solidFill>
            </a:endParaRPr>
          </a:p>
          <a:p>
            <a:r>
              <a:rPr lang="en-LT" sz="1700" b="1" dirty="0">
                <a:solidFill>
                  <a:schemeClr val="dk1"/>
                </a:solidFill>
              </a:rPr>
              <a:t>Papildomumas – lyginant su pagrindiniu senarijumi</a:t>
            </a:r>
          </a:p>
        </p:txBody>
      </p:sp>
      <p:sp>
        <p:nvSpPr>
          <p:cNvPr id="304" name="Google Shape;304;g292a325d923_0_514"/>
          <p:cNvSpPr txBox="1"/>
          <p:nvPr/>
        </p:nvSpPr>
        <p:spPr>
          <a:xfrm>
            <a:off x="9061450" y="59244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929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92a325d923_0_514"/>
          <p:cNvSpPr txBox="1"/>
          <p:nvPr/>
        </p:nvSpPr>
        <p:spPr>
          <a:xfrm>
            <a:off x="791250" y="424125"/>
            <a:ext cx="10922100" cy="252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3500"/>
            </a:pPr>
            <a:r>
              <a:rPr lang="lt-LT" sz="3200" b="1" dirty="0">
                <a:solidFill>
                  <a:srgbClr val="357248"/>
                </a:solidFill>
                <a:latin typeface="Unbounded"/>
                <a:sym typeface="Arial"/>
              </a:rPr>
              <a:t>Ilgaamžiškumas</a:t>
            </a:r>
            <a:endParaRPr lang="lt-LT" sz="1800" b="1" dirty="0">
              <a:solidFill>
                <a:srgbClr val="92CE6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lang="lt-LT" sz="1800" b="1" dirty="0">
              <a:solidFill>
                <a:srgbClr val="92CE6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endParaRPr lang="en-LT" sz="1700" b="1" dirty="0">
              <a:solidFill>
                <a:schemeClr val="dk1"/>
              </a:solidFill>
            </a:endParaRPr>
          </a:p>
          <a:p>
            <a:r>
              <a:rPr lang="en-LT" sz="1700" b="1" dirty="0">
                <a:solidFill>
                  <a:schemeClr val="dk1"/>
                </a:solidFill>
              </a:rPr>
              <a:t>Sertifikavimo laikotarpiai ko kas neaiškūs – bus nustatomi metodikose – nuo 5 metų žemės ūkyje</a:t>
            </a:r>
          </a:p>
          <a:p>
            <a:endParaRPr lang="en-LT" sz="1700" b="1" dirty="0">
              <a:solidFill>
                <a:schemeClr val="dk1"/>
              </a:solidFill>
            </a:endParaRPr>
          </a:p>
          <a:p>
            <a:r>
              <a:rPr lang="en-LT" sz="1700" b="1" dirty="0">
                <a:solidFill>
                  <a:schemeClr val="dk1"/>
                </a:solidFill>
              </a:rPr>
              <a:t>Galimas papildomą saugumo buferį (10-25%)</a:t>
            </a:r>
          </a:p>
          <a:p>
            <a:endParaRPr lang="en-LT" sz="1700" b="1" dirty="0">
              <a:solidFill>
                <a:schemeClr val="dk1"/>
              </a:solidFill>
            </a:endParaRPr>
          </a:p>
          <a:p>
            <a:r>
              <a:rPr lang="en-LT" sz="1700" b="1" dirty="0">
                <a:solidFill>
                  <a:schemeClr val="dk1"/>
                </a:solidFill>
              </a:rPr>
              <a:t>Rizikos mažinimo strategijos</a:t>
            </a:r>
          </a:p>
        </p:txBody>
      </p:sp>
      <p:sp>
        <p:nvSpPr>
          <p:cNvPr id="304" name="Google Shape;304;g292a325d923_0_514"/>
          <p:cNvSpPr txBox="1"/>
          <p:nvPr/>
        </p:nvSpPr>
        <p:spPr>
          <a:xfrm>
            <a:off x="9061450" y="59244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7654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92a325d923_0_514"/>
          <p:cNvSpPr txBox="1"/>
          <p:nvPr/>
        </p:nvSpPr>
        <p:spPr>
          <a:xfrm>
            <a:off x="791250" y="424125"/>
            <a:ext cx="10922100" cy="224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3500"/>
            </a:pPr>
            <a:r>
              <a:rPr lang="lt-LT" sz="3200" b="1" dirty="0">
                <a:solidFill>
                  <a:srgbClr val="357248"/>
                </a:solidFill>
                <a:latin typeface="Unbounded"/>
                <a:sym typeface="Arial"/>
              </a:rPr>
              <a:t>Tvarumas</a:t>
            </a:r>
            <a:endParaRPr lang="lt-LT" sz="1800" b="1" dirty="0">
              <a:solidFill>
                <a:srgbClr val="92CE6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endParaRPr lang="en-LT" sz="1700" b="1" dirty="0">
              <a:solidFill>
                <a:schemeClr val="dk1"/>
              </a:solidFill>
            </a:endParaRPr>
          </a:p>
          <a:p>
            <a:r>
              <a:rPr lang="en-LT" sz="1700" b="1" dirty="0">
                <a:solidFill>
                  <a:schemeClr val="dk1"/>
                </a:solidFill>
              </a:rPr>
              <a:t>Reikalavimas, kad būtų išvengta žalos</a:t>
            </a:r>
          </a:p>
          <a:p>
            <a:endParaRPr lang="en-LT" sz="1700" b="1" dirty="0">
              <a:solidFill>
                <a:schemeClr val="dk1"/>
              </a:solidFill>
            </a:endParaRPr>
          </a:p>
          <a:p>
            <a:r>
              <a:rPr lang="en-LT" sz="1700" b="1" dirty="0">
                <a:solidFill>
                  <a:schemeClr val="dk1"/>
                </a:solidFill>
              </a:rPr>
              <a:t>Papildoma nauda: klimmatui, dirvožemiui, bendruomenėms, bioįvairovei, SDG tikslams.</a:t>
            </a:r>
          </a:p>
          <a:p>
            <a:pPr marL="0" indent="0">
              <a:buNone/>
            </a:pPr>
            <a:endParaRPr lang="en-LT" sz="1700" b="1" dirty="0">
              <a:solidFill>
                <a:schemeClr val="dk1"/>
              </a:solidFill>
            </a:endParaRPr>
          </a:p>
          <a:p>
            <a:r>
              <a:rPr lang="en-LT" sz="1700" b="1" dirty="0">
                <a:solidFill>
                  <a:schemeClr val="dk1"/>
                </a:solidFill>
              </a:rPr>
              <a:t>ES – ypatingas dėmesys bioįvairovės išsaugojimui</a:t>
            </a:r>
          </a:p>
        </p:txBody>
      </p:sp>
      <p:sp>
        <p:nvSpPr>
          <p:cNvPr id="304" name="Google Shape;304;g292a325d923_0_514"/>
          <p:cNvSpPr txBox="1"/>
          <p:nvPr/>
        </p:nvSpPr>
        <p:spPr>
          <a:xfrm>
            <a:off x="9061450" y="59244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38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709</Words>
  <Application>Microsoft Macintosh PowerPoint</Application>
  <PresentationFormat>Widescreen</PresentationFormat>
  <Paragraphs>176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Unbounded</vt:lpstr>
      <vt:lpstr>Calibri</vt:lpstr>
      <vt:lpstr>Dosis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Mindaugas</cp:lastModifiedBy>
  <cp:revision>10</cp:revision>
  <dcterms:created xsi:type="dcterms:W3CDTF">2023-04-25T11:58:16Z</dcterms:created>
  <dcterms:modified xsi:type="dcterms:W3CDTF">2024-05-21T05:58:35Z</dcterms:modified>
</cp:coreProperties>
</file>